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56" r:id="rId2"/>
    <p:sldId id="257" r:id="rId3"/>
    <p:sldId id="285" r:id="rId4"/>
    <p:sldId id="286" r:id="rId5"/>
    <p:sldId id="263" r:id="rId6"/>
    <p:sldId id="305" r:id="rId7"/>
    <p:sldId id="306" r:id="rId8"/>
    <p:sldId id="262" r:id="rId9"/>
    <p:sldId id="259" r:id="rId10"/>
    <p:sldId id="307" r:id="rId11"/>
    <p:sldId id="326" r:id="rId12"/>
    <p:sldId id="261" r:id="rId13"/>
    <p:sldId id="308" r:id="rId14"/>
    <p:sldId id="325" r:id="rId15"/>
    <p:sldId id="328" r:id="rId16"/>
    <p:sldId id="345" r:id="rId17"/>
    <p:sldId id="346" r:id="rId18"/>
    <p:sldId id="347" r:id="rId19"/>
    <p:sldId id="327" r:id="rId20"/>
    <p:sldId id="348" r:id="rId21"/>
    <p:sldId id="272" r:id="rId22"/>
    <p:sldId id="349" r:id="rId23"/>
    <p:sldId id="350" r:id="rId24"/>
    <p:sldId id="351" r:id="rId25"/>
    <p:sldId id="352" r:id="rId26"/>
    <p:sldId id="274" r:id="rId27"/>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icrosoft YaHei Light" panose="020B0502040204020203"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9pPr>
  </p:defaultTextStyle>
  <p:extLst>
    <p:ext uri="{EFAFB233-063F-42B5-8137-9DF3F51BA10A}">
      <p15:sldGuideLst xmlns:p15="http://schemas.microsoft.com/office/powerpoint/2012/main">
        <p15:guide id="1" pos="3840">
          <p15:clr>
            <a:srgbClr val="A4A3A4"/>
          </p15:clr>
        </p15:guide>
        <p15:guide id="2" orient="horz" pos="22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C5A"/>
    <a:srgbClr val="E08648"/>
    <a:srgbClr val="E36C64"/>
    <a:srgbClr val="675E8C"/>
    <a:srgbClr val="27282C"/>
    <a:srgbClr val="1665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60"/>
  </p:normalViewPr>
  <p:slideViewPr>
    <p:cSldViewPr snapToGrid="0" showGuides="1">
      <p:cViewPr>
        <p:scale>
          <a:sx n="90" d="100"/>
          <a:sy n="90" d="100"/>
        </p:scale>
        <p:origin x="398" y="-43"/>
      </p:cViewPr>
      <p:guideLst>
        <p:guide pos="3840"/>
        <p:guide orient="horz" pos="2210"/>
      </p:guideLst>
    </p:cSldViewPr>
  </p:slideViewPr>
  <p:notesTextViewPr>
    <p:cViewPr>
      <p:scale>
        <a:sx n="1" d="1"/>
        <a:sy n="1" d="1"/>
      </p:scale>
      <p:origin x="0" y="0"/>
    </p:cViewPr>
  </p:notesTextViewPr>
  <p:sorterViewPr showFormatting="0">
    <p:cViewPr>
      <p:scale>
        <a:sx n="66" d="100"/>
        <a:sy n="66" d="100"/>
      </p:scale>
      <p:origin x="0" y="-82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Microsoft YaHei Light" panose="020B0502040204020203" pitchFamily="34" charset="-122"/>
                <a:cs typeface="+mn-cs"/>
              </a:rPr>
              <a:t>2023/2/9</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Microsoft YaHei Light" panose="020B0502040204020203" pitchFamily="34"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Arial" panose="020B0604020202020204" pitchFamily="34" charset="0"/>
                <a:cs typeface="+mn-cs"/>
              </a:rPr>
              <a:t>2023/2/9</a:t>
            </a:fld>
            <a:endParaRPr lang="zh-CN" altLang="en-US" strike="noStrike" noProof="1"/>
          </a:p>
        </p:txBody>
      </p:sp>
      <p:sp>
        <p:nvSpPr>
          <p:cNvPr id="6148"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6149"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base"/>
            <a:fld id="{A6837353-30EB-4A48-80EB-173D804AEFBD}" type="slidenum">
              <a:rPr lang="zh-CN" altLang="en-US" strike="noStrike" noProof="1" smtClean="0">
                <a:latin typeface="Calibri" panose="020F0502020204030204" pitchFamily="34" charset="0"/>
                <a:ea typeface="Arial" panose="020B0604020202020204" pitchFamily="34" charset="0"/>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7282C"/>
        </a:solidFill>
        <a:effectLst/>
      </p:bgPr>
    </p:bg>
    <p:spTree>
      <p:nvGrpSpPr>
        <p:cNvPr id="1" name=""/>
        <p:cNvGrpSpPr/>
        <p:nvPr/>
      </p:nvGrpSpPr>
      <p:grpSpPr>
        <a:xfrm>
          <a:off x="0" y="0"/>
          <a:ext cx="0" cy="0"/>
          <a:chOff x="0" y="0"/>
          <a:chExt cx="0" cy="0"/>
        </a:xfrm>
      </p:grpSpPr>
      <p:sp>
        <p:nvSpPr>
          <p:cNvPr id="7" name="任意多边形 6"/>
          <p:cNvSpPr/>
          <p:nvPr/>
        </p:nvSpPr>
        <p:spPr>
          <a:xfrm>
            <a:off x="0" y="-17462"/>
            <a:ext cx="5095875" cy="4667250"/>
          </a:xfrm>
          <a:custGeom>
            <a:avLst/>
            <a:gdLst>
              <a:gd name="connsiteX0" fmla="*/ 0 w 5095525"/>
              <a:gd name="connsiteY0" fmla="*/ 0 h 4666400"/>
              <a:gd name="connsiteX1" fmla="*/ 5095525 w 5095525"/>
              <a:gd name="connsiteY1" fmla="*/ 0 h 4666400"/>
              <a:gd name="connsiteX2" fmla="*/ 2389013 w 5095525"/>
              <a:gd name="connsiteY2" fmla="*/ 4666400 h 4666400"/>
              <a:gd name="connsiteX3" fmla="*/ 0 w 5095525"/>
              <a:gd name="connsiteY3" fmla="*/ 547414 h 4666400"/>
              <a:gd name="connsiteX4" fmla="*/ 0 w 5095525"/>
              <a:gd name="connsiteY4" fmla="*/ 0 h 466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525" h="4666400">
                <a:moveTo>
                  <a:pt x="0" y="0"/>
                </a:moveTo>
                <a:lnTo>
                  <a:pt x="5095525" y="0"/>
                </a:lnTo>
                <a:lnTo>
                  <a:pt x="2389013" y="4666400"/>
                </a:lnTo>
                <a:lnTo>
                  <a:pt x="0" y="547414"/>
                </a:lnTo>
                <a:lnTo>
                  <a:pt x="0" y="0"/>
                </a:lnTo>
                <a:close/>
              </a:path>
            </a:pathLst>
          </a:cu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a:off x="315913" y="4041775"/>
            <a:ext cx="3265488" cy="2816225"/>
          </a:xfrm>
          <a:prstGeom prst="triangle">
            <a:avLst/>
          </a:pr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0" y="4649788"/>
            <a:ext cx="800100" cy="2208213"/>
          </a:xfrm>
          <a:custGeom>
            <a:avLst/>
            <a:gdLst>
              <a:gd name="connsiteX0" fmla="*/ 317500 w 800100"/>
              <a:gd name="connsiteY0" fmla="*/ 0 h 1676400"/>
              <a:gd name="connsiteX1" fmla="*/ 0 w 800100"/>
              <a:gd name="connsiteY1" fmla="*/ 419100 h 1676400"/>
              <a:gd name="connsiteX2" fmla="*/ 0 w 800100"/>
              <a:gd name="connsiteY2" fmla="*/ 1676400 h 1676400"/>
              <a:gd name="connsiteX3" fmla="*/ 800100 w 800100"/>
              <a:gd name="connsiteY3" fmla="*/ 1676400 h 1676400"/>
              <a:gd name="connsiteX4" fmla="*/ 317500 w 8001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 h="1676400">
                <a:moveTo>
                  <a:pt x="317500" y="0"/>
                </a:moveTo>
                <a:lnTo>
                  <a:pt x="0" y="419100"/>
                </a:lnTo>
                <a:lnTo>
                  <a:pt x="0" y="1676400"/>
                </a:lnTo>
                <a:lnTo>
                  <a:pt x="800100" y="1676400"/>
                </a:lnTo>
                <a:lnTo>
                  <a:pt x="317500" y="0"/>
                </a:lnTo>
                <a:close/>
              </a:path>
            </a:pathLst>
          </a:custGeom>
          <a:solidFill>
            <a:srgbClr val="E36C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等腰三角形 9"/>
          <p:cNvSpPr/>
          <p:nvPr/>
        </p:nvSpPr>
        <p:spPr>
          <a:xfrm>
            <a:off x="0" y="4838700"/>
            <a:ext cx="1724025" cy="1487488"/>
          </a:xfrm>
          <a:prstGeom prst="triangle">
            <a:avLst/>
          </a:prstGeom>
          <a:solidFill>
            <a:srgbClr val="675E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等腰三角形 10"/>
          <p:cNvSpPr/>
          <p:nvPr/>
        </p:nvSpPr>
        <p:spPr>
          <a:xfrm flipV="1">
            <a:off x="996950" y="1765300"/>
            <a:ext cx="1517650" cy="1308100"/>
          </a:xfrm>
          <a:prstGeom prst="triangle">
            <a:avLst/>
          </a:pr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a:off x="0" y="439738"/>
            <a:ext cx="2754313" cy="3300413"/>
          </a:xfrm>
          <a:custGeom>
            <a:avLst/>
            <a:gdLst>
              <a:gd name="connsiteX0" fmla="*/ 0 w 2754101"/>
              <a:gd name="connsiteY0" fmla="*/ 0 h 3300541"/>
              <a:gd name="connsiteX1" fmla="*/ 2754101 w 2754101"/>
              <a:gd name="connsiteY1" fmla="*/ 0 h 3300541"/>
              <a:gd name="connsiteX2" fmla="*/ 839788 w 2754101"/>
              <a:gd name="connsiteY2" fmla="*/ 3300541 h 3300541"/>
              <a:gd name="connsiteX3" fmla="*/ 0 w 2754101"/>
              <a:gd name="connsiteY3" fmla="*/ 1852631 h 3300541"/>
              <a:gd name="connsiteX4" fmla="*/ 0 w 2754101"/>
              <a:gd name="connsiteY4" fmla="*/ 0 h 330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101" h="3300541">
                <a:moveTo>
                  <a:pt x="0" y="0"/>
                </a:moveTo>
                <a:lnTo>
                  <a:pt x="2754101" y="0"/>
                </a:lnTo>
                <a:lnTo>
                  <a:pt x="839788" y="3300541"/>
                </a:lnTo>
                <a:lnTo>
                  <a:pt x="0" y="1852631"/>
                </a:lnTo>
                <a:lnTo>
                  <a:pt x="0" y="0"/>
                </a:lnTo>
                <a:close/>
              </a:path>
            </a:pathLst>
          </a:cu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3438314" y="2261762"/>
            <a:ext cx="7913899" cy="2387600"/>
          </a:xfrm>
        </p:spPr>
        <p:txBody>
          <a:bodyPr anchor="b"/>
          <a:lstStyle>
            <a:lvl1pPr algn="l">
              <a:defRPr sz="6000" b="1" spc="300" baseline="0">
                <a:solidFill>
                  <a:schemeClr val="bg1"/>
                </a:solidFill>
              </a:defRPr>
            </a:lvl1pPr>
          </a:lstStyle>
          <a:p>
            <a:pPr fontAlgn="auto"/>
            <a:r>
              <a:rPr lang="zh-CN" altLang="en-US" strike="noStrike" noProof="1"/>
              <a:t>单击此处编辑母版标题样式</a:t>
            </a:r>
          </a:p>
        </p:txBody>
      </p:sp>
      <p:sp>
        <p:nvSpPr>
          <p:cNvPr id="3" name="副标题 2"/>
          <p:cNvSpPr>
            <a:spLocks noGrp="1"/>
          </p:cNvSpPr>
          <p:nvPr>
            <p:ph type="subTitle" idx="1"/>
          </p:nvPr>
        </p:nvSpPr>
        <p:spPr>
          <a:xfrm>
            <a:off x="3438314" y="4741437"/>
            <a:ext cx="7913899" cy="1655762"/>
          </a:xfrm>
        </p:spPr>
        <p:txBody>
          <a:bodyPr/>
          <a:lstStyle>
            <a:lvl1pPr marL="0" indent="0" algn="l">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单击此处编辑母版副标题样式</a:t>
            </a:r>
          </a:p>
        </p:txBody>
      </p:sp>
      <p:sp>
        <p:nvSpPr>
          <p:cNvPr id="13"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rgbClr val="27282C"/>
        </a:solidFill>
        <a:effectLst/>
      </p:bgPr>
    </p:bg>
    <p:spTree>
      <p:nvGrpSpPr>
        <p:cNvPr id="1" name=""/>
        <p:cNvGrpSpPr/>
        <p:nvPr/>
      </p:nvGrpSpPr>
      <p:grpSpPr>
        <a:xfrm>
          <a:off x="0" y="0"/>
          <a:ext cx="0" cy="0"/>
          <a:chOff x="0" y="0"/>
          <a:chExt cx="0" cy="0"/>
        </a:xfrm>
      </p:grpSpPr>
      <p:sp>
        <p:nvSpPr>
          <p:cNvPr id="7" name="任意多边形 6"/>
          <p:cNvSpPr/>
          <p:nvPr/>
        </p:nvSpPr>
        <p:spPr>
          <a:xfrm>
            <a:off x="0" y="3636963"/>
            <a:ext cx="1166813" cy="3221038"/>
          </a:xfrm>
          <a:custGeom>
            <a:avLst/>
            <a:gdLst>
              <a:gd name="connsiteX0" fmla="*/ 317500 w 800100"/>
              <a:gd name="connsiteY0" fmla="*/ 0 h 1676400"/>
              <a:gd name="connsiteX1" fmla="*/ 0 w 800100"/>
              <a:gd name="connsiteY1" fmla="*/ 419100 h 1676400"/>
              <a:gd name="connsiteX2" fmla="*/ 0 w 800100"/>
              <a:gd name="connsiteY2" fmla="*/ 1676400 h 1676400"/>
              <a:gd name="connsiteX3" fmla="*/ 800100 w 800100"/>
              <a:gd name="connsiteY3" fmla="*/ 1676400 h 1676400"/>
              <a:gd name="connsiteX4" fmla="*/ 317500 w 8001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 h="1676400">
                <a:moveTo>
                  <a:pt x="317500" y="0"/>
                </a:moveTo>
                <a:lnTo>
                  <a:pt x="0" y="419100"/>
                </a:lnTo>
                <a:lnTo>
                  <a:pt x="0" y="1676400"/>
                </a:lnTo>
                <a:lnTo>
                  <a:pt x="800100" y="1676400"/>
                </a:lnTo>
                <a:lnTo>
                  <a:pt x="317500" y="0"/>
                </a:lnTo>
                <a:close/>
              </a:path>
            </a:pathLst>
          </a:custGeom>
          <a:solidFill>
            <a:srgbClr val="E36C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a:off x="0" y="3527425"/>
            <a:ext cx="1931988" cy="3330575"/>
          </a:xfrm>
          <a:custGeom>
            <a:avLst/>
            <a:gdLst>
              <a:gd name="connsiteX0" fmla="*/ 0 w 1932106"/>
              <a:gd name="connsiteY0" fmla="*/ 0 h 3331217"/>
              <a:gd name="connsiteX1" fmla="*/ 1932106 w 1932106"/>
              <a:gd name="connsiteY1" fmla="*/ 3331217 h 3331217"/>
              <a:gd name="connsiteX2" fmla="*/ 0 w 1932106"/>
              <a:gd name="connsiteY2" fmla="*/ 3331217 h 3331217"/>
              <a:gd name="connsiteX3" fmla="*/ 0 w 1932106"/>
              <a:gd name="connsiteY3" fmla="*/ 0 h 3331217"/>
            </a:gdLst>
            <a:ahLst/>
            <a:cxnLst>
              <a:cxn ang="0">
                <a:pos x="connsiteX0" y="connsiteY0"/>
              </a:cxn>
              <a:cxn ang="0">
                <a:pos x="connsiteX1" y="connsiteY1"/>
              </a:cxn>
              <a:cxn ang="0">
                <a:pos x="connsiteX2" y="connsiteY2"/>
              </a:cxn>
              <a:cxn ang="0">
                <a:pos x="connsiteX3" y="connsiteY3"/>
              </a:cxn>
            </a:cxnLst>
            <a:rect l="l" t="t" r="r" b="b"/>
            <a:pathLst>
              <a:path w="1932106" h="3331217">
                <a:moveTo>
                  <a:pt x="0" y="0"/>
                </a:moveTo>
                <a:lnTo>
                  <a:pt x="1932106" y="3331217"/>
                </a:lnTo>
                <a:lnTo>
                  <a:pt x="0" y="3331217"/>
                </a:lnTo>
                <a:lnTo>
                  <a:pt x="0" y="0"/>
                </a:lnTo>
                <a:close/>
              </a:path>
            </a:pathLst>
          </a:cu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1066800" y="1709738"/>
            <a:ext cx="10280650" cy="2852737"/>
          </a:xfrm>
        </p:spPr>
        <p:txBody>
          <a:bodyPr anchor="b"/>
          <a:lstStyle>
            <a:lvl1pPr>
              <a:defRPr sz="6000" b="1">
                <a:solidFill>
                  <a:schemeClr val="bg1"/>
                </a:solidFill>
              </a:defRPr>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1066800" y="4589463"/>
            <a:ext cx="1028065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单击此处编辑母版文本样式</a:t>
            </a:r>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27282C"/>
        </a:solidFill>
        <a:effectLst/>
      </p:bgPr>
    </p:bg>
    <p:spTree>
      <p:nvGrpSpPr>
        <p:cNvPr id="1" name=""/>
        <p:cNvGrpSpPr/>
        <p:nvPr/>
      </p:nvGrpSpPr>
      <p:grpSpPr>
        <a:xfrm>
          <a:off x="0" y="0"/>
          <a:ext cx="0" cy="0"/>
          <a:chOff x="0" y="0"/>
          <a:chExt cx="0" cy="0"/>
        </a:xfrm>
      </p:grpSpPr>
      <p:grpSp>
        <p:nvGrpSpPr>
          <p:cNvPr id="4098" name="组合 6"/>
          <p:cNvGrpSpPr/>
          <p:nvPr userDrawn="1"/>
        </p:nvGrpSpPr>
        <p:grpSpPr>
          <a:xfrm>
            <a:off x="0" y="-17462"/>
            <a:ext cx="1162050" cy="1065212"/>
            <a:chOff x="0" y="-17037"/>
            <a:chExt cx="5095525" cy="4666400"/>
          </a:xfrm>
        </p:grpSpPr>
        <p:sp>
          <p:nvSpPr>
            <p:cNvPr id="8" name="任意多边形 7"/>
            <p:cNvSpPr/>
            <p:nvPr/>
          </p:nvSpPr>
          <p:spPr>
            <a:xfrm>
              <a:off x="0" y="-17037"/>
              <a:ext cx="5095525" cy="4666400"/>
            </a:xfrm>
            <a:custGeom>
              <a:avLst/>
              <a:gdLst>
                <a:gd name="connsiteX0" fmla="*/ 0 w 5095525"/>
                <a:gd name="connsiteY0" fmla="*/ 0 h 4666400"/>
                <a:gd name="connsiteX1" fmla="*/ 5095525 w 5095525"/>
                <a:gd name="connsiteY1" fmla="*/ 0 h 4666400"/>
                <a:gd name="connsiteX2" fmla="*/ 2389013 w 5095525"/>
                <a:gd name="connsiteY2" fmla="*/ 4666400 h 4666400"/>
                <a:gd name="connsiteX3" fmla="*/ 0 w 5095525"/>
                <a:gd name="connsiteY3" fmla="*/ 547414 h 4666400"/>
                <a:gd name="connsiteX4" fmla="*/ 0 w 5095525"/>
                <a:gd name="connsiteY4" fmla="*/ 0 h 466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525" h="4666400">
                  <a:moveTo>
                    <a:pt x="0" y="0"/>
                  </a:moveTo>
                  <a:lnTo>
                    <a:pt x="5095525" y="0"/>
                  </a:lnTo>
                  <a:lnTo>
                    <a:pt x="2389013" y="4666400"/>
                  </a:lnTo>
                  <a:lnTo>
                    <a:pt x="0" y="547414"/>
                  </a:lnTo>
                  <a:lnTo>
                    <a:pt x="0" y="0"/>
                  </a:lnTo>
                  <a:close/>
                </a:path>
              </a:pathLst>
            </a:cu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等腰三角形 8"/>
            <p:cNvSpPr/>
            <p:nvPr/>
          </p:nvSpPr>
          <p:spPr>
            <a:xfrm flipV="1">
              <a:off x="996552" y="1764627"/>
              <a:ext cx="1518490" cy="1309043"/>
            </a:xfrm>
            <a:prstGeom prst="triangle">
              <a:avLst/>
            </a:pr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0" y="439770"/>
              <a:ext cx="2754101" cy="3300541"/>
            </a:xfrm>
            <a:custGeom>
              <a:avLst/>
              <a:gdLst>
                <a:gd name="connsiteX0" fmla="*/ 0 w 2754101"/>
                <a:gd name="connsiteY0" fmla="*/ 0 h 3300541"/>
                <a:gd name="connsiteX1" fmla="*/ 2754101 w 2754101"/>
                <a:gd name="connsiteY1" fmla="*/ 0 h 3300541"/>
                <a:gd name="connsiteX2" fmla="*/ 839788 w 2754101"/>
                <a:gd name="connsiteY2" fmla="*/ 3300541 h 3300541"/>
                <a:gd name="connsiteX3" fmla="*/ 0 w 2754101"/>
                <a:gd name="connsiteY3" fmla="*/ 1852631 h 3300541"/>
                <a:gd name="connsiteX4" fmla="*/ 0 w 2754101"/>
                <a:gd name="connsiteY4" fmla="*/ 0 h 330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101" h="3300541">
                  <a:moveTo>
                    <a:pt x="0" y="0"/>
                  </a:moveTo>
                  <a:lnTo>
                    <a:pt x="2754101" y="0"/>
                  </a:lnTo>
                  <a:lnTo>
                    <a:pt x="839788" y="3300541"/>
                  </a:lnTo>
                  <a:lnTo>
                    <a:pt x="0" y="1852631"/>
                  </a:lnTo>
                  <a:lnTo>
                    <a:pt x="0" y="0"/>
                  </a:lnTo>
                  <a:close/>
                </a:path>
              </a:pathLst>
            </a:cu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p:txBody>
          <a:bodyPr/>
          <a:lstStyle>
            <a:lvl1pPr>
              <a:defRPr>
                <a:solidFill>
                  <a:schemeClr val="bg1"/>
                </a:solidFill>
              </a:defRPr>
            </a:lvl1pPr>
          </a:lstStyle>
          <a:p>
            <a:pPr fontAlgn="auto"/>
            <a:r>
              <a:rPr lang="zh-CN" altLang="en-US" strike="noStrike" noProof="1"/>
              <a:t>单击此处编辑母版标题样式</a:t>
            </a:r>
          </a:p>
        </p:txBody>
      </p:sp>
      <p:sp>
        <p:nvSpPr>
          <p:cNvPr id="11"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Arial" panose="020B0604020202020204" pitchFamily="34" charset="0"/>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Arial" panose="020B0604020202020204" pitchFamily="34" charset="0"/>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38525" y="1591310"/>
            <a:ext cx="7914004" cy="1564005"/>
          </a:xfrm>
        </p:spPr>
        <p:txBody>
          <a:bodyPr vert="horz" lIns="91440" tIns="45720" rIns="91440" bIns="45720" rtlCol="0" anchor="b">
            <a:normAutofit/>
            <a:scene3d>
              <a:camera prst="orthographicFront"/>
              <a:lightRig rig="threePt" dir="t"/>
            </a:scene3d>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sz="5400" b="1" i="0" u="none" strike="noStrike" kern="1200" cap="none" spc="300" normalizeH="0" baseline="0" noProof="0" dirty="0">
                <a:ln w="9525">
                  <a:solidFill>
                    <a:schemeClr val="bg1"/>
                  </a:solidFill>
                  <a:prstDash val="solid"/>
                </a:ln>
                <a:solidFill>
                  <a:schemeClr val="bg2">
                    <a:lumMod val="50000"/>
                  </a:schemeClr>
                </a:solidFill>
                <a:effectLst>
                  <a:outerShdw blurRad="12700" dist="38100" dir="2700000" algn="tl" rotWithShape="0">
                    <a:schemeClr val="bg1">
                      <a:lumMod val="50000"/>
                    </a:schemeClr>
                  </a:outerShdw>
                </a:effectLst>
                <a:uLnTx/>
                <a:uFillTx/>
                <a:latin typeface="Algerian" panose="04020705040A02060702" charset="0"/>
                <a:ea typeface="+mj-ea"/>
                <a:cs typeface="Algerian" panose="04020705040A02060702" charset="0"/>
              </a:rPr>
              <a:t>NLP-HOTEL REVIEWS</a:t>
            </a:r>
          </a:p>
        </p:txBody>
      </p:sp>
      <p:pic>
        <p:nvPicPr>
          <p:cNvPr id="7170" name="Picture 6" descr="Screenshot_20230207_082518"/>
          <p:cNvPicPr>
            <a:picLocks noChangeAspect="1"/>
          </p:cNvPicPr>
          <p:nvPr/>
        </p:nvPicPr>
        <p:blipFill>
          <a:blip r:embed="rId2"/>
          <a:stretch>
            <a:fillRect/>
          </a:stretch>
        </p:blipFill>
        <p:spPr>
          <a:xfrm>
            <a:off x="5348288" y="3155950"/>
            <a:ext cx="6746875" cy="362267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comb/>
      </p:transition>
    </mc:Choice>
    <mc:Fallback xmlns="">
      <p:transition spd="slow">
        <p:comb/>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_20230207_170413"/>
          <p:cNvPicPr>
            <a:picLocks noChangeAspect="1"/>
          </p:cNvPicPr>
          <p:nvPr/>
        </p:nvPicPr>
        <p:blipFill>
          <a:blip r:embed="rId2"/>
          <a:stretch>
            <a:fillRect/>
          </a:stretch>
        </p:blipFill>
        <p:spPr>
          <a:xfrm>
            <a:off x="0" y="1310640"/>
            <a:ext cx="3835400" cy="1513840"/>
          </a:xfrm>
          <a:prstGeom prst="rect">
            <a:avLst/>
          </a:prstGeom>
        </p:spPr>
      </p:pic>
      <p:pic>
        <p:nvPicPr>
          <p:cNvPr id="6" name="Picture 5" descr="Screenshot_20230207_170428"/>
          <p:cNvPicPr>
            <a:picLocks noChangeAspect="1"/>
          </p:cNvPicPr>
          <p:nvPr/>
        </p:nvPicPr>
        <p:blipFill>
          <a:blip r:embed="rId3"/>
          <a:stretch>
            <a:fillRect/>
          </a:stretch>
        </p:blipFill>
        <p:spPr>
          <a:xfrm>
            <a:off x="0" y="3059430"/>
            <a:ext cx="4074795" cy="1095375"/>
          </a:xfrm>
          <a:prstGeom prst="rect">
            <a:avLst/>
          </a:prstGeom>
        </p:spPr>
      </p:pic>
      <p:pic>
        <p:nvPicPr>
          <p:cNvPr id="8" name="Picture 7" descr="Screenshot_20230207_170437"/>
          <p:cNvPicPr>
            <a:picLocks noChangeAspect="1"/>
          </p:cNvPicPr>
          <p:nvPr/>
        </p:nvPicPr>
        <p:blipFill>
          <a:blip r:embed="rId4"/>
          <a:stretch>
            <a:fillRect/>
          </a:stretch>
        </p:blipFill>
        <p:spPr>
          <a:xfrm>
            <a:off x="0" y="4353560"/>
            <a:ext cx="4451985" cy="1212215"/>
          </a:xfrm>
          <a:prstGeom prst="rect">
            <a:avLst/>
          </a:prstGeom>
        </p:spPr>
      </p:pic>
      <p:sp>
        <p:nvSpPr>
          <p:cNvPr id="9" name="Text Box 8"/>
          <p:cNvSpPr txBox="1"/>
          <p:nvPr/>
        </p:nvSpPr>
        <p:spPr>
          <a:xfrm>
            <a:off x="5116830" y="1195705"/>
            <a:ext cx="5752465" cy="5631180"/>
          </a:xfrm>
          <a:prstGeom prst="rect">
            <a:avLst/>
          </a:prstGeom>
          <a:noFill/>
        </p:spPr>
        <p:txBody>
          <a:bodyPr wrap="square" rtlCol="0">
            <a:spAutoFit/>
          </a:bodyPr>
          <a:lstStyle/>
          <a:p>
            <a:pPr marL="285750" indent="-285750" algn="l">
              <a:buFont typeface="Wingdings" panose="05000000000000000000" charset="0"/>
              <a:buChar char="Ø"/>
            </a:pPr>
            <a:r>
              <a:rPr lang="en-US" sz="2400">
                <a:solidFill>
                  <a:schemeClr val="bg1">
                    <a:lumMod val="65000"/>
                  </a:schemeClr>
                </a:solidFill>
                <a:latin typeface="+mn-lt"/>
                <a:cs typeface="+mn-lt"/>
              </a:rPr>
              <a:t>Stop word removal is one of the most commonly used preprocessing steps across different NLP applications.</a:t>
            </a:r>
          </a:p>
          <a:p>
            <a:pPr marL="285750" indent="-285750" algn="l">
              <a:buFont typeface="Wingdings" panose="05000000000000000000" charset="0"/>
              <a:buChar char="Ø"/>
            </a:pPr>
            <a:r>
              <a:rPr lang="en-US" sz="2400">
                <a:solidFill>
                  <a:schemeClr val="bg1">
                    <a:lumMod val="65000"/>
                  </a:schemeClr>
                </a:solidFill>
                <a:latin typeface="+mn-lt"/>
                <a:cs typeface="+mn-lt"/>
              </a:rPr>
              <a:t> The basic approach is to use the lstrip() function from the inbuilt python string library. The function lstrip() removes any unnecessary spaces .</a:t>
            </a:r>
          </a:p>
          <a:p>
            <a:pPr marL="285750" indent="-285750" algn="l">
              <a:buFont typeface="Wingdings" panose="05000000000000000000" charset="0"/>
              <a:buChar char="Ø"/>
            </a:pPr>
            <a:r>
              <a:rPr lang="en-US" sz="2400">
                <a:solidFill>
                  <a:schemeClr val="bg1">
                    <a:lumMod val="65000"/>
                  </a:schemeClr>
                </a:solidFill>
                <a:latin typeface="+mn-lt"/>
                <a:cs typeface="+mn-lt"/>
              </a:rPr>
              <a:t>One of the easiest ways to remove punctuation from a string in Python is to use the str. translate() method.</a:t>
            </a:r>
          </a:p>
          <a:p>
            <a:pPr marL="285750" indent="-285750" algn="l">
              <a:buFont typeface="Wingdings" panose="05000000000000000000" charset="0"/>
              <a:buChar char="Ø"/>
            </a:pPr>
            <a:r>
              <a:rPr lang="en-US" sz="2400">
                <a:solidFill>
                  <a:schemeClr val="bg1">
                    <a:lumMod val="65000"/>
                  </a:schemeClr>
                </a:solidFill>
                <a:latin typeface="+mn-lt"/>
                <a:cs typeface="+mn-lt"/>
              </a:rPr>
              <a:t>Python provides a regex module that has a built-in function sub() to remove numbers from the string. This method replaces all the occurrences of the given pattern in the string with a replacement string</a:t>
            </a:r>
          </a:p>
        </p:txBody>
      </p:sp>
      <p:sp>
        <p:nvSpPr>
          <p:cNvPr id="11" name="Text Box 10"/>
          <p:cNvSpPr txBox="1"/>
          <p:nvPr/>
        </p:nvSpPr>
        <p:spPr>
          <a:xfrm>
            <a:off x="527685" y="553720"/>
            <a:ext cx="13947775" cy="521970"/>
          </a:xfrm>
          <a:prstGeom prst="rect">
            <a:avLst/>
          </a:prstGeom>
          <a:noFill/>
        </p:spPr>
        <p:txBody>
          <a:bodyPr wrap="square" rtlCol="0">
            <a:spAutoFit/>
          </a:bodyPr>
          <a:lstStyle/>
          <a:p>
            <a:r>
              <a:rPr lang="en-IN" altLang="en-US" sz="2800" b="1" i="1">
                <a:solidFill>
                  <a:schemeClr val="accent2"/>
                </a:solidFill>
                <a:latin typeface="Times New Roman" panose="02020603050405020304" charset="0"/>
                <a:cs typeface="Times New Roman" panose="02020603050405020304" charset="0"/>
              </a:rPr>
              <a:t>Removing STOP-WORDS , EXTRA WHITE-SPACE &amp; PUNCTUATIONS</a:t>
            </a:r>
          </a:p>
        </p:txBody>
      </p:sp>
      <p:pic>
        <p:nvPicPr>
          <p:cNvPr id="3" name="Picture 2" descr="Screenshot_20230207_184946"/>
          <p:cNvPicPr>
            <a:picLocks noChangeAspect="1"/>
          </p:cNvPicPr>
          <p:nvPr/>
        </p:nvPicPr>
        <p:blipFill>
          <a:blip r:embed="rId5"/>
          <a:stretch>
            <a:fillRect/>
          </a:stretch>
        </p:blipFill>
        <p:spPr>
          <a:xfrm>
            <a:off x="0" y="5629275"/>
            <a:ext cx="5116830" cy="12287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shot_20230207_185628"/>
          <p:cNvPicPr>
            <a:picLocks noChangeAspect="1"/>
          </p:cNvPicPr>
          <p:nvPr/>
        </p:nvPicPr>
        <p:blipFill>
          <a:blip r:embed="rId2"/>
          <a:stretch>
            <a:fillRect/>
          </a:stretch>
        </p:blipFill>
        <p:spPr>
          <a:xfrm>
            <a:off x="2886075" y="4006215"/>
            <a:ext cx="4591050" cy="1600200"/>
          </a:xfrm>
          <a:prstGeom prst="rect">
            <a:avLst/>
          </a:prstGeom>
        </p:spPr>
      </p:pic>
      <p:sp>
        <p:nvSpPr>
          <p:cNvPr id="6" name="Text Box 5"/>
          <p:cNvSpPr txBox="1"/>
          <p:nvPr/>
        </p:nvSpPr>
        <p:spPr>
          <a:xfrm>
            <a:off x="715010" y="676910"/>
            <a:ext cx="5368290" cy="706755"/>
          </a:xfrm>
          <a:prstGeom prst="rect">
            <a:avLst/>
          </a:prstGeom>
          <a:noFill/>
        </p:spPr>
        <p:txBody>
          <a:bodyPr wrap="square" rtlCol="0">
            <a:spAutoFit/>
          </a:bodyPr>
          <a:lstStyle/>
          <a:p>
            <a:r>
              <a:rPr lang="en-IN" altLang="en-US" sz="4000" b="1" i="1">
                <a:solidFill>
                  <a:schemeClr val="accent2"/>
                </a:solidFill>
                <a:latin typeface="Times New Roman" panose="02020603050405020304" charset="0"/>
                <a:cs typeface="Times New Roman" panose="02020603050405020304" charset="0"/>
              </a:rPr>
              <a:t>Lemmatization</a:t>
            </a:r>
          </a:p>
        </p:txBody>
      </p:sp>
      <p:sp>
        <p:nvSpPr>
          <p:cNvPr id="7" name="Text Box 6"/>
          <p:cNvSpPr txBox="1"/>
          <p:nvPr/>
        </p:nvSpPr>
        <p:spPr>
          <a:xfrm>
            <a:off x="332740" y="1572260"/>
            <a:ext cx="8437245" cy="2245360"/>
          </a:xfrm>
          <a:prstGeom prst="rect">
            <a:avLst/>
          </a:prstGeom>
          <a:noFill/>
        </p:spPr>
        <p:txBody>
          <a:bodyPr wrap="square" rtlCol="0">
            <a:spAutoFit/>
          </a:bodyPr>
          <a:lstStyle/>
          <a:p>
            <a:pPr algn="l"/>
            <a:r>
              <a:rPr lang="en-US" sz="2800">
                <a:solidFill>
                  <a:schemeClr val="bg1">
                    <a:lumMod val="65000"/>
                  </a:schemeClr>
                </a:solidFill>
                <a:cs typeface="Calibri" panose="020F0502020204030204" pitchFamily="34" charset="0"/>
              </a:rPr>
              <a:t>Lemmatization is a text normalization technique used in Natural Language Processing (NLP), that switches any kind of a word to its base root mode. Lemmatization is responsible for grouping different inflected forms of words into the root form, having the same meaning.</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sz="4000" b="1" i="1" u="none" strike="noStrike" kern="1200" cap="none" spc="0" normalizeH="0" baseline="0" noProof="0" dirty="0">
                <a:ln>
                  <a:noFill/>
                </a:ln>
                <a:solidFill>
                  <a:schemeClr val="accent2"/>
                </a:solidFill>
                <a:effectLst/>
                <a:uLnTx/>
                <a:uFillTx/>
                <a:latin typeface="Times New Roman" panose="02020603050405020304" charset="0"/>
                <a:ea typeface="+mj-ea"/>
                <a:cs typeface="Times New Roman" panose="02020603050405020304" charset="0"/>
              </a:rPr>
              <a:t>Word Cloud</a:t>
            </a:r>
          </a:p>
        </p:txBody>
      </p:sp>
      <p:sp>
        <p:nvSpPr>
          <p:cNvPr id="2" name="Text Box 1"/>
          <p:cNvSpPr txBox="1"/>
          <p:nvPr/>
        </p:nvSpPr>
        <p:spPr>
          <a:xfrm>
            <a:off x="0" y="1598295"/>
            <a:ext cx="10638790" cy="2445385"/>
          </a:xfrm>
          <a:prstGeom prst="rect">
            <a:avLst/>
          </a:prstGeom>
          <a:noFill/>
        </p:spPr>
        <p:txBody>
          <a:bodyPr wrap="square" rtlCol="0">
            <a:spAutoFit/>
          </a:bodyPr>
          <a:lstStyle/>
          <a:p>
            <a:pPr marL="342900" indent="-342900" algn="l">
              <a:lnSpc>
                <a:spcPct val="150000"/>
              </a:lnSpc>
              <a:buFont typeface="Wingdings" panose="05000000000000000000" pitchFamily="2" charset="2"/>
              <a:buChar char="q"/>
            </a:pPr>
            <a:r>
              <a:rPr lang="en-US" dirty="0">
                <a:solidFill>
                  <a:srgbClr val="D1D5DB"/>
                </a:solidFill>
                <a:effectLst/>
                <a:latin typeface="Times New Roman" panose="02020603050405020304" charset="0"/>
                <a:cs typeface="Times New Roman" panose="02020603050405020304" charset="0"/>
                <a:sym typeface="+mn-ea"/>
              </a:rPr>
              <a:t>A word cloud, also known as a tag cloud, is a data visualization technique used to display the most frequently occurring words in a text corpus.</a:t>
            </a:r>
            <a:endParaRPr lang="en-US" b="0" i="0" dirty="0">
              <a:solidFill>
                <a:srgbClr val="D1D5DB"/>
              </a:solidFill>
              <a:effectLst/>
              <a:latin typeface="Times New Roman" panose="02020603050405020304" charset="0"/>
              <a:cs typeface="Times New Roman" panose="02020603050405020304" charset="0"/>
            </a:endParaRPr>
          </a:p>
          <a:p>
            <a:pPr marL="342900" indent="-342900" algn="l">
              <a:lnSpc>
                <a:spcPct val="150000"/>
              </a:lnSpc>
              <a:buFont typeface="Wingdings" panose="05000000000000000000" pitchFamily="2" charset="2"/>
              <a:buChar char="q"/>
            </a:pPr>
            <a:r>
              <a:rPr lang="en-US" dirty="0">
                <a:solidFill>
                  <a:srgbClr val="D1D5DB"/>
                </a:solidFill>
                <a:latin typeface="Times New Roman" panose="02020603050405020304" charset="0"/>
                <a:cs typeface="Times New Roman" panose="02020603050405020304" charset="0"/>
                <a:sym typeface="+mn-ea"/>
              </a:rPr>
              <a:t>T</a:t>
            </a:r>
            <a:r>
              <a:rPr lang="en-US" dirty="0">
                <a:solidFill>
                  <a:srgbClr val="D1D5DB"/>
                </a:solidFill>
                <a:effectLst/>
                <a:latin typeface="Times New Roman" panose="02020603050405020304" charset="0"/>
                <a:cs typeface="Times New Roman" panose="02020603050405020304" charset="0"/>
                <a:sym typeface="+mn-ea"/>
              </a:rPr>
              <a:t>he words are typically displayed in different sizes and font weights, with the most frequent words appearing larger and bolder than the less frequent words.</a:t>
            </a:r>
            <a:endParaRPr lang="en-US" b="0" i="0" dirty="0">
              <a:solidFill>
                <a:srgbClr val="D1D5DB"/>
              </a:solidFill>
              <a:effectLst/>
              <a:latin typeface="Times New Roman" panose="02020603050405020304" charset="0"/>
              <a:cs typeface="Times New Roman" panose="02020603050405020304" charset="0"/>
            </a:endParaRPr>
          </a:p>
          <a:p>
            <a:pPr marL="342900" indent="-342900" algn="l">
              <a:lnSpc>
                <a:spcPct val="150000"/>
              </a:lnSpc>
              <a:buFont typeface="Wingdings" panose="05000000000000000000" pitchFamily="2" charset="2"/>
              <a:buChar char="q"/>
            </a:pPr>
            <a:r>
              <a:rPr lang="en-US" dirty="0">
                <a:solidFill>
                  <a:srgbClr val="D1D5DB"/>
                </a:solidFill>
                <a:effectLst/>
                <a:latin typeface="Times New Roman" panose="02020603050405020304" charset="0"/>
                <a:cs typeface="Times New Roman" panose="02020603050405020304" charset="0"/>
                <a:sym typeface="+mn-ea"/>
              </a:rPr>
              <a:t>Word clouds are often used in text mining, content analysis, and sentiment analysis applications.</a:t>
            </a:r>
            <a:endParaRPr lang="en-IN" dirty="0">
              <a:latin typeface="Times New Roman" panose="02020603050405020304" charset="0"/>
              <a:cs typeface="Times New Roman" panose="02020603050405020304" charset="0"/>
            </a:endParaRPr>
          </a:p>
          <a:p>
            <a:endParaRPr lang="en-US"/>
          </a:p>
        </p:txBody>
      </p:sp>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365125"/>
            <a:ext cx="10639425" cy="1325880"/>
          </a:xfrm>
        </p:spPr>
        <p:txBody>
          <a:bodyPr/>
          <a:lstStyle/>
          <a:p>
            <a:r>
              <a:rPr lang="en-IN" altLang="en-US" sz="3200" b="1" i="1">
                <a:solidFill>
                  <a:schemeClr val="accent2"/>
                </a:solidFill>
                <a:latin typeface="Times New Roman" panose="02020603050405020304" charset="0"/>
                <a:cs typeface="Times New Roman" panose="02020603050405020304" charset="0"/>
              </a:rPr>
              <a:t>Positive &amp; Negative reviews (Word Cloud)</a:t>
            </a:r>
          </a:p>
        </p:txBody>
      </p:sp>
      <p:pic>
        <p:nvPicPr>
          <p:cNvPr id="4" name="Picture 3" descr="Screenshot_20230207_173342"/>
          <p:cNvPicPr>
            <a:picLocks noChangeAspect="1"/>
          </p:cNvPicPr>
          <p:nvPr/>
        </p:nvPicPr>
        <p:blipFill>
          <a:blip r:embed="rId2"/>
          <a:stretch>
            <a:fillRect/>
          </a:stretch>
        </p:blipFill>
        <p:spPr>
          <a:xfrm>
            <a:off x="-67310" y="1492250"/>
            <a:ext cx="6093460" cy="5128895"/>
          </a:xfrm>
          <a:prstGeom prst="rect">
            <a:avLst/>
          </a:prstGeom>
        </p:spPr>
      </p:pic>
      <p:pic>
        <p:nvPicPr>
          <p:cNvPr id="6" name="Picture 5" descr="Screenshot_20230207_173351"/>
          <p:cNvPicPr>
            <a:picLocks noChangeAspect="1"/>
          </p:cNvPicPr>
          <p:nvPr/>
        </p:nvPicPr>
        <p:blipFill>
          <a:blip r:embed="rId3"/>
          <a:stretch>
            <a:fillRect/>
          </a:stretch>
        </p:blipFill>
        <p:spPr>
          <a:xfrm>
            <a:off x="6025515" y="1492250"/>
            <a:ext cx="6165850" cy="51295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i="1" dirty="0">
                <a:solidFill>
                  <a:schemeClr val="accent2"/>
                </a:solidFill>
                <a:latin typeface="Times New Roman" panose="02020603050405020304" charset="0"/>
                <a:cs typeface="Times New Roman" panose="02020603050405020304" charset="0"/>
                <a:sym typeface="+mn-ea"/>
              </a:rPr>
              <a:t>Feature extraction</a:t>
            </a:r>
          </a:p>
        </p:txBody>
      </p:sp>
      <p:sp>
        <p:nvSpPr>
          <p:cNvPr id="3" name="Text Box 2"/>
          <p:cNvSpPr txBox="1"/>
          <p:nvPr/>
        </p:nvSpPr>
        <p:spPr>
          <a:xfrm>
            <a:off x="76835" y="1220470"/>
            <a:ext cx="10678795" cy="2861310"/>
          </a:xfrm>
          <a:prstGeom prst="rect">
            <a:avLst/>
          </a:prstGeom>
          <a:noFill/>
        </p:spPr>
        <p:txBody>
          <a:bodyPr wrap="square" rtlCol="0">
            <a:spAutoFit/>
          </a:bodyPr>
          <a:lstStyle/>
          <a:p>
            <a:pPr algn="l"/>
            <a:r>
              <a:rPr lang="en-US" dirty="0">
                <a:solidFill>
                  <a:srgbClr val="D1D5DB"/>
                </a:solidFill>
                <a:effectLst/>
                <a:latin typeface="Times New Roman" panose="02020603050405020304" charset="0"/>
                <a:cs typeface="Times New Roman" panose="02020603050405020304" charset="0"/>
                <a:sym typeface="+mn-ea"/>
              </a:rPr>
              <a:t>In Natural Language Processing (NLP), feature extraction refers to the process of extracting relevant information from text data in order to represent it in a form that can be used by machine learning models. There are several common feature extraction techniques used in NLP, such as</a:t>
            </a:r>
            <a:endParaRPr lang="en-US" b="0" i="0" dirty="0">
              <a:solidFill>
                <a:srgbClr val="D1D5DB"/>
              </a:solidFill>
              <a:effectLst/>
              <a:latin typeface="Times New Roman" panose="02020603050405020304" charset="0"/>
              <a:cs typeface="Times New Roman" panose="02020603050405020304" charset="0"/>
            </a:endParaRPr>
          </a:p>
          <a:p>
            <a:pPr algn="l"/>
            <a:r>
              <a:rPr lang="en-US" dirty="0">
                <a:solidFill>
                  <a:srgbClr val="D1D5DB"/>
                </a:solidFill>
                <a:effectLst/>
                <a:latin typeface="Times New Roman" panose="02020603050405020304" charset="0"/>
                <a:cs typeface="Times New Roman" panose="02020603050405020304" charset="0"/>
                <a:sym typeface="+mn-ea"/>
              </a:rPr>
              <a:t>Some common feature extraction techniques for text data are:</a:t>
            </a:r>
            <a:endParaRPr lang="en-US" b="0" i="0" dirty="0">
              <a:solidFill>
                <a:srgbClr val="D1D5DB"/>
              </a:solidFill>
              <a:effectLst/>
              <a:latin typeface="Times New Roman" panose="02020603050405020304" charset="0"/>
              <a:cs typeface="Times New Roman" panose="02020603050405020304" charset="0"/>
            </a:endParaRPr>
          </a:p>
          <a:p>
            <a:pPr marL="285750" indent="-285750" algn="l">
              <a:buFont typeface="Wingdings" panose="05000000000000000000" pitchFamily="2" charset="2"/>
              <a:buChar char="q"/>
            </a:pPr>
            <a:r>
              <a:rPr lang="en-US" dirty="0">
                <a:solidFill>
                  <a:srgbClr val="D1D5DB"/>
                </a:solidFill>
                <a:effectLst/>
                <a:latin typeface="Times New Roman" panose="02020603050405020304" charset="0"/>
                <a:cs typeface="Times New Roman" panose="02020603050405020304" charset="0"/>
                <a:sym typeface="+mn-ea"/>
              </a:rPr>
              <a:t>Bag of Words</a:t>
            </a:r>
            <a:endParaRPr lang="en-US" b="0" i="0" dirty="0">
              <a:solidFill>
                <a:srgbClr val="D1D5DB"/>
              </a:solidFill>
              <a:effectLst/>
              <a:latin typeface="Times New Roman" panose="02020603050405020304" charset="0"/>
              <a:cs typeface="Times New Roman" panose="02020603050405020304" charset="0"/>
            </a:endParaRPr>
          </a:p>
          <a:p>
            <a:pPr marL="285750" indent="-285750" algn="l">
              <a:buFont typeface="Wingdings" panose="05000000000000000000" pitchFamily="2" charset="2"/>
              <a:buChar char="q"/>
            </a:pPr>
            <a:r>
              <a:rPr lang="en-US" dirty="0">
                <a:solidFill>
                  <a:srgbClr val="D1D5DB"/>
                </a:solidFill>
                <a:effectLst/>
                <a:latin typeface="Times New Roman" panose="02020603050405020304" charset="0"/>
                <a:cs typeface="Times New Roman" panose="02020603050405020304" charset="0"/>
                <a:sym typeface="+mn-ea"/>
              </a:rPr>
              <a:t>TF-IDF</a:t>
            </a:r>
            <a:endParaRPr lang="en-US" b="0" i="0" dirty="0">
              <a:solidFill>
                <a:srgbClr val="D1D5DB"/>
              </a:solidFill>
              <a:effectLst/>
              <a:latin typeface="Times New Roman" panose="02020603050405020304" charset="0"/>
              <a:cs typeface="Times New Roman" panose="02020603050405020304" charset="0"/>
            </a:endParaRPr>
          </a:p>
          <a:p>
            <a:pPr marL="285750" indent="-285750" algn="l">
              <a:buFont typeface="Wingdings" panose="05000000000000000000" pitchFamily="2" charset="2"/>
              <a:buChar char="q"/>
            </a:pPr>
            <a:r>
              <a:rPr lang="en-US" dirty="0">
                <a:solidFill>
                  <a:srgbClr val="D1D5DB"/>
                </a:solidFill>
                <a:effectLst/>
                <a:latin typeface="Times New Roman" panose="02020603050405020304" charset="0"/>
                <a:cs typeface="Times New Roman" panose="02020603050405020304" charset="0"/>
                <a:sym typeface="+mn-ea"/>
              </a:rPr>
              <a:t>Word2Vec</a:t>
            </a:r>
            <a:endParaRPr lang="en-US" b="0" i="0" dirty="0">
              <a:solidFill>
                <a:srgbClr val="D1D5DB"/>
              </a:solidFill>
              <a:effectLst/>
              <a:latin typeface="Times New Roman" panose="02020603050405020304" charset="0"/>
              <a:cs typeface="Times New Roman" panose="02020603050405020304" charset="0"/>
            </a:endParaRPr>
          </a:p>
          <a:p>
            <a:pPr marL="285750" indent="-285750" algn="l">
              <a:buFont typeface="Wingdings" panose="05000000000000000000" pitchFamily="2" charset="2"/>
              <a:buChar char="q"/>
            </a:pPr>
            <a:r>
              <a:rPr lang="en-US" dirty="0" err="1">
                <a:solidFill>
                  <a:srgbClr val="D1D5DB"/>
                </a:solidFill>
                <a:effectLst/>
                <a:latin typeface="Times New Roman" panose="02020603050405020304" charset="0"/>
                <a:cs typeface="Times New Roman" panose="02020603050405020304" charset="0"/>
                <a:sym typeface="+mn-ea"/>
              </a:rPr>
              <a:t>GloVe</a:t>
            </a:r>
            <a:endParaRPr lang="en-US" b="0" i="0" dirty="0">
              <a:solidFill>
                <a:srgbClr val="D1D5DB"/>
              </a:solidFill>
              <a:effectLst/>
              <a:latin typeface="Times New Roman" panose="02020603050405020304" charset="0"/>
              <a:cs typeface="Times New Roman" panose="02020603050405020304" charset="0"/>
            </a:endParaRPr>
          </a:p>
          <a:p>
            <a:pPr marL="285750" indent="-285750" algn="l">
              <a:buFont typeface="Wingdings" panose="05000000000000000000" pitchFamily="2" charset="2"/>
              <a:buChar char="q"/>
            </a:pPr>
            <a:r>
              <a:rPr lang="en-US" dirty="0">
                <a:solidFill>
                  <a:srgbClr val="D1D5DB"/>
                </a:solidFill>
                <a:effectLst/>
                <a:latin typeface="Times New Roman" panose="02020603050405020304" charset="0"/>
                <a:cs typeface="Times New Roman" panose="02020603050405020304" charset="0"/>
                <a:sym typeface="+mn-ea"/>
              </a:rPr>
              <a:t>BERT</a:t>
            </a:r>
            <a:endParaRPr lang="en-US" b="0" i="0" dirty="0">
              <a:solidFill>
                <a:srgbClr val="D1D5DB"/>
              </a:solidFill>
              <a:effectLst/>
              <a:latin typeface="Times New Roman" panose="02020603050405020304" charset="0"/>
              <a:cs typeface="Times New Roman" panose="02020603050405020304" charset="0"/>
            </a:endParaRPr>
          </a:p>
          <a:p>
            <a:endParaRPr lang="en-US"/>
          </a:p>
        </p:txBody>
      </p:sp>
      <p:pic>
        <p:nvPicPr>
          <p:cNvPr id="5" name="Picture 4" descr="Screenshot_20230207_195907"/>
          <p:cNvPicPr>
            <a:picLocks noChangeAspect="1"/>
          </p:cNvPicPr>
          <p:nvPr/>
        </p:nvPicPr>
        <p:blipFill>
          <a:blip r:embed="rId2"/>
          <a:stretch>
            <a:fillRect/>
          </a:stretch>
        </p:blipFill>
        <p:spPr>
          <a:xfrm>
            <a:off x="1699895" y="2795270"/>
            <a:ext cx="3152775" cy="2257425"/>
          </a:xfrm>
          <a:prstGeom prst="rect">
            <a:avLst/>
          </a:prstGeom>
        </p:spPr>
      </p:pic>
      <p:pic>
        <p:nvPicPr>
          <p:cNvPr id="7" name="Picture 6" descr="Screenshot_20230207_195919"/>
          <p:cNvPicPr>
            <a:picLocks noChangeAspect="1"/>
          </p:cNvPicPr>
          <p:nvPr/>
        </p:nvPicPr>
        <p:blipFill>
          <a:blip r:embed="rId3"/>
          <a:stretch>
            <a:fillRect/>
          </a:stretch>
        </p:blipFill>
        <p:spPr>
          <a:xfrm>
            <a:off x="5576570" y="2695575"/>
            <a:ext cx="5514975" cy="24574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4000" b="1" i="1">
                <a:solidFill>
                  <a:schemeClr val="accent2"/>
                </a:solidFill>
                <a:effectLst/>
                <a:latin typeface="Times New Roman" panose="02020603050405020304" charset="0"/>
                <a:cs typeface="Times New Roman" panose="02020603050405020304" charset="0"/>
              </a:rPr>
              <a:t>N</a:t>
            </a:r>
            <a:r>
              <a:rPr lang="en-US" sz="4000" b="1" i="1">
                <a:solidFill>
                  <a:schemeClr val="accent2"/>
                </a:solidFill>
                <a:effectLst/>
                <a:latin typeface="Times New Roman" panose="02020603050405020304" charset="0"/>
                <a:cs typeface="Times New Roman" panose="02020603050405020304" charset="0"/>
              </a:rPr>
              <a:t>aive</a:t>
            </a:r>
            <a:r>
              <a:rPr lang="en-IN" altLang="en-US" sz="4000" b="1" i="1">
                <a:solidFill>
                  <a:schemeClr val="accent2"/>
                </a:solidFill>
                <a:effectLst/>
                <a:latin typeface="Times New Roman" panose="02020603050405020304" charset="0"/>
                <a:cs typeface="Times New Roman" panose="02020603050405020304" charset="0"/>
              </a:rPr>
              <a:t> B</a:t>
            </a:r>
            <a:r>
              <a:rPr lang="en-US" sz="4000" b="1" i="1">
                <a:solidFill>
                  <a:schemeClr val="accent2"/>
                </a:solidFill>
                <a:effectLst/>
                <a:latin typeface="Times New Roman" panose="02020603050405020304" charset="0"/>
                <a:cs typeface="Times New Roman" panose="02020603050405020304" charset="0"/>
              </a:rPr>
              <a:t>ayes model</a:t>
            </a:r>
          </a:p>
        </p:txBody>
      </p:sp>
      <p:sp>
        <p:nvSpPr>
          <p:cNvPr id="5" name="Text Box 4"/>
          <p:cNvSpPr txBox="1"/>
          <p:nvPr/>
        </p:nvSpPr>
        <p:spPr>
          <a:xfrm>
            <a:off x="632460" y="1349375"/>
            <a:ext cx="10563860" cy="2245360"/>
          </a:xfrm>
          <a:prstGeom prst="rect">
            <a:avLst/>
          </a:prstGeom>
          <a:noFill/>
        </p:spPr>
        <p:txBody>
          <a:bodyPr wrap="square" rtlCol="0">
            <a:spAutoFit/>
          </a:bodyPr>
          <a:lstStyle/>
          <a:p>
            <a:pPr marL="342900" indent="-342900" algn="l">
              <a:buFont typeface="Wingdings" panose="05000000000000000000" charset="0"/>
              <a:buChar char="Ø"/>
            </a:pPr>
            <a:r>
              <a:rPr lang="en-US" sz="2000" dirty="0">
                <a:solidFill>
                  <a:schemeClr val="bg1">
                    <a:lumMod val="65000"/>
                  </a:schemeClr>
                </a:solidFill>
                <a:effectLst/>
                <a:cs typeface="Calibri" panose="020F0502020204030204" pitchFamily="34" charset="0"/>
                <a:sym typeface="+mn-ea"/>
              </a:rPr>
              <a:t>Naive Bayes is a probabilistic algorithm that is based on Bayes' theorem. It is a simple yet powerful technique for classification tasks. </a:t>
            </a:r>
            <a:endParaRPr lang="en-US" sz="2000" b="0" i="0" dirty="0">
              <a:solidFill>
                <a:schemeClr val="bg1">
                  <a:lumMod val="65000"/>
                </a:schemeClr>
              </a:solidFill>
              <a:effectLst/>
              <a:cs typeface="Calibri" panose="020F0502020204030204" pitchFamily="34" charset="0"/>
            </a:endParaRPr>
          </a:p>
          <a:p>
            <a:pPr marL="342900" indent="-342900" algn="l">
              <a:buFont typeface="Wingdings" panose="05000000000000000000" charset="0"/>
              <a:buChar char="Ø"/>
            </a:pPr>
            <a:r>
              <a:rPr lang="en-US" sz="2000" dirty="0">
                <a:solidFill>
                  <a:schemeClr val="bg1">
                    <a:lumMod val="65000"/>
                  </a:schemeClr>
                </a:solidFill>
                <a:effectLst/>
                <a:cs typeface="Calibri" panose="020F0502020204030204" pitchFamily="34" charset="0"/>
                <a:sym typeface="+mn-ea"/>
              </a:rPr>
              <a:t>Naive Bayes assumes that all the features of the data are independent of each other, which is called class conditional independence. Naive Bayes algorithm is commonly used in text classification and spam filtering, it's also useful in problems where the number of features is greater than the number of observations.</a:t>
            </a:r>
            <a:endParaRPr lang="en-IN" sz="2000" dirty="0">
              <a:solidFill>
                <a:schemeClr val="bg1">
                  <a:lumMod val="65000"/>
                </a:schemeClr>
              </a:solidFill>
              <a:cs typeface="Calibri" panose="020F0502020204030204" pitchFamily="34" charset="0"/>
            </a:endParaRPr>
          </a:p>
          <a:p>
            <a:pPr marL="342900" indent="-342900"/>
            <a:endParaRPr lang="en-IN" sz="2000" dirty="0">
              <a:solidFill>
                <a:schemeClr val="bg1">
                  <a:lumMod val="65000"/>
                </a:schemeClr>
              </a:solidFill>
              <a:cs typeface="Calibri" panose="020F0502020204030204" pitchFamily="34" charset="0"/>
            </a:endParaRPr>
          </a:p>
        </p:txBody>
      </p:sp>
      <p:sp>
        <p:nvSpPr>
          <p:cNvPr id="10" name="Text Box 9"/>
          <p:cNvSpPr txBox="1"/>
          <p:nvPr/>
        </p:nvSpPr>
        <p:spPr>
          <a:xfrm>
            <a:off x="-889000" y="3356610"/>
            <a:ext cx="309880" cy="368300"/>
          </a:xfrm>
          <a:prstGeom prst="rect">
            <a:avLst/>
          </a:prstGeom>
          <a:noFill/>
        </p:spPr>
        <p:txBody>
          <a:bodyPr wrap="none" rtlCol="0">
            <a:spAutoFit/>
          </a:bodyPr>
          <a:lstStyle/>
          <a:p>
            <a:endParaRPr lang="en-US"/>
          </a:p>
        </p:txBody>
      </p:sp>
      <p:pic>
        <p:nvPicPr>
          <p:cNvPr id="6" name="Picture 5" descr="Screenshot_20230208_223245"/>
          <p:cNvPicPr>
            <a:picLocks noChangeAspect="1"/>
          </p:cNvPicPr>
          <p:nvPr/>
        </p:nvPicPr>
        <p:blipFill>
          <a:blip r:embed="rId2"/>
          <a:stretch>
            <a:fillRect/>
          </a:stretch>
        </p:blipFill>
        <p:spPr>
          <a:xfrm>
            <a:off x="632460" y="3724910"/>
            <a:ext cx="4229100" cy="1524000"/>
          </a:xfrm>
          <a:prstGeom prst="rect">
            <a:avLst/>
          </a:prstGeom>
        </p:spPr>
      </p:pic>
      <p:pic>
        <p:nvPicPr>
          <p:cNvPr id="9" name="Picture 8" descr="Screenshot_20230208_223255"/>
          <p:cNvPicPr>
            <a:picLocks noChangeAspect="1"/>
          </p:cNvPicPr>
          <p:nvPr/>
        </p:nvPicPr>
        <p:blipFill>
          <a:blip r:embed="rId3"/>
          <a:stretch>
            <a:fillRect/>
          </a:stretch>
        </p:blipFill>
        <p:spPr>
          <a:xfrm>
            <a:off x="5739130" y="3042920"/>
            <a:ext cx="5334000" cy="38150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860" y="356235"/>
            <a:ext cx="10822940" cy="1334770"/>
          </a:xfrm>
        </p:spPr>
        <p:txBody>
          <a:bodyPr/>
          <a:lstStyle/>
          <a:p>
            <a:r>
              <a:rPr lang="en-US" sz="4000" b="1" i="1">
                <a:solidFill>
                  <a:schemeClr val="accent2"/>
                </a:solidFill>
                <a:latin typeface="Times New Roman" panose="02020603050405020304" charset="0"/>
                <a:cs typeface="Times New Roman" panose="02020603050405020304" charset="0"/>
              </a:rPr>
              <a:t>XG boostclassifier model</a:t>
            </a:r>
          </a:p>
        </p:txBody>
      </p:sp>
      <p:sp>
        <p:nvSpPr>
          <p:cNvPr id="3" name="Text Box 2"/>
          <p:cNvSpPr txBox="1"/>
          <p:nvPr/>
        </p:nvSpPr>
        <p:spPr>
          <a:xfrm>
            <a:off x="219710" y="1492885"/>
            <a:ext cx="11195050" cy="2245360"/>
          </a:xfrm>
          <a:prstGeom prst="rect">
            <a:avLst/>
          </a:prstGeom>
          <a:noFill/>
        </p:spPr>
        <p:txBody>
          <a:bodyPr wrap="square" rtlCol="0">
            <a:spAutoFit/>
          </a:bodyPr>
          <a:lstStyle/>
          <a:p>
            <a:pPr marL="342900" indent="-342900" algn="l">
              <a:buFont typeface="Wingdings" panose="05000000000000000000" charset="0"/>
              <a:buChar char="Ø"/>
            </a:pPr>
            <a:r>
              <a:rPr lang="en-US" sz="2000" dirty="0" err="1">
                <a:solidFill>
                  <a:schemeClr val="bg1">
                    <a:lumMod val="65000"/>
                  </a:schemeClr>
                </a:solidFill>
                <a:effectLst/>
                <a:cs typeface="Calibri" panose="020F0502020204030204" pitchFamily="34" charset="0"/>
                <a:sym typeface="+mn-ea"/>
              </a:rPr>
              <a:t>XGBoost</a:t>
            </a:r>
            <a:r>
              <a:rPr lang="en-US" sz="2000" dirty="0">
                <a:solidFill>
                  <a:schemeClr val="bg1">
                    <a:lumMod val="65000"/>
                  </a:schemeClr>
                </a:solidFill>
                <a:effectLst/>
                <a:cs typeface="Calibri" panose="020F0502020204030204" pitchFamily="34" charset="0"/>
                <a:sym typeface="+mn-ea"/>
              </a:rPr>
              <a:t> (Extreme Gradient Boosting) is an optimized version of Gradient Boosting algorithm. It is an open-source library that is widely used for supervised learning, mainly for classification and regression problems. It was specifically designed to improve the computational efficiency and model performance of Gradient Boosting.</a:t>
            </a:r>
            <a:endParaRPr lang="en-US" sz="2000" b="0" i="0" dirty="0">
              <a:solidFill>
                <a:schemeClr val="bg1">
                  <a:lumMod val="65000"/>
                </a:schemeClr>
              </a:solidFill>
              <a:effectLst/>
              <a:cs typeface="Calibri" panose="020F0502020204030204" pitchFamily="34" charset="0"/>
            </a:endParaRPr>
          </a:p>
          <a:p>
            <a:pPr marL="342900" indent="-342900" algn="l">
              <a:buFont typeface="Wingdings" panose="05000000000000000000" charset="0"/>
              <a:buChar char="Ø"/>
            </a:pPr>
            <a:r>
              <a:rPr lang="en-US" sz="2000" dirty="0">
                <a:solidFill>
                  <a:schemeClr val="bg1">
                    <a:lumMod val="65000"/>
                  </a:schemeClr>
                </a:solidFill>
                <a:effectLst/>
                <a:cs typeface="Calibri" panose="020F0502020204030204" pitchFamily="34" charset="0"/>
                <a:sym typeface="+mn-ea"/>
              </a:rPr>
              <a:t>It was specifically designed to improve the computational efficiency and model performance of Gradient Boosting.</a:t>
            </a:r>
            <a:endParaRPr lang="en-IN" sz="2000" dirty="0">
              <a:solidFill>
                <a:schemeClr val="bg1">
                  <a:lumMod val="65000"/>
                </a:schemeClr>
              </a:solidFill>
              <a:cs typeface="Calibri" panose="020F0502020204030204" pitchFamily="34" charset="0"/>
            </a:endParaRPr>
          </a:p>
          <a:p>
            <a:pPr marL="342900" indent="-342900">
              <a:buFont typeface="Wingdings" panose="05000000000000000000" charset="0"/>
              <a:buChar char="Ø"/>
            </a:pPr>
            <a:endParaRPr lang="en-IN" sz="2000" dirty="0">
              <a:solidFill>
                <a:schemeClr val="bg1">
                  <a:lumMod val="65000"/>
                </a:schemeClr>
              </a:solidFill>
              <a:cs typeface="Calibri" panose="020F0502020204030204" pitchFamily="34" charset="0"/>
            </a:endParaRPr>
          </a:p>
        </p:txBody>
      </p:sp>
      <p:pic>
        <p:nvPicPr>
          <p:cNvPr id="5" name="Picture 4" descr="Screenshot_20230208_224021"/>
          <p:cNvPicPr>
            <a:picLocks noChangeAspect="1"/>
          </p:cNvPicPr>
          <p:nvPr/>
        </p:nvPicPr>
        <p:blipFill>
          <a:blip r:embed="rId2"/>
          <a:stretch>
            <a:fillRect/>
          </a:stretch>
        </p:blipFill>
        <p:spPr>
          <a:xfrm>
            <a:off x="801370" y="3738245"/>
            <a:ext cx="3533775" cy="1637665"/>
          </a:xfrm>
          <a:prstGeom prst="rect">
            <a:avLst/>
          </a:prstGeom>
        </p:spPr>
      </p:pic>
      <p:pic>
        <p:nvPicPr>
          <p:cNvPr id="7" name="Picture 6" descr="Screenshot_20230208_224108"/>
          <p:cNvPicPr>
            <a:picLocks noChangeAspect="1"/>
          </p:cNvPicPr>
          <p:nvPr/>
        </p:nvPicPr>
        <p:blipFill>
          <a:blip r:embed="rId3"/>
          <a:stretch>
            <a:fillRect/>
          </a:stretch>
        </p:blipFill>
        <p:spPr>
          <a:xfrm>
            <a:off x="5613400" y="3296920"/>
            <a:ext cx="5240655" cy="35610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i="1">
                <a:solidFill>
                  <a:schemeClr val="accent2"/>
                </a:solidFill>
                <a:latin typeface="Times New Roman" panose="02020603050405020304" charset="0"/>
                <a:cs typeface="Times New Roman" panose="02020603050405020304" charset="0"/>
              </a:rPr>
              <a:t>Randomforest classifier model</a:t>
            </a:r>
          </a:p>
        </p:txBody>
      </p:sp>
      <p:sp>
        <p:nvSpPr>
          <p:cNvPr id="3" name="Text Box 2"/>
          <p:cNvSpPr txBox="1"/>
          <p:nvPr/>
        </p:nvSpPr>
        <p:spPr>
          <a:xfrm>
            <a:off x="411480" y="1406525"/>
            <a:ext cx="10629265" cy="1938020"/>
          </a:xfrm>
          <a:prstGeom prst="rect">
            <a:avLst/>
          </a:prstGeom>
          <a:noFill/>
        </p:spPr>
        <p:txBody>
          <a:bodyPr wrap="square" rtlCol="0">
            <a:spAutoFit/>
          </a:bodyPr>
          <a:lstStyle/>
          <a:p>
            <a:pPr marL="285750" indent="-285750" algn="l">
              <a:buFont typeface="Wingdings" panose="05000000000000000000" charset="0"/>
              <a:buChar char="Ø"/>
            </a:pPr>
            <a:r>
              <a:rPr lang="en-US" sz="2000" dirty="0">
                <a:solidFill>
                  <a:schemeClr val="bg1">
                    <a:lumMod val="65000"/>
                  </a:schemeClr>
                </a:solidFill>
                <a:effectLst/>
                <a:cs typeface="Calibri" panose="020F0502020204030204" pitchFamily="34" charset="0"/>
                <a:sym typeface="+mn-ea"/>
              </a:rPr>
              <a:t>Random Forest is an ensemble learning method that uses multiple decision trees to make predictions. </a:t>
            </a:r>
            <a:endParaRPr lang="en-US" sz="2000" b="0" i="0" dirty="0">
              <a:solidFill>
                <a:schemeClr val="bg1">
                  <a:lumMod val="65000"/>
                </a:schemeClr>
              </a:solidFill>
              <a:effectLst/>
              <a:cs typeface="Calibri" panose="020F0502020204030204" pitchFamily="34" charset="0"/>
            </a:endParaRPr>
          </a:p>
          <a:p>
            <a:pPr marL="285750" indent="-285750" algn="l">
              <a:buFont typeface="Wingdings" panose="05000000000000000000" charset="0"/>
              <a:buChar char="Ø"/>
            </a:pPr>
            <a:r>
              <a:rPr lang="en-US" sz="2000" dirty="0">
                <a:solidFill>
                  <a:schemeClr val="bg1">
                    <a:lumMod val="65000"/>
                  </a:schemeClr>
                </a:solidFill>
                <a:effectLst/>
                <a:cs typeface="Calibri" panose="020F0502020204030204" pitchFamily="34" charset="0"/>
                <a:sym typeface="+mn-ea"/>
              </a:rPr>
              <a:t>It is a type of supervised learning algorithm, typically used for classification and regression tasks.</a:t>
            </a:r>
            <a:endParaRPr lang="en-US" sz="2000" b="0" i="0" dirty="0">
              <a:solidFill>
                <a:schemeClr val="bg1">
                  <a:lumMod val="65000"/>
                </a:schemeClr>
              </a:solidFill>
              <a:effectLst/>
              <a:cs typeface="Calibri" panose="020F0502020204030204" pitchFamily="34" charset="0"/>
            </a:endParaRPr>
          </a:p>
          <a:p>
            <a:pPr marL="285750" indent="-285750" algn="l">
              <a:buFont typeface="Wingdings" panose="05000000000000000000" charset="0"/>
              <a:buChar char="Ø"/>
            </a:pPr>
            <a:r>
              <a:rPr lang="en-US" sz="2000" dirty="0">
                <a:solidFill>
                  <a:schemeClr val="bg1">
                    <a:lumMod val="65000"/>
                  </a:schemeClr>
                </a:solidFill>
                <a:effectLst/>
                <a:cs typeface="Calibri" panose="020F0502020204030204" pitchFamily="34" charset="0"/>
                <a:sym typeface="+mn-ea"/>
              </a:rPr>
              <a:t> The basic idea behind Random Forest is to combine the predictions of multiple decision trees to reduce overfitting and improve the overall performance of the model.</a:t>
            </a:r>
            <a:endParaRPr lang="en-IN" sz="2000" dirty="0">
              <a:solidFill>
                <a:schemeClr val="bg1">
                  <a:lumMod val="65000"/>
                </a:schemeClr>
              </a:solidFill>
              <a:cs typeface="Calibri" panose="020F0502020204030204" pitchFamily="34" charset="0"/>
            </a:endParaRPr>
          </a:p>
          <a:p>
            <a:pPr marL="285750" indent="-285750">
              <a:buFont typeface="Wingdings" panose="05000000000000000000" charset="0"/>
              <a:buChar char="Ø"/>
            </a:pPr>
            <a:endParaRPr lang="en-IN" sz="2000" dirty="0">
              <a:solidFill>
                <a:schemeClr val="bg1">
                  <a:lumMod val="65000"/>
                </a:schemeClr>
              </a:solidFill>
              <a:cs typeface="Calibri" panose="020F0502020204030204" pitchFamily="34" charset="0"/>
            </a:endParaRPr>
          </a:p>
        </p:txBody>
      </p:sp>
      <p:pic>
        <p:nvPicPr>
          <p:cNvPr id="5" name="Picture 4" descr="Screenshot_20230208_224836"/>
          <p:cNvPicPr>
            <a:picLocks noChangeAspect="1"/>
          </p:cNvPicPr>
          <p:nvPr/>
        </p:nvPicPr>
        <p:blipFill>
          <a:blip r:embed="rId2"/>
          <a:stretch>
            <a:fillRect/>
          </a:stretch>
        </p:blipFill>
        <p:spPr>
          <a:xfrm>
            <a:off x="838200" y="3641725"/>
            <a:ext cx="3933825" cy="1984375"/>
          </a:xfrm>
          <a:prstGeom prst="rect">
            <a:avLst/>
          </a:prstGeom>
        </p:spPr>
      </p:pic>
      <p:pic>
        <p:nvPicPr>
          <p:cNvPr id="7" name="Picture 6" descr="Screenshot_20230208_224842"/>
          <p:cNvPicPr>
            <a:picLocks noChangeAspect="1"/>
          </p:cNvPicPr>
          <p:nvPr/>
        </p:nvPicPr>
        <p:blipFill>
          <a:blip r:embed="rId3"/>
          <a:stretch>
            <a:fillRect/>
          </a:stretch>
        </p:blipFill>
        <p:spPr>
          <a:xfrm>
            <a:off x="5622290" y="3239135"/>
            <a:ext cx="5107305" cy="36188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i="1" dirty="0">
                <a:solidFill>
                  <a:schemeClr val="accent2"/>
                </a:solidFill>
                <a:latin typeface="Times New Roman" panose="02020603050405020304" charset="0"/>
                <a:cs typeface="Times New Roman" panose="02020603050405020304" charset="0"/>
                <a:sym typeface="+mn-ea"/>
              </a:rPr>
              <a:t>Support Vector Machine(SVM)</a:t>
            </a:r>
            <a:br>
              <a:rPr lang="en-IN" sz="4000" b="1" i="1" dirty="0">
                <a:solidFill>
                  <a:schemeClr val="accent2"/>
                </a:solidFill>
                <a:latin typeface="Times New Roman" panose="02020603050405020304" charset="0"/>
                <a:cs typeface="Times New Roman" panose="02020603050405020304" charset="0"/>
              </a:rPr>
            </a:br>
            <a:endParaRPr lang="en-IN" sz="4000" b="1" i="1" dirty="0">
              <a:solidFill>
                <a:schemeClr val="accent2"/>
              </a:solidFill>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2"/>
          <a:stretch>
            <a:fillRect/>
          </a:stretch>
        </p:blipFill>
        <p:spPr>
          <a:xfrm>
            <a:off x="6256020" y="3127375"/>
            <a:ext cx="5552440" cy="3730625"/>
          </a:xfrm>
          <a:prstGeom prst="rect">
            <a:avLst/>
          </a:prstGeom>
        </p:spPr>
      </p:pic>
      <p:pic>
        <p:nvPicPr>
          <p:cNvPr id="6" name="Picture 5" descr="Screenshot_20230208_225149"/>
          <p:cNvPicPr>
            <a:picLocks noChangeAspect="1"/>
          </p:cNvPicPr>
          <p:nvPr/>
        </p:nvPicPr>
        <p:blipFill>
          <a:blip r:embed="rId3"/>
          <a:stretch>
            <a:fillRect/>
          </a:stretch>
        </p:blipFill>
        <p:spPr>
          <a:xfrm>
            <a:off x="227330" y="4483100"/>
            <a:ext cx="5010150" cy="1628775"/>
          </a:xfrm>
          <a:prstGeom prst="rect">
            <a:avLst/>
          </a:prstGeom>
        </p:spPr>
      </p:pic>
      <p:sp>
        <p:nvSpPr>
          <p:cNvPr id="7" name="Text Box 6"/>
          <p:cNvSpPr txBox="1"/>
          <p:nvPr/>
        </p:nvSpPr>
        <p:spPr>
          <a:xfrm>
            <a:off x="438150" y="1214755"/>
            <a:ext cx="10915015" cy="2553335"/>
          </a:xfrm>
          <a:prstGeom prst="rect">
            <a:avLst/>
          </a:prstGeom>
          <a:noFill/>
        </p:spPr>
        <p:txBody>
          <a:bodyPr wrap="square" rtlCol="0">
            <a:spAutoFit/>
          </a:bodyPr>
          <a:lstStyle/>
          <a:p>
            <a:pPr marL="285750" indent="-285750" algn="l">
              <a:buFont typeface="Wingdings" panose="05000000000000000000" charset="0"/>
              <a:buChar char="Ø"/>
            </a:pPr>
            <a:r>
              <a:rPr lang="en-US" sz="2000" dirty="0">
                <a:solidFill>
                  <a:schemeClr val="bg1">
                    <a:lumMod val="65000"/>
                  </a:schemeClr>
                </a:solidFill>
                <a:effectLst/>
                <a:cs typeface="Calibri" panose="020F0502020204030204" pitchFamily="34" charset="0"/>
                <a:sym typeface="+mn-ea"/>
              </a:rPr>
              <a:t>Support Vector Machine (SVM) is a supervised learning algorithm that can be used for classification or regression tasks. The idea behind SVM is to find the hyperplane in a high-dimensional space that maximally separates the different classes. The data points closest to the hyperplane are called support vectors and have the greatest impact on the position of the hyperplane. </a:t>
            </a:r>
            <a:endParaRPr lang="en-US" sz="2000" b="0" i="0" dirty="0">
              <a:solidFill>
                <a:schemeClr val="bg1">
                  <a:lumMod val="65000"/>
                </a:schemeClr>
              </a:solidFill>
              <a:effectLst/>
              <a:cs typeface="Calibri" panose="020F0502020204030204" pitchFamily="34" charset="0"/>
            </a:endParaRPr>
          </a:p>
          <a:p>
            <a:pPr marL="285750" indent="-285750" algn="l">
              <a:buFont typeface="Wingdings" panose="05000000000000000000" charset="0"/>
              <a:buChar char="Ø"/>
            </a:pPr>
            <a:r>
              <a:rPr lang="en-US" sz="2000" dirty="0">
                <a:solidFill>
                  <a:schemeClr val="bg1">
                    <a:lumMod val="65000"/>
                  </a:schemeClr>
                </a:solidFill>
                <a:effectLst/>
                <a:cs typeface="Calibri" panose="020F0502020204030204" pitchFamily="34" charset="0"/>
                <a:sym typeface="+mn-ea"/>
              </a:rPr>
              <a:t>SVM uses a technique called kernel trick to transform the data into a higher dimensional space where a linear hyperplane can be used for classification. It is particularly useful for problems where the number of dimensions is greater than the number of samples.</a:t>
            </a:r>
            <a:endParaRPr lang="en-IN" sz="2000" dirty="0">
              <a:solidFill>
                <a:schemeClr val="tx1"/>
              </a:solidFill>
              <a:cs typeface="Calibri" panose="020F0502020204030204" pitchFamily="34" charset="0"/>
            </a:endParaRPr>
          </a:p>
          <a:p>
            <a:pPr marL="285750" indent="-285750">
              <a:buFont typeface="Wingdings" panose="05000000000000000000" charset="0"/>
              <a:buChar char="Ø"/>
            </a:pPr>
            <a:endParaRPr lang="en-US" sz="200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885" y="365125"/>
            <a:ext cx="10515600" cy="1325563"/>
          </a:xfrm>
        </p:spPr>
        <p:txBody>
          <a:bodyPr/>
          <a:lstStyle/>
          <a:p>
            <a:r>
              <a:rPr lang="en-IN" altLang="en-US" sz="4000" b="1" i="1">
                <a:solidFill>
                  <a:schemeClr val="accent2"/>
                </a:solidFill>
                <a:latin typeface="Times New Roman" panose="02020603050405020304" charset="0"/>
                <a:cs typeface="Times New Roman" panose="02020603050405020304" charset="0"/>
              </a:rPr>
              <a:t>Logistic Regression</a:t>
            </a:r>
          </a:p>
        </p:txBody>
      </p:sp>
      <p:sp>
        <p:nvSpPr>
          <p:cNvPr id="3" name="Text Box 2"/>
          <p:cNvSpPr txBox="1"/>
          <p:nvPr/>
        </p:nvSpPr>
        <p:spPr>
          <a:xfrm>
            <a:off x="1570355" y="2800985"/>
            <a:ext cx="309880" cy="368300"/>
          </a:xfrm>
          <a:prstGeom prst="rect">
            <a:avLst/>
          </a:prstGeom>
          <a:noFill/>
        </p:spPr>
        <p:txBody>
          <a:bodyPr wrap="none" rtlCol="0">
            <a:spAutoFit/>
          </a:bodyPr>
          <a:lstStyle/>
          <a:p>
            <a:endParaRPr lang="en-US"/>
          </a:p>
        </p:txBody>
      </p:sp>
      <p:sp>
        <p:nvSpPr>
          <p:cNvPr id="4" name="Text Box 3"/>
          <p:cNvSpPr txBox="1"/>
          <p:nvPr/>
        </p:nvSpPr>
        <p:spPr>
          <a:xfrm>
            <a:off x="345440" y="1473835"/>
            <a:ext cx="11473180" cy="1938020"/>
          </a:xfrm>
          <a:prstGeom prst="rect">
            <a:avLst/>
          </a:prstGeom>
          <a:noFill/>
        </p:spPr>
        <p:txBody>
          <a:bodyPr wrap="square" rtlCol="0">
            <a:spAutoFit/>
          </a:bodyPr>
          <a:lstStyle/>
          <a:p>
            <a:pPr marL="342900" indent="-342900" algn="l">
              <a:buFont typeface="Wingdings" panose="05000000000000000000" charset="0"/>
              <a:buChar char="Ø"/>
            </a:pPr>
            <a:r>
              <a:rPr lang="en-US" sz="2000" dirty="0">
                <a:solidFill>
                  <a:schemeClr val="bg1">
                    <a:lumMod val="65000"/>
                  </a:schemeClr>
                </a:solidFill>
                <a:effectLst/>
                <a:cs typeface="Calibri" panose="020F0502020204030204" pitchFamily="34" charset="0"/>
                <a:sym typeface="+mn-ea"/>
              </a:rPr>
              <a:t>Logistic Regression is a statistical method used for binary classification problems, where the goal is to predict a binary outcome based on input features.</a:t>
            </a:r>
            <a:endParaRPr lang="en-US" sz="2000" b="0" i="0" dirty="0">
              <a:solidFill>
                <a:schemeClr val="bg1">
                  <a:lumMod val="65000"/>
                </a:schemeClr>
              </a:solidFill>
              <a:effectLst/>
              <a:cs typeface="Calibri" panose="020F0502020204030204" pitchFamily="34" charset="0"/>
            </a:endParaRPr>
          </a:p>
          <a:p>
            <a:pPr marL="342900" indent="-342900" algn="l">
              <a:buFont typeface="Wingdings" panose="05000000000000000000" charset="0"/>
              <a:buChar char="Ø"/>
            </a:pPr>
            <a:r>
              <a:rPr lang="en-US" sz="2000" dirty="0">
                <a:solidFill>
                  <a:schemeClr val="bg1">
                    <a:lumMod val="65000"/>
                  </a:schemeClr>
                </a:solidFill>
                <a:effectLst/>
                <a:cs typeface="Calibri" panose="020F0502020204030204" pitchFamily="34" charset="0"/>
                <a:sym typeface="+mn-ea"/>
              </a:rPr>
              <a:t>It uses a logistic function to model the probability of the target variable taking on a particular value and is trained using labeled data to find the optimal coefficients that maximize the likelihood of the observed data. It's simple, interpretable and has been widely used in many industries.</a:t>
            </a:r>
            <a:endParaRPr lang="en-IN" sz="2000" dirty="0">
              <a:solidFill>
                <a:schemeClr val="bg1">
                  <a:lumMod val="65000"/>
                </a:schemeClr>
              </a:solidFill>
              <a:cs typeface="Calibri" panose="020F0502020204030204" pitchFamily="34" charset="0"/>
            </a:endParaRPr>
          </a:p>
          <a:p>
            <a:pPr marL="342900" indent="-342900"/>
            <a:endParaRPr lang="en-IN" sz="2000" dirty="0">
              <a:solidFill>
                <a:schemeClr val="bg1">
                  <a:lumMod val="65000"/>
                </a:schemeClr>
              </a:solidFill>
              <a:cs typeface="Calibri" panose="020F0502020204030204" pitchFamily="34" charset="0"/>
            </a:endParaRPr>
          </a:p>
        </p:txBody>
      </p:sp>
      <p:pic>
        <p:nvPicPr>
          <p:cNvPr id="6" name="Picture 5" descr="Screenshot_20230208_223432"/>
          <p:cNvPicPr>
            <a:picLocks noChangeAspect="1"/>
          </p:cNvPicPr>
          <p:nvPr/>
        </p:nvPicPr>
        <p:blipFill>
          <a:blip r:embed="rId2"/>
          <a:stretch>
            <a:fillRect/>
          </a:stretch>
        </p:blipFill>
        <p:spPr>
          <a:xfrm>
            <a:off x="603885" y="3792855"/>
            <a:ext cx="4200525" cy="1628775"/>
          </a:xfrm>
          <a:prstGeom prst="rect">
            <a:avLst/>
          </a:prstGeom>
        </p:spPr>
      </p:pic>
      <p:pic>
        <p:nvPicPr>
          <p:cNvPr id="8" name="Picture 7" descr="Screenshot_20230208_223446"/>
          <p:cNvPicPr>
            <a:picLocks noChangeAspect="1"/>
          </p:cNvPicPr>
          <p:nvPr/>
        </p:nvPicPr>
        <p:blipFill>
          <a:blip r:embed="rId3"/>
          <a:stretch>
            <a:fillRect/>
          </a:stretch>
        </p:blipFill>
        <p:spPr>
          <a:xfrm>
            <a:off x="5808345" y="3169285"/>
            <a:ext cx="4581525" cy="38671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p:cNvSpPr>
          <p:nvPr>
            <p:ph type="title"/>
          </p:nvPr>
        </p:nvSpPr>
        <p:spPr>
          <a:xfrm>
            <a:off x="2208213" y="3167063"/>
            <a:ext cx="8697912" cy="841375"/>
          </a:xfrm>
        </p:spPr>
        <p:txBody>
          <a:bodyPr wrap="square" lIns="91440" tIns="45720" rIns="91440" bIns="45720" anchor="b" anchorCtr="0"/>
          <a:lstStyle/>
          <a:p>
            <a:pPr defTabSz="914400">
              <a:buNone/>
            </a:pPr>
            <a:r>
              <a:rPr lang="en-IN" altLang="zh-CN" sz="3600" kern="1200" dirty="0">
                <a:solidFill>
                  <a:srgbClr val="00B050"/>
                </a:solidFill>
                <a:latin typeface="Times New Roman" panose="02020603050405020304" charset="0"/>
                <a:ea typeface="Arial" panose="020B0604020202020204" pitchFamily="34" charset="0"/>
                <a:cs typeface="+mj-cs"/>
              </a:rPr>
              <a:t>Project memebers</a:t>
            </a:r>
          </a:p>
        </p:txBody>
      </p:sp>
      <p:sp>
        <p:nvSpPr>
          <p:cNvPr id="3" name="Text Box 2"/>
          <p:cNvSpPr txBox="1"/>
          <p:nvPr/>
        </p:nvSpPr>
        <p:spPr>
          <a:xfrm>
            <a:off x="2355215" y="4674235"/>
            <a:ext cx="3235325" cy="2030095"/>
          </a:xfrm>
          <a:prstGeom prst="rect">
            <a:avLst/>
          </a:prstGeom>
          <a:noFill/>
        </p:spPr>
        <p:txBody>
          <a:bodyPr wrap="square" rtlCol="0">
            <a:spAutoFit/>
            <a:scene3d>
              <a:camera prst="orthographicFront"/>
              <a:lightRig rig="threePt" dir="t"/>
            </a:scene3d>
          </a:bodyPr>
          <a:lstStyle/>
          <a:p>
            <a:r>
              <a:rPr lang="en-IN" altLang="en-US" b="1" i="1" noProof="1">
                <a:solidFill>
                  <a:schemeClr val="bg2"/>
                </a:solidFill>
                <a:effectLst>
                  <a:innerShdw blurRad="63500" dist="50800" dir="13500000">
                    <a:srgbClr val="000000">
                      <a:alpha val="50000"/>
                    </a:srgbClr>
                  </a:innerShdw>
                </a:effectLst>
                <a:latin typeface="Californian FB" panose="0207040306080B030204" charset="0"/>
                <a:ea typeface="Microsoft YaHei Light" panose="020B0502040204020203" pitchFamily="34" charset="-122"/>
                <a:cs typeface="Californian FB" panose="0207040306080B030204" charset="0"/>
              </a:rPr>
              <a:t>Muddangula.Shirisha</a:t>
            </a:r>
            <a:endParaRPr lang="en-IN" altLang="en-US" b="1" i="1" noProof="1">
              <a:solidFill>
                <a:schemeClr val="bg2"/>
              </a:solidFill>
              <a:effectLst>
                <a:innerShdw blurRad="63500" dist="50800" dir="13500000">
                  <a:srgbClr val="000000">
                    <a:alpha val="50000"/>
                  </a:srgbClr>
                </a:innerShdw>
              </a:effectLst>
              <a:latin typeface="Californian FB" panose="0207040306080B030204" charset="0"/>
              <a:cs typeface="Californian FB" panose="0207040306080B030204" charset="0"/>
            </a:endParaRPr>
          </a:p>
          <a:p>
            <a:r>
              <a:rPr lang="en-IN" altLang="en-US" b="1" i="1" noProof="1">
                <a:solidFill>
                  <a:schemeClr val="bg2"/>
                </a:solidFill>
                <a:effectLst>
                  <a:innerShdw blurRad="63500" dist="50800" dir="13500000">
                    <a:srgbClr val="000000">
                      <a:alpha val="50000"/>
                    </a:srgbClr>
                  </a:innerShdw>
                </a:effectLst>
                <a:latin typeface="Californian FB" panose="0207040306080B030204" charset="0"/>
                <a:ea typeface="Microsoft YaHei Light" panose="020B0502040204020203" pitchFamily="34" charset="-122"/>
                <a:cs typeface="Californian FB" panose="0207040306080B030204" charset="0"/>
              </a:rPr>
              <a:t>Yenneti.Lekha Sree</a:t>
            </a:r>
            <a:endParaRPr lang="en-IN" altLang="en-US" b="1" i="1" noProof="1">
              <a:solidFill>
                <a:schemeClr val="bg2"/>
              </a:solidFill>
              <a:effectLst>
                <a:innerShdw blurRad="63500" dist="50800" dir="13500000">
                  <a:srgbClr val="000000">
                    <a:alpha val="50000"/>
                  </a:srgbClr>
                </a:innerShdw>
              </a:effectLst>
              <a:latin typeface="Californian FB" panose="0207040306080B030204" charset="0"/>
              <a:cs typeface="Californian FB" panose="0207040306080B030204" charset="0"/>
            </a:endParaRPr>
          </a:p>
          <a:p>
            <a:r>
              <a:rPr lang="en-IN" altLang="en-US" b="1" i="1" noProof="1">
                <a:solidFill>
                  <a:schemeClr val="bg2"/>
                </a:solidFill>
                <a:effectLst>
                  <a:innerShdw blurRad="63500" dist="50800" dir="13500000">
                    <a:srgbClr val="000000">
                      <a:alpha val="50000"/>
                    </a:srgbClr>
                  </a:innerShdw>
                </a:effectLst>
                <a:latin typeface="Californian FB" panose="0207040306080B030204" charset="0"/>
                <a:ea typeface="Microsoft YaHei Light" panose="020B0502040204020203" pitchFamily="34" charset="-122"/>
                <a:cs typeface="Californian FB" panose="0207040306080B030204" charset="0"/>
              </a:rPr>
              <a:t>Atike.Bhadralaxmi</a:t>
            </a:r>
            <a:endParaRPr lang="en-IN" altLang="en-US" b="1" i="1" noProof="1">
              <a:solidFill>
                <a:schemeClr val="bg2"/>
              </a:solidFill>
              <a:effectLst>
                <a:innerShdw blurRad="63500" dist="50800" dir="13500000">
                  <a:srgbClr val="000000">
                    <a:alpha val="50000"/>
                  </a:srgbClr>
                </a:innerShdw>
              </a:effectLst>
              <a:latin typeface="Californian FB" panose="0207040306080B030204" charset="0"/>
              <a:cs typeface="Californian FB" panose="0207040306080B030204" charset="0"/>
            </a:endParaRPr>
          </a:p>
          <a:p>
            <a:r>
              <a:rPr lang="en-IN" altLang="en-US" b="1" i="1" noProof="1">
                <a:solidFill>
                  <a:schemeClr val="bg2"/>
                </a:solidFill>
                <a:effectLst>
                  <a:innerShdw blurRad="63500" dist="50800" dir="13500000">
                    <a:srgbClr val="000000">
                      <a:alpha val="50000"/>
                    </a:srgbClr>
                  </a:innerShdw>
                </a:effectLst>
                <a:latin typeface="Californian FB" panose="0207040306080B030204" charset="0"/>
                <a:ea typeface="Microsoft YaHei Light" panose="020B0502040204020203" pitchFamily="34" charset="-122"/>
                <a:cs typeface="Californian FB" panose="0207040306080B030204" charset="0"/>
              </a:rPr>
              <a:t>Barla.Akshitha</a:t>
            </a:r>
            <a:endParaRPr lang="en-IN" altLang="en-US" b="1" i="1" noProof="1">
              <a:solidFill>
                <a:schemeClr val="bg2"/>
              </a:solidFill>
              <a:effectLst>
                <a:innerShdw blurRad="63500" dist="50800" dir="13500000">
                  <a:srgbClr val="000000">
                    <a:alpha val="50000"/>
                  </a:srgbClr>
                </a:innerShdw>
              </a:effectLst>
              <a:latin typeface="Californian FB" panose="0207040306080B030204" charset="0"/>
              <a:cs typeface="Californian FB" panose="0207040306080B030204" charset="0"/>
            </a:endParaRPr>
          </a:p>
          <a:p>
            <a:r>
              <a:rPr lang="en-IN" altLang="en-US" b="1" i="1" noProof="1">
                <a:solidFill>
                  <a:schemeClr val="bg2"/>
                </a:solidFill>
                <a:effectLst>
                  <a:innerShdw blurRad="63500" dist="50800" dir="13500000">
                    <a:srgbClr val="000000">
                      <a:alpha val="50000"/>
                    </a:srgbClr>
                  </a:innerShdw>
                </a:effectLst>
                <a:latin typeface="Californian FB" panose="0207040306080B030204" charset="0"/>
                <a:ea typeface="Microsoft YaHei Light" panose="020B0502040204020203" pitchFamily="34" charset="-122"/>
                <a:cs typeface="Californian FB" panose="0207040306080B030204" charset="0"/>
              </a:rPr>
              <a:t>Karavadi.Jaya Lakshmi</a:t>
            </a:r>
            <a:endParaRPr lang="en-IN" altLang="en-US" b="1" i="1" noProof="1">
              <a:solidFill>
                <a:schemeClr val="bg2"/>
              </a:solidFill>
              <a:effectLst>
                <a:innerShdw blurRad="63500" dist="50800" dir="13500000">
                  <a:srgbClr val="000000">
                    <a:alpha val="50000"/>
                  </a:srgbClr>
                </a:innerShdw>
              </a:effectLst>
              <a:latin typeface="Californian FB" panose="0207040306080B030204" charset="0"/>
              <a:cs typeface="Californian FB" panose="0207040306080B030204" charset="0"/>
            </a:endParaRPr>
          </a:p>
          <a:p>
            <a:r>
              <a:rPr lang="en-IN" altLang="en-US" b="1" i="1" noProof="1">
                <a:solidFill>
                  <a:schemeClr val="bg2"/>
                </a:solidFill>
                <a:effectLst>
                  <a:innerShdw blurRad="63500" dist="50800" dir="13500000">
                    <a:srgbClr val="000000">
                      <a:alpha val="50000"/>
                    </a:srgbClr>
                  </a:innerShdw>
                </a:effectLst>
                <a:latin typeface="Californian FB" panose="0207040306080B030204" charset="0"/>
                <a:ea typeface="Microsoft YaHei Light" panose="020B0502040204020203" pitchFamily="34" charset="-122"/>
                <a:cs typeface="Californian FB" panose="0207040306080B030204" charset="0"/>
              </a:rPr>
              <a:t>Dappu.Vaishnavi</a:t>
            </a:r>
            <a:endParaRPr lang="en-IN" altLang="en-US" b="1" i="1" noProof="1">
              <a:solidFill>
                <a:schemeClr val="bg2"/>
              </a:solidFill>
              <a:effectLst>
                <a:innerShdw blurRad="63500" dist="50800" dir="13500000">
                  <a:srgbClr val="000000">
                    <a:alpha val="50000"/>
                  </a:srgbClr>
                </a:innerShdw>
              </a:effectLst>
              <a:latin typeface="Californian FB" panose="0207040306080B030204" charset="0"/>
              <a:cs typeface="Californian FB" panose="0207040306080B030204" charset="0"/>
            </a:endParaRPr>
          </a:p>
          <a:p>
            <a:r>
              <a:rPr lang="en-IN" altLang="en-US" b="1" i="1" noProof="1">
                <a:solidFill>
                  <a:schemeClr val="bg2"/>
                </a:solidFill>
                <a:effectLst>
                  <a:innerShdw blurRad="63500" dist="50800" dir="13500000">
                    <a:srgbClr val="000000">
                      <a:alpha val="50000"/>
                    </a:srgbClr>
                  </a:innerShdw>
                </a:effectLst>
                <a:latin typeface="Californian FB" panose="0207040306080B030204" charset="0"/>
                <a:ea typeface="Microsoft YaHei Light" panose="020B0502040204020203" pitchFamily="34" charset="-122"/>
                <a:cs typeface="Californian FB" panose="0207040306080B030204" charset="0"/>
              </a:rPr>
              <a:t>Gorantla.Hema Latha</a:t>
            </a:r>
            <a:endParaRPr lang="en-IN" altLang="en-US" b="1" i="1" noProof="1">
              <a:solidFill>
                <a:schemeClr val="bg2"/>
              </a:solidFill>
              <a:effectLst>
                <a:innerShdw blurRad="63500" dist="50800" dir="13500000">
                  <a:srgbClr val="000000">
                    <a:alpha val="50000"/>
                  </a:srgbClr>
                </a:innerShdw>
              </a:effectLst>
              <a:latin typeface="Californian FB" panose="0207040306080B030204" charset="0"/>
              <a:cs typeface="Californian FB" panose="0207040306080B030204" charset="0"/>
            </a:endParaRPr>
          </a:p>
        </p:txBody>
      </p:sp>
      <p:sp>
        <p:nvSpPr>
          <p:cNvPr id="8195" name="Text Box 4"/>
          <p:cNvSpPr txBox="1"/>
          <p:nvPr/>
        </p:nvSpPr>
        <p:spPr>
          <a:xfrm>
            <a:off x="114300" y="265113"/>
            <a:ext cx="5405438" cy="584200"/>
          </a:xfrm>
          <a:prstGeom prst="rect">
            <a:avLst/>
          </a:prstGeom>
          <a:noFill/>
          <a:ln w="9525">
            <a:noFill/>
          </a:ln>
        </p:spPr>
        <p:txBody>
          <a:bodyPr wrap="square" anchor="t" anchorCtr="0">
            <a:spAutoFit/>
          </a:bodyPr>
          <a:lstStyle/>
          <a:p>
            <a:r>
              <a:rPr lang="en-IN" altLang="en-US" sz="3200" b="1">
                <a:solidFill>
                  <a:srgbClr val="00B050"/>
                </a:solidFill>
                <a:latin typeface="Times New Roman" panose="02020603050405020304" charset="0"/>
                <a:ea typeface="Microsoft YaHei Light" panose="020B0502040204020203" pitchFamily="34" charset="-122"/>
              </a:rPr>
              <a:t>Under the guidelines</a:t>
            </a:r>
          </a:p>
        </p:txBody>
      </p:sp>
      <p:sp>
        <p:nvSpPr>
          <p:cNvPr id="8196" name="Text Box 6"/>
          <p:cNvSpPr txBox="1"/>
          <p:nvPr/>
        </p:nvSpPr>
        <p:spPr>
          <a:xfrm>
            <a:off x="1474788" y="1147763"/>
            <a:ext cx="925512" cy="644525"/>
          </a:xfrm>
          <a:prstGeom prst="rect">
            <a:avLst/>
          </a:prstGeom>
          <a:noFill/>
          <a:ln w="9525">
            <a:noFill/>
          </a:ln>
        </p:spPr>
        <p:txBody>
          <a:bodyPr wrap="none" anchor="t" anchorCtr="0">
            <a:spAutoFit/>
          </a:bodyPr>
          <a:lstStyle/>
          <a:p>
            <a:r>
              <a:rPr lang="en-IN" altLang="en-US">
                <a:solidFill>
                  <a:srgbClr val="A6A6A6"/>
                </a:solidFill>
                <a:latin typeface="Calibri" panose="020F0502020204030204" pitchFamily="34" charset="0"/>
                <a:ea typeface="Microsoft YaHei Light" panose="020B0502040204020203" pitchFamily="34" charset="-122"/>
              </a:rPr>
              <a:t>Advith</a:t>
            </a:r>
          </a:p>
          <a:p>
            <a:r>
              <a:rPr lang="en-IN" altLang="en-US">
                <a:solidFill>
                  <a:srgbClr val="A6A6A6"/>
                </a:solidFill>
                <a:latin typeface="Calibri" panose="020F0502020204030204" pitchFamily="34" charset="0"/>
                <a:ea typeface="Microsoft YaHei Light" panose="020B0502040204020203" pitchFamily="34" charset="-122"/>
              </a:rPr>
              <a:t>hareesh</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545" y="365125"/>
            <a:ext cx="10803255" cy="1325880"/>
          </a:xfrm>
        </p:spPr>
        <p:txBody>
          <a:bodyPr/>
          <a:lstStyle/>
          <a:p>
            <a:r>
              <a:rPr lang="en-US" sz="4000" b="1" i="1">
                <a:solidFill>
                  <a:schemeClr val="accent2"/>
                </a:solidFill>
                <a:latin typeface="Times New Roman" panose="02020603050405020304" charset="0"/>
                <a:cs typeface="Times New Roman" panose="02020603050405020304" charset="0"/>
              </a:rPr>
              <a:t>DecisionTreeClassifier</a:t>
            </a:r>
            <a:r>
              <a:rPr lang="en-IN" altLang="en-US" sz="4000" b="1" i="1">
                <a:solidFill>
                  <a:schemeClr val="accent2"/>
                </a:solidFill>
                <a:latin typeface="Times New Roman" panose="02020603050405020304" charset="0"/>
                <a:cs typeface="Times New Roman" panose="02020603050405020304" charset="0"/>
              </a:rPr>
              <a:t> Model</a:t>
            </a:r>
          </a:p>
        </p:txBody>
      </p:sp>
      <p:sp>
        <p:nvSpPr>
          <p:cNvPr id="4" name="Text Box 3"/>
          <p:cNvSpPr txBox="1"/>
          <p:nvPr/>
        </p:nvSpPr>
        <p:spPr>
          <a:xfrm>
            <a:off x="421640" y="1445260"/>
            <a:ext cx="10823575" cy="1630045"/>
          </a:xfrm>
          <a:prstGeom prst="rect">
            <a:avLst/>
          </a:prstGeom>
          <a:noFill/>
        </p:spPr>
        <p:txBody>
          <a:bodyPr wrap="square" rtlCol="0">
            <a:spAutoFit/>
          </a:bodyPr>
          <a:lstStyle/>
          <a:p>
            <a:pPr marL="342900" indent="-342900" algn="l">
              <a:buFont typeface="Wingdings" panose="05000000000000000000" charset="0"/>
              <a:buChar char="Ø"/>
            </a:pPr>
            <a:r>
              <a:rPr lang="en-IN" altLang="en-US" sz="2000">
                <a:solidFill>
                  <a:schemeClr val="bg1">
                    <a:lumMod val="65000"/>
                  </a:schemeClr>
                </a:solidFill>
              </a:rPr>
              <a:t>T</a:t>
            </a:r>
            <a:r>
              <a:rPr lang="en-US" sz="2000">
                <a:solidFill>
                  <a:schemeClr val="bg1">
                    <a:lumMod val="65000"/>
                  </a:schemeClr>
                </a:solidFill>
              </a:rPr>
              <a:t>he main advantage of the decision tree classifier is its ability to using different feature subsets and decision rules at different stages of classification.</a:t>
            </a:r>
          </a:p>
          <a:p>
            <a:pPr marL="342900" indent="-342900" algn="l">
              <a:buFont typeface="Wingdings" panose="05000000000000000000" charset="0"/>
              <a:buChar char="Ø"/>
            </a:pPr>
            <a:r>
              <a:rPr lang="en-US" sz="2000">
                <a:solidFill>
                  <a:schemeClr val="bg1">
                    <a:lumMod val="65000"/>
                  </a:schemeClr>
                </a:solidFill>
              </a:rPr>
              <a:t>In a decision tree, for predicting the class of the given dataset, the algorithm starts from the root node of the tree. This algorithm compares the values of root attribute with the record (real dataset) attribute and, based on the comparison, follows the branch and jumps to the next node.</a:t>
            </a:r>
          </a:p>
        </p:txBody>
      </p:sp>
      <p:pic>
        <p:nvPicPr>
          <p:cNvPr id="6" name="Picture 5" descr="Screenshot_20230208_225638"/>
          <p:cNvPicPr>
            <a:picLocks noChangeAspect="1"/>
          </p:cNvPicPr>
          <p:nvPr/>
        </p:nvPicPr>
        <p:blipFill>
          <a:blip r:embed="rId2"/>
          <a:stretch>
            <a:fillRect/>
          </a:stretch>
        </p:blipFill>
        <p:spPr>
          <a:xfrm>
            <a:off x="262890" y="3822065"/>
            <a:ext cx="4495800" cy="1609725"/>
          </a:xfrm>
          <a:prstGeom prst="rect">
            <a:avLst/>
          </a:prstGeom>
        </p:spPr>
      </p:pic>
      <p:pic>
        <p:nvPicPr>
          <p:cNvPr id="8" name="Picture 7" descr="Screenshot_20230208_225647"/>
          <p:cNvPicPr>
            <a:picLocks noChangeAspect="1"/>
          </p:cNvPicPr>
          <p:nvPr/>
        </p:nvPicPr>
        <p:blipFill>
          <a:blip r:embed="rId3"/>
          <a:stretch>
            <a:fillRect/>
          </a:stretch>
        </p:blipFill>
        <p:spPr>
          <a:xfrm>
            <a:off x="5519420" y="3075940"/>
            <a:ext cx="5657850" cy="34950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a:xfrm>
            <a:off x="175260" y="132080"/>
            <a:ext cx="11172190" cy="1124585"/>
          </a:xfrm>
        </p:spPr>
        <p:txBody>
          <a:bodyPr wrap="square" lIns="91440" tIns="45720" rIns="91440" bIns="45720" anchor="b" anchorCtr="0"/>
          <a:lstStyle/>
          <a:p>
            <a:pPr defTabSz="914400">
              <a:buNone/>
            </a:pPr>
            <a:r>
              <a:rPr lang="en-IN" altLang="zh-CN" sz="4000" i="1" kern="1200" dirty="0">
                <a:solidFill>
                  <a:srgbClr val="00B050"/>
                </a:solidFill>
                <a:latin typeface="Times New Roman" panose="02020603050405020304" charset="0"/>
                <a:ea typeface="Arial" panose="020B0604020202020204" pitchFamily="34" charset="0"/>
                <a:cs typeface="Times New Roman" panose="02020603050405020304" charset="0"/>
              </a:rPr>
              <a:t>Conclusion:</a:t>
            </a:r>
          </a:p>
        </p:txBody>
      </p:sp>
      <p:sp>
        <p:nvSpPr>
          <p:cNvPr id="2" name="Text Box 1"/>
          <p:cNvSpPr txBox="1"/>
          <p:nvPr/>
        </p:nvSpPr>
        <p:spPr>
          <a:xfrm>
            <a:off x="105410" y="1357630"/>
            <a:ext cx="11601450" cy="2861310"/>
          </a:xfrm>
          <a:prstGeom prst="rect">
            <a:avLst/>
          </a:prstGeom>
          <a:noFill/>
        </p:spPr>
        <p:txBody>
          <a:bodyPr wrap="square" rtlCol="0">
            <a:spAutoFit/>
          </a:bodyPr>
          <a:lstStyle/>
          <a:p>
            <a:pPr algn="l">
              <a:buFont typeface="Wingdings" panose="05000000000000000000" pitchFamily="2" charset="2"/>
              <a:buChar char="q"/>
            </a:pPr>
            <a:r>
              <a:rPr lang="en-IN" altLang="en-US" sz="2000" dirty="0">
                <a:solidFill>
                  <a:schemeClr val="bg1">
                    <a:lumMod val="65000"/>
                  </a:schemeClr>
                </a:solidFill>
                <a:effectLst/>
                <a:cs typeface="Calibri" panose="020F0502020204030204" pitchFamily="34" charset="0"/>
                <a:sym typeface="+mn-ea"/>
              </a:rPr>
              <a:t>  </a:t>
            </a:r>
            <a:r>
              <a:rPr lang="en-US" sz="2000" dirty="0">
                <a:solidFill>
                  <a:schemeClr val="bg1">
                    <a:lumMod val="65000"/>
                  </a:schemeClr>
                </a:solidFill>
                <a:effectLst/>
                <a:cs typeface="Calibri" panose="020F0502020204030204" pitchFamily="34" charset="0"/>
                <a:sym typeface="+mn-ea"/>
              </a:rPr>
              <a:t>When comparing the accuracy of different models, the model with the highest accuracy is usually a good choice for deployment. However, it's important to consider other evaluation metrics, such as F1-score, precision, and confusion matrix, as they provide a more complete picture of the model's performance. </a:t>
            </a:r>
            <a:endParaRPr lang="en-US" sz="2000" b="0" i="0" dirty="0">
              <a:solidFill>
                <a:schemeClr val="bg1">
                  <a:lumMod val="65000"/>
                </a:schemeClr>
              </a:solidFill>
              <a:effectLst/>
              <a:cs typeface="Calibri" panose="020F0502020204030204" pitchFamily="34" charset="0"/>
            </a:endParaRPr>
          </a:p>
          <a:p>
            <a:pPr algn="l">
              <a:buFont typeface="Wingdings" panose="05000000000000000000" pitchFamily="2" charset="2"/>
              <a:buChar char="q"/>
            </a:pPr>
            <a:r>
              <a:rPr lang="en-IN" altLang="en-US" sz="2000" dirty="0">
                <a:solidFill>
                  <a:schemeClr val="bg1">
                    <a:lumMod val="65000"/>
                  </a:schemeClr>
                </a:solidFill>
                <a:effectLst/>
                <a:cs typeface="Calibri" panose="020F0502020204030204" pitchFamily="34" charset="0"/>
                <a:sym typeface="+mn-ea"/>
              </a:rPr>
              <a:t>   </a:t>
            </a:r>
            <a:r>
              <a:rPr lang="en-US" sz="2000" dirty="0">
                <a:solidFill>
                  <a:schemeClr val="bg1">
                    <a:lumMod val="65000"/>
                  </a:schemeClr>
                </a:solidFill>
                <a:effectLst/>
                <a:cs typeface="Calibri" panose="020F0502020204030204" pitchFamily="34" charset="0"/>
                <a:sym typeface="+mn-ea"/>
              </a:rPr>
              <a:t>If two models have similar accuracy, the one with the higher F1-score is often a better choice, as it takes into account both precision and recall and provides a better overall picture of the model's performance. Additionally, you should examine the confusion matrix to ensure that the model is making appropriate predictions for all classes in the dataset. Ultimately, the best model for deployment will depend on the specific use case and the desired trade-off between accuracy, precision, recall, and other factors.</a:t>
            </a:r>
            <a:endParaRPr lang="en-IN" sz="2000" dirty="0">
              <a:solidFill>
                <a:schemeClr val="bg1">
                  <a:lumMod val="65000"/>
                </a:schemeClr>
              </a:solidFill>
              <a:cs typeface="Calibri" panose="020F0502020204030204" pitchFamily="34" charset="0"/>
            </a:endParaRPr>
          </a:p>
          <a:p>
            <a:pPr algn="l"/>
            <a:endParaRPr lang="en-IN" sz="2000" dirty="0">
              <a:solidFill>
                <a:schemeClr val="bg1">
                  <a:lumMod val="65000"/>
                </a:schemeClr>
              </a:solidFill>
              <a:cs typeface="Calibri" panose="020F050202020403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A081D-0B50-6FFB-F287-0DBADD700B6E}"/>
              </a:ext>
            </a:extLst>
          </p:cNvPr>
          <p:cNvSpPr>
            <a:spLocks noGrp="1"/>
          </p:cNvSpPr>
          <p:nvPr>
            <p:ph type="title"/>
          </p:nvPr>
        </p:nvSpPr>
        <p:spPr>
          <a:xfrm>
            <a:off x="242596" y="186611"/>
            <a:ext cx="11104854" cy="1313577"/>
          </a:xfrm>
        </p:spPr>
        <p:txBody>
          <a:bodyPr/>
          <a:lstStyle/>
          <a:p>
            <a:r>
              <a:rPr lang="en-US" sz="4000" i="1" dirty="0">
                <a:solidFill>
                  <a:srgbClr val="00B050"/>
                </a:solidFill>
                <a:latin typeface="Times New Roman" panose="02020603050405020304" pitchFamily="18" charset="0"/>
                <a:cs typeface="Times New Roman" panose="02020603050405020304" pitchFamily="18" charset="0"/>
              </a:rPr>
              <a:t>DEPLOYMENT</a:t>
            </a:r>
            <a:endParaRPr lang="en-IN" sz="4000" i="1" dirty="0">
              <a:solidFill>
                <a:srgbClr val="00B05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A4BA296-DE36-7849-5949-66D0A65A8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498" y="1791478"/>
            <a:ext cx="5317449" cy="4572000"/>
          </a:xfrm>
          <a:prstGeom prst="rect">
            <a:avLst/>
          </a:prstGeom>
        </p:spPr>
      </p:pic>
      <p:pic>
        <p:nvPicPr>
          <p:cNvPr id="7" name="Picture 6">
            <a:extLst>
              <a:ext uri="{FF2B5EF4-FFF2-40B4-BE49-F238E27FC236}">
                <a16:creationId xmlns:a16="http://schemas.microsoft.com/office/drawing/2014/main" id="{5F02B746-871B-117A-7EB0-7FB52C394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9530" y="1691885"/>
            <a:ext cx="5429874" cy="4572000"/>
          </a:xfrm>
          <a:prstGeom prst="rect">
            <a:avLst/>
          </a:prstGeom>
        </p:spPr>
      </p:pic>
    </p:spTree>
    <p:extLst>
      <p:ext uri="{BB962C8B-B14F-4D97-AF65-F5344CB8AC3E}">
        <p14:creationId xmlns:p14="http://schemas.microsoft.com/office/powerpoint/2010/main" val="2178587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36A0A7-62F2-160B-E1DB-DF500FF9616D}"/>
              </a:ext>
            </a:extLst>
          </p:cNvPr>
          <p:cNvSpPr>
            <a:spLocks noGrp="1"/>
          </p:cNvSpPr>
          <p:nvPr>
            <p:ph type="title"/>
          </p:nvPr>
        </p:nvSpPr>
        <p:spPr>
          <a:xfrm>
            <a:off x="838200" y="365125"/>
            <a:ext cx="10515600" cy="1071789"/>
          </a:xfrm>
        </p:spPr>
        <p:txBody>
          <a:bodyPr/>
          <a:lstStyle/>
          <a:p>
            <a:r>
              <a:rPr lang="en-IN" sz="4000" b="1" i="1" dirty="0">
                <a:solidFill>
                  <a:schemeClr val="accent2"/>
                </a:solidFill>
                <a:latin typeface="Times New Roman" panose="02020603050405020304" pitchFamily="18" charset="0"/>
                <a:cs typeface="Times New Roman" panose="02020603050405020304" pitchFamily="18" charset="0"/>
              </a:rPr>
              <a:t>Dashboard:</a:t>
            </a:r>
            <a:endParaRPr lang="en-IN" sz="4000" b="1" i="1" dirty="0">
              <a:solidFill>
                <a:schemeClr val="accent2"/>
              </a:solidFill>
            </a:endParaRPr>
          </a:p>
        </p:txBody>
      </p:sp>
      <p:pic>
        <p:nvPicPr>
          <p:cNvPr id="6" name="Picture 5">
            <a:extLst>
              <a:ext uri="{FF2B5EF4-FFF2-40B4-BE49-F238E27FC236}">
                <a16:creationId xmlns:a16="http://schemas.microsoft.com/office/drawing/2014/main" id="{8B5EB0D0-53C7-4A71-AAEE-A70103CB3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71" y="1778000"/>
            <a:ext cx="11751058" cy="4562092"/>
          </a:xfrm>
          <a:prstGeom prst="rect">
            <a:avLst/>
          </a:prstGeom>
        </p:spPr>
      </p:pic>
    </p:spTree>
    <p:extLst>
      <p:ext uri="{BB962C8B-B14F-4D97-AF65-F5344CB8AC3E}">
        <p14:creationId xmlns:p14="http://schemas.microsoft.com/office/powerpoint/2010/main" val="1035296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D58F3-DB72-95F4-1BFA-7D6BA7E4AD73}"/>
              </a:ext>
            </a:extLst>
          </p:cNvPr>
          <p:cNvSpPr>
            <a:spLocks noGrp="1"/>
          </p:cNvSpPr>
          <p:nvPr>
            <p:ph type="title"/>
          </p:nvPr>
        </p:nvSpPr>
        <p:spPr>
          <a:xfrm>
            <a:off x="838200" y="365125"/>
            <a:ext cx="10515600" cy="913169"/>
          </a:xfrm>
        </p:spPr>
        <p:txBody>
          <a:bodyPr/>
          <a:lstStyle/>
          <a:p>
            <a:r>
              <a:rPr lang="en-IN" sz="4000" b="1" i="1" dirty="0">
                <a:solidFill>
                  <a:schemeClr val="accent2"/>
                </a:solidFill>
                <a:latin typeface="Times New Roman" panose="02020603050405020304" pitchFamily="18" charset="0"/>
                <a:cs typeface="Times New Roman" panose="02020603050405020304" pitchFamily="18" charset="0"/>
              </a:rPr>
              <a:t>Problems facing</a:t>
            </a:r>
            <a:endParaRPr lang="en-IN" dirty="0"/>
          </a:p>
        </p:txBody>
      </p:sp>
      <p:sp>
        <p:nvSpPr>
          <p:cNvPr id="4" name="TextBox 3">
            <a:extLst>
              <a:ext uri="{FF2B5EF4-FFF2-40B4-BE49-F238E27FC236}">
                <a16:creationId xmlns:a16="http://schemas.microsoft.com/office/drawing/2014/main" id="{1764AB19-BFEF-B654-7E00-68763C919DA8}"/>
              </a:ext>
            </a:extLst>
          </p:cNvPr>
          <p:cNvSpPr txBox="1"/>
          <p:nvPr/>
        </p:nvSpPr>
        <p:spPr>
          <a:xfrm>
            <a:off x="587828" y="1147665"/>
            <a:ext cx="10291665" cy="3170099"/>
          </a:xfrm>
          <a:prstGeom prst="rect">
            <a:avLst/>
          </a:prstGeom>
          <a:noFill/>
        </p:spPr>
        <p:txBody>
          <a:bodyPr wrap="square" rtlCol="0">
            <a:spAutoFit/>
          </a:bodyPr>
          <a:lstStyle/>
          <a:p>
            <a:pPr>
              <a:buFont typeface="+mj-lt"/>
              <a:buAutoNum type="arabicPeriod"/>
            </a:pPr>
            <a:r>
              <a:rPr lang="en-US" sz="2000" b="0" i="0" dirty="0">
                <a:solidFill>
                  <a:schemeClr val="bg1"/>
                </a:solidFill>
                <a:effectLst/>
                <a:latin typeface="+mn-lt"/>
                <a:cs typeface="Times New Roman" panose="02020603050405020304" pitchFamily="18" charset="0"/>
              </a:rPr>
              <a:t>In many email datasets, the number of </a:t>
            </a:r>
            <a:r>
              <a:rPr lang="en-US" sz="2000" dirty="0">
                <a:solidFill>
                  <a:schemeClr val="bg1"/>
                </a:solidFill>
                <a:latin typeface="+mn-lt"/>
                <a:cs typeface="Times New Roman" panose="02020603050405020304" pitchFamily="18" charset="0"/>
              </a:rPr>
              <a:t>Abusive</a:t>
            </a:r>
            <a:r>
              <a:rPr lang="en-US" sz="2000" b="0" i="0" dirty="0">
                <a:solidFill>
                  <a:schemeClr val="bg1"/>
                </a:solidFill>
                <a:effectLst/>
                <a:latin typeface="+mn-lt"/>
                <a:cs typeface="Times New Roman" panose="02020603050405020304" pitchFamily="18" charset="0"/>
              </a:rPr>
              <a:t> emails is significantly lower than the number of non-</a:t>
            </a:r>
            <a:r>
              <a:rPr lang="en-US" sz="2000" dirty="0">
                <a:solidFill>
                  <a:schemeClr val="bg1"/>
                </a:solidFill>
                <a:latin typeface="+mn-lt"/>
                <a:cs typeface="Times New Roman" panose="02020603050405020304" pitchFamily="18" charset="0"/>
              </a:rPr>
              <a:t>Abusive </a:t>
            </a:r>
            <a:r>
              <a:rPr lang="en-US" sz="2000" b="0" i="0" dirty="0">
                <a:solidFill>
                  <a:schemeClr val="bg1"/>
                </a:solidFill>
                <a:effectLst/>
                <a:latin typeface="+mn-lt"/>
                <a:cs typeface="Times New Roman" panose="02020603050405020304" pitchFamily="18" charset="0"/>
              </a:rPr>
              <a:t>emails. This can lead to biased models that have a high accuracy for the majority class but poor performance for the minority class.</a:t>
            </a:r>
          </a:p>
          <a:p>
            <a:pPr>
              <a:buFont typeface="+mj-lt"/>
              <a:buAutoNum type="arabicPeriod"/>
            </a:pPr>
            <a:r>
              <a:rPr lang="en-US" sz="2000" b="0" i="0" dirty="0">
                <a:solidFill>
                  <a:schemeClr val="bg1"/>
                </a:solidFill>
                <a:effectLst/>
                <a:latin typeface="+mn-lt"/>
                <a:cs typeface="Times New Roman" panose="02020603050405020304" pitchFamily="18" charset="0"/>
              </a:rPr>
              <a:t>Emails can contain a wide variety of content, from text to images, and can also be written in multiple languages. This can make it challenging to design a single model that can effectively classify all types of emails</a:t>
            </a:r>
            <a:r>
              <a:rPr lang="en-US" sz="2000" dirty="0">
                <a:solidFill>
                  <a:schemeClr val="bg1"/>
                </a:solidFill>
                <a:latin typeface="+mn-lt"/>
                <a:cs typeface="Times New Roman" panose="02020603050405020304" pitchFamily="18" charset="0"/>
              </a:rPr>
              <a:t>.</a:t>
            </a:r>
          </a:p>
          <a:p>
            <a:pPr>
              <a:buFont typeface="+mj-lt"/>
              <a:buAutoNum type="arabicPeriod"/>
            </a:pPr>
            <a:r>
              <a:rPr lang="en-US" sz="2000" b="0" i="0" dirty="0">
                <a:solidFill>
                  <a:schemeClr val="bg1"/>
                </a:solidFill>
                <a:effectLst/>
                <a:latin typeface="+mn-lt"/>
                <a:cs typeface="Times New Roman" panose="02020603050405020304" pitchFamily="18" charset="0"/>
              </a:rPr>
              <a:t>Aveling large email datasets can be time-consuming and expensive, making it difficult to obtain large annotated datasets for training and evaluation.</a:t>
            </a:r>
          </a:p>
          <a:p>
            <a:pPr>
              <a:buFont typeface="+mj-lt"/>
              <a:buAutoNum type="arabicPeriod"/>
            </a:pPr>
            <a:r>
              <a:rPr lang="en-US" sz="2000" b="0" i="0" dirty="0">
                <a:solidFill>
                  <a:schemeClr val="bg1"/>
                </a:solidFill>
                <a:effectLst/>
                <a:latin typeface="+mn-lt"/>
                <a:cs typeface="Times New Roman" panose="02020603050405020304" pitchFamily="18" charset="0"/>
              </a:rPr>
              <a:t>Due to the high dimensionality of email content, models can easily overfit to the training data, leading to poor generalization performance</a:t>
            </a:r>
            <a:endParaRPr lang="en-IN" sz="2000" dirty="0">
              <a:solidFill>
                <a:schemeClr val="bg1"/>
              </a:solidFill>
              <a:latin typeface="+mn-lt"/>
              <a:cs typeface="Times New Roman" panose="02020603050405020304" pitchFamily="18" charset="0"/>
            </a:endParaRPr>
          </a:p>
        </p:txBody>
      </p:sp>
    </p:spTree>
    <p:extLst>
      <p:ext uri="{BB962C8B-B14F-4D97-AF65-F5344CB8AC3E}">
        <p14:creationId xmlns:p14="http://schemas.microsoft.com/office/powerpoint/2010/main" val="3362504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C922-8B44-28D2-42B0-BDD74E444B31}"/>
              </a:ext>
            </a:extLst>
          </p:cNvPr>
          <p:cNvSpPr>
            <a:spLocks noGrp="1"/>
          </p:cNvSpPr>
          <p:nvPr>
            <p:ph type="title"/>
          </p:nvPr>
        </p:nvSpPr>
        <p:spPr>
          <a:xfrm>
            <a:off x="838200" y="365126"/>
            <a:ext cx="10515600" cy="997144"/>
          </a:xfrm>
        </p:spPr>
        <p:txBody>
          <a:bodyPr/>
          <a:lstStyle/>
          <a:p>
            <a:r>
              <a:rPr lang="en-IN" sz="4000" b="1" i="1" dirty="0">
                <a:solidFill>
                  <a:schemeClr val="accent2"/>
                </a:solidFill>
                <a:latin typeface="Times New Roman" panose="02020603050405020304" pitchFamily="18" charset="0"/>
                <a:cs typeface="Times New Roman" panose="02020603050405020304" pitchFamily="18" charset="0"/>
              </a:rPr>
              <a:t>Reference</a:t>
            </a:r>
            <a:endParaRPr lang="en-IN" dirty="0"/>
          </a:p>
        </p:txBody>
      </p:sp>
      <p:sp>
        <p:nvSpPr>
          <p:cNvPr id="4" name="TextBox 3">
            <a:extLst>
              <a:ext uri="{FF2B5EF4-FFF2-40B4-BE49-F238E27FC236}">
                <a16:creationId xmlns:a16="http://schemas.microsoft.com/office/drawing/2014/main" id="{0EFADB94-0EBA-804F-5562-C01FED5A99B1}"/>
              </a:ext>
            </a:extLst>
          </p:cNvPr>
          <p:cNvSpPr txBox="1"/>
          <p:nvPr/>
        </p:nvSpPr>
        <p:spPr>
          <a:xfrm>
            <a:off x="391886" y="1362270"/>
            <a:ext cx="11234057" cy="2554545"/>
          </a:xfrm>
          <a:prstGeom prst="rect">
            <a:avLst/>
          </a:prstGeom>
          <a:noFill/>
        </p:spPr>
        <p:txBody>
          <a:bodyPr wrap="square" rtlCol="0">
            <a:spAutoFit/>
          </a:bodyPr>
          <a:lstStyle/>
          <a:p>
            <a:pPr>
              <a:buFont typeface="+mj-lt"/>
              <a:buAutoNum type="arabicPeriod"/>
            </a:pPr>
            <a:r>
              <a:rPr lang="en-US" sz="2000" b="0" i="0" dirty="0">
                <a:solidFill>
                  <a:schemeClr val="bg1">
                    <a:lumMod val="65000"/>
                  </a:schemeClr>
                </a:solidFill>
                <a:effectLst/>
                <a:latin typeface="+mn-lt"/>
                <a:cs typeface="Times New Roman" panose="02020603050405020304" pitchFamily="18" charset="0"/>
              </a:rPr>
              <a:t>“Text Classification for Sentiment Analysis: A Survey” by Mohammad et al. (2019) - a comprehensive survey of various text classification methods and their applications, including email classification.</a:t>
            </a:r>
          </a:p>
          <a:p>
            <a:pPr>
              <a:buFont typeface="+mj-lt"/>
              <a:buAutoNum type="arabicPeriod"/>
            </a:pPr>
            <a:r>
              <a:rPr lang="en-US" sz="2000" b="0" i="0" dirty="0">
                <a:solidFill>
                  <a:schemeClr val="bg1">
                    <a:lumMod val="65000"/>
                  </a:schemeClr>
                </a:solidFill>
                <a:effectLst/>
                <a:latin typeface="+mn-lt"/>
                <a:cs typeface="Times New Roman" panose="02020603050405020304" pitchFamily="18" charset="0"/>
              </a:rPr>
              <a:t>"Spam Filter based on Natural Language Processing and Machine Learning" by Al-</a:t>
            </a:r>
            <a:r>
              <a:rPr lang="en-US" sz="2000" b="0" i="0" dirty="0" err="1">
                <a:solidFill>
                  <a:schemeClr val="bg1">
                    <a:lumMod val="65000"/>
                  </a:schemeClr>
                </a:solidFill>
                <a:effectLst/>
                <a:latin typeface="+mn-lt"/>
                <a:cs typeface="Times New Roman" panose="02020603050405020304" pitchFamily="18" charset="0"/>
              </a:rPr>
              <a:t>Shammari</a:t>
            </a:r>
            <a:r>
              <a:rPr lang="en-US" sz="2000" b="0" i="0" dirty="0">
                <a:solidFill>
                  <a:schemeClr val="bg1">
                    <a:lumMod val="65000"/>
                  </a:schemeClr>
                </a:solidFill>
                <a:effectLst/>
                <a:latin typeface="+mn-lt"/>
                <a:cs typeface="Times New Roman" panose="02020603050405020304" pitchFamily="18" charset="0"/>
              </a:rPr>
              <a:t> et al. (2019) - a study that presents a spam filtering system based on NLP techniques and machine learning algorithms.</a:t>
            </a:r>
          </a:p>
          <a:p>
            <a:pPr>
              <a:buFont typeface="+mj-lt"/>
              <a:buAutoNum type="arabicPeriod"/>
            </a:pPr>
            <a:r>
              <a:rPr lang="en-US" sz="2000" b="0" i="0" dirty="0">
                <a:solidFill>
                  <a:schemeClr val="bg1">
                    <a:lumMod val="65000"/>
                  </a:schemeClr>
                </a:solidFill>
                <a:effectLst/>
                <a:latin typeface="+mn-lt"/>
                <a:cs typeface="Times New Roman" panose="02020603050405020304" pitchFamily="18" charset="0"/>
              </a:rPr>
              <a:t>"Classifying Email into Spam and Ham using Machine Learning" by Zhang et al. (2017) - a study that compares the performance of several machine learning algorithms for email classification.</a:t>
            </a:r>
          </a:p>
          <a:p>
            <a:pPr>
              <a:buFont typeface="+mj-lt"/>
              <a:buAutoNum type="arabicPeriod"/>
            </a:pPr>
            <a:r>
              <a:rPr lang="en-US" sz="2000" b="0" i="0" dirty="0">
                <a:solidFill>
                  <a:schemeClr val="bg1">
                    <a:lumMod val="65000"/>
                  </a:schemeClr>
                </a:solidFill>
                <a:effectLst/>
                <a:latin typeface="+mn-lt"/>
                <a:cs typeface="Times New Roman" panose="02020603050405020304" pitchFamily="18" charset="0"/>
              </a:rPr>
              <a:t>"An Effective Email Classification Framework based on Machine Learning Techniques" by Kumar and </a:t>
            </a:r>
            <a:r>
              <a:rPr lang="en-US" sz="2000" b="0" i="0" dirty="0" err="1">
                <a:solidFill>
                  <a:schemeClr val="bg1">
                    <a:lumMod val="65000"/>
                  </a:schemeClr>
                </a:solidFill>
                <a:effectLst/>
                <a:latin typeface="+mn-lt"/>
                <a:cs typeface="Times New Roman" panose="02020603050405020304" pitchFamily="18" charset="0"/>
              </a:rPr>
              <a:t>Namasivayam</a:t>
            </a:r>
            <a:r>
              <a:rPr lang="en-US" sz="2000" b="0" i="0" dirty="0">
                <a:solidFill>
                  <a:schemeClr val="bg1">
                    <a:lumMod val="65000"/>
                  </a:schemeClr>
                </a:solidFill>
                <a:effectLst/>
                <a:latin typeface="+mn-lt"/>
                <a:cs typeface="Times New Roman" panose="02020603050405020304" pitchFamily="18" charset="0"/>
              </a:rPr>
              <a:t> (2015) - a study that proposes a machine learning-based framework for email classification</a:t>
            </a:r>
            <a:r>
              <a:rPr lang="en-US" b="0" i="0" dirty="0">
                <a:solidFill>
                  <a:schemeClr val="bg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04527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38525" y="2262188"/>
            <a:ext cx="7913688" cy="2387600"/>
          </a:xfr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b="1" i="1" u="none" strike="noStrike" kern="1200" cap="none" spc="300" normalizeH="0" baseline="0" noProof="0" dirty="0">
                <a:ln>
                  <a:noFill/>
                </a:ln>
                <a:effectLst/>
                <a:uLnTx/>
                <a:uFillTx/>
                <a:latin typeface="Times New Roman" panose="02020603050405020304" pitchFamily="18" charset="0"/>
                <a:ea typeface="+mj-ea"/>
                <a:cs typeface="Times New Roman" panose="02020603050405020304"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8790" y="0"/>
            <a:ext cx="8694420" cy="1217295"/>
          </a:xfrm>
        </p:spPr>
        <p:txBody>
          <a:bodyPr anchor="b"/>
          <a:lstStyle/>
          <a:p>
            <a:pPr fontAlgn="auto"/>
            <a:r>
              <a:rPr lang="en-IN" altLang="en-US" sz="4000" strike="noStrike" noProof="1">
                <a:gradFill>
                  <a:gsLst>
                    <a:gs pos="0">
                      <a:srgbClr val="14CD68"/>
                    </a:gs>
                    <a:gs pos="100000">
                      <a:srgbClr val="0B6E38"/>
                    </a:gs>
                  </a:gsLst>
                  <a:lin scaled="0"/>
                </a:gradFill>
                <a:latin typeface="Times New Roman" panose="02020603050405020304" charset="0"/>
                <a:cs typeface="Times New Roman" panose="02020603050405020304" charset="0"/>
              </a:rPr>
              <a:t>Content</a:t>
            </a:r>
          </a:p>
        </p:txBody>
      </p:sp>
      <p:sp>
        <p:nvSpPr>
          <p:cNvPr id="9218" name="Text Placeholder 2"/>
          <p:cNvSpPr>
            <a:spLocks noGrp="1"/>
          </p:cNvSpPr>
          <p:nvPr>
            <p:ph type="body" idx="1"/>
          </p:nvPr>
        </p:nvSpPr>
        <p:spPr>
          <a:xfrm>
            <a:off x="1958975" y="1436688"/>
            <a:ext cx="9388475" cy="4652962"/>
          </a:xfrm>
        </p:spPr>
        <p:txBody>
          <a:bodyPr anchor="t" anchorCtr="0"/>
          <a:lstStyle/>
          <a:p>
            <a:pPr defTabSz="914400"/>
            <a:r>
              <a:rPr lang="en-IN" altLang="en-US" sz="1800" i="1" kern="1200">
                <a:latin typeface="Baskerville Old Face" panose="02020602080505020303" charset="0"/>
                <a:ea typeface="Arial" panose="020B0604020202020204" pitchFamily="34" charset="0"/>
                <a:cs typeface="+mn-cs"/>
              </a:rPr>
              <a:t>Business Objective</a:t>
            </a:r>
          </a:p>
          <a:p>
            <a:pPr defTabSz="914400"/>
            <a:r>
              <a:rPr lang="en-IN" altLang="en-US" sz="1800" i="1" kern="1200">
                <a:latin typeface="Baskerville Old Face" panose="02020602080505020303" charset="0"/>
                <a:ea typeface="Arial" panose="020B0604020202020204" pitchFamily="34" charset="0"/>
                <a:cs typeface="+mn-cs"/>
              </a:rPr>
              <a:t>EDA</a:t>
            </a:r>
          </a:p>
          <a:p>
            <a:pPr defTabSz="914400"/>
            <a:r>
              <a:rPr lang="en-IN" altLang="en-US" sz="1800" i="1" kern="1200">
                <a:latin typeface="Baskerville Old Face" panose="02020602080505020303" charset="0"/>
                <a:ea typeface="Arial" panose="020B0604020202020204" pitchFamily="34" charset="0"/>
                <a:cs typeface="+mn-cs"/>
              </a:rPr>
              <a:t>Data Visualization</a:t>
            </a:r>
          </a:p>
          <a:p>
            <a:pPr defTabSz="914400"/>
            <a:r>
              <a:rPr lang="en-IN" altLang="en-US" sz="1800" i="1" kern="1200">
                <a:latin typeface="Baskerville Old Face" panose="02020602080505020303" charset="0"/>
                <a:ea typeface="Arial" panose="020B0604020202020204" pitchFamily="34" charset="0"/>
                <a:cs typeface="+mn-cs"/>
              </a:rPr>
              <a:t>Data Preprocessing</a:t>
            </a:r>
          </a:p>
          <a:p>
            <a:pPr defTabSz="914400"/>
            <a:r>
              <a:rPr lang="en-IN" altLang="en-US" sz="1800" i="1" kern="1200">
                <a:latin typeface="Baskerville Old Face" panose="02020602080505020303" charset="0"/>
                <a:ea typeface="Arial" panose="020B0604020202020204" pitchFamily="34" charset="0"/>
                <a:cs typeface="+mn-cs"/>
              </a:rPr>
              <a:t>Word Cloud</a:t>
            </a:r>
          </a:p>
          <a:p>
            <a:pPr defTabSz="914400"/>
            <a:r>
              <a:rPr lang="en-IN" altLang="en-US" sz="1800" i="1" kern="1200">
                <a:latin typeface="Baskerville Old Face" panose="02020602080505020303" charset="0"/>
                <a:ea typeface="Arial" panose="020B0604020202020204" pitchFamily="34" charset="0"/>
                <a:cs typeface="+mn-cs"/>
              </a:rPr>
              <a:t>Feature Extraction</a:t>
            </a:r>
          </a:p>
          <a:p>
            <a:pPr defTabSz="914400"/>
            <a:r>
              <a:rPr lang="en-IN" altLang="en-US" sz="1800" i="1" kern="1200">
                <a:latin typeface="Baskerville Old Face" panose="02020602080505020303" charset="0"/>
                <a:ea typeface="Arial" panose="020B0604020202020204" pitchFamily="34" charset="0"/>
                <a:cs typeface="+mn-cs"/>
              </a:rPr>
              <a:t>Model Building</a:t>
            </a:r>
          </a:p>
          <a:p>
            <a:pPr defTabSz="914400"/>
            <a:r>
              <a:rPr lang="en-IN" altLang="en-US" sz="1800" i="1" kern="1200">
                <a:latin typeface="Baskerville Old Face" panose="02020602080505020303" charset="0"/>
                <a:ea typeface="Arial" panose="020B0604020202020204" pitchFamily="34" charset="0"/>
                <a:cs typeface="+mn-cs"/>
              </a:rPr>
              <a:t>Conclusion</a:t>
            </a:r>
          </a:p>
          <a:p>
            <a:pPr defTabSz="914400"/>
            <a:r>
              <a:rPr lang="en-IN" altLang="en-US" sz="1800" i="1" kern="1200">
                <a:latin typeface="Baskerville Old Face" panose="02020602080505020303" charset="0"/>
                <a:ea typeface="Arial" panose="020B0604020202020204" pitchFamily="34" charset="0"/>
                <a:cs typeface="+mn-cs"/>
              </a:rPr>
              <a:t>Deployment &amp; Dashboard</a:t>
            </a:r>
          </a:p>
          <a:p>
            <a:pPr defTabSz="914400"/>
            <a:r>
              <a:rPr lang="en-IN" altLang="en-US" sz="1800" i="1" kern="1200">
                <a:latin typeface="Baskerville Old Face" panose="02020602080505020303" charset="0"/>
                <a:ea typeface="Arial" panose="020B0604020202020204" pitchFamily="34" charset="0"/>
                <a:cs typeface="+mn-cs"/>
              </a:rPr>
              <a:t>Problems Facing</a:t>
            </a:r>
          </a:p>
          <a:p>
            <a:pPr defTabSz="914400"/>
            <a:r>
              <a:rPr lang="en-IN" altLang="en-US" sz="1800" i="1" kern="1200">
                <a:latin typeface="Baskerville Old Face" panose="02020602080505020303" charset="0"/>
                <a:ea typeface="Arial" panose="020B0604020202020204" pitchFamily="34" charset="0"/>
                <a:cs typeface="+mn-cs"/>
              </a:rPr>
              <a:t>How to overcome</a:t>
            </a:r>
          </a:p>
          <a:p>
            <a:pPr defTabSz="914400"/>
            <a:r>
              <a:rPr lang="en-IN" altLang="en-US" sz="1800" i="1" kern="1200">
                <a:latin typeface="Baskerville Old Face" panose="02020602080505020303" charset="0"/>
                <a:ea typeface="Arial" panose="020B0604020202020204" pitchFamily="34" charset="0"/>
                <a:cs typeface="+mn-cs"/>
              </a:rPr>
              <a:t>Reference</a:t>
            </a:r>
          </a:p>
          <a:p>
            <a:pPr defTabSz="914400"/>
            <a:endParaRPr lang="en-IN" altLang="en-US" sz="1800" i="1" kern="1200">
              <a:latin typeface="Baskerville Old Face" panose="02020602080505020303" charset="0"/>
              <a:ea typeface="Arial" panose="020B0604020202020204" pitchFamily="34" charset="0"/>
              <a:cs typeface="+mn-cs"/>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nchor="ctr" anchorCtr="0"/>
          <a:lstStyle/>
          <a:p>
            <a:pPr defTabSz="914400">
              <a:buNone/>
            </a:pPr>
            <a:r>
              <a:rPr lang="en-IN" altLang="en-US" b="1" i="1" kern="1200">
                <a:solidFill>
                  <a:srgbClr val="C55A11"/>
                </a:solidFill>
                <a:latin typeface="Times New Roman" panose="02020603050405020304" charset="0"/>
                <a:ea typeface="Arial" panose="020B0604020202020204" pitchFamily="34" charset="0"/>
                <a:cs typeface="+mj-cs"/>
              </a:rPr>
              <a:t>Business Objective </a:t>
            </a:r>
          </a:p>
        </p:txBody>
      </p:sp>
      <p:sp>
        <p:nvSpPr>
          <p:cNvPr id="10242" name="Text Box 4"/>
          <p:cNvSpPr txBox="1"/>
          <p:nvPr/>
        </p:nvSpPr>
        <p:spPr>
          <a:xfrm>
            <a:off x="200025" y="1608138"/>
            <a:ext cx="10582275" cy="1568450"/>
          </a:xfrm>
          <a:prstGeom prst="rect">
            <a:avLst/>
          </a:prstGeom>
          <a:noFill/>
          <a:ln w="9525">
            <a:noFill/>
          </a:ln>
        </p:spPr>
        <p:txBody>
          <a:bodyPr wrap="square" anchor="t" anchorCtr="0">
            <a:spAutoFit/>
          </a:bodyPr>
          <a:lstStyle/>
          <a:p>
            <a:r>
              <a:rPr lang="en-US" altLang="zh-CN" sz="2400" b="1">
                <a:solidFill>
                  <a:srgbClr val="D9D9D9"/>
                </a:solidFill>
                <a:latin typeface="Baskerville Old Face" panose="02020602080505020303" charset="0"/>
                <a:ea typeface="Microsoft YaHei Light" panose="020B0502040204020203" pitchFamily="34" charset="-122"/>
              </a:rPr>
              <a:t>The goal of this project is to build unsupervised Natural Language Processing (NLP) machine learning models that decide whether a text review is positive review or negative review. This project, will help hotels to determine the category of text review and cluster them automaticity to improve their services.</a:t>
            </a:r>
          </a:p>
        </p:txBody>
      </p:sp>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400" b="1" i="1" u="none" strike="noStrike" kern="1200" cap="none" spc="0" normalizeH="0" baseline="0" noProof="0" dirty="0">
                <a:ln>
                  <a:noFill/>
                </a:ln>
                <a:solidFill>
                  <a:schemeClr val="accent2"/>
                </a:solidFill>
                <a:effectLst/>
                <a:uLnTx/>
                <a:uFillTx/>
                <a:latin typeface="Times New Roman" panose="02020603050405020304" charset="0"/>
                <a:ea typeface="+mj-ea"/>
                <a:cs typeface="Times New Roman" panose="02020603050405020304" charset="0"/>
              </a:rPr>
              <a:t>EDA</a:t>
            </a:r>
          </a:p>
        </p:txBody>
      </p:sp>
      <p:pic>
        <p:nvPicPr>
          <p:cNvPr id="2" name="Picture 1" descr="Screenshot_20230207_154547"/>
          <p:cNvPicPr>
            <a:picLocks noChangeAspect="1"/>
          </p:cNvPicPr>
          <p:nvPr/>
        </p:nvPicPr>
        <p:blipFill>
          <a:blip r:embed="rId2"/>
          <a:stretch>
            <a:fillRect/>
          </a:stretch>
        </p:blipFill>
        <p:spPr>
          <a:xfrm>
            <a:off x="574675" y="3204210"/>
            <a:ext cx="4561205" cy="3531235"/>
          </a:xfrm>
          <a:prstGeom prst="rect">
            <a:avLst/>
          </a:prstGeom>
        </p:spPr>
      </p:pic>
      <p:sp>
        <p:nvSpPr>
          <p:cNvPr id="7" name="Text Box 6"/>
          <p:cNvSpPr txBox="1"/>
          <p:nvPr/>
        </p:nvSpPr>
        <p:spPr>
          <a:xfrm>
            <a:off x="949325" y="1359535"/>
            <a:ext cx="10967720" cy="645160"/>
          </a:xfrm>
          <a:prstGeom prst="rect">
            <a:avLst/>
          </a:prstGeom>
          <a:noFill/>
        </p:spPr>
        <p:txBody>
          <a:bodyPr wrap="square" rtlCol="0">
            <a:spAutoFit/>
          </a:bodyPr>
          <a:lstStyle/>
          <a:p>
            <a:pPr algn="l">
              <a:buFont typeface="Wingdings" panose="05000000000000000000" pitchFamily="2" charset="2"/>
              <a:buChar char="q"/>
            </a:pPr>
            <a:r>
              <a:rPr lang="en-US" dirty="0">
                <a:solidFill>
                  <a:srgbClr val="00B050"/>
                </a:solidFill>
                <a:effectLst/>
                <a:latin typeface="Times New Roman" panose="02020603050405020304" charset="0"/>
                <a:cs typeface="Times New Roman" panose="02020603050405020304" charset="0"/>
                <a:sym typeface="+mn-ea"/>
              </a:rPr>
              <a:t>  </a:t>
            </a:r>
            <a:r>
              <a:rPr lang="en-US" dirty="0">
                <a:solidFill>
                  <a:srgbClr val="00B050"/>
                </a:solidFill>
                <a:effectLst/>
                <a:cs typeface="Calibri" panose="020F0502020204030204" pitchFamily="34" charset="0"/>
                <a:sym typeface="+mn-ea"/>
              </a:rPr>
              <a:t>Exploratory data analysis (EDA) is an approach to analyzing and understanding a dataset. It generally includes visualizing the data, summarizing the main characteristics, and identifying patterns and relationships within the data.</a:t>
            </a:r>
            <a:r>
              <a:rPr lang="en-US" dirty="0">
                <a:solidFill>
                  <a:srgbClr val="00B050"/>
                </a:solidFill>
                <a:effectLst/>
                <a:latin typeface="Times New Roman" panose="02020603050405020304" charset="0"/>
                <a:cs typeface="Times New Roman" panose="02020603050405020304" charset="0"/>
                <a:sym typeface="+mn-ea"/>
              </a:rPr>
              <a:t> </a:t>
            </a:r>
          </a:p>
        </p:txBody>
      </p:sp>
      <p:sp>
        <p:nvSpPr>
          <p:cNvPr id="8" name="Text Box 7"/>
          <p:cNvSpPr txBox="1"/>
          <p:nvPr/>
        </p:nvSpPr>
        <p:spPr>
          <a:xfrm>
            <a:off x="459740" y="2005330"/>
            <a:ext cx="11026775" cy="1198880"/>
          </a:xfrm>
          <a:prstGeom prst="rect">
            <a:avLst/>
          </a:prstGeom>
          <a:noFill/>
        </p:spPr>
        <p:txBody>
          <a:bodyPr wrap="square" rtlCol="0">
            <a:spAutoFit/>
          </a:bodyPr>
          <a:lstStyle/>
          <a:p>
            <a:pPr lvl="1" algn="l">
              <a:buFont typeface="Wingdings" panose="05000000000000000000" pitchFamily="2" charset="2"/>
              <a:buChar char="q"/>
            </a:pPr>
            <a:r>
              <a:rPr lang="en-US" dirty="0">
                <a:solidFill>
                  <a:srgbClr val="00B050"/>
                </a:solidFill>
                <a:effectLst/>
                <a:latin typeface="Times New Roman" panose="02020603050405020304" charset="0"/>
                <a:cs typeface="Times New Roman" panose="02020603050405020304" charset="0"/>
                <a:sym typeface="+mn-ea"/>
              </a:rPr>
              <a:t>   </a:t>
            </a:r>
            <a:r>
              <a:rPr lang="en-US" dirty="0">
                <a:solidFill>
                  <a:srgbClr val="00B050"/>
                </a:solidFill>
                <a:effectLst/>
                <a:cs typeface="Calibri" panose="020F0502020204030204" pitchFamily="34" charset="0"/>
                <a:sym typeface="+mn-ea"/>
              </a:rPr>
              <a:t>EDA is typically the first step in the data analysis process, and it is an important way to gain insights and identify potential issues before building models or making predictions.</a:t>
            </a:r>
            <a:endParaRPr lang="en-US" b="0" i="0" dirty="0">
              <a:solidFill>
                <a:srgbClr val="00B050"/>
              </a:solidFill>
              <a:effectLst/>
              <a:cs typeface="Calibri" panose="020F0502020204030204" pitchFamily="34" charset="0"/>
            </a:endParaRPr>
          </a:p>
          <a:p>
            <a:pPr algn="l"/>
            <a:endParaRPr lang="en-IN" dirty="0">
              <a:solidFill>
                <a:srgbClr val="00B050"/>
              </a:solidFill>
              <a:cs typeface="Calibri" panose="020F0502020204030204" pitchFamily="34" charset="0"/>
            </a:endParaRPr>
          </a:p>
          <a:p>
            <a:endParaRPr lang="en-IN" dirty="0">
              <a:solidFill>
                <a:srgbClr val="00B050"/>
              </a:solidFill>
              <a:cs typeface="Calibri" panose="020F0502020204030204" pitchFamily="34" charset="0"/>
            </a:endParaRPr>
          </a:p>
        </p:txBody>
      </p:sp>
      <p:pic>
        <p:nvPicPr>
          <p:cNvPr id="29" name="Picture 28" descr="Screenshot_20230207_162007"/>
          <p:cNvPicPr>
            <a:picLocks noChangeAspect="1"/>
          </p:cNvPicPr>
          <p:nvPr/>
        </p:nvPicPr>
        <p:blipFill>
          <a:blip r:embed="rId3"/>
          <a:stretch>
            <a:fillRect/>
          </a:stretch>
        </p:blipFill>
        <p:spPr>
          <a:xfrm>
            <a:off x="5553710" y="4103370"/>
            <a:ext cx="4419600" cy="15906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heel spokes="8"/>
      </p:transition>
    </mc:Choice>
    <mc:Fallback xmlns="">
      <p:transition spd="slow">
        <p:wheel spokes="8"/>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5565" y="1905000"/>
            <a:ext cx="5608320" cy="1753235"/>
          </a:xfrm>
          <a:prstGeom prst="rect">
            <a:avLst/>
          </a:prstGeom>
          <a:noFill/>
        </p:spPr>
        <p:txBody>
          <a:bodyPr wrap="square" rtlCol="0">
            <a:spAutoFit/>
          </a:bodyPr>
          <a:lstStyle/>
          <a:p>
            <a:pPr marL="342900" indent="-342900" algn="l">
              <a:buFont typeface="Wingdings" panose="05000000000000000000" pitchFamily="2" charset="2"/>
              <a:buChar char="q"/>
            </a:pPr>
            <a:r>
              <a:rPr lang="en-IN" dirty="0">
                <a:solidFill>
                  <a:schemeClr val="accent2"/>
                </a:solidFill>
                <a:cs typeface="Calibri" panose="020F0502020204030204" pitchFamily="34" charset="0"/>
                <a:sym typeface="+mn-ea"/>
              </a:rPr>
              <a:t>To find the null values in the data set ,null value present drop the null value or replace </a:t>
            </a:r>
            <a:r>
              <a:rPr lang="en-IN" dirty="0" err="1">
                <a:solidFill>
                  <a:schemeClr val="accent2"/>
                </a:solidFill>
                <a:cs typeface="Calibri" panose="020F0502020204030204" pitchFamily="34" charset="0"/>
                <a:sym typeface="+mn-ea"/>
              </a:rPr>
              <a:t>th</a:t>
            </a:r>
            <a:r>
              <a:rPr lang="en-IN" dirty="0">
                <a:solidFill>
                  <a:schemeClr val="accent2"/>
                </a:solidFill>
                <a:cs typeface="Calibri" panose="020F0502020204030204" pitchFamily="34" charset="0"/>
                <a:sym typeface="+mn-ea"/>
              </a:rPr>
              <a:t> null values</a:t>
            </a:r>
            <a:endParaRPr lang="en-IN" dirty="0">
              <a:solidFill>
                <a:schemeClr val="accent2"/>
              </a:solidFill>
              <a:cs typeface="Calibri" panose="020F0502020204030204" pitchFamily="34" charset="0"/>
            </a:endParaRPr>
          </a:p>
          <a:p>
            <a:pPr marL="342900" indent="-342900" algn="l">
              <a:buFont typeface="Wingdings" panose="05000000000000000000" pitchFamily="2" charset="2"/>
              <a:buChar char="q"/>
            </a:pPr>
            <a:r>
              <a:rPr lang="en-IN" dirty="0">
                <a:solidFill>
                  <a:schemeClr val="accent2"/>
                </a:solidFill>
                <a:cs typeface="Calibri" panose="020F0502020204030204" pitchFamily="34" charset="0"/>
                <a:sym typeface="+mn-ea"/>
              </a:rPr>
              <a:t>Check Duplicated values in the data set</a:t>
            </a:r>
            <a:endParaRPr lang="en-IN" dirty="0">
              <a:solidFill>
                <a:schemeClr val="accent2"/>
              </a:solidFill>
              <a:cs typeface="Calibri" panose="020F0502020204030204" pitchFamily="34" charset="0"/>
            </a:endParaRPr>
          </a:p>
          <a:p>
            <a:pPr marL="342900" indent="-342900" algn="l">
              <a:buFont typeface="Wingdings" panose="05000000000000000000" pitchFamily="2" charset="2"/>
              <a:buChar char="q"/>
            </a:pPr>
            <a:r>
              <a:rPr lang="en-IN" dirty="0">
                <a:solidFill>
                  <a:schemeClr val="accent2"/>
                </a:solidFill>
                <a:cs typeface="Calibri" panose="020F0502020204030204" pitchFamily="34" charset="0"/>
                <a:sym typeface="+mn-ea"/>
              </a:rPr>
              <a:t>In case present the duplicated values drop the duplicated values</a:t>
            </a:r>
            <a:endParaRPr lang="en-IN" dirty="0">
              <a:solidFill>
                <a:schemeClr val="accent2"/>
              </a:solidFill>
              <a:cs typeface="Calibri" panose="020F0502020204030204" pitchFamily="34" charset="0"/>
            </a:endParaRPr>
          </a:p>
          <a:p>
            <a:endParaRPr lang="en-IN" dirty="0">
              <a:solidFill>
                <a:schemeClr val="accent2"/>
              </a:solidFill>
              <a:cs typeface="Calibri" panose="020F0502020204030204" pitchFamily="34" charset="0"/>
            </a:endParaRPr>
          </a:p>
        </p:txBody>
      </p:sp>
      <p:pic>
        <p:nvPicPr>
          <p:cNvPr id="5" name="Picture 4" descr="Screenshot_20230207_161143"/>
          <p:cNvPicPr>
            <a:picLocks noChangeAspect="1"/>
          </p:cNvPicPr>
          <p:nvPr/>
        </p:nvPicPr>
        <p:blipFill>
          <a:blip r:embed="rId2"/>
          <a:stretch>
            <a:fillRect/>
          </a:stretch>
        </p:blipFill>
        <p:spPr>
          <a:xfrm>
            <a:off x="5523865" y="800100"/>
            <a:ext cx="3924300" cy="2762250"/>
          </a:xfrm>
          <a:prstGeom prst="rect">
            <a:avLst/>
          </a:prstGeom>
        </p:spPr>
      </p:pic>
      <p:pic>
        <p:nvPicPr>
          <p:cNvPr id="7" name="Picture 6" descr="Screenshot_20230207_161539"/>
          <p:cNvPicPr>
            <a:picLocks noChangeAspect="1"/>
          </p:cNvPicPr>
          <p:nvPr/>
        </p:nvPicPr>
        <p:blipFill>
          <a:blip r:embed="rId3"/>
          <a:stretch>
            <a:fillRect/>
          </a:stretch>
        </p:blipFill>
        <p:spPr>
          <a:xfrm>
            <a:off x="1293495" y="3840480"/>
            <a:ext cx="2686050" cy="2695575"/>
          </a:xfrm>
          <a:prstGeom prst="rect">
            <a:avLst/>
          </a:prstGeom>
        </p:spPr>
      </p:pic>
      <p:pic>
        <p:nvPicPr>
          <p:cNvPr id="9" name="Picture 8" descr="Screenshot_20230207_162532"/>
          <p:cNvPicPr>
            <a:picLocks noChangeAspect="1"/>
          </p:cNvPicPr>
          <p:nvPr/>
        </p:nvPicPr>
        <p:blipFill>
          <a:blip r:embed="rId4"/>
          <a:stretch>
            <a:fillRect/>
          </a:stretch>
        </p:blipFill>
        <p:spPr>
          <a:xfrm>
            <a:off x="5781040" y="4262120"/>
            <a:ext cx="3409950" cy="22002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98805"/>
            <a:ext cx="10280650" cy="848995"/>
          </a:xfrm>
        </p:spPr>
        <p:txBody>
          <a:bodyPr/>
          <a:lstStyle/>
          <a:p>
            <a:r>
              <a:rPr lang="en-US" sz="4000">
                <a:gradFill>
                  <a:gsLst>
                    <a:gs pos="0">
                      <a:srgbClr val="14CD68"/>
                    </a:gs>
                    <a:gs pos="100000">
                      <a:srgbClr val="0B6E38"/>
                    </a:gs>
                  </a:gsLst>
                  <a:lin scaled="0"/>
                </a:gradFill>
                <a:latin typeface="Times New Roman" panose="02020603050405020304" charset="0"/>
                <a:cs typeface="Times New Roman" panose="02020603050405020304" charset="0"/>
              </a:rPr>
              <a:t>Data Visualization</a:t>
            </a:r>
          </a:p>
        </p:txBody>
      </p:sp>
      <p:pic>
        <p:nvPicPr>
          <p:cNvPr id="5" name="Picture 4" descr="Screenshot_20230207_163025"/>
          <p:cNvPicPr>
            <a:picLocks noChangeAspect="1"/>
          </p:cNvPicPr>
          <p:nvPr/>
        </p:nvPicPr>
        <p:blipFill>
          <a:blip r:embed="rId2"/>
          <a:stretch>
            <a:fillRect/>
          </a:stretch>
        </p:blipFill>
        <p:spPr>
          <a:xfrm>
            <a:off x="942975" y="1588770"/>
            <a:ext cx="5130800" cy="3824605"/>
          </a:xfrm>
          <a:prstGeom prst="rect">
            <a:avLst/>
          </a:prstGeom>
        </p:spPr>
      </p:pic>
      <p:sp>
        <p:nvSpPr>
          <p:cNvPr id="6" name="Text Box 5"/>
          <p:cNvSpPr txBox="1"/>
          <p:nvPr/>
        </p:nvSpPr>
        <p:spPr>
          <a:xfrm>
            <a:off x="1149985" y="5554345"/>
            <a:ext cx="5052695" cy="645160"/>
          </a:xfrm>
          <a:prstGeom prst="rect">
            <a:avLst/>
          </a:prstGeom>
          <a:noFill/>
        </p:spPr>
        <p:txBody>
          <a:bodyPr wrap="square" rtlCol="0">
            <a:spAutoFit/>
          </a:bodyPr>
          <a:lstStyle/>
          <a:p>
            <a:pPr algn="l"/>
            <a:r>
              <a:rPr lang="en-US">
                <a:solidFill>
                  <a:schemeClr val="bg1">
                    <a:lumMod val="65000"/>
                  </a:schemeClr>
                </a:solidFill>
              </a:rPr>
              <a:t>countplot() method is used to Show the counts of observations in each categorical bin using bars.</a:t>
            </a:r>
          </a:p>
        </p:txBody>
      </p:sp>
      <p:pic>
        <p:nvPicPr>
          <p:cNvPr id="8" name="Picture 7" descr="Screenshot_20230207_163037"/>
          <p:cNvPicPr>
            <a:picLocks noChangeAspect="1"/>
          </p:cNvPicPr>
          <p:nvPr/>
        </p:nvPicPr>
        <p:blipFill>
          <a:blip r:embed="rId3"/>
          <a:stretch>
            <a:fillRect/>
          </a:stretch>
        </p:blipFill>
        <p:spPr>
          <a:xfrm>
            <a:off x="7277100" y="1447800"/>
            <a:ext cx="3771900" cy="2667000"/>
          </a:xfrm>
          <a:prstGeom prst="rect">
            <a:avLst/>
          </a:prstGeom>
        </p:spPr>
      </p:pic>
      <p:sp>
        <p:nvSpPr>
          <p:cNvPr id="9" name="Text Box 8"/>
          <p:cNvSpPr txBox="1"/>
          <p:nvPr/>
        </p:nvSpPr>
        <p:spPr>
          <a:xfrm>
            <a:off x="7456805" y="4684395"/>
            <a:ext cx="3388995" cy="922020"/>
          </a:xfrm>
          <a:prstGeom prst="rect">
            <a:avLst/>
          </a:prstGeom>
          <a:noFill/>
        </p:spPr>
        <p:txBody>
          <a:bodyPr wrap="square" rtlCol="0">
            <a:spAutoFit/>
          </a:bodyPr>
          <a:lstStyle/>
          <a:p>
            <a:pPr algn="l"/>
            <a:r>
              <a:rPr lang="en-US">
                <a:solidFill>
                  <a:schemeClr val="bg1">
                    <a:lumMod val="65000"/>
                  </a:schemeClr>
                </a:solidFill>
              </a:rPr>
              <a:t>A pie chart helps organize and show data as a percentage of a whole.</a:t>
            </a:r>
          </a:p>
        </p:txBody>
      </p:sp>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sz="4000" b="1" i="1" u="none" strike="noStrike" kern="1200" cap="none" spc="0" normalizeH="0" baseline="0" noProof="0" dirty="0">
                <a:ln>
                  <a:noFill/>
                </a:ln>
                <a:solidFill>
                  <a:schemeClr val="accent2"/>
                </a:solidFill>
                <a:effectLst/>
                <a:uLnTx/>
                <a:uFillTx/>
                <a:latin typeface="Times New Roman" panose="02020603050405020304" charset="0"/>
                <a:ea typeface="+mj-ea"/>
                <a:cs typeface="Times New Roman" panose="02020603050405020304" charset="0"/>
              </a:rPr>
              <a:t>Data Pre-processing</a:t>
            </a:r>
          </a:p>
        </p:txBody>
      </p:sp>
      <p:sp>
        <p:nvSpPr>
          <p:cNvPr id="11" name="Text Box 10"/>
          <p:cNvSpPr txBox="1"/>
          <p:nvPr/>
        </p:nvSpPr>
        <p:spPr>
          <a:xfrm>
            <a:off x="325120" y="1809115"/>
            <a:ext cx="11117580" cy="3415030"/>
          </a:xfrm>
          <a:prstGeom prst="rect">
            <a:avLst/>
          </a:prstGeom>
          <a:noFill/>
        </p:spPr>
        <p:txBody>
          <a:bodyPr wrap="square" rtlCol="0">
            <a:spAutoFit/>
          </a:bodyPr>
          <a:lstStyle/>
          <a:p>
            <a:pPr marL="0" indent="0" algn="l">
              <a:lnSpc>
                <a:spcPct val="100000"/>
              </a:lnSpc>
              <a:buNone/>
            </a:pPr>
            <a:r>
              <a:rPr lang="en-US" dirty="0">
                <a:solidFill>
                  <a:schemeClr val="bg1">
                    <a:lumMod val="65000"/>
                  </a:schemeClr>
                </a:solidFill>
                <a:effectLst/>
                <a:latin typeface="Times New Roman" panose="02020603050405020304" charset="0"/>
                <a:cs typeface="Times New Roman" panose="02020603050405020304" charset="0"/>
                <a:sym typeface="+mn-ea"/>
              </a:rPr>
              <a:t>The preprocessing steps for text data are different from the traditional data preprocessing for structured data. Some common NLP data preprocessing techniques include</a:t>
            </a:r>
            <a:endParaRPr lang="en-US" b="0" i="0" dirty="0">
              <a:solidFill>
                <a:schemeClr val="bg1">
                  <a:lumMod val="65000"/>
                </a:schemeClr>
              </a:solidFill>
              <a:effectLst/>
              <a:latin typeface="Times New Roman" panose="02020603050405020304" charset="0"/>
              <a:cs typeface="Times New Roman" panose="02020603050405020304" charset="0"/>
            </a:endParaRPr>
          </a:p>
          <a:p>
            <a:pPr algn="l">
              <a:lnSpc>
                <a:spcPct val="100000"/>
              </a:lnSpc>
              <a:buFont typeface="Wingdings" panose="05000000000000000000" pitchFamily="2" charset="2"/>
              <a:buChar char="q"/>
            </a:pPr>
            <a:r>
              <a:rPr lang="en-US" dirty="0">
                <a:solidFill>
                  <a:schemeClr val="bg1">
                    <a:lumMod val="65000"/>
                  </a:schemeClr>
                </a:solidFill>
                <a:effectLst/>
                <a:latin typeface="Times New Roman" panose="02020603050405020304" charset="0"/>
                <a:cs typeface="Times New Roman" panose="02020603050405020304" charset="0"/>
                <a:sym typeface="+mn-ea"/>
              </a:rPr>
              <a:t>Tokenization: Breaking down the text into individual words or phrases (tokens)</a:t>
            </a:r>
            <a:endParaRPr lang="en-US" b="0" i="0" dirty="0">
              <a:solidFill>
                <a:schemeClr val="bg1">
                  <a:lumMod val="65000"/>
                </a:schemeClr>
              </a:solidFill>
              <a:effectLst/>
              <a:latin typeface="Times New Roman" panose="02020603050405020304" charset="0"/>
              <a:cs typeface="Times New Roman" panose="02020603050405020304" charset="0"/>
            </a:endParaRPr>
          </a:p>
          <a:p>
            <a:pPr algn="l">
              <a:lnSpc>
                <a:spcPct val="100000"/>
              </a:lnSpc>
              <a:buFont typeface="Wingdings" panose="05000000000000000000" pitchFamily="2" charset="2"/>
              <a:buChar char="q"/>
            </a:pPr>
            <a:r>
              <a:rPr lang="en-US" dirty="0">
                <a:solidFill>
                  <a:schemeClr val="bg1">
                    <a:lumMod val="65000"/>
                  </a:schemeClr>
                </a:solidFill>
                <a:effectLst/>
                <a:latin typeface="Times New Roman" panose="02020603050405020304" charset="0"/>
                <a:cs typeface="Times New Roman" panose="02020603050405020304" charset="0"/>
                <a:sym typeface="+mn-ea"/>
              </a:rPr>
              <a:t>Stop-word removal: Removing common words like "a", "an", "the", etc. that do not carry meaning</a:t>
            </a:r>
            <a:endParaRPr lang="en-US" b="0" i="0" dirty="0">
              <a:solidFill>
                <a:schemeClr val="bg1">
                  <a:lumMod val="65000"/>
                </a:schemeClr>
              </a:solidFill>
              <a:effectLst/>
              <a:latin typeface="Times New Roman" panose="02020603050405020304" charset="0"/>
              <a:cs typeface="Times New Roman" panose="02020603050405020304" charset="0"/>
            </a:endParaRPr>
          </a:p>
          <a:p>
            <a:pPr algn="l">
              <a:lnSpc>
                <a:spcPct val="100000"/>
              </a:lnSpc>
              <a:buFont typeface="Wingdings" panose="05000000000000000000" pitchFamily="2" charset="2"/>
              <a:buChar char="q"/>
            </a:pPr>
            <a:r>
              <a:rPr lang="en-US" dirty="0">
                <a:solidFill>
                  <a:schemeClr val="bg1">
                    <a:lumMod val="65000"/>
                  </a:schemeClr>
                </a:solidFill>
                <a:effectLst/>
                <a:latin typeface="Times New Roman" panose="02020603050405020304" charset="0"/>
                <a:cs typeface="Times New Roman" panose="02020603050405020304" charset="0"/>
                <a:sym typeface="+mn-ea"/>
              </a:rPr>
              <a:t>Stemming or Lemmatization: Reducing words to their base form to reduce the dimensionality of the data</a:t>
            </a:r>
            <a:endParaRPr lang="en-US" b="0" i="0" dirty="0">
              <a:solidFill>
                <a:schemeClr val="bg1">
                  <a:lumMod val="65000"/>
                </a:schemeClr>
              </a:solidFill>
              <a:effectLst/>
              <a:latin typeface="Times New Roman" panose="02020603050405020304" charset="0"/>
              <a:cs typeface="Times New Roman" panose="02020603050405020304" charset="0"/>
            </a:endParaRPr>
          </a:p>
          <a:p>
            <a:pPr algn="l">
              <a:lnSpc>
                <a:spcPct val="100000"/>
              </a:lnSpc>
              <a:buFont typeface="Wingdings" panose="05000000000000000000" pitchFamily="2" charset="2"/>
              <a:buChar char="q"/>
            </a:pPr>
            <a:r>
              <a:rPr lang="en-US" dirty="0">
                <a:solidFill>
                  <a:schemeClr val="bg1">
                    <a:lumMod val="65000"/>
                  </a:schemeClr>
                </a:solidFill>
                <a:effectLst/>
                <a:latin typeface="Times New Roman" panose="02020603050405020304" charset="0"/>
                <a:cs typeface="Times New Roman" panose="02020603050405020304" charset="0"/>
                <a:sym typeface="+mn-ea"/>
              </a:rPr>
              <a:t>Removing punctuation and special characters</a:t>
            </a:r>
            <a:endParaRPr lang="en-US" b="0" i="0" dirty="0">
              <a:solidFill>
                <a:schemeClr val="bg1">
                  <a:lumMod val="65000"/>
                </a:schemeClr>
              </a:solidFill>
              <a:effectLst/>
              <a:latin typeface="Times New Roman" panose="02020603050405020304" charset="0"/>
              <a:cs typeface="Times New Roman" panose="02020603050405020304" charset="0"/>
            </a:endParaRPr>
          </a:p>
          <a:p>
            <a:pPr algn="l">
              <a:lnSpc>
                <a:spcPct val="100000"/>
              </a:lnSpc>
              <a:buFont typeface="Wingdings" panose="05000000000000000000" pitchFamily="2" charset="2"/>
              <a:buChar char="q"/>
            </a:pPr>
            <a:r>
              <a:rPr lang="en-US" dirty="0">
                <a:solidFill>
                  <a:schemeClr val="bg1">
                    <a:lumMod val="65000"/>
                  </a:schemeClr>
                </a:solidFill>
                <a:effectLst/>
                <a:latin typeface="Times New Roman" panose="02020603050405020304" charset="0"/>
                <a:cs typeface="Times New Roman" panose="02020603050405020304" charset="0"/>
                <a:sym typeface="+mn-ea"/>
              </a:rPr>
              <a:t>Lowercasing or uppercasing all text</a:t>
            </a:r>
            <a:endParaRPr lang="en-US" b="0" i="0" dirty="0">
              <a:solidFill>
                <a:schemeClr val="bg1">
                  <a:lumMod val="65000"/>
                </a:schemeClr>
              </a:solidFill>
              <a:effectLst/>
              <a:latin typeface="Times New Roman" panose="02020603050405020304" charset="0"/>
              <a:cs typeface="Times New Roman" panose="02020603050405020304" charset="0"/>
            </a:endParaRPr>
          </a:p>
          <a:p>
            <a:pPr algn="l">
              <a:lnSpc>
                <a:spcPct val="100000"/>
              </a:lnSpc>
              <a:buFont typeface="Wingdings" panose="05000000000000000000" pitchFamily="2" charset="2"/>
              <a:buChar char="q"/>
            </a:pPr>
            <a:r>
              <a:rPr lang="en-US" dirty="0">
                <a:solidFill>
                  <a:schemeClr val="bg1">
                    <a:lumMod val="65000"/>
                  </a:schemeClr>
                </a:solidFill>
                <a:effectLst/>
                <a:latin typeface="Times New Roman" panose="02020603050405020304" charset="0"/>
                <a:cs typeface="Times New Roman" panose="02020603050405020304" charset="0"/>
                <a:sym typeface="+mn-ea"/>
              </a:rPr>
              <a:t>Removing numbers</a:t>
            </a:r>
            <a:endParaRPr lang="en-US" b="0" i="0" dirty="0">
              <a:solidFill>
                <a:schemeClr val="bg1">
                  <a:lumMod val="65000"/>
                </a:schemeClr>
              </a:solidFill>
              <a:effectLst/>
              <a:latin typeface="Times New Roman" panose="02020603050405020304" charset="0"/>
              <a:cs typeface="Times New Roman" panose="02020603050405020304" charset="0"/>
            </a:endParaRPr>
          </a:p>
          <a:p>
            <a:pPr algn="l">
              <a:lnSpc>
                <a:spcPct val="100000"/>
              </a:lnSpc>
              <a:buFont typeface="Wingdings" panose="05000000000000000000" pitchFamily="2" charset="2"/>
              <a:buChar char="q"/>
            </a:pPr>
            <a:r>
              <a:rPr lang="en-US" dirty="0">
                <a:solidFill>
                  <a:schemeClr val="bg1">
                    <a:lumMod val="65000"/>
                  </a:schemeClr>
                </a:solidFill>
                <a:effectLst/>
                <a:latin typeface="Times New Roman" panose="02020603050405020304" charset="0"/>
                <a:cs typeface="Times New Roman" panose="02020603050405020304" charset="0"/>
                <a:sym typeface="+mn-ea"/>
              </a:rPr>
              <a:t>Removing whitespaces</a:t>
            </a:r>
            <a:endParaRPr lang="en-US" b="0" i="0" dirty="0">
              <a:solidFill>
                <a:schemeClr val="bg1">
                  <a:lumMod val="65000"/>
                </a:schemeClr>
              </a:solidFill>
              <a:effectLst/>
              <a:latin typeface="Times New Roman" panose="02020603050405020304" charset="0"/>
              <a:cs typeface="Times New Roman" panose="02020603050405020304" charset="0"/>
            </a:endParaRPr>
          </a:p>
          <a:p>
            <a:pPr algn="l">
              <a:lnSpc>
                <a:spcPct val="100000"/>
              </a:lnSpc>
              <a:buFont typeface="Wingdings" panose="05000000000000000000" pitchFamily="2" charset="2"/>
              <a:buChar char="q"/>
            </a:pPr>
            <a:r>
              <a:rPr lang="en-US" dirty="0">
                <a:solidFill>
                  <a:schemeClr val="bg1">
                    <a:lumMod val="65000"/>
                  </a:schemeClr>
                </a:solidFill>
                <a:effectLst/>
                <a:latin typeface="Times New Roman" panose="02020603050405020304" charset="0"/>
                <a:cs typeface="Times New Roman" panose="02020603050405020304" charset="0"/>
                <a:sym typeface="+mn-ea"/>
              </a:rPr>
              <a:t>Removing HTML tags</a:t>
            </a:r>
            <a:endParaRPr lang="en-US" b="0" i="0" dirty="0">
              <a:solidFill>
                <a:schemeClr val="bg1">
                  <a:lumMod val="65000"/>
                </a:schemeClr>
              </a:solidFill>
              <a:effectLst/>
              <a:latin typeface="Times New Roman" panose="02020603050405020304" charset="0"/>
              <a:cs typeface="Times New Roman" panose="02020603050405020304" charset="0"/>
            </a:endParaRPr>
          </a:p>
          <a:p>
            <a:pPr algn="l">
              <a:lnSpc>
                <a:spcPct val="100000"/>
              </a:lnSpc>
              <a:buFont typeface="Wingdings" panose="05000000000000000000" pitchFamily="2" charset="2"/>
              <a:buChar char="q"/>
            </a:pPr>
            <a:r>
              <a:rPr lang="en-US" dirty="0">
                <a:solidFill>
                  <a:schemeClr val="bg1">
                    <a:lumMod val="65000"/>
                  </a:schemeClr>
                </a:solidFill>
                <a:effectLst/>
                <a:latin typeface="Times New Roman" panose="02020603050405020304" charset="0"/>
                <a:cs typeface="Times New Roman" panose="02020603050405020304" charset="0"/>
                <a:sym typeface="+mn-ea"/>
              </a:rPr>
              <a:t>Replacing synonyms or words with similar meaning</a:t>
            </a:r>
            <a:endParaRPr lang="en-US" b="0" i="0" dirty="0">
              <a:solidFill>
                <a:schemeClr val="bg1">
                  <a:lumMod val="65000"/>
                </a:schemeClr>
              </a:solidFill>
              <a:effectLst/>
              <a:latin typeface="Times New Roman" panose="02020603050405020304" charset="0"/>
              <a:cs typeface="Times New Roman" panose="02020603050405020304" charset="0"/>
            </a:endParaRPr>
          </a:p>
          <a:p>
            <a:pPr algn="l"/>
            <a:endParaRPr lang="en-US" b="0" i="0" dirty="0">
              <a:solidFill>
                <a:schemeClr val="bg1">
                  <a:lumMod val="65000"/>
                </a:schemeClr>
              </a:solidFill>
              <a:effectLst/>
              <a:latin typeface="Times New Roman" panose="02020603050405020304" charset="0"/>
              <a:cs typeface="Times New Roman" panose="02020603050405020304" charset="0"/>
            </a:endParaRPr>
          </a:p>
        </p:txBody>
      </p:sp>
      <p:pic>
        <p:nvPicPr>
          <p:cNvPr id="16" name="Picture 15" descr="Screenshot_20230207_164911"/>
          <p:cNvPicPr>
            <a:picLocks noChangeAspect="1"/>
          </p:cNvPicPr>
          <p:nvPr/>
        </p:nvPicPr>
        <p:blipFill>
          <a:blip r:embed="rId2"/>
          <a:stretch>
            <a:fillRect/>
          </a:stretch>
        </p:blipFill>
        <p:spPr>
          <a:xfrm>
            <a:off x="6216650" y="3803650"/>
            <a:ext cx="4589780" cy="24999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4000" b="1" i="1" u="none" strike="noStrike" kern="1200" cap="none" spc="0" normalizeH="0" baseline="0" noProof="0" dirty="0">
                <a:ln>
                  <a:noFill/>
                </a:ln>
                <a:solidFill>
                  <a:schemeClr val="accent2"/>
                </a:solidFill>
                <a:effectLst/>
                <a:uLnTx/>
                <a:uFillTx/>
                <a:latin typeface="Times New Roman" panose="02020603050405020304" charset="0"/>
                <a:ea typeface="+mj-ea"/>
                <a:cs typeface="Times New Roman" panose="02020603050405020304" charset="0"/>
              </a:rPr>
              <a:t>N-gram Analysis - Bigram and Trigram</a:t>
            </a:r>
          </a:p>
        </p:txBody>
      </p:sp>
      <p:pic>
        <p:nvPicPr>
          <p:cNvPr id="3" name="Picture 2" descr="Screenshot_20230207_165326"/>
          <p:cNvPicPr>
            <a:picLocks noChangeAspect="1"/>
          </p:cNvPicPr>
          <p:nvPr/>
        </p:nvPicPr>
        <p:blipFill>
          <a:blip r:embed="rId2"/>
          <a:stretch>
            <a:fillRect/>
          </a:stretch>
        </p:blipFill>
        <p:spPr>
          <a:xfrm>
            <a:off x="4494530" y="1397000"/>
            <a:ext cx="7697470" cy="5461000"/>
          </a:xfrm>
          <a:prstGeom prst="rect">
            <a:avLst/>
          </a:prstGeom>
        </p:spPr>
      </p:pic>
      <p:sp>
        <p:nvSpPr>
          <p:cNvPr id="6" name="Text Box 5"/>
          <p:cNvSpPr txBox="1"/>
          <p:nvPr/>
        </p:nvSpPr>
        <p:spPr>
          <a:xfrm>
            <a:off x="363855" y="1690370"/>
            <a:ext cx="3312795" cy="3322955"/>
          </a:xfrm>
          <a:prstGeom prst="rect">
            <a:avLst/>
          </a:prstGeom>
          <a:noFill/>
        </p:spPr>
        <p:txBody>
          <a:bodyPr wrap="square" rtlCol="0">
            <a:spAutoFit/>
          </a:bodyPr>
          <a:lstStyle/>
          <a:p>
            <a:pPr algn="l"/>
            <a:r>
              <a:rPr lang="en-US" sz="2400">
                <a:solidFill>
                  <a:srgbClr val="00B050"/>
                </a:solidFill>
                <a:latin typeface="Baskerville Old Face" panose="02020602080505020303" charset="0"/>
                <a:cs typeface="Baskerville Old Face" panose="02020602080505020303" charset="0"/>
              </a:rPr>
              <a:t>Sentiment analysis of Bigram/Trigram</a:t>
            </a:r>
            <a:r>
              <a:rPr lang="en-IN" altLang="en-US" sz="2400">
                <a:solidFill>
                  <a:srgbClr val="00B050"/>
                </a:solidFill>
                <a:latin typeface="Baskerville Old Face" panose="02020602080505020303" charset="0"/>
                <a:cs typeface="Baskerville Old Face" panose="02020602080505020303" charset="0"/>
              </a:rPr>
              <a:t> :</a:t>
            </a:r>
            <a:endParaRPr lang="en-US"/>
          </a:p>
          <a:p>
            <a:pPr algn="l"/>
            <a:r>
              <a:rPr lang="en-US">
                <a:solidFill>
                  <a:schemeClr val="bg1">
                    <a:lumMod val="65000"/>
                  </a:schemeClr>
                </a:solidFill>
              </a:rPr>
              <a:t>N-grams analyses are often used to see which words often show up together. I often like to investigate combinations of two words or three words, i.e., Bigrams/Trigrams. An n-gram is a contiguous sequence of n items from a given sample of text or speech.</a:t>
            </a: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雅黑细">
      <a:majorFont>
        <a:latin typeface="Calibri Light"/>
        <a:ea typeface="Arial"/>
        <a:cs typeface=""/>
      </a:majorFont>
      <a:minorFont>
        <a:latin typeface="Calibri"/>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1691</Words>
  <Application>Microsoft Office PowerPoint</Application>
  <PresentationFormat>Widescreen</PresentationFormat>
  <Paragraphs>105</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Algerian</vt:lpstr>
      <vt:lpstr>Arial</vt:lpstr>
      <vt:lpstr>Baskerville Old Face</vt:lpstr>
      <vt:lpstr>Calibri</vt:lpstr>
      <vt:lpstr>Calibri Light</vt:lpstr>
      <vt:lpstr>Californian FB</vt:lpstr>
      <vt:lpstr>Times New Roman</vt:lpstr>
      <vt:lpstr>Wingdings</vt:lpstr>
      <vt:lpstr>Office Theme</vt:lpstr>
      <vt:lpstr>NLP-HOTEL REVIEWS</vt:lpstr>
      <vt:lpstr>Project memebers</vt:lpstr>
      <vt:lpstr>Content</vt:lpstr>
      <vt:lpstr>Business Objective </vt:lpstr>
      <vt:lpstr>EDA</vt:lpstr>
      <vt:lpstr>PowerPoint Presentation</vt:lpstr>
      <vt:lpstr>Data Visualization</vt:lpstr>
      <vt:lpstr>Data Pre-processing</vt:lpstr>
      <vt:lpstr>N-gram Analysis - Bigram and Trigram</vt:lpstr>
      <vt:lpstr>PowerPoint Presentation</vt:lpstr>
      <vt:lpstr>PowerPoint Presentation</vt:lpstr>
      <vt:lpstr>Word Cloud</vt:lpstr>
      <vt:lpstr>Positive &amp; Negative reviews (Word Cloud)</vt:lpstr>
      <vt:lpstr>Feature extraction</vt:lpstr>
      <vt:lpstr>Naive Bayes model</vt:lpstr>
      <vt:lpstr>XG boostclassifier model</vt:lpstr>
      <vt:lpstr>Randomforest classifier model</vt:lpstr>
      <vt:lpstr>Support Vector Machine(SVM) </vt:lpstr>
      <vt:lpstr>Logistic Regression</vt:lpstr>
      <vt:lpstr>DecisionTreeClassifier Model</vt:lpstr>
      <vt:lpstr>Conclusion:</vt:lpstr>
      <vt:lpstr>DEPLOYMENT</vt:lpstr>
      <vt:lpstr>Dashboard:</vt:lpstr>
      <vt:lpstr>Problems facing</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AKSHITHA BARLA</cp:lastModifiedBy>
  <cp:revision>39</cp:revision>
  <dcterms:created xsi:type="dcterms:W3CDTF">2015-10-06T12:45:00Z</dcterms:created>
  <dcterms:modified xsi:type="dcterms:W3CDTF">2023-02-09T07:04:47Z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1033-11.2.0.11440</vt:lpwstr>
  </property>
  <property fmtid="{D5CDD505-2E9C-101B-9397-08002B2CF9AE}" pid="3" name="ICV">
    <vt:lpwstr>D64A79FD8B1D46A0A951621924AEA884</vt:lpwstr>
  </property>
</Properties>
</file>