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1" r:id="rId1"/>
  </p:sldMasterIdLst>
  <p:sldIdLst>
    <p:sldId id="256" r:id="rId2"/>
    <p:sldId id="272" r:id="rId3"/>
    <p:sldId id="290" r:id="rId4"/>
    <p:sldId id="263" r:id="rId5"/>
    <p:sldId id="264" r:id="rId6"/>
    <p:sldId id="270" r:id="rId7"/>
    <p:sldId id="281" r:id="rId8"/>
    <p:sldId id="284" r:id="rId9"/>
    <p:sldId id="285" r:id="rId10"/>
    <p:sldId id="287" r:id="rId11"/>
    <p:sldId id="291" r:id="rId12"/>
    <p:sldId id="288" r:id="rId13"/>
    <p:sldId id="289" r:id="rId14"/>
    <p:sldId id="292" r:id="rId15"/>
    <p:sldId id="302" r:id="rId16"/>
    <p:sldId id="303" r:id="rId17"/>
    <p:sldId id="305" r:id="rId18"/>
    <p:sldId id="308" r:id="rId19"/>
    <p:sldId id="31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AC5C19-AB54-49CC-9D41-42CD232CC4A9}">
          <p14:sldIdLst>
            <p14:sldId id="256"/>
            <p14:sldId id="272"/>
            <p14:sldId id="290"/>
            <p14:sldId id="263"/>
            <p14:sldId id="264"/>
            <p14:sldId id="270"/>
            <p14:sldId id="281"/>
            <p14:sldId id="284"/>
            <p14:sldId id="285"/>
            <p14:sldId id="287"/>
            <p14:sldId id="291"/>
            <p14:sldId id="288"/>
            <p14:sldId id="289"/>
            <p14:sldId id="292"/>
            <p14:sldId id="302"/>
            <p14:sldId id="303"/>
            <p14:sldId id="305"/>
            <p14:sldId id="308"/>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244753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273672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30437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976873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03131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44575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315339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338949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699644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712624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342494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749789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6785993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6537665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511324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1/10/2023</a:t>
            </a:fld>
            <a:endParaRPr lang="en-US"/>
          </a:p>
        </p:txBody>
      </p:sp>
    </p:spTree>
    <p:extLst>
      <p:ext uri="{BB962C8B-B14F-4D97-AF65-F5344CB8AC3E}">
        <p14:creationId xmlns:p14="http://schemas.microsoft.com/office/powerpoint/2010/main" val="9527523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61660320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58000" dir="5400000" sy="-100000" algn="bl" rotWithShape="0"/>
                </a:effectLst>
                <a:latin typeface="Times New Roman" panose="02020603050405020304" charset="0"/>
                <a:cs typeface="Times New Roman" panose="02020603050405020304" charset="0"/>
              </a:rPr>
              <a:t>TELECOMMUNICATIONS</a:t>
            </a:r>
            <a:r>
              <a:rPr lang="en-IN" altLang="en-US" sz="4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50" endPos="85000" dist="29997" dir="5400000" sy="-100000" algn="bl" rotWithShape="0"/>
                </a:effectLst>
              </a:rPr>
              <a:t> </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i="1">
                <a:gradFill>
                  <a:gsLst>
                    <a:gs pos="0">
                      <a:srgbClr val="E30000"/>
                    </a:gs>
                    <a:gs pos="100000">
                      <a:srgbClr val="760303"/>
                    </a:gs>
                  </a:gsLst>
                  <a:lin scaled="0"/>
                </a:gradFill>
                <a:latin typeface="Baskerville Old Face" panose="02020602080505020303" charset="0"/>
                <a:cs typeface="Baskerville Old Face" panose="02020602080505020303" charset="0"/>
              </a:rPr>
              <a:t>OUTLIERS(BoxPlot)</a:t>
            </a:r>
          </a:p>
        </p:txBody>
      </p:sp>
      <p:pic>
        <p:nvPicPr>
          <p:cNvPr id="5" name="Content Placeholder 4" descr="C:\Users\kjlja\OneDrive\Pictures\Screenshots\Screenshot_20230103_105421.pngScreenshot_20230103_105421"/>
          <p:cNvPicPr>
            <a:picLocks noGrp="1" noChangeAspect="1"/>
          </p:cNvPicPr>
          <p:nvPr>
            <p:ph sz="half" idx="1"/>
          </p:nvPr>
        </p:nvPicPr>
        <p:blipFill>
          <a:blip r:embed="rId2"/>
          <a:stretch>
            <a:fillRect/>
          </a:stretch>
        </p:blipFill>
        <p:spPr>
          <a:xfrm>
            <a:off x="528686" y="1488614"/>
            <a:ext cx="4184035" cy="3880772"/>
          </a:xfrm>
          <a:prstGeom prst="rect">
            <a:avLst/>
          </a:prstGeom>
        </p:spPr>
      </p:pic>
      <p:sp>
        <p:nvSpPr>
          <p:cNvPr id="4" name="Content Placeholder 3"/>
          <p:cNvSpPr>
            <a:spLocks noGrp="1"/>
          </p:cNvSpPr>
          <p:nvPr>
            <p:ph sz="half" idx="2"/>
          </p:nvPr>
        </p:nvSpPr>
        <p:spPr>
          <a:xfrm>
            <a:off x="5272068" y="236376"/>
            <a:ext cx="4184034" cy="3880773"/>
          </a:xfrm>
        </p:spPr>
        <p:txBody>
          <a:bodyPr>
            <a:normAutofit fontScale="25000" lnSpcReduction="20000"/>
          </a:bodyPr>
          <a:lstStyle/>
          <a:p>
            <a:r>
              <a:rPr lang="en-US" sz="3600" dirty="0">
                <a:latin typeface="Bahnschrift SemiBold SemiCondensed" panose="020B0502040204020203" charset="0"/>
                <a:cs typeface="Bahnschrift SemiBold SemiCondensed" panose="020B0502040204020203" charset="0"/>
              </a:rPr>
              <a:t>Account length(18), </a:t>
            </a:r>
          </a:p>
          <a:p>
            <a:r>
              <a:rPr lang="en-US" sz="3200" dirty="0">
                <a:latin typeface="Bahnschrift SemiBold SemiCondensed" panose="020B0502040204020203" charset="0"/>
                <a:cs typeface="Bahnschrift SemiBold SemiCondensed" panose="020B0502040204020203" charset="0"/>
              </a:rPr>
              <a:t>Voice mail plan(0), </a:t>
            </a:r>
          </a:p>
          <a:p>
            <a:r>
              <a:rPr lang="en-US" sz="3200" dirty="0">
                <a:latin typeface="Bahnschrift SemiBold SemiCondensed" panose="020B0502040204020203" charset="0"/>
                <a:cs typeface="Bahnschrift SemiBold SemiCondensed" panose="020B0502040204020203" charset="0"/>
              </a:rPr>
              <a:t>Voice mail messages(1),</a:t>
            </a:r>
          </a:p>
          <a:p>
            <a:r>
              <a:rPr lang="en-US" sz="3600" dirty="0">
                <a:latin typeface="Bahnschrift SemiBold SemiCondensed" panose="020B0502040204020203" charset="0"/>
                <a:cs typeface="Bahnschrift SemiBold SemiCondensed" panose="020B0502040204020203" charset="0"/>
              </a:rPr>
              <a:t> Day mins(25), </a:t>
            </a:r>
          </a:p>
          <a:p>
            <a:r>
              <a:rPr lang="en-US" sz="3600" dirty="0">
                <a:latin typeface="Bahnschrift SemiBold SemiCondensed" panose="020B0502040204020203" charset="0"/>
                <a:cs typeface="Bahnschrift SemiBold SemiCondensed" panose="020B0502040204020203" charset="0"/>
              </a:rPr>
              <a:t>Evening mins(24),</a:t>
            </a:r>
          </a:p>
          <a:p>
            <a:r>
              <a:rPr lang="en-US" sz="3600" dirty="0">
                <a:latin typeface="Bahnschrift SemiBold SemiCondensed" panose="020B0502040204020203" charset="0"/>
                <a:cs typeface="Bahnschrift SemiBold SemiCondensed" panose="020B0502040204020203" charset="0"/>
              </a:rPr>
              <a:t> Night mins(30), </a:t>
            </a:r>
          </a:p>
          <a:p>
            <a:r>
              <a:rPr lang="en-US" sz="3600" dirty="0">
                <a:latin typeface="Bahnschrift SemiBold SemiCondensed" panose="020B0502040204020203" charset="0"/>
                <a:cs typeface="Bahnschrift SemiBold SemiCondensed" panose="020B0502040204020203" charset="0"/>
              </a:rPr>
              <a:t>International mins(46),</a:t>
            </a:r>
          </a:p>
          <a:p>
            <a:r>
              <a:rPr lang="en-US" sz="3600" dirty="0">
                <a:latin typeface="Bahnschrift SemiBold SemiCondensed" panose="020B0502040204020203" charset="0"/>
                <a:cs typeface="Bahnschrift SemiBold SemiCondensed" panose="020B0502040204020203" charset="0"/>
              </a:rPr>
              <a:t> Customer service calls(267), </a:t>
            </a:r>
          </a:p>
          <a:p>
            <a:r>
              <a:rPr lang="en-US" sz="3600" dirty="0">
                <a:latin typeface="Bahnschrift SemiBold SemiCondensed" panose="020B0502040204020203" charset="0"/>
                <a:cs typeface="Bahnschrift SemiBold SemiCondensed" panose="020B0502040204020203" charset="0"/>
              </a:rPr>
              <a:t>International plan(323),</a:t>
            </a:r>
          </a:p>
          <a:p>
            <a:r>
              <a:rPr lang="en-US" sz="3600" dirty="0">
                <a:latin typeface="Bahnschrift SemiBold SemiCondensed" panose="020B0502040204020203" charset="0"/>
                <a:cs typeface="Bahnschrift SemiBold SemiCondensed" panose="020B0502040204020203" charset="0"/>
              </a:rPr>
              <a:t> Day calls(23), </a:t>
            </a:r>
          </a:p>
          <a:p>
            <a:r>
              <a:rPr lang="en-US" sz="3600" dirty="0">
                <a:latin typeface="Bahnschrift SemiBold SemiCondensed" panose="020B0502040204020203" charset="0"/>
                <a:cs typeface="Bahnschrift SemiBold SemiCondensed" panose="020B0502040204020203" charset="0"/>
              </a:rPr>
              <a:t>Day charge(323), </a:t>
            </a:r>
          </a:p>
          <a:p>
            <a:r>
              <a:rPr lang="en-US" sz="3600" dirty="0">
                <a:latin typeface="Bahnschrift SemiBold SemiCondensed" panose="020B0502040204020203" charset="0"/>
                <a:cs typeface="Bahnschrift SemiBold SemiCondensed" panose="020B0502040204020203" charset="0"/>
              </a:rPr>
              <a:t>Evening calls(22), </a:t>
            </a:r>
          </a:p>
          <a:p>
            <a:r>
              <a:rPr lang="en-US" sz="3600" dirty="0">
                <a:latin typeface="Bahnschrift SemiBold SemiCondensed" panose="020B0502040204020203" charset="0"/>
                <a:cs typeface="Bahnschrift SemiBold SemiCondensed" panose="020B0502040204020203" charset="0"/>
              </a:rPr>
              <a:t>Evening charge(24), </a:t>
            </a:r>
          </a:p>
          <a:p>
            <a:r>
              <a:rPr lang="en-US" sz="3600" dirty="0">
                <a:latin typeface="Bahnschrift SemiBold SemiCondensed" panose="020B0502040204020203" charset="0"/>
                <a:cs typeface="Bahnschrift SemiBold SemiCondensed" panose="020B0502040204020203" charset="0"/>
              </a:rPr>
              <a:t>Night calls(22), </a:t>
            </a:r>
          </a:p>
          <a:p>
            <a:r>
              <a:rPr lang="en-US" sz="3600" dirty="0">
                <a:latin typeface="Bahnschrift SemiBold SemiCondensed" panose="020B0502040204020203" charset="0"/>
                <a:cs typeface="Bahnschrift SemiBold SemiCondensed" panose="020B0502040204020203" charset="0"/>
              </a:rPr>
              <a:t>Night charge(30),</a:t>
            </a:r>
          </a:p>
          <a:p>
            <a:r>
              <a:rPr lang="en-US" sz="3600" dirty="0">
                <a:latin typeface="Bahnschrift SemiBold SemiCondensed" panose="020B0502040204020203" charset="0"/>
                <a:cs typeface="Bahnschrift SemiBold SemiCondensed" panose="020B0502040204020203" charset="0"/>
              </a:rPr>
              <a:t> International calls(78),</a:t>
            </a:r>
          </a:p>
          <a:p>
            <a:r>
              <a:rPr lang="en-US" sz="3600" dirty="0">
                <a:latin typeface="Bahnschrift SemiBold SemiCondensed" panose="020B0502040204020203" charset="0"/>
                <a:cs typeface="Bahnschrift SemiBold SemiCondensed" panose="020B0502040204020203" charset="0"/>
              </a:rPr>
              <a:t> International charge(49), </a:t>
            </a:r>
          </a:p>
          <a:p>
            <a:r>
              <a:rPr lang="en-US" sz="3600" dirty="0">
                <a:latin typeface="Bahnschrift SemiBold SemiCondensed" panose="020B0502040204020203" charset="0"/>
                <a:cs typeface="Bahnschrift SemiBold SemiCondensed" panose="020B0502040204020203" charset="0"/>
              </a:rPr>
              <a:t>Total charge (27), </a:t>
            </a:r>
          </a:p>
          <a:p>
            <a:endParaRPr lang="en-US" sz="3600" dirty="0">
              <a:latin typeface="Bahnschrift SemiBold SemiCondensed" panose="020B0502040204020203" charset="0"/>
              <a:cs typeface="Bahnschrift SemiBold SemiCondensed" panose="020B0502040204020203" charset="0"/>
            </a:endParaRPr>
          </a:p>
          <a:p>
            <a:pPr marL="0" indent="0">
              <a:buNone/>
            </a:pPr>
            <a:r>
              <a:rPr lang="en-US" sz="3600" b="1" dirty="0">
                <a:latin typeface="Bahnschrift SemiBold SemiCondensed" panose="020B0502040204020203" charset="0"/>
                <a:cs typeface="Bahnschrift SemiBold SemiCondensed" panose="020B0502040204020203" charset="0"/>
              </a:rPr>
              <a:t>TOTAL OUTLIERS(1332).</a:t>
            </a:r>
          </a:p>
          <a:p>
            <a:pPr marL="0" indent="0">
              <a:buNone/>
            </a:pPr>
            <a:r>
              <a:rPr lang="en-US" sz="3600" b="1" dirty="0">
                <a:latin typeface="Bahnschrift SemiBold SemiCondensed" panose="020B0502040204020203" charset="0"/>
                <a:cs typeface="Bahnschrift SemiBold SemiCondensed" panose="020B0502040204020203" charset="0"/>
              </a:rPr>
              <a:t> </a:t>
            </a:r>
          </a:p>
          <a:p>
            <a:pPr marL="0" indent="0">
              <a:buNone/>
            </a:pPr>
            <a:r>
              <a:rPr lang="en-US" sz="3600" b="1" dirty="0">
                <a:latin typeface="Bahnschrift SemiBold SemiCondensed" panose="020B0502040204020203" charset="0"/>
                <a:cs typeface="Bahnschrift SemiBold SemiCondensed" panose="020B0502040204020203" charset="0"/>
              </a:rPr>
              <a:t>OUTLIER DETECTION AND REMOVAL</a:t>
            </a:r>
          </a:p>
          <a:p>
            <a:pPr marL="0" indent="0">
              <a:buNone/>
            </a:pPr>
            <a:r>
              <a:rPr lang="en-IN" altLang="en-US" sz="3600" b="1" dirty="0">
                <a:latin typeface="Bahnschrift SemiBold SemiCondensed" panose="020B0502040204020203" charset="0"/>
                <a:cs typeface="Bahnschrift SemiBold SemiCondensed" panose="020B0502040204020203" charset="0"/>
              </a:rPr>
              <a:t>Outliers are nothing but values . Those are distinctly different from other values.</a:t>
            </a:r>
          </a:p>
          <a:p>
            <a:pPr marL="0" indent="0">
              <a:buNone/>
            </a:pPr>
            <a:r>
              <a:rPr lang="en-IN" altLang="en-US" sz="3600" b="1" dirty="0">
                <a:latin typeface="Bahnschrift SemiBold SemiCondensed" panose="020B0502040204020203" charset="0"/>
                <a:cs typeface="Bahnschrift SemiBold SemiCondensed" panose="020B0502040204020203" charset="0"/>
              </a:rPr>
              <a:t>(</a:t>
            </a:r>
            <a:r>
              <a:rPr lang="en-IN" altLang="en-US" sz="3600" b="1" dirty="0" err="1">
                <a:latin typeface="Bahnschrift SemiBold SemiCondensed" panose="020B0502040204020203" charset="0"/>
                <a:cs typeface="Bahnschrift SemiBold SemiCondensed" panose="020B0502040204020203" charset="0"/>
              </a:rPr>
              <a:t>extream</a:t>
            </a:r>
            <a:r>
              <a:rPr lang="en-IN" altLang="en-US" sz="3600" b="1" dirty="0">
                <a:latin typeface="Bahnschrift SemiBold SemiCondensed" panose="020B0502040204020203" charset="0"/>
                <a:cs typeface="Bahnschrift SemiBold SemiCondensed" panose="020B0502040204020203" charset="0"/>
              </a:rPr>
              <a:t> values of our data.)</a:t>
            </a:r>
          </a:p>
          <a:p>
            <a:pPr marL="0" indent="0">
              <a:buNone/>
            </a:pPr>
            <a:r>
              <a:rPr lang="en-IN" altLang="en-US" sz="3600" b="1" dirty="0">
                <a:latin typeface="Bahnschrift SemiBold SemiCondensed" panose="020B0502040204020203" charset="0"/>
                <a:cs typeface="Bahnschrift SemiBold SemiCondensed" panose="020B0502040204020203" charset="0"/>
              </a:rPr>
              <a:t>Outliers will gives the correct idea about central value of given dataset.</a:t>
            </a:r>
          </a:p>
          <a:p>
            <a:pPr marL="0" indent="0">
              <a:buNone/>
            </a:pPr>
            <a:r>
              <a:rPr lang="en-IN" altLang="en-US" sz="3600" b="1" dirty="0">
                <a:latin typeface="Bahnschrift SemiBold SemiCondensed" panose="020B0502040204020203" charset="0"/>
                <a:cs typeface="Bahnschrift SemiBold SemiCondensed" panose="020B0502040204020203" charset="0"/>
              </a:rPr>
              <a:t>Here We Use IQR Method For Detecting Outliers and removed</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65" y="673100"/>
            <a:ext cx="12659360" cy="810895"/>
          </a:xfrm>
        </p:spPr>
        <p:txBody>
          <a:bodyPr>
            <a:normAutofit fontScale="90000"/>
          </a:bodyPr>
          <a:lstStyle/>
          <a:p>
            <a:r>
              <a:rPr lang="en-IN" altLang="en-US" sz="3200" b="1" i="1" dirty="0">
                <a:solidFill>
                  <a:srgbClr val="C00000"/>
                </a:solidFill>
                <a:effectLst>
                  <a:outerShdw blurRad="38100" dist="38100" dir="2700000" algn="tl">
                    <a:srgbClr val="000000">
                      <a:alpha val="43137"/>
                    </a:srgbClr>
                  </a:outerShdw>
                </a:effectLst>
                <a:latin typeface="Californian FB" panose="0207040306080B030204" charset="0"/>
                <a:cs typeface="Californian FB" panose="0207040306080B030204" charset="0"/>
              </a:rPr>
              <a:t>HEAT MAP</a:t>
            </a:r>
            <a:br>
              <a:rPr lang="en-IN" altLang="en-US" sz="3200" b="1" i="1" dirty="0">
                <a:solidFill>
                  <a:srgbClr val="C00000"/>
                </a:solidFill>
                <a:effectLst>
                  <a:outerShdw blurRad="38100" dist="38100" dir="2700000" algn="tl">
                    <a:srgbClr val="000000">
                      <a:alpha val="43137"/>
                    </a:srgbClr>
                  </a:outerShdw>
                </a:effectLst>
                <a:latin typeface="Californian FB" panose="0207040306080B030204" charset="0"/>
                <a:cs typeface="Californian FB" panose="0207040306080B030204" charset="0"/>
              </a:rPr>
            </a:br>
            <a:endParaRPr lang="en-IN" altLang="en-US" sz="3200" b="1" i="1" dirty="0">
              <a:solidFill>
                <a:srgbClr val="C00000"/>
              </a:solidFill>
              <a:effectLst>
                <a:outerShdw blurRad="38100" dist="38100" dir="2700000" algn="tl">
                  <a:srgbClr val="000000">
                    <a:alpha val="43137"/>
                  </a:srgbClr>
                </a:outerShdw>
              </a:effectLst>
              <a:latin typeface="Californian FB" panose="0207040306080B030204" charset="0"/>
              <a:cs typeface="Californian FB" panose="0207040306080B030204" charset="0"/>
            </a:endParaRPr>
          </a:p>
        </p:txBody>
      </p:sp>
      <p:pic>
        <p:nvPicPr>
          <p:cNvPr id="5" name="Content Placeholder 4" descr="Screenshot_20230103_095958"/>
          <p:cNvPicPr>
            <a:picLocks noGrp="1" noChangeAspect="1"/>
          </p:cNvPicPr>
          <p:nvPr>
            <p:ph sz="half" idx="1"/>
          </p:nvPr>
        </p:nvPicPr>
        <p:blipFill>
          <a:blip r:embed="rId2"/>
          <a:stretch>
            <a:fillRect/>
          </a:stretch>
        </p:blipFill>
        <p:spPr>
          <a:xfrm>
            <a:off x="323215" y="1236306"/>
            <a:ext cx="5658544" cy="5239139"/>
          </a:xfrm>
          <a:prstGeom prst="rect">
            <a:avLst/>
          </a:prstGeom>
          <a:noFill/>
          <a:ln w="9525">
            <a:noFill/>
          </a:ln>
        </p:spPr>
      </p:pic>
      <p:sp>
        <p:nvSpPr>
          <p:cNvPr id="8" name="Content Placeholder 7"/>
          <p:cNvSpPr>
            <a:spLocks noGrp="1"/>
          </p:cNvSpPr>
          <p:nvPr>
            <p:ph sz="half" idx="2"/>
          </p:nvPr>
        </p:nvSpPr>
        <p:spPr>
          <a:xfrm>
            <a:off x="6252845" y="1696720"/>
            <a:ext cx="5615940" cy="2512695"/>
          </a:xfrm>
        </p:spPr>
        <p:txBody>
          <a:bodyPr>
            <a:normAutofit fontScale="92500" lnSpcReduction="20000"/>
          </a:bodyPr>
          <a:lstStyle/>
          <a:p>
            <a:pPr marL="0" indent="0">
              <a:buNone/>
            </a:pPr>
            <a:br>
              <a:rPr lang="en-IN" altLang="en-US" sz="4000" b="1" i="1" dirty="0">
                <a:solidFill>
                  <a:srgbClr val="C00000"/>
                </a:solidFill>
                <a:latin typeface="Californian FB" panose="0207040306080B030204" charset="0"/>
                <a:cs typeface="Californian FB" panose="0207040306080B030204" charset="0"/>
              </a:rPr>
            </a:br>
            <a:br>
              <a:rPr lang="en-IN" altLang="en-US" sz="4000" dirty="0">
                <a:latin typeface="Californian FB" panose="0207040306080B030204" charset="0"/>
                <a:cs typeface="Californian FB" panose="0207040306080B030204" charset="0"/>
              </a:rPr>
            </a:br>
            <a:r>
              <a:rPr lang="en-IN" altLang="en-US" sz="1800" b="1" i="1" dirty="0">
                <a:latin typeface="Segoe UI" panose="020B0502040204020203" charset="0"/>
                <a:cs typeface="Segoe UI" panose="020B0502040204020203" charset="0"/>
              </a:rPr>
              <a:t>The Heat map is used to find the highly correlated values of given dataset </a:t>
            </a:r>
          </a:p>
          <a:p>
            <a:endParaRPr lang="en-IN" altLang="en-US" sz="1800" b="1" i="1" dirty="0">
              <a:latin typeface="Segoe UI" panose="020B0502040204020203" charset="0"/>
              <a:cs typeface="Segoe UI" panose="020B0502040204020203" charset="0"/>
            </a:endParaRPr>
          </a:p>
          <a:p>
            <a:pPr marL="285750" indent="-285750">
              <a:buFont typeface="Arial" panose="020B0604020202020204" pitchFamily="34" charset="0"/>
              <a:buChar char="•"/>
            </a:pPr>
            <a:r>
              <a:rPr lang="en-IN" altLang="en-US" sz="1800" b="1" i="1" dirty="0">
                <a:latin typeface="Segoe UI" panose="020B0502040204020203" charset="0"/>
                <a:cs typeface="Segoe UI" panose="020B0502040204020203" charset="0"/>
              </a:rPr>
              <a:t>By using correlation threshold method we got Voicemail messages as a highly correlated feature</a:t>
            </a:r>
            <a:br>
              <a:rPr lang="en-IN" altLang="en-US" sz="3200" b="1" i="1" dirty="0">
                <a:latin typeface="Segoe UI" panose="020B0502040204020203" charset="0"/>
                <a:cs typeface="Segoe UI" panose="020B0502040204020203" charset="0"/>
              </a:rPr>
            </a:br>
            <a:endParaRPr lang="en-IN" dirty="0"/>
          </a:p>
          <a:p>
            <a:pPr marL="0" indent="0">
              <a:buNone/>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1085850"/>
          </a:xfrm>
        </p:spPr>
        <p:txBody>
          <a:bodyPr/>
          <a:lstStyle/>
          <a:p>
            <a:r>
              <a:rPr lang="en-IN" altLang="en-US" sz="3600" b="1" i="1" dirty="0">
                <a:solidFill>
                  <a:srgbClr val="C00000"/>
                </a:solidFill>
                <a:latin typeface="Times New Roman" panose="02020603050405020304" charset="0"/>
                <a:cs typeface="Times New Roman" panose="02020603050405020304" charset="0"/>
              </a:rPr>
              <a:t>Feature Engineering</a:t>
            </a:r>
          </a:p>
        </p:txBody>
      </p:sp>
      <p:sp>
        <p:nvSpPr>
          <p:cNvPr id="3" name="Content Placeholder 2"/>
          <p:cNvSpPr>
            <a:spLocks noGrp="1"/>
          </p:cNvSpPr>
          <p:nvPr>
            <p:ph sz="half" idx="1"/>
          </p:nvPr>
        </p:nvSpPr>
        <p:spPr>
          <a:xfrm>
            <a:off x="152400" y="1360805"/>
            <a:ext cx="11280140" cy="4526280"/>
          </a:xfrm>
        </p:spPr>
        <p:txBody>
          <a:bodyPr/>
          <a:lstStyle/>
          <a:p>
            <a:r>
              <a:rPr lang="en-IN" altLang="en-US" sz="2400" dirty="0">
                <a:latin typeface="Baskerville Old Face" panose="02020602080505020303" charset="0"/>
              </a:rPr>
              <a:t>By Analysing the Dataset , We had drawn some Insights Required for Model Building. </a:t>
            </a:r>
          </a:p>
          <a:p>
            <a:r>
              <a:rPr lang="en-IN" altLang="en-US" sz="2400" dirty="0">
                <a:latin typeface="Baskerville Old Face" panose="02020602080505020303" charset="0"/>
              </a:rPr>
              <a:t>In feature engineering we used correlation threshold method for dropping highly correlated columns or less  correlated columns.</a:t>
            </a:r>
          </a:p>
          <a:p>
            <a:pPr>
              <a:buFont typeface="Arial" panose="020B0604020202020204" pitchFamily="34" charset="0"/>
              <a:buChar char="•"/>
            </a:pPr>
            <a:r>
              <a:rPr lang="en-IN" altLang="en-US" sz="2400" dirty="0">
                <a:latin typeface="Baskerville Old Face" panose="02020602080505020303" charset="0"/>
              </a:rPr>
              <a:t>In the given dataset , we dropped voice mail message and churn in X input variable and Y consist of our target variable Churn.</a:t>
            </a:r>
          </a:p>
          <a:p>
            <a:pPr>
              <a:buFont typeface="Arial" panose="020B0604020202020204" pitchFamily="34" charset="0"/>
              <a:buChar char="•"/>
            </a:pPr>
            <a:endParaRPr lang="en-IN" altLang="en-US" sz="2000" dirty="0"/>
          </a:p>
          <a:p>
            <a:pPr marL="0" indent="0">
              <a:buNone/>
            </a:pPr>
            <a:endParaRPr lang="en-IN" altLang="en-US" sz="2000" dirty="0"/>
          </a:p>
          <a:p>
            <a:pPr marL="0" indent="0">
              <a:buNone/>
            </a:pPr>
            <a:endParaRPr lang="en-IN" altLang="en-US" dirty="0"/>
          </a:p>
        </p:txBody>
      </p:sp>
      <p:pic>
        <p:nvPicPr>
          <p:cNvPr id="2054" name="Picture 6" descr="Feature Engineering And Its Techniques For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550" y="3623945"/>
            <a:ext cx="3436776" cy="22580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9845"/>
            <a:ext cx="10972800" cy="184150"/>
          </a:xfrm>
        </p:spPr>
        <p:txBody>
          <a:bodyPr>
            <a:normAutofit fontScale="90000"/>
          </a:bodyPr>
          <a:lstStyle/>
          <a:p>
            <a:r>
              <a:rPr lang="en-IN" sz="3600" b="1" i="1" dirty="0">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SMOTE+ENN Technique</a:t>
            </a:r>
            <a:r>
              <a:rPr lang="en-IN" sz="3200" b="1" i="1" dirty="0">
                <a:solidFill>
                  <a:srgbClr val="C00000"/>
                </a:solidFill>
                <a:effectLst>
                  <a:outerShdw blurRad="38100" dist="38100" dir="2700000" algn="tl">
                    <a:srgbClr val="000000">
                      <a:alpha val="43137"/>
                    </a:srgbClr>
                  </a:outerShdw>
                </a:effectLst>
                <a:latin typeface="Baskerville Old Face" panose="02020602080505020303" charset="0"/>
                <a:sym typeface="+mn-ea"/>
              </a:rPr>
              <a:t> </a:t>
            </a:r>
            <a:br>
              <a:rPr lang="en-IN" sz="3200" b="1" i="1" dirty="0">
                <a:solidFill>
                  <a:srgbClr val="C00000"/>
                </a:solidFill>
                <a:effectLst>
                  <a:outerShdw blurRad="38100" dist="38100" dir="2700000" algn="tl">
                    <a:srgbClr val="000000">
                      <a:alpha val="43137"/>
                    </a:srgbClr>
                  </a:outerShdw>
                </a:effectLst>
                <a:latin typeface="Baskerville Old Face" panose="02020602080505020303" charset="0"/>
              </a:rPr>
            </a:br>
            <a:br>
              <a:rPr lang="en-IN" b="1" i="0" dirty="0">
                <a:solidFill>
                  <a:srgbClr val="000000"/>
                </a:solidFill>
                <a:effectLst/>
                <a:latin typeface="Helvetica Neue"/>
              </a:rPr>
            </a:br>
            <a:r>
              <a:rPr lang="en-IN" b="1" i="0" dirty="0">
                <a:solidFill>
                  <a:srgbClr val="000000"/>
                </a:solidFill>
                <a:effectLst/>
                <a:latin typeface="Helvetica Neue"/>
              </a:rPr>
              <a:t>  </a:t>
            </a:r>
            <a:endParaRPr lang="en-IN" dirty="0"/>
          </a:p>
        </p:txBody>
      </p:sp>
      <p:pic>
        <p:nvPicPr>
          <p:cNvPr id="1026" name="Picture 2" descr="SMOTEENN — Version 0.10.1"/>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550191" y="3636485"/>
            <a:ext cx="2438405" cy="929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lstStyle/>
          <a:p>
            <a:pPr marL="0" indent="0">
              <a:buNone/>
            </a:pPr>
            <a:endParaRPr lang="en-IN" sz="2400" dirty="0"/>
          </a:p>
          <a:p>
            <a:pPr marL="0" indent="0">
              <a:buNone/>
            </a:pPr>
            <a:endParaRPr lang="en-IN" sz="2400" dirty="0"/>
          </a:p>
          <a:p>
            <a:pPr marL="0" indent="0">
              <a:buNone/>
            </a:pPr>
            <a:endParaRPr lang="en-IN"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652" y="1480521"/>
            <a:ext cx="5054083" cy="4099185"/>
          </a:xfrm>
          <a:prstGeom prst="rect">
            <a:avLst/>
          </a:prstGeom>
        </p:spPr>
      </p:pic>
      <p:sp>
        <p:nvSpPr>
          <p:cNvPr id="11" name="TextBox 10"/>
          <p:cNvSpPr txBox="1"/>
          <p:nvPr/>
        </p:nvSpPr>
        <p:spPr>
          <a:xfrm>
            <a:off x="0" y="1147665"/>
            <a:ext cx="5964335" cy="1753235"/>
          </a:xfrm>
          <a:prstGeom prst="rect">
            <a:avLst/>
          </a:prstGeom>
          <a:noFill/>
        </p:spPr>
        <p:txBody>
          <a:bodyPr wrap="square" rtlCol="0">
            <a:spAutoFit/>
          </a:bodyPr>
          <a:lstStyle/>
          <a:p>
            <a:endParaRPr lang="en-IN" b="1" i="1" u="sng" dirty="0">
              <a:solidFill>
                <a:srgbClr val="FFC000"/>
              </a:solidFill>
              <a:latin typeface="Baskerville Old Face" panose="02020602080505020303" charset="0"/>
            </a:endParaRPr>
          </a:p>
          <a:p>
            <a:endParaRPr lang="en-IN" b="1" i="1" u="sng" dirty="0">
              <a:solidFill>
                <a:srgbClr val="FFC000"/>
              </a:solidFill>
              <a:latin typeface="Baskerville Old Face" panose="02020602080505020303" charset="0"/>
            </a:endParaRPr>
          </a:p>
          <a:p>
            <a:endParaRPr lang="en-IN" i="1" u="sng" dirty="0">
              <a:solidFill>
                <a:srgbClr val="FFC000"/>
              </a:solidFill>
              <a:latin typeface="Baskerville Old Face" panose="02020602080505020303" charset="0"/>
            </a:endParaRPr>
          </a:p>
          <a:p>
            <a:r>
              <a:rPr lang="en-IN" dirty="0">
                <a:latin typeface="Bahnschrift" panose="020B0502040204020203" pitchFamily="34" charset="0"/>
              </a:rPr>
              <a:t>To change imbalanced data to balanced data we use SMOTE+ ENN Technique.</a:t>
            </a:r>
          </a:p>
          <a:p>
            <a:endParaRPr lang="en-IN" dirty="0">
              <a:latin typeface="Bahnschrif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5285" y="386080"/>
            <a:ext cx="11623040" cy="6005830"/>
          </a:xfrm>
        </p:spPr>
        <p:txBody>
          <a:bodyPr>
            <a:normAutofit fontScale="92500" lnSpcReduction="10000"/>
          </a:bodyPr>
          <a:lstStyle/>
          <a:p>
            <a:pPr marL="0" indent="0">
              <a:buNone/>
            </a:pPr>
            <a:r>
              <a:rPr lang="en-IN" b="1" i="1" dirty="0">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Model Building :</a:t>
            </a:r>
          </a:p>
          <a:p>
            <a:pPr marL="0" indent="0">
              <a:buNone/>
            </a:pPr>
            <a:endParaRPr lang="en-IN" b="1" i="1" dirty="0">
              <a:solidFill>
                <a:srgbClr val="002060"/>
              </a:solidFill>
              <a:latin typeface="Baskerville Old Face" panose="02020602080505020303" charset="0"/>
            </a:endParaRPr>
          </a:p>
          <a:p>
            <a:pPr marL="0" indent="0">
              <a:buNone/>
            </a:pPr>
            <a:r>
              <a:rPr lang="en-IN" sz="1400" u="sng" dirty="0">
                <a:solidFill>
                  <a:srgbClr val="002060"/>
                </a:solidFill>
                <a:effectLst/>
                <a:latin typeface="Arial Black" panose="020B0A04020102020204" charset="0"/>
                <a:cs typeface="Arial Black" panose="020B0A04020102020204" charset="0"/>
              </a:rPr>
              <a:t>Decision Tree</a:t>
            </a:r>
            <a:r>
              <a:rPr lang="en-IN" sz="1400" dirty="0">
                <a:solidFill>
                  <a:srgbClr val="002060"/>
                </a:solidFill>
                <a:effectLst/>
                <a:latin typeface="Arial Black" panose="020B0A04020102020204" charset="0"/>
                <a:cs typeface="Arial Black" panose="020B0A04020102020204" charset="0"/>
              </a:rPr>
              <a:t> </a:t>
            </a:r>
            <a:r>
              <a:rPr lang="en-IN" sz="1400" dirty="0">
                <a:solidFill>
                  <a:srgbClr val="002060"/>
                </a:solidFill>
                <a:latin typeface="Arial Black" panose="020B0A04020102020204" charset="0"/>
                <a:cs typeface="Arial Black" panose="020B0A04020102020204" charset="0"/>
              </a:rPr>
              <a:t>: </a:t>
            </a:r>
            <a:r>
              <a:rPr lang="en-IN" sz="1200" dirty="0">
                <a:solidFill>
                  <a:schemeClr val="tx1"/>
                </a:solidFill>
                <a:latin typeface="Bahnschrift SemiBold SemiCondensed" panose="020B0502040204020203" charset="0"/>
                <a:cs typeface="Bahnschrift SemiBold SemiCondensed" panose="020B0502040204020203" charset="0"/>
              </a:rPr>
              <a:t>   A decision tree is a non-parametric supervised learning algorithm, which is utilized for both classification and regression tasks. It has a hierarchical, tree structure, which consists of a root node, branches, internal nodes and leaf nodes. </a:t>
            </a:r>
          </a:p>
          <a:p>
            <a:pPr marL="0" indent="0">
              <a:buNone/>
            </a:pPr>
            <a:endParaRPr lang="en-IN" sz="1200" dirty="0">
              <a:solidFill>
                <a:schemeClr val="tx1"/>
              </a:solidFill>
              <a:latin typeface="Bahnschrift SemiBold SemiCondensed" panose="020B0502040204020203" charset="0"/>
              <a:cs typeface="Bahnschrift SemiBold SemiCondensed" panose="020B0502040204020203" charset="0"/>
            </a:endParaRPr>
          </a:p>
          <a:p>
            <a:pPr marL="0" indent="0">
              <a:buNone/>
            </a:pPr>
            <a:r>
              <a:rPr lang="en-IN" sz="1400" u="sng" dirty="0">
                <a:solidFill>
                  <a:srgbClr val="002060"/>
                </a:solidFill>
                <a:latin typeface="Arial Black" panose="020B0A04020102020204" charset="0"/>
                <a:cs typeface="Arial Black" panose="020B0A04020102020204" charset="0"/>
                <a:sym typeface="+mn-ea"/>
              </a:rPr>
              <a:t>Support Vector Meachine</a:t>
            </a:r>
            <a:r>
              <a:rPr lang="en-IN" sz="1400" dirty="0">
                <a:solidFill>
                  <a:srgbClr val="002060"/>
                </a:solidFill>
                <a:latin typeface="Arial Black" panose="020B0A04020102020204" charset="0"/>
                <a:cs typeface="Arial Black" panose="020B0A04020102020204" charset="0"/>
                <a:sym typeface="+mn-ea"/>
              </a:rPr>
              <a:t> </a:t>
            </a:r>
            <a:r>
              <a:rPr lang="en-IN" sz="1400" dirty="0">
                <a:solidFill>
                  <a:srgbClr val="002060"/>
                </a:solidFill>
                <a:latin typeface="Arial Black" panose="020B0A04020102020204" charset="0"/>
                <a:cs typeface="Arial Black" panose="020B0A04020102020204" charset="0"/>
              </a:rPr>
              <a:t>:</a:t>
            </a:r>
            <a:r>
              <a:rPr lang="en-IN" sz="1200" dirty="0">
                <a:solidFill>
                  <a:schemeClr val="tx1"/>
                </a:solidFill>
                <a:latin typeface="Bahnschrift SemiBold SemiCondensed" panose="020B0502040204020203" charset="0"/>
                <a:cs typeface="Bahnschrift SemiBold SemiCondensed" panose="020B0502040204020203" charset="0"/>
              </a:rPr>
              <a:t>   A support vector machine (SVM) is a supervised machine learning model that uses classification algorithms for two-group classification problems. After giving an SVM model sets of labeled training data for each category, they're able to categorize new text.</a:t>
            </a:r>
          </a:p>
          <a:p>
            <a:pPr marL="0" indent="0">
              <a:buNone/>
            </a:pPr>
            <a:endParaRPr lang="en-IN" sz="1200" dirty="0">
              <a:solidFill>
                <a:schemeClr val="tx1"/>
              </a:solidFill>
              <a:latin typeface="Bahnschrift SemiBold SemiCondensed" panose="020B0502040204020203" charset="0"/>
              <a:cs typeface="Bahnschrift SemiBold SemiCondensed" panose="020B0502040204020203" charset="0"/>
            </a:endParaRPr>
          </a:p>
          <a:p>
            <a:pPr marL="0" indent="0">
              <a:buNone/>
            </a:pPr>
            <a:r>
              <a:rPr lang="en-IN" sz="1400" u="sng" dirty="0">
                <a:solidFill>
                  <a:srgbClr val="002060"/>
                </a:solidFill>
                <a:latin typeface="Arial Black" panose="020B0A04020102020204" charset="0"/>
                <a:cs typeface="Arial Black" panose="020B0A04020102020204" charset="0"/>
              </a:rPr>
              <a:t>Random Forest</a:t>
            </a:r>
            <a:r>
              <a:rPr lang="en-IN" sz="1400" dirty="0">
                <a:solidFill>
                  <a:srgbClr val="002060"/>
                </a:solidFill>
                <a:latin typeface="Arial Black" panose="020B0A04020102020204" charset="0"/>
                <a:cs typeface="Arial Black" panose="020B0A04020102020204" charset="0"/>
              </a:rPr>
              <a:t>  :  </a:t>
            </a:r>
            <a:r>
              <a:rPr lang="en-IN" sz="1200" dirty="0">
                <a:solidFill>
                  <a:schemeClr val="tx1"/>
                </a:solidFill>
                <a:latin typeface="Bahnschrift SemiBold SemiCondensed" panose="020B0502040204020203" charset="0"/>
                <a:cs typeface="Bahnschrift SemiBold SemiCondensed" panose="020B0502040204020203" charset="0"/>
              </a:rPr>
              <a:t> Random forests or random decision forests is an ensemble learning method for classification, regression and other tasks that operates by constructing a multitude of decision trees at training time. For classification tasks, the output of the random forest is the class selected by most trees. For regression tasks, the mean or average prediction of the individual trees is returned. </a:t>
            </a:r>
          </a:p>
          <a:p>
            <a:pPr marL="0" indent="0">
              <a:buNone/>
            </a:pPr>
            <a:endParaRPr lang="en-IN" sz="1200" dirty="0">
              <a:solidFill>
                <a:schemeClr val="tx1"/>
              </a:solidFill>
              <a:latin typeface="Bahnschrift SemiBold SemiCondensed" panose="020B0502040204020203" charset="0"/>
              <a:cs typeface="Bahnschrift SemiBold SemiCondensed" panose="020B0502040204020203" charset="0"/>
              <a:sym typeface="+mn-ea"/>
            </a:endParaRPr>
          </a:p>
          <a:p>
            <a:pPr marL="0" indent="0">
              <a:buNone/>
            </a:pPr>
            <a:r>
              <a:rPr lang="en-IN" sz="1400" u="sng" dirty="0">
                <a:solidFill>
                  <a:srgbClr val="002060"/>
                </a:solidFill>
                <a:latin typeface="Arial Black" panose="020B0A04020102020204" charset="0"/>
                <a:cs typeface="Arial Black" panose="020B0A04020102020204" charset="0"/>
                <a:sym typeface="+mn-ea"/>
              </a:rPr>
              <a:t>AdaBoost Classifier</a:t>
            </a:r>
            <a:r>
              <a:rPr lang="en-IN" sz="1400" dirty="0">
                <a:solidFill>
                  <a:srgbClr val="002060"/>
                </a:solidFill>
                <a:latin typeface="Arial Black" panose="020B0A04020102020204" charset="0"/>
                <a:cs typeface="Arial Black" panose="020B0A04020102020204" charset="0"/>
                <a:sym typeface="+mn-ea"/>
              </a:rPr>
              <a:t> :</a:t>
            </a:r>
            <a:r>
              <a:rPr lang="en-IN" sz="1400" i="1" dirty="0">
                <a:gradFill>
                  <a:gsLst>
                    <a:gs pos="0">
                      <a:srgbClr val="012D86"/>
                    </a:gs>
                    <a:gs pos="100000">
                      <a:srgbClr val="0E2557"/>
                    </a:gs>
                  </a:gsLst>
                  <a:lin scaled="0"/>
                </a:gradFill>
                <a:latin typeface="Arial Black" panose="020B0A04020102020204" charset="0"/>
                <a:cs typeface="Arial Black" panose="020B0A04020102020204" charset="0"/>
                <a:sym typeface="+mn-ea"/>
              </a:rPr>
              <a:t> </a:t>
            </a:r>
            <a:r>
              <a:rPr lang="en-IN" sz="1200" dirty="0">
                <a:solidFill>
                  <a:schemeClr val="tx1"/>
                </a:solidFill>
                <a:latin typeface="Bahnschrift SemiBold SemiCondensed" panose="020B0502040204020203" charset="0"/>
                <a:cs typeface="Bahnschrift SemiBold SemiCondensed" panose="020B0502040204020203" charset="0"/>
                <a:sym typeface="+mn-ea"/>
              </a:rPr>
              <a:t>  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  </a:t>
            </a:r>
          </a:p>
          <a:p>
            <a:pPr marL="0" indent="0">
              <a:buNone/>
            </a:pPr>
            <a:r>
              <a:rPr lang="en-IN" sz="1200" dirty="0">
                <a:solidFill>
                  <a:schemeClr val="tx1"/>
                </a:solidFill>
                <a:latin typeface="Bahnschrift SemiBold SemiCondensed" panose="020B0502040204020203" charset="0"/>
                <a:cs typeface="Bahnschrift SemiBold SemiCondensed" panose="020B0502040204020203" charset="0"/>
                <a:sym typeface="+mn-ea"/>
              </a:rPr>
              <a:t> AdaBoost Algorithm is also known as Adaptive Boosting is an Ensemble modelling technique used in Machine Learning to find the best model.</a:t>
            </a:r>
          </a:p>
          <a:p>
            <a:pPr marL="0" indent="0">
              <a:buNone/>
            </a:pPr>
            <a:endParaRPr lang="en-IN" sz="1200" dirty="0">
              <a:solidFill>
                <a:schemeClr val="tx1"/>
              </a:solidFill>
              <a:latin typeface="Bahnschrift SemiBold SemiCondensed" panose="020B0502040204020203" charset="0"/>
              <a:cs typeface="Bahnschrift SemiBold SemiCondensed" panose="020B0502040204020203" charset="0"/>
              <a:sym typeface="+mn-ea"/>
            </a:endParaRPr>
          </a:p>
          <a:p>
            <a:pPr marL="0" indent="0">
              <a:buNone/>
            </a:pPr>
            <a:r>
              <a:rPr lang="en-IN" sz="1400" u="sng" dirty="0">
                <a:solidFill>
                  <a:srgbClr val="002060"/>
                </a:solidFill>
                <a:latin typeface="Arial Black" panose="020B0A04020102020204" charset="0"/>
                <a:cs typeface="Arial Black" panose="020B0A04020102020204" charset="0"/>
                <a:sym typeface="+mn-ea"/>
              </a:rPr>
              <a:t>KNeighborsClassifier</a:t>
            </a:r>
            <a:r>
              <a:rPr lang="en-IN" sz="1400" dirty="0">
                <a:solidFill>
                  <a:srgbClr val="002060"/>
                </a:solidFill>
                <a:latin typeface="Arial Black" panose="020B0A04020102020204" charset="0"/>
                <a:cs typeface="Arial Black" panose="020B0A04020102020204" charset="0"/>
                <a:sym typeface="+mn-ea"/>
              </a:rPr>
              <a:t> :  </a:t>
            </a:r>
            <a:r>
              <a:rPr lang="en-IN" sz="1200" dirty="0">
                <a:solidFill>
                  <a:schemeClr val="tx1"/>
                </a:solidFill>
                <a:latin typeface="Bahnschrift SemiBold SemiCondensed" panose="020B0502040204020203" charset="0"/>
                <a:cs typeface="Bahnschrift SemiBold SemiCondensed" panose="020B0502040204020203" charset="0"/>
                <a:sym typeface="+mn-ea"/>
              </a:rPr>
              <a:t>KNeighborsClassifier is for K nearest neighbor. Standardization of datasets is a common requirement for many machine learning estimators: they might behave badly if the individual features do not more or less look like standard normally distributed data.</a:t>
            </a:r>
          </a:p>
          <a:p>
            <a:pPr marL="0" indent="0">
              <a:buNone/>
            </a:pPr>
            <a:r>
              <a:rPr lang="en-IN" sz="1200" dirty="0">
                <a:solidFill>
                  <a:schemeClr val="tx1"/>
                </a:solidFill>
                <a:latin typeface="Bahnschrift SemiBold SemiCondensed" panose="020B0502040204020203" charset="0"/>
                <a:cs typeface="Bahnschrift SemiBold SemiCondensed" panose="020B0502040204020203" charset="0"/>
                <a:sym typeface="+mn-ea"/>
              </a:rPr>
              <a:t> </a:t>
            </a:r>
          </a:p>
          <a:p>
            <a:pPr marL="0" indent="0">
              <a:buNone/>
            </a:pPr>
            <a:r>
              <a:rPr lang="en-IN" sz="1400" u="sng" dirty="0">
                <a:solidFill>
                  <a:srgbClr val="002060"/>
                </a:solidFill>
                <a:latin typeface="Arial Black" panose="020B0A04020102020204" charset="0"/>
                <a:cs typeface="Arial Black" panose="020B0A04020102020204" charset="0"/>
                <a:sym typeface="+mn-ea"/>
              </a:rPr>
              <a:t>Naive Bayes</a:t>
            </a:r>
            <a:r>
              <a:rPr lang="en-IN" sz="1400" dirty="0">
                <a:solidFill>
                  <a:srgbClr val="002060"/>
                </a:solidFill>
                <a:latin typeface="Arial Black" panose="020B0A04020102020204" charset="0"/>
                <a:cs typeface="Arial Black" panose="020B0A04020102020204" charset="0"/>
                <a:sym typeface="+mn-ea"/>
              </a:rPr>
              <a:t> :  </a:t>
            </a:r>
            <a:r>
              <a:rPr lang="en-IN" sz="1200" dirty="0">
                <a:solidFill>
                  <a:schemeClr val="tx1"/>
                </a:solidFill>
                <a:latin typeface="Bahnschrift SemiBold SemiCondensed" panose="020B0502040204020203" charset="0"/>
                <a:cs typeface="Bahnschrift SemiBold SemiCondensed" panose="020B0502040204020203" charset="0"/>
                <a:sym typeface="+mn-ea"/>
              </a:rPr>
              <a:t>Naïve Bayes is a probabilistic machine learning algorithm based on the Bayes Theorem, used in a wide variety of classification tasks. </a:t>
            </a:r>
          </a:p>
          <a:p>
            <a:pPr marL="0" indent="0">
              <a:buNone/>
            </a:pPr>
            <a:endParaRPr lang="en-IN" sz="1200" dirty="0">
              <a:solidFill>
                <a:schemeClr val="tx1"/>
              </a:solidFill>
              <a:latin typeface="Bahnschrift SemiBold SemiCondensed" panose="020B0502040204020203" charset="0"/>
              <a:cs typeface="Bahnschrift SemiBold SemiCondensed" panose="020B0502040204020203" charset="0"/>
              <a:sym typeface="+mn-ea"/>
            </a:endParaRPr>
          </a:p>
          <a:p>
            <a:pPr marL="0" indent="0">
              <a:buNone/>
            </a:pPr>
            <a:r>
              <a:rPr lang="en-IN" sz="1400" u="sng" dirty="0">
                <a:solidFill>
                  <a:srgbClr val="002060"/>
                </a:solidFill>
                <a:latin typeface="Arial Black" panose="020B0A04020102020204" charset="0"/>
                <a:cs typeface="Arial Black" panose="020B0A04020102020204" charset="0"/>
                <a:sym typeface="+mn-ea"/>
              </a:rPr>
              <a:t>Logistic Regression</a:t>
            </a:r>
            <a:r>
              <a:rPr lang="en-IN" sz="1400" dirty="0">
                <a:solidFill>
                  <a:srgbClr val="002060"/>
                </a:solidFill>
                <a:latin typeface="Arial Black" panose="020B0A04020102020204" charset="0"/>
                <a:cs typeface="Arial Black" panose="020B0A04020102020204" charset="0"/>
                <a:sym typeface="+mn-ea"/>
              </a:rPr>
              <a:t> :</a:t>
            </a:r>
            <a:r>
              <a:rPr lang="en-IN" sz="1200" dirty="0">
                <a:solidFill>
                  <a:schemeClr val="tx1"/>
                </a:solidFill>
                <a:latin typeface="Bahnschrift SemiBold SemiCondensed" panose="020B0502040204020203" charset="0"/>
                <a:cs typeface="Bahnschrift SemiBold SemiCondensed" panose="020B0502040204020203" charset="0"/>
                <a:sym typeface="+mn-ea"/>
              </a:rPr>
              <a:t>   Logistic regression is commonly used for prediction and classification problems. Some of these use cases include: Fraud detection: Logistic regression models can help teams identify data anomalies, which are predictive of fraud.</a:t>
            </a:r>
            <a:endParaRPr lang="en-IN" sz="1200" dirty="0">
              <a:solidFill>
                <a:schemeClr val="tx1"/>
              </a:solidFill>
              <a:latin typeface="Bahnschrift SemiBold SemiCondensed" panose="020B0502040204020203" charset="0"/>
              <a:cs typeface="Bahnschrift SemiBold SemiCondensed" panose="020B0502040204020203" charset="0"/>
            </a:endParaRPr>
          </a:p>
          <a:p>
            <a:pPr marL="0" indent="0">
              <a:buNone/>
            </a:pPr>
            <a:endParaRPr lang="en-IN" sz="1200" dirty="0">
              <a:solidFill>
                <a:schemeClr val="tx1"/>
              </a:solidFill>
              <a:latin typeface="Bahnschrift SemiBold SemiCondensed" panose="020B0502040204020203" charset="0"/>
              <a:cs typeface="Bahnschrift SemiBold SemiCondensed" panose="020B0502040204020203" charset="0"/>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0105" y="457200"/>
            <a:ext cx="3932555" cy="765810"/>
          </a:xfrm>
        </p:spPr>
        <p:txBody>
          <a:bodyPr>
            <a:normAutofit/>
          </a:bodyPr>
          <a:lstStyle/>
          <a:p>
            <a:r>
              <a:rPr lang="en-IN" altLang="en-US" b="1" i="1">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Confusion Matrics</a:t>
            </a:r>
          </a:p>
        </p:txBody>
      </p:sp>
      <p:pic>
        <p:nvPicPr>
          <p:cNvPr id="5" name="Picture Placeholder 4" descr="Screenshot_20230104_212005"/>
          <p:cNvPicPr>
            <a:picLocks noGrp="1" noChangeAspect="1"/>
          </p:cNvPicPr>
          <p:nvPr>
            <p:ph type="pic" idx="1"/>
          </p:nvPr>
        </p:nvPicPr>
        <p:blipFill>
          <a:blip r:embed="rId2"/>
          <a:srcRect t="13785" b="13785"/>
          <a:stretch>
            <a:fillRect/>
          </a:stretch>
        </p:blipFill>
        <p:spPr>
          <a:prstGeom prst="rect">
            <a:avLst/>
          </a:prstGeom>
        </p:spPr>
      </p:pic>
      <p:sp>
        <p:nvSpPr>
          <p:cNvPr id="7" name="Text Placeholder 6"/>
          <p:cNvSpPr>
            <a:spLocks noGrp="1"/>
          </p:cNvSpPr>
          <p:nvPr>
            <p:ph type="body" sz="half" idx="2"/>
          </p:nvPr>
        </p:nvSpPr>
        <p:spPr/>
        <p:txBody>
          <a:bodyPr>
            <a:normAutofit fontScale="25000" lnSpcReduction="20000"/>
          </a:bodyPr>
          <a:lstStyle/>
          <a:p>
            <a:pPr marL="285750" indent="-285750">
              <a:buFont typeface="Arial" panose="020B0604020202020204" pitchFamily="34" charset="0"/>
              <a:buChar char="•"/>
            </a:pPr>
            <a:r>
              <a:rPr lang="en-US" sz="4800" i="1" dirty="0">
                <a:latin typeface="Arial Narrow" panose="020B0606020202030204" charset="0"/>
                <a:cs typeface="Arial Narrow" panose="020B0606020202030204" charset="0"/>
              </a:rPr>
              <a:t>A confusion matrix is a table that is used to define the performance of a classification algorithm. </a:t>
            </a:r>
          </a:p>
          <a:p>
            <a:pPr marL="285750" indent="-285750">
              <a:buFont typeface="Arial" panose="020B0604020202020204" pitchFamily="34" charset="0"/>
              <a:buChar char="•"/>
            </a:pPr>
            <a:r>
              <a:rPr lang="en-IN" altLang="en-US" sz="4800" i="1" dirty="0">
                <a:latin typeface="Arial Narrow" panose="020B0606020202030204" charset="0"/>
                <a:cs typeface="Arial Narrow" panose="020B0606020202030204" charset="0"/>
                <a:sym typeface="+mn-ea"/>
              </a:rPr>
              <a:t> </a:t>
            </a:r>
            <a:r>
              <a:rPr lang="en-US" sz="4800" i="1" dirty="0">
                <a:latin typeface="Arial Narrow" panose="020B0606020202030204" charset="0"/>
                <a:cs typeface="Arial Narrow" panose="020B0606020202030204" charset="0"/>
                <a:sym typeface="+mn-ea"/>
              </a:rPr>
              <a:t>A confusion matrix visualizes and summarizes the performance of a classification algorithm.</a:t>
            </a:r>
          </a:p>
          <a:p>
            <a:pPr marL="285750" indent="-285750">
              <a:buFont typeface="Arial" panose="020B0604020202020204" pitchFamily="34" charset="0"/>
              <a:buChar char="•"/>
            </a:pPr>
            <a:r>
              <a:rPr lang="en-US" sz="4800" i="1" dirty="0">
                <a:latin typeface="Arial Narrow" panose="020B0606020202030204" charset="0"/>
                <a:cs typeface="Arial Narrow" panose="020B0606020202030204" charset="0"/>
                <a:sym typeface="+mn-ea"/>
              </a:rPr>
              <a:t>Confusion Matrix is a useful machine learning method which allows you to measure Recall, Precision, Accuracy, and AUC-ROC curve</a:t>
            </a:r>
            <a:r>
              <a:rPr lang="en-IN" altLang="en-US" sz="4800" i="1" dirty="0">
                <a:latin typeface="Arial Narrow" panose="020B0606020202030204" charset="0"/>
                <a:cs typeface="Arial Narrow" panose="020B0606020202030204" charset="0"/>
                <a:sym typeface="+mn-ea"/>
              </a:rPr>
              <a:t>.</a:t>
            </a:r>
            <a:endParaRPr lang="en-US" sz="4800" i="1" dirty="0">
              <a:latin typeface="Arial Narrow" panose="020B0606020202030204" charset="0"/>
              <a:cs typeface="Arial Narrow" panose="020B0606020202030204" charset="0"/>
            </a:endParaRPr>
          </a:p>
          <a:p>
            <a:pPr algn="l">
              <a:buFont typeface="Arial" panose="020B0604020202020204" pitchFamily="34" charset="0"/>
            </a:pPr>
            <a:endParaRPr lang="en-US" sz="1800" i="1" dirty="0">
              <a:latin typeface="Arial Narrow" panose="020B0606020202030204" charset="0"/>
              <a:cs typeface="Arial Narrow" panose="020B0606020202030204" charset="0"/>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16230"/>
            <a:ext cx="5384800" cy="5810250"/>
          </a:xfrm>
        </p:spPr>
        <p:txBody>
          <a:bodyPr>
            <a:normAutofit/>
          </a:bodyPr>
          <a:lstStyle/>
          <a:p>
            <a:pPr marL="0" indent="0">
              <a:buNone/>
            </a:pPr>
            <a:endParaRPr lang="en-IN" altLang="en-US" sz="2400" i="1" dirty="0">
              <a:solidFill>
                <a:srgbClr val="FF0000"/>
              </a:solidFill>
              <a:effectLst>
                <a:outerShdw blurRad="38100" dist="38100" dir="2700000" algn="tl">
                  <a:srgbClr val="000000">
                    <a:alpha val="43137"/>
                  </a:srgbClr>
                </a:outerShdw>
              </a:effectLst>
              <a:latin typeface="Algerian" panose="04020705040A02060702" pitchFamily="82" charset="0"/>
              <a:cs typeface="Algerian" panose="04020705040A02060702" pitchFamily="82" charset="0"/>
            </a:endParaRPr>
          </a:p>
          <a:p>
            <a:pPr marL="0" indent="0">
              <a:buNone/>
            </a:pPr>
            <a:r>
              <a:rPr lang="en-IN" altLang="en-US" b="1" i="1" dirty="0">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Conclusion : </a:t>
            </a:r>
            <a:endParaRPr lang="en-IN" altLang="en-US" i="1" dirty="0">
              <a:solidFill>
                <a:srgbClr val="C00000"/>
              </a:solidFill>
              <a:effectLst>
                <a:outerShdw blurRad="38100" dist="38100" dir="2700000" algn="tl">
                  <a:srgbClr val="000000">
                    <a:alpha val="43137"/>
                  </a:srgbClr>
                </a:outerShdw>
              </a:effectLst>
              <a:latin typeface="Algerian" panose="04020705040A02060702" pitchFamily="82" charset="0"/>
              <a:cs typeface="Algerian" panose="04020705040A02060702" pitchFamily="82" charset="0"/>
            </a:endParaRPr>
          </a:p>
          <a:p>
            <a:pPr marL="0" indent="0">
              <a:buNone/>
            </a:pPr>
            <a:endParaRPr lang="en-IN" altLang="en-US" sz="2400" dirty="0">
              <a:solidFill>
                <a:schemeClr val="tx1"/>
              </a:solidFill>
              <a:latin typeface="Baskerville Old Face" panose="02020602080505020303" charset="0"/>
              <a:cs typeface="Baskerville Old Face" panose="02020602080505020303" charset="0"/>
            </a:endParaRPr>
          </a:p>
          <a:p>
            <a:pPr marL="0" indent="0">
              <a:buNone/>
            </a:pPr>
            <a:r>
              <a:rPr lang="en-IN" altLang="en-US" sz="2400" dirty="0">
                <a:solidFill>
                  <a:schemeClr val="tx1"/>
                </a:solidFill>
                <a:latin typeface="Baskerville Old Face" panose="02020602080505020303" charset="0"/>
                <a:cs typeface="Baskerville Old Face" panose="02020602080505020303" charset="0"/>
              </a:rPr>
              <a:t>In the above 7  models,</a:t>
            </a:r>
          </a:p>
          <a:p>
            <a:pPr marL="0" indent="0">
              <a:buNone/>
            </a:pPr>
            <a:r>
              <a:rPr lang="en-IN" altLang="en-US" sz="2400" b="1" i="1" dirty="0">
                <a:solidFill>
                  <a:schemeClr val="tx1"/>
                </a:solidFill>
                <a:latin typeface="Baskerville Old Face" panose="02020602080505020303" charset="0"/>
                <a:cs typeface="Baskerville Old Face" panose="02020602080505020303" charset="0"/>
              </a:rPr>
              <a:t>Random  Forest</a:t>
            </a:r>
            <a:r>
              <a:rPr lang="en-IN" altLang="en-US" sz="2400" dirty="0">
                <a:solidFill>
                  <a:schemeClr val="tx1"/>
                </a:solidFill>
                <a:latin typeface="Baskerville Old Face" panose="02020602080505020303" charset="0"/>
                <a:cs typeface="Baskerville Old Face" panose="02020602080505020303" charset="0"/>
              </a:rPr>
              <a:t> </a:t>
            </a:r>
            <a:r>
              <a:rPr lang="en-IN" altLang="en-US" sz="2400" b="1" i="1" dirty="0">
                <a:solidFill>
                  <a:schemeClr val="tx1"/>
                </a:solidFill>
                <a:latin typeface="Baskerville Old Face" panose="02020602080505020303" charset="0"/>
                <a:cs typeface="Baskerville Old Face" panose="02020602080505020303" charset="0"/>
              </a:rPr>
              <a:t>Classifier </a:t>
            </a:r>
            <a:r>
              <a:rPr lang="en-IN" altLang="en-US" sz="2400" dirty="0">
                <a:solidFill>
                  <a:schemeClr val="tx1"/>
                </a:solidFill>
                <a:latin typeface="Baskerville Old Face" panose="02020602080505020303" charset="0"/>
                <a:cs typeface="Baskerville Old Face" panose="02020602080505020303" charset="0"/>
              </a:rPr>
              <a:t> is given the best </a:t>
            </a:r>
            <a:r>
              <a:rPr lang="en-IN" altLang="en-US" sz="2400" dirty="0" err="1">
                <a:solidFill>
                  <a:schemeClr val="tx1"/>
                </a:solidFill>
                <a:latin typeface="Baskerville Old Face" panose="02020602080505020303" charset="0"/>
                <a:cs typeface="Baskerville Old Face" panose="02020602080505020303" charset="0"/>
              </a:rPr>
              <a:t>accuary</a:t>
            </a:r>
            <a:r>
              <a:rPr lang="en-IN" altLang="en-US" sz="2400" dirty="0">
                <a:solidFill>
                  <a:schemeClr val="tx1"/>
                </a:solidFill>
                <a:latin typeface="Baskerville Old Face" panose="02020602080505020303" charset="0"/>
                <a:cs typeface="Baskerville Old Face" panose="02020602080505020303" charset="0"/>
              </a:rPr>
              <a:t>  values.</a:t>
            </a:r>
          </a:p>
          <a:p>
            <a:pPr marL="0" indent="0">
              <a:buNone/>
            </a:pPr>
            <a:r>
              <a:rPr lang="en-IN" altLang="en-US" sz="2400" dirty="0">
                <a:solidFill>
                  <a:schemeClr val="tx1"/>
                </a:solidFill>
                <a:latin typeface="Baskerville Old Face" panose="02020602080505020303" charset="0"/>
                <a:cs typeface="Baskerville Old Face" panose="02020602080505020303" charset="0"/>
              </a:rPr>
              <a:t>Finally move on the </a:t>
            </a:r>
            <a:r>
              <a:rPr lang="en-IN" altLang="en-US" sz="2400" dirty="0" err="1">
                <a:solidFill>
                  <a:schemeClr val="tx1"/>
                </a:solidFill>
                <a:latin typeface="Baskerville Old Face" panose="02020602080505020303" charset="0"/>
                <a:cs typeface="Baskerville Old Face" panose="02020602080505020303" charset="0"/>
              </a:rPr>
              <a:t>deployement</a:t>
            </a:r>
            <a:r>
              <a:rPr lang="en-IN" altLang="en-US" sz="2400" dirty="0">
                <a:solidFill>
                  <a:schemeClr val="tx1"/>
                </a:solidFill>
                <a:latin typeface="Baskerville Old Face" panose="02020602080505020303" charset="0"/>
                <a:cs typeface="Baskerville Old Face" panose="02020602080505020303" charset="0"/>
              </a:rPr>
              <a:t> which model gives the highest Accuracy </a:t>
            </a:r>
            <a:r>
              <a:rPr lang="en-IN" altLang="en-US" sz="2400" dirty="0" err="1">
                <a:solidFill>
                  <a:schemeClr val="tx1"/>
                </a:solidFill>
                <a:latin typeface="Baskerville Old Face" panose="02020602080505020303" charset="0"/>
                <a:cs typeface="Baskerville Old Face" panose="02020602080505020303" charset="0"/>
              </a:rPr>
              <a:t>value,to</a:t>
            </a:r>
            <a:r>
              <a:rPr lang="en-IN" altLang="en-US" sz="2400" dirty="0">
                <a:solidFill>
                  <a:schemeClr val="tx1"/>
                </a:solidFill>
                <a:latin typeface="Baskerville Old Face" panose="02020602080505020303" charset="0"/>
                <a:cs typeface="Baskerville Old Face" panose="02020602080505020303" charset="0"/>
              </a:rPr>
              <a:t> move on </a:t>
            </a:r>
            <a:r>
              <a:rPr lang="en-IN" altLang="en-US" sz="2400" dirty="0" err="1">
                <a:solidFill>
                  <a:schemeClr val="tx1"/>
                </a:solidFill>
                <a:latin typeface="Baskerville Old Face" panose="02020602080505020303" charset="0"/>
                <a:cs typeface="Baskerville Old Face" panose="02020602080505020303" charset="0"/>
              </a:rPr>
              <a:t>deployement</a:t>
            </a:r>
            <a:r>
              <a:rPr lang="en-IN" altLang="en-US" sz="2400" dirty="0">
                <a:solidFill>
                  <a:schemeClr val="tx1"/>
                </a:solidFill>
                <a:latin typeface="Baskerville Old Face" panose="02020602080505020303" charset="0"/>
                <a:cs typeface="Baskerville Old Face" panose="02020602080505020303" charset="0"/>
              </a:rPr>
              <a:t>.</a:t>
            </a:r>
          </a:p>
          <a:p>
            <a:pPr marL="0" indent="0">
              <a:buNone/>
            </a:pPr>
            <a:r>
              <a:rPr lang="en-IN" altLang="en-US" sz="2400" dirty="0">
                <a:solidFill>
                  <a:schemeClr val="tx1"/>
                </a:solidFill>
                <a:latin typeface="Baskerville Old Face" panose="02020602080505020303" charset="0"/>
                <a:cs typeface="Baskerville Old Face" panose="02020602080505020303" charset="0"/>
              </a:rPr>
              <a:t>To observe the all models random forest classifier given the highest accuracy value.</a:t>
            </a:r>
          </a:p>
          <a:p>
            <a:pPr marL="0" indent="0">
              <a:buNone/>
            </a:pPr>
            <a:endParaRPr lang="en-IN" altLang="en-US" sz="2400" dirty="0">
              <a:solidFill>
                <a:schemeClr val="tx1"/>
              </a:solidFill>
              <a:latin typeface="Baskerville Old Face" panose="02020602080505020303" charset="0"/>
              <a:cs typeface="Baskerville Old Face" panose="02020602080505020303" charset="0"/>
            </a:endParaRPr>
          </a:p>
          <a:p>
            <a:pPr marL="0" indent="0">
              <a:buNone/>
            </a:pPr>
            <a:endParaRPr lang="en-IN" altLang="en-US" sz="2400" dirty="0">
              <a:solidFill>
                <a:schemeClr val="tx1"/>
              </a:solidFill>
              <a:latin typeface="Baskerville Old Face" panose="02020602080505020303" charset="0"/>
              <a:cs typeface="Baskerville Old Face" panose="02020602080505020303" charset="0"/>
            </a:endParaRPr>
          </a:p>
          <a:p>
            <a:pPr marL="0" indent="0">
              <a:buNone/>
            </a:pPr>
            <a:endParaRPr lang="en-IN" altLang="en-US" sz="2400" dirty="0">
              <a:solidFill>
                <a:schemeClr val="tx1"/>
              </a:solidFill>
              <a:latin typeface="Baskerville Old Face" panose="02020602080505020303" charset="0"/>
              <a:cs typeface="Baskerville Old Face" panose="02020602080505020303" charset="0"/>
            </a:endParaRPr>
          </a:p>
          <a:p>
            <a:pPr marL="0" indent="0">
              <a:buNone/>
            </a:pPr>
            <a:endParaRPr lang="en-IN" altLang="en-US" sz="2400" dirty="0">
              <a:solidFill>
                <a:schemeClr val="tx1"/>
              </a:solidFill>
              <a:latin typeface="Baskerville Old Face" panose="02020602080505020303" charset="0"/>
              <a:cs typeface="Baskerville Old Face" panose="02020602080505020303" charset="0"/>
            </a:endParaRPr>
          </a:p>
        </p:txBody>
      </p:sp>
      <p:pic>
        <p:nvPicPr>
          <p:cNvPr id="7" name="Content Placeholder 6">
            <a:extLst>
              <a:ext uri="{FF2B5EF4-FFF2-40B4-BE49-F238E27FC236}">
                <a16:creationId xmlns:a16="http://schemas.microsoft.com/office/drawing/2014/main" id="{B7188333-B05B-A8EE-320C-87EE909526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2" y="1923813"/>
            <a:ext cx="4184650" cy="3477908"/>
          </a:xfr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609600" y="419100"/>
            <a:ext cx="5384800" cy="6106795"/>
          </a:xfrm>
        </p:spPr>
        <p:txBody>
          <a:bodyPr/>
          <a:lstStyle/>
          <a:p>
            <a:pPr marL="0" indent="0">
              <a:buNone/>
            </a:pPr>
            <a:r>
              <a:rPr lang="en-IN" altLang="en-US" b="1" i="1" dirty="0">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Deployment :</a:t>
            </a:r>
          </a:p>
          <a:p>
            <a:pPr marL="0" indent="0">
              <a:buNone/>
            </a:pPr>
            <a:endParaRPr lang="en-IN" altLang="en-US" b="1" i="1" dirty="0">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3" name="Content Placeholder 2">
            <a:extLst>
              <a:ext uri="{FF2B5EF4-FFF2-40B4-BE49-F238E27FC236}">
                <a16:creationId xmlns:a16="http://schemas.microsoft.com/office/drawing/2014/main" id="{BC8ABB41-7DE2-886D-4EDA-FDB9A64BBD1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89044" y="894837"/>
            <a:ext cx="9748935" cy="5476158"/>
          </a:xfr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23875"/>
            <a:ext cx="10972800" cy="5602605"/>
          </a:xfrm>
        </p:spPr>
        <p:txBody>
          <a:bodyPr/>
          <a:lstStyle/>
          <a:p>
            <a:pPr marL="0" indent="0">
              <a:buNone/>
            </a:pPr>
            <a:r>
              <a:rPr lang="en-IN" altLang="en-US" b="1" i="1" dirty="0">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Challenges Faced : </a:t>
            </a:r>
            <a:endParaRPr lang="en-IN" altLang="en-US" b="1" i="1" dirty="0">
              <a:solidFill>
                <a:srgbClr val="C00000"/>
              </a:solidFill>
              <a:effectLst>
                <a:outerShdw blurRad="38100" dist="38100" dir="2700000" algn="tl">
                  <a:srgbClr val="000000">
                    <a:alpha val="43137"/>
                  </a:srgbClr>
                </a:outerShdw>
              </a:effectLst>
              <a:latin typeface="Segoe UI" panose="020B0502040204020203" charset="0"/>
              <a:cs typeface="Segoe UI" panose="020B0502040204020203" charset="0"/>
            </a:endParaRPr>
          </a:p>
          <a:p>
            <a:pPr marL="0" indent="0">
              <a:buNone/>
            </a:pPr>
            <a:endParaRPr lang="en-IN" altLang="en-US" b="1" i="1" dirty="0">
              <a:solidFill>
                <a:srgbClr val="C00000"/>
              </a:solidFill>
              <a:effectLst>
                <a:outerShdw blurRad="38100" dist="38100" dir="2700000" algn="tl">
                  <a:srgbClr val="000000">
                    <a:alpha val="43137"/>
                  </a:srgbClr>
                </a:outerShdw>
              </a:effectLst>
              <a:latin typeface="Segoe UI" panose="020B0502040204020203" charset="0"/>
              <a:cs typeface="Segoe UI" panose="020B0502040204020203" charset="0"/>
            </a:endParaRPr>
          </a:p>
          <a:p>
            <a:pPr marL="0" indent="0">
              <a:buNone/>
            </a:pPr>
            <a:endParaRPr lang="en-IN" altLang="en-US" b="1" i="1" dirty="0">
              <a:solidFill>
                <a:srgbClr val="C00000"/>
              </a:solidFill>
              <a:effectLst>
                <a:outerShdw blurRad="38100" dist="38100" dir="2700000" algn="tl">
                  <a:srgbClr val="000000">
                    <a:alpha val="43137"/>
                  </a:srgbClr>
                </a:outerShdw>
              </a:effectLst>
              <a:latin typeface="Segoe UI" panose="020B0502040204020203" charset="0"/>
              <a:cs typeface="Segoe UI" panose="020B0502040204020203" charset="0"/>
            </a:endParaRPr>
          </a:p>
          <a:p>
            <a:pPr>
              <a:buFont typeface="Wingdings" panose="05000000000000000000" charset="0"/>
              <a:buChar char="ü"/>
            </a:pPr>
            <a:r>
              <a:rPr lang="en-IN" altLang="en-US" sz="2000" b="1" i="1" dirty="0">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rPr>
              <a:t>First of all we faced the challenges to understand the </a:t>
            </a:r>
            <a:r>
              <a:rPr lang="en-IN" altLang="en-US" sz="2000" b="1" i="1" dirty="0" err="1">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rPr>
              <a:t>the</a:t>
            </a:r>
            <a:r>
              <a:rPr lang="en-IN" altLang="en-US" sz="2000" b="1" i="1" dirty="0">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rPr>
              <a:t> data and  we have learn only class room teaching classification methods.</a:t>
            </a:r>
          </a:p>
          <a:p>
            <a:pPr marL="0" indent="0">
              <a:buNone/>
            </a:pPr>
            <a:endParaRPr lang="en-IN" altLang="en-US" sz="2000" b="1" i="1" dirty="0">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endParaRPr>
          </a:p>
          <a:p>
            <a:pPr>
              <a:buFont typeface="Wingdings" panose="05000000000000000000" charset="0"/>
              <a:buChar char="ü"/>
            </a:pPr>
            <a:r>
              <a:rPr lang="en-IN" altLang="en-US" sz="2000" b="1" i="1" dirty="0">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rPr>
              <a:t> To search different classifications models and to understand the model concepts very to difficult but to need to concentrate the concept is easy.</a:t>
            </a:r>
          </a:p>
          <a:p>
            <a:pPr>
              <a:buFont typeface="Wingdings" panose="05000000000000000000" charset="0"/>
              <a:buChar char="ü"/>
            </a:pPr>
            <a:endParaRPr lang="en-IN" altLang="en-US" sz="2000" b="1" i="1" dirty="0">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endParaRPr>
          </a:p>
          <a:p>
            <a:pPr>
              <a:buFont typeface="Wingdings" panose="05000000000000000000" charset="0"/>
              <a:buChar char="ü"/>
            </a:pPr>
            <a:r>
              <a:rPr lang="en-US" altLang="en-US" sz="2000" b="1" i="1" dirty="0">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rPr>
              <a:t> Local URL: </a:t>
            </a:r>
            <a:r>
              <a:rPr lang="en-US" altLang="en-US" sz="2000" b="1" i="1" dirty="0">
                <a:solidFill>
                  <a:srgbClr val="00B0F0"/>
                </a:solidFill>
                <a:effectLst>
                  <a:outerShdw blurRad="38100" dist="38100" dir="2700000" algn="tl">
                    <a:srgbClr val="000000">
                      <a:alpha val="43137"/>
                    </a:srgbClr>
                  </a:outerShdw>
                </a:effectLst>
                <a:latin typeface="Calibri Light" panose="020F0302020204030204" charset="0"/>
                <a:cs typeface="Calibri Light" panose="020F0302020204030204" charset="0"/>
              </a:rPr>
              <a:t>http://localhost:8501</a:t>
            </a:r>
          </a:p>
          <a:p>
            <a:pPr>
              <a:buFont typeface="Wingdings" panose="05000000000000000000" charset="0"/>
              <a:buChar char="ü"/>
            </a:pPr>
            <a:r>
              <a:rPr lang="en-US" altLang="en-US" sz="2000" b="1" i="1" dirty="0">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rPr>
              <a:t>  Network URL: </a:t>
            </a:r>
            <a:r>
              <a:rPr lang="en-US" altLang="en-US" sz="2000" b="1" i="1" dirty="0">
                <a:solidFill>
                  <a:srgbClr val="92D050"/>
                </a:solidFill>
                <a:effectLst>
                  <a:outerShdw blurRad="38100" dist="38100" dir="2700000" algn="tl">
                    <a:srgbClr val="000000">
                      <a:alpha val="43137"/>
                    </a:srgbClr>
                  </a:outerShdw>
                </a:effectLst>
                <a:latin typeface="Calibri Light" panose="020F0302020204030204" charset="0"/>
                <a:cs typeface="Calibri Light" panose="020F0302020204030204" charset="0"/>
              </a:rPr>
              <a:t>http://100.126.94.145:8501</a:t>
            </a:r>
            <a:endParaRPr lang="en-IN" altLang="en-US" sz="2000" b="1" i="1" dirty="0">
              <a:solidFill>
                <a:srgbClr val="92D050"/>
              </a:solidFill>
              <a:effectLst>
                <a:outerShdw blurRad="38100" dist="38100" dir="2700000" algn="tl">
                  <a:srgbClr val="000000">
                    <a:alpha val="43137"/>
                  </a:srgbClr>
                </a:outerShdw>
              </a:effectLst>
              <a:latin typeface="Calibri Light" panose="020F0302020204030204" charset="0"/>
              <a:cs typeface="Calibri Light" panose="020F0302020204030204" charset="0"/>
            </a:endParaRPr>
          </a:p>
          <a:p>
            <a:pPr marL="0" indent="0">
              <a:buNone/>
            </a:pPr>
            <a:endParaRPr lang="en-IN" altLang="en-US" sz="2000" i="1" dirty="0">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endParaRPr>
          </a:p>
          <a:p>
            <a:pPr marL="0" indent="0">
              <a:buNone/>
            </a:pPr>
            <a:endParaRPr lang="en-IN" altLang="en-US" sz="2000" i="1" dirty="0">
              <a:solidFill>
                <a:schemeClr val="tx1"/>
              </a:solidFill>
              <a:effectLst>
                <a:outerShdw blurRad="38100" dist="38100" dir="2700000" algn="tl">
                  <a:srgbClr val="000000">
                    <a:alpha val="43137"/>
                  </a:srgbClr>
                </a:outerShdw>
              </a:effectLst>
              <a:latin typeface="Calibri Light" panose="020F0302020204030204" charset="0"/>
              <a:cs typeface="Calibri Light" panose="020F0302020204030204" charset="0"/>
            </a:endParaRPr>
          </a:p>
        </p:txBody>
      </p:sp>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a:solidFill>
                  <a:srgbClr val="002060"/>
                </a:solidFill>
                <a:latin typeface="Algerian" panose="04020705040A02060702" pitchFamily="82" charset="0"/>
                <a:cs typeface="Algerian" panose="04020705040A02060702" pitchFamily="82" charset="0"/>
              </a:rPr>
              <a:t>THANK YOU </a:t>
            </a:r>
          </a:p>
        </p:txBody>
      </p:sp>
      <p:sp>
        <p:nvSpPr>
          <p:cNvPr id="3" name="Content Placeholder 2"/>
          <p:cNvSpPr>
            <a:spLocks noGrp="1"/>
          </p:cNvSpPr>
          <p:nvPr>
            <p:ph sz="half" idx="1"/>
          </p:nvPr>
        </p:nvSpPr>
        <p:spPr/>
        <p:txBody>
          <a:bodyPr>
            <a:normAutofit/>
          </a:bodyPr>
          <a:lstStyle/>
          <a:p>
            <a:pPr marL="0" indent="0">
              <a:buNone/>
            </a:pPr>
            <a:r>
              <a:rPr lang="en-IN" altLang="en-US" sz="1800" dirty="0"/>
              <a:t> </a:t>
            </a:r>
            <a:r>
              <a:rPr lang="en-IN" altLang="en-US" sz="1800" b="1" dirty="0">
                <a:gradFill>
                  <a:gsLst>
                    <a:gs pos="0">
                      <a:srgbClr val="E30000"/>
                    </a:gs>
                    <a:gs pos="100000">
                      <a:srgbClr val="760303"/>
                    </a:gs>
                  </a:gsLst>
                  <a:lin scaled="0"/>
                </a:gradFill>
                <a:latin typeface="Times New Roman" panose="02020603050405020304" charset="0"/>
                <a:cs typeface="Times New Roman" panose="02020603050405020304" charset="0"/>
              </a:rPr>
              <a:t>We team welcomes yours doubts ; Reach us @</a:t>
            </a:r>
            <a:r>
              <a:rPr lang="en-IN" altLang="en-US" sz="1800" dirty="0"/>
              <a:t> </a:t>
            </a:r>
          </a:p>
          <a:p>
            <a:pPr marL="0" indent="0">
              <a:buNone/>
            </a:pPr>
            <a:endParaRPr lang="en-IN" altLang="en-US" sz="1800" dirty="0"/>
          </a:p>
          <a:p>
            <a:pPr marL="0" indent="0">
              <a:buNone/>
            </a:pPr>
            <a:r>
              <a:rPr lang="en-IN" altLang="en-US" sz="1800" dirty="0"/>
              <a:t>          </a:t>
            </a:r>
            <a:r>
              <a:rPr lang="en-IN" altLang="en-US" sz="18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 berries.lekha@gmail.com</a:t>
            </a:r>
          </a:p>
          <a:p>
            <a:pPr marL="0" indent="0">
              <a:buNone/>
            </a:pPr>
            <a:r>
              <a:rPr lang="en-IN" altLang="en-US" sz="18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           kjljayalakshmi@gmail.com</a:t>
            </a:r>
          </a:p>
          <a:p>
            <a:pPr marL="0" indent="0">
              <a:buNone/>
            </a:pPr>
            <a:r>
              <a:rPr lang="en-IN" altLang="en-US" sz="18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         muddangula.shirisha179@gmail.com</a:t>
            </a:r>
          </a:p>
          <a:p>
            <a:pPr marL="0" indent="0">
              <a:buNone/>
            </a:pPr>
            <a:r>
              <a:rPr lang="en-IN" altLang="en-US" sz="18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          vaishuvaishnavi728@gmail.com</a:t>
            </a:r>
          </a:p>
          <a:p>
            <a:pPr marL="0" indent="0">
              <a:buNone/>
            </a:pPr>
            <a:r>
              <a:rPr lang="en-IN" altLang="en-US" sz="18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          bhadraatike@gmail.com</a:t>
            </a:r>
          </a:p>
          <a:p>
            <a:pPr marL="0" indent="0">
              <a:buNone/>
            </a:pPr>
            <a:r>
              <a:rPr lang="en-IN" altLang="en-US" sz="18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          akshithamudhiraj3@gamil.com</a:t>
            </a:r>
          </a:p>
          <a:p>
            <a:pPr marL="0" indent="0">
              <a:buNone/>
            </a:pPr>
            <a:r>
              <a:rPr lang="en-IN" altLang="en-US" sz="18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          gorantlahema2426@gmail.com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1610"/>
            <a:ext cx="10972800" cy="1870075"/>
          </a:xfrm>
        </p:spPr>
        <p:txBody>
          <a:bodyPr>
            <a:normAutofit fontScale="90000"/>
          </a:bodyPr>
          <a:lstStyle/>
          <a:p>
            <a:r>
              <a:rPr lang="en-IN" altLang="en-US" sz="3200" b="1" i="1" dirty="0">
                <a:solidFill>
                  <a:srgbClr val="C00000"/>
                </a:solidFill>
                <a:latin typeface="Times New Roman" panose="02020603050405020304" charset="0"/>
                <a:cs typeface="Times New Roman" panose="02020603050405020304" charset="0"/>
              </a:rPr>
              <a:t>                       Under the </a:t>
            </a:r>
            <a:r>
              <a:rPr lang="en-IN" altLang="en-US" sz="3200" b="1" i="1" dirty="0" err="1">
                <a:solidFill>
                  <a:srgbClr val="C00000"/>
                </a:solidFill>
                <a:latin typeface="Times New Roman" panose="02020603050405020304" charset="0"/>
                <a:cs typeface="Times New Roman" panose="02020603050405020304" charset="0"/>
              </a:rPr>
              <a:t>Gudience</a:t>
            </a:r>
            <a:r>
              <a:rPr lang="en-IN" altLang="en-US" sz="3200" b="1" i="1" dirty="0">
                <a:solidFill>
                  <a:srgbClr val="C00000"/>
                </a:solidFill>
                <a:latin typeface="Times New Roman" panose="02020603050405020304" charset="0"/>
                <a:cs typeface="Times New Roman" panose="02020603050405020304" charset="0"/>
              </a:rPr>
              <a:t>:</a:t>
            </a:r>
            <a:br>
              <a:rPr lang="en-IN" altLang="en-US" sz="3200" b="1" i="1" dirty="0">
                <a:solidFill>
                  <a:srgbClr val="C00000"/>
                </a:solidFill>
                <a:latin typeface="Times New Roman" panose="02020603050405020304" charset="0"/>
                <a:cs typeface="Times New Roman" panose="02020603050405020304" charset="0"/>
              </a:rPr>
            </a:br>
            <a:br>
              <a:rPr lang="en-IN" altLang="en-US" sz="3200" b="1" i="1" dirty="0">
                <a:solidFill>
                  <a:srgbClr val="C00000"/>
                </a:solidFill>
                <a:latin typeface="Times New Roman" panose="02020603050405020304" charset="0"/>
                <a:cs typeface="Times New Roman" panose="02020603050405020304" charset="0"/>
              </a:rPr>
            </a:br>
            <a:r>
              <a:rPr lang="en-IN" altLang="en-US" sz="3200" b="1" i="1" dirty="0">
                <a:solidFill>
                  <a:srgbClr val="C00000"/>
                </a:solidFill>
                <a:latin typeface="Times New Roman" panose="02020603050405020304" charset="0"/>
                <a:cs typeface="Times New Roman" panose="02020603050405020304" charset="0"/>
              </a:rPr>
              <a:t>                            </a:t>
            </a:r>
            <a:r>
              <a:rPr lang="en-IN" altLang="en-US" sz="2400" i="1" dirty="0">
                <a:solidFill>
                  <a:schemeClr val="tx2"/>
                </a:solidFill>
                <a:latin typeface="Bookman Old Style" panose="02050604050505020204" charset="0"/>
                <a:cs typeface="Bookman Old Style" panose="02050604050505020204" charset="0"/>
              </a:rPr>
              <a:t>Neha </a:t>
            </a:r>
            <a:r>
              <a:rPr lang="en-IN" altLang="en-US" sz="2400" i="1" dirty="0" err="1">
                <a:solidFill>
                  <a:schemeClr val="tx2"/>
                </a:solidFill>
                <a:latin typeface="Bookman Old Style" panose="02050604050505020204" charset="0"/>
                <a:cs typeface="Bookman Old Style" panose="02050604050505020204" charset="0"/>
              </a:rPr>
              <a:t>guptha</a:t>
            </a:r>
            <a:r>
              <a:rPr lang="en-IN" altLang="en-US" sz="2400" i="1" dirty="0">
                <a:solidFill>
                  <a:schemeClr val="tx2"/>
                </a:solidFill>
                <a:latin typeface="Bookman Old Style" panose="02050604050505020204" charset="0"/>
                <a:cs typeface="Bookman Old Style" panose="02050604050505020204" charset="0"/>
              </a:rPr>
              <a:t> </a:t>
            </a:r>
            <a:br>
              <a:rPr lang="en-IN" altLang="en-US" sz="2400" i="1" dirty="0">
                <a:solidFill>
                  <a:schemeClr val="tx2"/>
                </a:solidFill>
                <a:latin typeface="Bookman Old Style" panose="02050604050505020204" charset="0"/>
                <a:cs typeface="Bookman Old Style" panose="02050604050505020204" charset="0"/>
              </a:rPr>
            </a:br>
            <a:r>
              <a:rPr lang="en-IN" altLang="en-US" sz="2400" i="1" dirty="0">
                <a:solidFill>
                  <a:schemeClr val="tx2"/>
                </a:solidFill>
                <a:latin typeface="Bookman Old Style" panose="02050604050505020204" charset="0"/>
                <a:cs typeface="Bookman Old Style" panose="02050604050505020204" charset="0"/>
              </a:rPr>
              <a:t>                         </a:t>
            </a:r>
            <a:r>
              <a:rPr lang="en-IN" altLang="en-US" sz="2400" i="1" dirty="0" err="1">
                <a:solidFill>
                  <a:schemeClr val="tx2"/>
                </a:solidFill>
                <a:latin typeface="Bookman Old Style" panose="02050604050505020204" charset="0"/>
                <a:cs typeface="Bookman Old Style" panose="02050604050505020204" charset="0"/>
              </a:rPr>
              <a:t>Kishore.Rajashekaran</a:t>
            </a:r>
            <a:br>
              <a:rPr lang="en-IN" altLang="en-US" sz="2400" i="1" dirty="0">
                <a:solidFill>
                  <a:schemeClr val="tx2"/>
                </a:solidFill>
                <a:latin typeface="Bookman Old Style" panose="02050604050505020204" charset="0"/>
                <a:cs typeface="Bookman Old Style" panose="02050604050505020204" charset="0"/>
              </a:rPr>
            </a:br>
            <a:br>
              <a:rPr lang="en-IN" altLang="en-US" sz="2000" dirty="0"/>
            </a:br>
            <a:endParaRPr lang="en-IN" altLang="en-US" sz="2000" dirty="0"/>
          </a:p>
        </p:txBody>
      </p:sp>
      <p:sp>
        <p:nvSpPr>
          <p:cNvPr id="3" name="Content Placeholder 2"/>
          <p:cNvSpPr>
            <a:spLocks noGrp="1"/>
          </p:cNvSpPr>
          <p:nvPr>
            <p:ph idx="1"/>
          </p:nvPr>
        </p:nvSpPr>
        <p:spPr>
          <a:xfrm>
            <a:off x="821327" y="2281063"/>
            <a:ext cx="4982845" cy="3884930"/>
          </a:xfrm>
        </p:spPr>
        <p:txBody>
          <a:bodyPr/>
          <a:lstStyle/>
          <a:p>
            <a:pPr marL="0" indent="0" algn="ctr">
              <a:buNone/>
            </a:pPr>
            <a:r>
              <a:rPr lang="en-IN" altLang="en-US" sz="2000" dirty="0"/>
              <a:t>                                     </a:t>
            </a:r>
            <a:r>
              <a:rPr lang="en-IN" altLang="en-US" sz="2000" b="1" i="1" dirty="0">
                <a:solidFill>
                  <a:srgbClr val="FF0000"/>
                </a:solidFill>
                <a:latin typeface="Times New Roman" panose="02020603050405020304" charset="0"/>
                <a:cs typeface="Times New Roman" panose="02020603050405020304" charset="0"/>
              </a:rPr>
              <a:t> </a:t>
            </a:r>
            <a:r>
              <a:rPr lang="en-IN" altLang="en-US" sz="2000" b="1" i="1" dirty="0">
                <a:solidFill>
                  <a:schemeClr val="bg1"/>
                </a:solidFill>
                <a:highlight>
                  <a:srgbClr val="008000"/>
                </a:highlight>
                <a:latin typeface="Times New Roman" panose="02020603050405020304" charset="0"/>
                <a:cs typeface="Times New Roman" panose="02020603050405020304" charset="0"/>
              </a:rPr>
              <a:t>Team members  </a:t>
            </a:r>
          </a:p>
          <a:p>
            <a:pPr marL="0" indent="0">
              <a:buNone/>
            </a:pPr>
            <a:endParaRPr lang="en-IN" altLang="en-US" sz="2000" b="1" i="1" dirty="0">
              <a:solidFill>
                <a:schemeClr val="bg1"/>
              </a:solidFill>
              <a:highlight>
                <a:srgbClr val="008000"/>
              </a:highlight>
              <a:latin typeface="Times New Roman" panose="02020603050405020304" charset="0"/>
              <a:cs typeface="Times New Roman" panose="02020603050405020304" charset="0"/>
            </a:endParaRPr>
          </a:p>
          <a:p>
            <a:pPr marL="0" indent="0" algn="just">
              <a:buNone/>
            </a:pPr>
            <a:r>
              <a:rPr lang="en-IN" altLang="en-US" sz="1600" b="1" dirty="0">
                <a:solidFill>
                  <a:schemeClr val="tx1"/>
                </a:solidFill>
                <a:latin typeface="Californian FB" panose="0207040306080B030204" charset="0"/>
                <a:cs typeface="Californian FB" panose="0207040306080B030204" charset="0"/>
              </a:rPr>
              <a:t>                                                         </a:t>
            </a:r>
            <a:r>
              <a:rPr lang="en-IN" altLang="en-US" sz="1600" b="1" dirty="0">
                <a:solidFill>
                  <a:srgbClr val="002060"/>
                </a:solidFill>
                <a:latin typeface="Californian FB" panose="0207040306080B030204" charset="0"/>
                <a:cs typeface="Californian FB" panose="0207040306080B030204" charset="0"/>
              </a:rPr>
              <a:t>  </a:t>
            </a:r>
            <a:r>
              <a:rPr lang="en-IN" altLang="en-US" sz="1600" b="1" dirty="0" err="1">
                <a:solidFill>
                  <a:srgbClr val="002060"/>
                </a:solidFill>
                <a:latin typeface="Californian FB" panose="0207040306080B030204" charset="0"/>
                <a:cs typeface="Californian FB" panose="0207040306080B030204" charset="0"/>
              </a:rPr>
              <a:t>Lekha</a:t>
            </a:r>
            <a:r>
              <a:rPr lang="en-IN" altLang="en-US" sz="1600" b="1" dirty="0">
                <a:solidFill>
                  <a:srgbClr val="002060"/>
                </a:solidFill>
                <a:latin typeface="Californian FB" panose="0207040306080B030204" charset="0"/>
                <a:cs typeface="Californian FB" panose="0207040306080B030204" charset="0"/>
              </a:rPr>
              <a:t> </a:t>
            </a:r>
            <a:r>
              <a:rPr lang="en-IN" altLang="en-US" sz="1600" b="1" dirty="0" err="1">
                <a:solidFill>
                  <a:srgbClr val="002060"/>
                </a:solidFill>
                <a:latin typeface="Californian FB" panose="0207040306080B030204" charset="0"/>
                <a:cs typeface="Californian FB" panose="0207040306080B030204" charset="0"/>
              </a:rPr>
              <a:t>Sree</a:t>
            </a:r>
            <a:r>
              <a:rPr lang="en-IN" altLang="en-US" sz="1600" b="1" dirty="0">
                <a:solidFill>
                  <a:srgbClr val="002060"/>
                </a:solidFill>
                <a:latin typeface="Californian FB" panose="0207040306080B030204" charset="0"/>
                <a:cs typeface="Californian FB" panose="0207040306080B030204" charset="0"/>
              </a:rPr>
              <a:t> </a:t>
            </a:r>
            <a:r>
              <a:rPr lang="en-IN" altLang="en-US" sz="1600" b="1" dirty="0" err="1">
                <a:solidFill>
                  <a:srgbClr val="002060"/>
                </a:solidFill>
                <a:latin typeface="Californian FB" panose="0207040306080B030204" charset="0"/>
                <a:cs typeface="Californian FB" panose="0207040306080B030204" charset="0"/>
                <a:sym typeface="+mn-ea"/>
              </a:rPr>
              <a:t>Yenneti</a:t>
            </a:r>
            <a:endParaRPr lang="en-IN" altLang="en-US" sz="1600" b="1" dirty="0">
              <a:solidFill>
                <a:srgbClr val="002060"/>
              </a:solidFill>
              <a:latin typeface="Californian FB" panose="0207040306080B030204" charset="0"/>
              <a:cs typeface="Californian FB" panose="0207040306080B030204" charset="0"/>
            </a:endParaRPr>
          </a:p>
          <a:p>
            <a:pPr marL="0" indent="0" algn="just">
              <a:buNone/>
            </a:pPr>
            <a:r>
              <a:rPr lang="en-IN" altLang="en-US" sz="1600" b="1" dirty="0">
                <a:solidFill>
                  <a:srgbClr val="002060"/>
                </a:solidFill>
                <a:latin typeface="Californian FB" panose="0207040306080B030204" charset="0"/>
                <a:cs typeface="Californian FB" panose="0207040306080B030204" charset="0"/>
              </a:rPr>
              <a:t>                                                           Jaya Lakshmi </a:t>
            </a:r>
            <a:r>
              <a:rPr lang="en-IN" altLang="en-US" sz="1600" b="1" dirty="0" err="1">
                <a:solidFill>
                  <a:srgbClr val="002060"/>
                </a:solidFill>
                <a:latin typeface="Californian FB" panose="0207040306080B030204" charset="0"/>
                <a:cs typeface="Californian FB" panose="0207040306080B030204" charset="0"/>
                <a:sym typeface="+mn-ea"/>
              </a:rPr>
              <a:t>Karavadi</a:t>
            </a:r>
            <a:r>
              <a:rPr lang="en-IN" altLang="en-US" sz="1600" b="1" dirty="0">
                <a:solidFill>
                  <a:srgbClr val="002060"/>
                </a:solidFill>
                <a:latin typeface="Californian FB" panose="0207040306080B030204" charset="0"/>
                <a:cs typeface="Californian FB" panose="0207040306080B030204" charset="0"/>
                <a:sym typeface="+mn-ea"/>
              </a:rPr>
              <a:t> </a:t>
            </a:r>
            <a:endParaRPr lang="en-IN" altLang="en-US" sz="1600" b="1" dirty="0">
              <a:solidFill>
                <a:srgbClr val="002060"/>
              </a:solidFill>
              <a:latin typeface="Californian FB" panose="0207040306080B030204" charset="0"/>
              <a:cs typeface="Californian FB" panose="0207040306080B030204" charset="0"/>
            </a:endParaRPr>
          </a:p>
          <a:p>
            <a:pPr marL="0" indent="0" algn="just">
              <a:buNone/>
            </a:pPr>
            <a:r>
              <a:rPr lang="en-IN" altLang="en-US" sz="1600" b="1" dirty="0">
                <a:solidFill>
                  <a:srgbClr val="002060"/>
                </a:solidFill>
                <a:latin typeface="Californian FB" panose="0207040306080B030204" charset="0"/>
                <a:cs typeface="Californian FB" panose="0207040306080B030204" charset="0"/>
              </a:rPr>
              <a:t>                                                          </a:t>
            </a:r>
            <a:r>
              <a:rPr lang="en-IN" altLang="en-US" sz="1600" b="1" dirty="0" err="1">
                <a:solidFill>
                  <a:srgbClr val="002060"/>
                </a:solidFill>
                <a:latin typeface="Californian FB" panose="0207040306080B030204" charset="0"/>
                <a:cs typeface="Californian FB" panose="0207040306080B030204" charset="0"/>
              </a:rPr>
              <a:t>Shirisha</a:t>
            </a:r>
            <a:r>
              <a:rPr lang="en-IN" altLang="en-US" sz="1600" b="1" dirty="0">
                <a:solidFill>
                  <a:srgbClr val="002060"/>
                </a:solidFill>
                <a:latin typeface="Californian FB" panose="0207040306080B030204" charset="0"/>
                <a:cs typeface="Californian FB" panose="0207040306080B030204" charset="0"/>
              </a:rPr>
              <a:t> </a:t>
            </a:r>
            <a:r>
              <a:rPr lang="en-IN" altLang="en-US" sz="1600" b="1" dirty="0" err="1">
                <a:solidFill>
                  <a:srgbClr val="002060"/>
                </a:solidFill>
                <a:latin typeface="Californian FB" panose="0207040306080B030204" charset="0"/>
                <a:cs typeface="Californian FB" panose="0207040306080B030204" charset="0"/>
                <a:sym typeface="+mn-ea"/>
              </a:rPr>
              <a:t>Muddangula</a:t>
            </a:r>
            <a:endParaRPr lang="en-IN" altLang="en-US" sz="1600" b="1" dirty="0">
              <a:solidFill>
                <a:srgbClr val="002060"/>
              </a:solidFill>
              <a:latin typeface="Californian FB" panose="0207040306080B030204" charset="0"/>
              <a:cs typeface="Californian FB" panose="0207040306080B030204" charset="0"/>
            </a:endParaRPr>
          </a:p>
          <a:p>
            <a:pPr marL="0" indent="0" algn="just">
              <a:buNone/>
            </a:pPr>
            <a:r>
              <a:rPr lang="en-IN" altLang="en-US" sz="1600" b="1" dirty="0">
                <a:solidFill>
                  <a:srgbClr val="002060"/>
                </a:solidFill>
                <a:latin typeface="Californian FB" panose="0207040306080B030204" charset="0"/>
                <a:cs typeface="Californian FB" panose="0207040306080B030204" charset="0"/>
              </a:rPr>
              <a:t>                                                         Vaishnavi </a:t>
            </a:r>
            <a:r>
              <a:rPr lang="en-IN" altLang="en-US" sz="1600" b="1" dirty="0" err="1">
                <a:solidFill>
                  <a:srgbClr val="002060"/>
                </a:solidFill>
                <a:latin typeface="Californian FB" panose="0207040306080B030204" charset="0"/>
                <a:cs typeface="Californian FB" panose="0207040306080B030204" charset="0"/>
                <a:sym typeface="+mn-ea"/>
              </a:rPr>
              <a:t>Dappu</a:t>
            </a:r>
            <a:r>
              <a:rPr lang="en-IN" altLang="en-US" sz="1600" b="1" dirty="0">
                <a:solidFill>
                  <a:srgbClr val="002060"/>
                </a:solidFill>
                <a:latin typeface="Californian FB" panose="0207040306080B030204" charset="0"/>
                <a:cs typeface="Californian FB" panose="0207040306080B030204" charset="0"/>
                <a:sym typeface="+mn-ea"/>
              </a:rPr>
              <a:t> </a:t>
            </a:r>
          </a:p>
          <a:p>
            <a:pPr marL="0" indent="0" algn="just">
              <a:buNone/>
            </a:pPr>
            <a:r>
              <a:rPr lang="en-IN" altLang="en-US" sz="1600" b="1" dirty="0">
                <a:solidFill>
                  <a:srgbClr val="002060"/>
                </a:solidFill>
                <a:latin typeface="Californian FB" panose="0207040306080B030204" charset="0"/>
                <a:cs typeface="Californian FB" panose="0207040306080B030204" charset="0"/>
              </a:rPr>
              <a:t>                                                          Bhadra Laxmi </a:t>
            </a:r>
            <a:r>
              <a:rPr lang="en-IN" altLang="en-US" sz="1600" b="1" dirty="0" err="1">
                <a:solidFill>
                  <a:srgbClr val="002060"/>
                </a:solidFill>
                <a:latin typeface="Californian FB" panose="0207040306080B030204" charset="0"/>
                <a:cs typeface="Californian FB" panose="0207040306080B030204" charset="0"/>
                <a:sym typeface="+mn-ea"/>
              </a:rPr>
              <a:t>Atike</a:t>
            </a:r>
            <a:endParaRPr lang="en-IN" altLang="en-US" sz="1600" b="1" dirty="0">
              <a:solidFill>
                <a:srgbClr val="002060"/>
              </a:solidFill>
              <a:latin typeface="Californian FB" panose="0207040306080B030204" charset="0"/>
              <a:cs typeface="Californian FB" panose="0207040306080B030204" charset="0"/>
            </a:endParaRPr>
          </a:p>
          <a:p>
            <a:pPr marL="0" indent="0" algn="just">
              <a:buNone/>
            </a:pPr>
            <a:r>
              <a:rPr lang="en-IN" altLang="en-US" sz="1600" b="1" dirty="0">
                <a:solidFill>
                  <a:srgbClr val="002060"/>
                </a:solidFill>
                <a:latin typeface="Californian FB" panose="0207040306080B030204" charset="0"/>
                <a:cs typeface="Californian FB" panose="0207040306080B030204" charset="0"/>
              </a:rPr>
              <a:t>                                                         </a:t>
            </a:r>
            <a:r>
              <a:rPr lang="en-IN" altLang="en-US" sz="1600" b="1" dirty="0" err="1">
                <a:solidFill>
                  <a:srgbClr val="002060"/>
                </a:solidFill>
                <a:latin typeface="Californian FB" panose="0207040306080B030204" charset="0"/>
                <a:cs typeface="Californian FB" panose="0207040306080B030204" charset="0"/>
              </a:rPr>
              <a:t>Akshitha</a:t>
            </a:r>
            <a:r>
              <a:rPr lang="en-IN" altLang="en-US" sz="1600" b="1" dirty="0">
                <a:solidFill>
                  <a:srgbClr val="002060"/>
                </a:solidFill>
                <a:latin typeface="Californian FB" panose="0207040306080B030204" charset="0"/>
                <a:cs typeface="Californian FB" panose="0207040306080B030204" charset="0"/>
              </a:rPr>
              <a:t> </a:t>
            </a:r>
            <a:r>
              <a:rPr lang="en-IN" altLang="en-US" sz="1600" b="1" dirty="0" err="1">
                <a:solidFill>
                  <a:srgbClr val="002060"/>
                </a:solidFill>
                <a:latin typeface="Californian FB" panose="0207040306080B030204" charset="0"/>
                <a:cs typeface="Californian FB" panose="0207040306080B030204" charset="0"/>
              </a:rPr>
              <a:t>Mudhiraj</a:t>
            </a:r>
            <a:endParaRPr lang="en-IN" altLang="en-US" sz="1600" b="1" dirty="0">
              <a:solidFill>
                <a:srgbClr val="002060"/>
              </a:solidFill>
              <a:latin typeface="Californian FB" panose="0207040306080B030204" charset="0"/>
              <a:cs typeface="Californian FB" panose="0207040306080B030204" charset="0"/>
            </a:endParaRPr>
          </a:p>
          <a:p>
            <a:pPr marL="0" indent="0" algn="just">
              <a:buNone/>
            </a:pPr>
            <a:r>
              <a:rPr lang="en-IN" altLang="en-US" sz="1600" b="1" dirty="0">
                <a:solidFill>
                  <a:srgbClr val="002060"/>
                </a:solidFill>
                <a:latin typeface="Californian FB" panose="0207040306080B030204" charset="0"/>
                <a:cs typeface="Californian FB" panose="0207040306080B030204" charset="0"/>
              </a:rPr>
              <a:t>                                                        </a:t>
            </a:r>
            <a:r>
              <a:rPr lang="en-IN" altLang="en-US" sz="1600" b="1" dirty="0" err="1">
                <a:solidFill>
                  <a:srgbClr val="002060"/>
                </a:solidFill>
                <a:latin typeface="Californian FB" panose="0207040306080B030204" charset="0"/>
                <a:cs typeface="Californian FB" panose="0207040306080B030204" charset="0"/>
              </a:rPr>
              <a:t>HemaLatha</a:t>
            </a:r>
            <a:r>
              <a:rPr lang="en-IN" altLang="en-US" sz="1600" b="1" dirty="0">
                <a:solidFill>
                  <a:srgbClr val="002060"/>
                </a:solidFill>
                <a:latin typeface="Californian FB" panose="0207040306080B030204" charset="0"/>
                <a:cs typeface="Californian FB" panose="0207040306080B030204" charset="0"/>
              </a:rPr>
              <a:t> Gorantla</a:t>
            </a:r>
          </a:p>
        </p:txBody>
      </p:sp>
    </p:spTree>
  </p:cSld>
  <p:clrMapOvr>
    <a:masterClrMapping/>
  </p:clrMapOvr>
  <p:transition spd="slow">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609600" y="518160"/>
            <a:ext cx="5384800" cy="5608320"/>
          </a:xfrm>
        </p:spPr>
        <p:txBody>
          <a:bodyPr/>
          <a:lstStyle/>
          <a:p>
            <a:pPr marL="0" indent="0">
              <a:buNone/>
            </a:pPr>
            <a:r>
              <a:rPr lang="en-IN" b="1" i="1" dirty="0">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Project Objective :</a:t>
            </a:r>
            <a:br>
              <a:rPr lang="en-IN" b="1" i="1" u="sng" dirty="0">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br>
            <a:endParaRPr lang="en-IN" sz="2800" i="1" u="sng" dirty="0">
              <a:solidFill>
                <a:srgbClr val="00B0F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a:p>
            <a:pPr marL="0" indent="0">
              <a:buNone/>
            </a:pPr>
            <a:endParaRPr lang="en-IN" sz="2800" u="sng" dirty="0">
              <a:solidFill>
                <a:srgbClr val="00B0F0"/>
              </a:solidFill>
              <a:latin typeface="Algerian" panose="04020705040A02060702" pitchFamily="82" charset="0"/>
            </a:endParaRPr>
          </a:p>
          <a:p>
            <a:pPr>
              <a:buFont typeface="Wingdings" panose="05000000000000000000" pitchFamily="2" charset="2"/>
              <a:buChar char="Ø"/>
            </a:pPr>
            <a:r>
              <a:rPr lang="en-IN" sz="1800" dirty="0">
                <a:latin typeface="Bahnschrift" panose="020B0502040204020203" pitchFamily="34" charset="0"/>
              </a:rPr>
              <a:t>To Predict Customer Churn .</a:t>
            </a:r>
          </a:p>
          <a:p>
            <a:pPr>
              <a:buFont typeface="Wingdings" panose="05000000000000000000" pitchFamily="2" charset="2"/>
              <a:buChar char="Ø"/>
            </a:pPr>
            <a:r>
              <a:rPr lang="en-IN" sz="1800" dirty="0">
                <a:latin typeface="Bahnschrift" panose="020B0502040204020203" pitchFamily="34" charset="0"/>
              </a:rPr>
              <a:t>Highlighting the main variables or factors influencing customer churn.</a:t>
            </a:r>
          </a:p>
          <a:p>
            <a:pPr>
              <a:buFont typeface="Wingdings" panose="05000000000000000000" pitchFamily="2" charset="2"/>
              <a:buChar char="Ø"/>
            </a:pPr>
            <a:r>
              <a:rPr lang="en-IN" sz="1800" dirty="0">
                <a:latin typeface="Bahnschrift" panose="020B0502040204020203" pitchFamily="34" charset="0"/>
              </a:rPr>
              <a:t>Use various ML classification algorithms to build prediction models, evaluate the accuracy.</a:t>
            </a:r>
          </a:p>
          <a:p>
            <a:pPr>
              <a:buFont typeface="Wingdings" panose="05000000000000000000" pitchFamily="2" charset="2"/>
              <a:buChar char="Ø"/>
            </a:pPr>
            <a:r>
              <a:rPr lang="en-IN" sz="1800" dirty="0">
                <a:latin typeface="Bahnschrift" panose="020B0502040204020203" pitchFamily="34" charset="0"/>
              </a:rPr>
              <a:t>And performance of these models.</a:t>
            </a:r>
          </a:p>
          <a:p>
            <a:pPr>
              <a:buFont typeface="Wingdings" panose="05000000000000000000" pitchFamily="2" charset="2"/>
              <a:buChar char="Ø"/>
            </a:pPr>
            <a:r>
              <a:rPr lang="en-IN" sz="1800" dirty="0">
                <a:latin typeface="Bahnschrift" panose="020B0502040204020203" pitchFamily="34" charset="0"/>
              </a:rPr>
              <a:t>Finding out the best model for our business case &amp; providing executive summary</a:t>
            </a:r>
            <a:r>
              <a:rPr lang="en-IN" sz="1800" dirty="0">
                <a:solidFill>
                  <a:srgbClr val="996633"/>
                </a:solidFill>
                <a:latin typeface="Bahnschrift" panose="020B0502040204020203" pitchFamily="34" charset="0"/>
              </a:rPr>
              <a:t>.</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6823" y="1567544"/>
            <a:ext cx="2957351" cy="3051110"/>
          </a:xfr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5" y="392430"/>
            <a:ext cx="10972800" cy="5609590"/>
          </a:xfrm>
        </p:spPr>
        <p:txBody>
          <a:bodyPr/>
          <a:lstStyle/>
          <a:p>
            <a:pPr marL="0" indent="0">
              <a:buNone/>
            </a:pPr>
            <a:r>
              <a:rPr lang="en-US" b="1" i="1" dirty="0" err="1">
                <a:gradFill>
                  <a:gsLst>
                    <a:gs pos="0">
                      <a:srgbClr val="E30000"/>
                    </a:gs>
                    <a:gs pos="100000">
                      <a:srgbClr val="760303"/>
                    </a:gs>
                  </a:gsLst>
                  <a:lin scaled="0"/>
                </a:gradFill>
                <a:latin typeface="Times New Roman" panose="02020603050405020304" charset="0"/>
                <a:cs typeface="Times New Roman" panose="02020603050405020304" charset="0"/>
              </a:rPr>
              <a:t>DataSet</a:t>
            </a:r>
            <a:r>
              <a:rPr lang="en-US" b="1" i="1" dirty="0">
                <a:gradFill>
                  <a:gsLst>
                    <a:gs pos="0">
                      <a:srgbClr val="E30000"/>
                    </a:gs>
                    <a:gs pos="100000">
                      <a:srgbClr val="760303"/>
                    </a:gs>
                  </a:gsLst>
                  <a:lin scaled="0"/>
                </a:gradFill>
                <a:latin typeface="Times New Roman" panose="02020603050405020304" charset="0"/>
                <a:cs typeface="Times New Roman" panose="02020603050405020304" charset="0"/>
              </a:rPr>
              <a:t> Details:</a:t>
            </a:r>
            <a:r>
              <a:rPr lang="en-US" dirty="0"/>
              <a:t> </a:t>
            </a:r>
          </a:p>
          <a:p>
            <a:pPr marL="0" indent="0">
              <a:buNone/>
            </a:pPr>
            <a:endParaRPr lang="en-US" dirty="0"/>
          </a:p>
          <a:p>
            <a:pPr marL="0" indent="0" algn="just">
              <a:lnSpc>
                <a:spcPct val="150000"/>
              </a:lnSpc>
              <a:buNone/>
            </a:pPr>
            <a:r>
              <a:rPr lang="en-US" sz="2000" dirty="0">
                <a:latin typeface="Bahnschrift" panose="020B0502040204020203" pitchFamily="34" charset="0"/>
                <a:cs typeface="Bahnschrift" panose="020B0502040204020203" pitchFamily="34" charset="0"/>
              </a:rPr>
              <a:t>The data file telecommunications_churn.csv contains a total of 19 features for 3333 customers. Each row corresponds to a client of a telecommunications company for whom it has been collected information about the type of plan they have contracted, the minutes they have talked, or the charge they pay every month.</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230102_141933"/>
          <p:cNvPicPr>
            <a:picLocks noGrp="1" noChangeAspect="1"/>
          </p:cNvPicPr>
          <p:nvPr>
            <p:ph sz="half" idx="1"/>
          </p:nvPr>
        </p:nvPicPr>
        <p:blipFill>
          <a:blip r:embed="rId2"/>
          <a:stretch>
            <a:fillRect/>
          </a:stretch>
        </p:blipFill>
        <p:spPr>
          <a:xfrm>
            <a:off x="548005" y="1140460"/>
            <a:ext cx="4356735" cy="5417185"/>
          </a:xfrm>
          <a:prstGeom prst="rect">
            <a:avLst/>
          </a:prstGeom>
        </p:spPr>
      </p:pic>
      <p:pic>
        <p:nvPicPr>
          <p:cNvPr id="5" name="Content Placeholder 4" descr="Screenshot_20230102_142058"/>
          <p:cNvPicPr>
            <a:picLocks noGrp="1" noChangeAspect="1"/>
          </p:cNvPicPr>
          <p:nvPr>
            <p:ph sz="half" idx="2"/>
          </p:nvPr>
        </p:nvPicPr>
        <p:blipFill>
          <a:blip r:embed="rId3"/>
          <a:stretch>
            <a:fillRect/>
          </a:stretch>
        </p:blipFill>
        <p:spPr>
          <a:xfrm>
            <a:off x="5662930" y="433705"/>
            <a:ext cx="5959475" cy="5488305"/>
          </a:xfrm>
          <a:prstGeom prst="rect">
            <a:avLst/>
          </a:prstGeom>
        </p:spPr>
      </p:pic>
      <p:sp>
        <p:nvSpPr>
          <p:cNvPr id="2" name="TextBox 1">
            <a:extLst>
              <a:ext uri="{FF2B5EF4-FFF2-40B4-BE49-F238E27FC236}">
                <a16:creationId xmlns:a16="http://schemas.microsoft.com/office/drawing/2014/main" id="{B6B20128-7603-DCAF-266D-76917E3341B8}"/>
              </a:ext>
            </a:extLst>
          </p:cNvPr>
          <p:cNvSpPr txBox="1"/>
          <p:nvPr/>
        </p:nvSpPr>
        <p:spPr>
          <a:xfrm>
            <a:off x="979714" y="307910"/>
            <a:ext cx="1726164"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EDA</a:t>
            </a:r>
            <a:endParaRPr lang="en-IN" sz="3200" b="1" dirty="0">
              <a:latin typeface="Arial" panose="020B0604020202020204" pitchFamily="34" charset="0"/>
              <a:cs typeface="Arial" panose="020B0604020202020204" pitchFamily="34"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7632"/>
            <a:ext cx="10972800" cy="682625"/>
          </a:xfrm>
        </p:spPr>
        <p:txBody>
          <a:bodyPr/>
          <a:lstStyle/>
          <a:p>
            <a:r>
              <a:rPr lang="en-IN" altLang="en-US" sz="3200" b="1" i="1" dirty="0">
                <a:solidFill>
                  <a:srgbClr val="C00000"/>
                </a:solidFill>
                <a:effectLst>
                  <a:outerShdw blurRad="38100" dist="38100" dir="2700000" algn="tl">
                    <a:srgbClr val="000000">
                      <a:alpha val="43137"/>
                    </a:srgbClr>
                  </a:outerShdw>
                </a:effectLst>
                <a:latin typeface="Baskerville Old Face" panose="02020602080505020303" charset="0"/>
                <a:cs typeface="Baskerville Old Face" panose="02020602080505020303" charset="0"/>
              </a:rPr>
              <a:t>Break down our features</a:t>
            </a:r>
          </a:p>
        </p:txBody>
      </p:sp>
      <p:sp>
        <p:nvSpPr>
          <p:cNvPr id="3" name="Content Placeholder 2"/>
          <p:cNvSpPr>
            <a:spLocks noGrp="1"/>
          </p:cNvSpPr>
          <p:nvPr>
            <p:ph sz="half" idx="1"/>
          </p:nvPr>
        </p:nvSpPr>
        <p:spPr>
          <a:xfrm>
            <a:off x="609600" y="709988"/>
            <a:ext cx="5384800" cy="5158105"/>
          </a:xfrm>
        </p:spPr>
        <p:txBody>
          <a:bodyPr>
            <a:normAutofit fontScale="25000" lnSpcReduction="20000"/>
          </a:bodyPr>
          <a:lstStyle/>
          <a:p>
            <a:pPr marL="0" indent="0">
              <a:buNone/>
            </a:pPr>
            <a:endParaRPr lang="en-US" sz="900" dirty="0"/>
          </a:p>
          <a:p>
            <a:r>
              <a:rPr lang="en-US" sz="3600" dirty="0"/>
              <a:t>Account Length : the number of days that this account has been active.</a:t>
            </a:r>
          </a:p>
          <a:p>
            <a:endParaRPr lang="en-US" sz="3600" dirty="0"/>
          </a:p>
          <a:p>
            <a:r>
              <a:rPr lang="en-US" sz="3600" dirty="0" err="1"/>
              <a:t>VMail</a:t>
            </a:r>
            <a:r>
              <a:rPr lang="en-US" sz="3600" dirty="0"/>
              <a:t> Plan : whether the customer has a voice mail feature: yes/no.</a:t>
            </a:r>
          </a:p>
          <a:p>
            <a:endParaRPr lang="en-US" sz="3600" dirty="0"/>
          </a:p>
          <a:p>
            <a:r>
              <a:rPr lang="en-US" sz="3600" dirty="0" err="1"/>
              <a:t>VMail</a:t>
            </a:r>
            <a:r>
              <a:rPr lang="en-US" sz="3600" dirty="0"/>
              <a:t> Message : presumably the average number of voice mail messages per month.</a:t>
            </a:r>
          </a:p>
          <a:p>
            <a:endParaRPr lang="en-US" sz="3600" dirty="0"/>
          </a:p>
          <a:p>
            <a:r>
              <a:rPr lang="en-US" sz="3600" dirty="0"/>
              <a:t>Day Mins : the total number of calling minutes used during the day.</a:t>
            </a:r>
          </a:p>
          <a:p>
            <a:endParaRPr lang="en-US" sz="3600" dirty="0"/>
          </a:p>
          <a:p>
            <a:r>
              <a:rPr lang="en-US" sz="3600" dirty="0"/>
              <a:t>Night Mins : the total number of calling minutes used during the Night.</a:t>
            </a:r>
          </a:p>
          <a:p>
            <a:endParaRPr lang="en-US" sz="3600" dirty="0"/>
          </a:p>
          <a:p>
            <a:r>
              <a:rPr lang="en-US" sz="3600" dirty="0"/>
              <a:t>evening Mins : the total number of calling minutes used during the evening.</a:t>
            </a:r>
          </a:p>
          <a:p>
            <a:endParaRPr lang="en-US" sz="3600" dirty="0"/>
          </a:p>
          <a:p>
            <a:r>
              <a:rPr lang="en-US" sz="3600" dirty="0"/>
              <a:t>Intl Mins : the total number of international minutes.</a:t>
            </a:r>
          </a:p>
          <a:p>
            <a:endParaRPr lang="en-US" sz="3600" dirty="0"/>
          </a:p>
          <a:p>
            <a:r>
              <a:rPr lang="en-US" sz="3600" dirty="0" err="1"/>
              <a:t>CustServ</a:t>
            </a:r>
            <a:r>
              <a:rPr lang="en-US" sz="3600" dirty="0"/>
              <a:t> Calls : the number of calls placed to Customer Service.</a:t>
            </a:r>
          </a:p>
          <a:p>
            <a:endParaRPr lang="en-US" sz="3600" dirty="0"/>
          </a:p>
          <a:p>
            <a:r>
              <a:rPr lang="en-US" sz="3600" dirty="0"/>
              <a:t>Int’l Plan : whether the customer has an international calling plan: yes/no.</a:t>
            </a:r>
          </a:p>
          <a:p>
            <a:endParaRPr lang="en-US" sz="3600" dirty="0"/>
          </a:p>
          <a:p>
            <a:r>
              <a:rPr lang="en-US" sz="3600" dirty="0"/>
              <a:t>Day Calls : the total number of calls placed during the day.</a:t>
            </a:r>
          </a:p>
          <a:p>
            <a:endParaRPr lang="en-US" sz="3600" dirty="0"/>
          </a:p>
          <a:p>
            <a:r>
              <a:rPr lang="en-US" sz="3600" dirty="0"/>
              <a:t>Day Charge : the billed cost of daytime calls.</a:t>
            </a:r>
          </a:p>
          <a:p>
            <a:endParaRPr lang="en-US" sz="3600" dirty="0"/>
          </a:p>
          <a:p>
            <a:r>
              <a:rPr lang="en-US" sz="3600" dirty="0"/>
              <a:t>Eve Calls : the total number of calls placed during the evening.</a:t>
            </a:r>
          </a:p>
          <a:p>
            <a:endParaRPr lang="en-US" sz="3600" dirty="0"/>
          </a:p>
          <a:p>
            <a:r>
              <a:rPr lang="en-US" sz="3600" dirty="0"/>
              <a:t>Eve Charge : the billed cost of evening time </a:t>
            </a:r>
            <a:r>
              <a:rPr lang="en-US" sz="1500" dirty="0"/>
              <a:t>calls.</a:t>
            </a:r>
          </a:p>
        </p:txBody>
      </p:sp>
      <p:sp>
        <p:nvSpPr>
          <p:cNvPr id="4" name="Content Placeholder 3"/>
          <p:cNvSpPr>
            <a:spLocks noGrp="1"/>
          </p:cNvSpPr>
          <p:nvPr>
            <p:ph sz="half" idx="2"/>
          </p:nvPr>
        </p:nvSpPr>
        <p:spPr>
          <a:xfrm>
            <a:off x="5994400" y="1390015"/>
            <a:ext cx="5588000" cy="5061585"/>
          </a:xfrm>
        </p:spPr>
        <p:txBody>
          <a:bodyPr>
            <a:normAutofit fontScale="25000" lnSpcReduction="20000"/>
          </a:bodyPr>
          <a:lstStyle/>
          <a:p>
            <a:r>
              <a:rPr lang="en-US" sz="4000" dirty="0"/>
              <a:t>Night Calls : the total number of calls placed during the night.</a:t>
            </a:r>
          </a:p>
          <a:p>
            <a:endParaRPr lang="en-US" sz="4400" dirty="0"/>
          </a:p>
          <a:p>
            <a:r>
              <a:rPr lang="en-US" sz="4400" dirty="0"/>
              <a:t>Night Charge : the billed cost of nighttime calls.</a:t>
            </a:r>
          </a:p>
          <a:p>
            <a:endParaRPr lang="en-US" sz="4400" dirty="0"/>
          </a:p>
          <a:p>
            <a:r>
              <a:rPr lang="en-US" sz="4400" dirty="0"/>
              <a:t>Intl Calls : the total number of international calls.</a:t>
            </a:r>
          </a:p>
          <a:p>
            <a:endParaRPr lang="en-US" sz="4400" dirty="0"/>
          </a:p>
          <a:p>
            <a:r>
              <a:rPr lang="en-US" sz="4400" dirty="0"/>
              <a:t>Intl Charge : the billed cost for international calls.</a:t>
            </a:r>
          </a:p>
          <a:p>
            <a:endParaRPr lang="en-US" sz="4400" dirty="0"/>
          </a:p>
          <a:p>
            <a:r>
              <a:rPr lang="en-US" sz="4400" dirty="0"/>
              <a:t>Total Charge : the total cost summing day, eve, night, international charges.</a:t>
            </a:r>
          </a:p>
          <a:p>
            <a:endParaRPr lang="en-US" sz="4400" dirty="0"/>
          </a:p>
          <a:p>
            <a:r>
              <a:rPr lang="en-US" sz="4400" dirty="0"/>
              <a:t>Churn : whether the customer left the service: true/false.</a:t>
            </a:r>
          </a:p>
          <a:p>
            <a:endParaRPr lang="en-US" sz="4400" dirty="0"/>
          </a:p>
          <a:p>
            <a:r>
              <a:rPr lang="en-US" sz="4400" dirty="0"/>
              <a:t>A higher number of calls placed to customer service in a given period indicates that a customer is facing many problems, and hence, there is a high potential of churning.</a:t>
            </a:r>
          </a:p>
          <a:p>
            <a:endParaRPr lang="en-US" sz="4400" dirty="0"/>
          </a:p>
          <a:p>
            <a:r>
              <a:rPr lang="en-US" sz="4400" dirty="0"/>
              <a:t>Customers with high total billed cost are more likely searching for another operator if they are unhappy with the current service.</a:t>
            </a:r>
          </a:p>
          <a:p>
            <a:endParaRPr lang="en-US" sz="4400" dirty="0"/>
          </a:p>
          <a:p>
            <a:r>
              <a:rPr lang="en-US" sz="4400" dirty="0"/>
              <a:t>There are no Null values</a:t>
            </a:r>
          </a:p>
          <a:p>
            <a:endParaRPr lang="en-US" sz="4400" dirty="0"/>
          </a:p>
          <a:p>
            <a:r>
              <a:rPr lang="en-IN" altLang="en-US" sz="4400" dirty="0"/>
              <a:t>There are no duplicated values.</a:t>
            </a:r>
            <a:endParaRPr lang="en-US" sz="4400" dirty="0"/>
          </a:p>
          <a:p>
            <a:endParaRPr lang="en-US" sz="900" dirty="0"/>
          </a:p>
          <a:p>
            <a:pPr marL="0" indent="0">
              <a:buNone/>
            </a:pPr>
            <a:endParaRPr lang="en-US" sz="9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39" y="370283"/>
            <a:ext cx="5577840" cy="2138680"/>
          </a:xfrm>
        </p:spPr>
        <p:txBody>
          <a:bodyPr/>
          <a:lstStyle/>
          <a:p>
            <a:r>
              <a:rPr lang="en-IN" altLang="en-US" sz="3200" b="1" i="1" u="sng" dirty="0">
                <a:gradFill>
                  <a:gsLst>
                    <a:gs pos="0">
                      <a:srgbClr val="E30000"/>
                    </a:gs>
                    <a:gs pos="100000">
                      <a:srgbClr val="760303"/>
                    </a:gs>
                  </a:gsLst>
                  <a:lin scaled="0"/>
                </a:gradFill>
                <a:latin typeface="Californian FB" panose="0207040306080B030204" charset="0"/>
                <a:cs typeface="Californian FB" panose="0207040306080B030204" charset="0"/>
              </a:rPr>
              <a:t>Correlation:</a:t>
            </a:r>
            <a:br>
              <a:rPr lang="en-IN" altLang="en-US" sz="2000" b="1" i="1" u="sng" dirty="0">
                <a:gradFill>
                  <a:gsLst>
                    <a:gs pos="0">
                      <a:srgbClr val="E30000"/>
                    </a:gs>
                    <a:gs pos="100000">
                      <a:srgbClr val="760303"/>
                    </a:gs>
                  </a:gsLst>
                  <a:lin scaled="0"/>
                </a:gradFill>
                <a:latin typeface="Californian FB" panose="0207040306080B030204" charset="0"/>
                <a:cs typeface="Californian FB" panose="0207040306080B030204" charset="0"/>
              </a:rPr>
            </a:br>
            <a:r>
              <a:rPr lang="en-IN" altLang="en-US" sz="1600" b="1" i="1" dirty="0">
                <a:solidFill>
                  <a:schemeClr val="tx2"/>
                </a:solidFill>
                <a:latin typeface="Segoe UI" panose="020B0502040204020203" charset="0"/>
                <a:cs typeface="Segoe UI" panose="020B0502040204020203" charset="0"/>
              </a:rPr>
              <a:t> correlation is used to measure the relationship between variables how strongly associated or how weakly associated or no association</a:t>
            </a:r>
            <a:br>
              <a:rPr lang="en-IN" altLang="en-US" sz="1600" b="1" i="1" dirty="0">
                <a:solidFill>
                  <a:schemeClr val="tx2"/>
                </a:solidFill>
                <a:latin typeface="Segoe UI" panose="020B0502040204020203" charset="0"/>
                <a:cs typeface="Segoe UI" panose="020B0502040204020203" charset="0"/>
              </a:rPr>
            </a:br>
            <a:r>
              <a:rPr lang="en-IN" altLang="en-US" sz="2000" dirty="0">
                <a:solidFill>
                  <a:schemeClr val="tx2">
                    <a:lumMod val="50000"/>
                  </a:schemeClr>
                </a:solidFill>
              </a:rPr>
              <a:t>(</a:t>
            </a:r>
            <a:r>
              <a:rPr lang="en-IN" altLang="en-US" sz="1400" dirty="0">
                <a:solidFill>
                  <a:schemeClr val="tx2">
                    <a:lumMod val="50000"/>
                  </a:schemeClr>
                </a:solidFill>
                <a:latin typeface="Segoe UI" panose="020B0502040204020203" charset="0"/>
                <a:cs typeface="Segoe UI" panose="020B0502040204020203" charset="0"/>
              </a:rPr>
              <a:t>Except international calls, voice mail messages and voice mail plan everything is positively related to churn.)</a:t>
            </a:r>
            <a:br>
              <a:rPr lang="en-IN" altLang="en-US" sz="1400" dirty="0">
                <a:latin typeface="Segoe UI" panose="020B0502040204020203" charset="0"/>
                <a:cs typeface="Segoe UI" panose="020B0502040204020203" charset="0"/>
              </a:rPr>
            </a:br>
            <a:endParaRPr lang="en-IN" altLang="en-US" sz="1400" dirty="0">
              <a:latin typeface="Segoe UI" panose="020B0502040204020203" charset="0"/>
              <a:cs typeface="Segoe UI" panose="020B0502040204020203" charset="0"/>
            </a:endParaRPr>
          </a:p>
        </p:txBody>
      </p:sp>
      <p:pic>
        <p:nvPicPr>
          <p:cNvPr id="5" name="Content Placeholder 4" descr="Screenshot_20230103_093528"/>
          <p:cNvPicPr>
            <a:picLocks noGrp="1" noChangeAspect="1"/>
          </p:cNvPicPr>
          <p:nvPr>
            <p:ph sz="half" idx="1"/>
          </p:nvPr>
        </p:nvPicPr>
        <p:blipFill>
          <a:blip r:embed="rId2"/>
          <a:stretch>
            <a:fillRect/>
          </a:stretch>
        </p:blipFill>
        <p:spPr>
          <a:xfrm>
            <a:off x="677863" y="2890747"/>
            <a:ext cx="4183062" cy="2421118"/>
          </a:xfrm>
          <a:prstGeom prst="rect">
            <a:avLst/>
          </a:prstGeom>
        </p:spPr>
      </p:pic>
      <p:pic>
        <p:nvPicPr>
          <p:cNvPr id="6" name="Content Placeholder 5" descr="Screenshot_20230103_093606"/>
          <p:cNvPicPr>
            <a:picLocks noGrp="1" noChangeAspect="1"/>
          </p:cNvPicPr>
          <p:nvPr>
            <p:ph sz="half" idx="2"/>
          </p:nvPr>
        </p:nvPicPr>
        <p:blipFill>
          <a:blip r:embed="rId3"/>
          <a:stretch>
            <a:fillRect/>
          </a:stretch>
        </p:blipFill>
        <p:spPr>
          <a:xfrm>
            <a:off x="6090920" y="99695"/>
            <a:ext cx="6101715" cy="55429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gradFill>
                  <a:gsLst>
                    <a:gs pos="0">
                      <a:srgbClr val="E30000"/>
                    </a:gs>
                    <a:gs pos="100000">
                      <a:srgbClr val="760303"/>
                    </a:gs>
                  </a:gsLst>
                  <a:lin scaled="0"/>
                </a:gradFill>
                <a:latin typeface="Baskerville Old Face" panose="02020602080505020303" charset="0"/>
                <a:cs typeface="Baskerville Old Face" panose="02020602080505020303" charset="0"/>
              </a:rPr>
              <a:t>COUNT Plot to analyze CHURN</a:t>
            </a:r>
          </a:p>
        </p:txBody>
      </p:sp>
      <p:pic>
        <p:nvPicPr>
          <p:cNvPr id="5" name="Content Placeholder 4" descr="Screenshot_20230103_091906"/>
          <p:cNvPicPr>
            <a:picLocks noGrp="1" noChangeAspect="1"/>
          </p:cNvPicPr>
          <p:nvPr>
            <p:ph sz="half" idx="1"/>
          </p:nvPr>
        </p:nvPicPr>
        <p:blipFill>
          <a:blip r:embed="rId2"/>
          <a:stretch>
            <a:fillRect/>
          </a:stretch>
        </p:blipFill>
        <p:spPr>
          <a:xfrm>
            <a:off x="792605" y="1567543"/>
            <a:ext cx="4861745" cy="3572445"/>
          </a:xfrm>
          <a:prstGeom prst="rect">
            <a:avLst/>
          </a:prstGeom>
        </p:spPr>
      </p:pic>
      <p:sp>
        <p:nvSpPr>
          <p:cNvPr id="4" name="Content Placeholder 3"/>
          <p:cNvSpPr>
            <a:spLocks noGrp="1"/>
          </p:cNvSpPr>
          <p:nvPr>
            <p:ph sz="half" idx="2"/>
          </p:nvPr>
        </p:nvSpPr>
        <p:spPr>
          <a:xfrm>
            <a:off x="6197600" y="2332990"/>
            <a:ext cx="5384800" cy="2345690"/>
          </a:xfrm>
        </p:spPr>
        <p:txBody>
          <a:bodyPr/>
          <a:lstStyle/>
          <a:p>
            <a:pPr>
              <a:buFont typeface="Wingdings" panose="05000000000000000000" charset="0"/>
              <a:buChar char="Ø"/>
            </a:pPr>
            <a:r>
              <a:rPr lang="en-IN" altLang="en-US" sz="2000" i="1">
                <a:latin typeface="Segoe UI" panose="020B0502040204020203" charset="0"/>
                <a:cs typeface="Segoe UI" panose="020B0502040204020203" charset="0"/>
              </a:rPr>
              <a:t>Count Plot is used to show the count of observations in each features bin using bars.</a:t>
            </a:r>
          </a:p>
          <a:p>
            <a:pPr>
              <a:buFont typeface="Wingdings" panose="05000000000000000000" charset="0"/>
              <a:buChar char="Ø"/>
            </a:pPr>
            <a:r>
              <a:rPr lang="en-IN" altLang="en-US" sz="2000" i="1">
                <a:latin typeface="Segoe UI" panose="020B0502040204020203" charset="0"/>
                <a:cs typeface="Segoe UI" panose="020B0502040204020203" charset="0"/>
              </a:rPr>
              <a:t>Here Y is our target variable churn(1,0)</a:t>
            </a:r>
          </a:p>
          <a:p>
            <a:pPr>
              <a:buFont typeface="Wingdings" panose="05000000000000000000" charset="0"/>
              <a:buChar char="Ø"/>
            </a:pPr>
            <a:r>
              <a:rPr lang="en-IN" altLang="en-US" sz="2000" i="1">
                <a:latin typeface="Segoe UI" panose="020B0502040204020203" charset="0"/>
                <a:cs typeface="Segoe UI" panose="020B0502040204020203" charset="0"/>
              </a:rPr>
              <a:t>0 indicates NO CHURN</a:t>
            </a:r>
          </a:p>
          <a:p>
            <a:pPr>
              <a:buFont typeface="Wingdings" panose="05000000000000000000" charset="0"/>
              <a:buChar char="Ø"/>
            </a:pPr>
            <a:r>
              <a:rPr lang="en-IN" altLang="en-US" sz="2000" i="1">
                <a:latin typeface="Segoe UI" panose="020B0502040204020203" charset="0"/>
                <a:cs typeface="Segoe UI" panose="020B0502040204020203" charset="0"/>
              </a:rPr>
              <a:t>1 indicates CHURN</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i="1">
                <a:solidFill>
                  <a:srgbClr val="C00000"/>
                </a:solidFill>
                <a:latin typeface="Californian FB" panose="0207040306080B030204" charset="0"/>
                <a:cs typeface="Californian FB" panose="0207040306080B030204" charset="0"/>
              </a:rPr>
              <a:t>PIE &amp; </a:t>
            </a:r>
            <a:r>
              <a:rPr lang="en-US" sz="2800" b="1" i="1">
                <a:solidFill>
                  <a:srgbClr val="C00000"/>
                </a:solidFill>
                <a:latin typeface="Californian FB" panose="0207040306080B030204" charset="0"/>
                <a:cs typeface="Californian FB" panose="0207040306080B030204" charset="0"/>
              </a:rPr>
              <a:t>DONUT Chart to analyze CHURN</a:t>
            </a:r>
          </a:p>
        </p:txBody>
      </p:sp>
      <p:pic>
        <p:nvPicPr>
          <p:cNvPr id="5" name="Content Placeholder 4" descr="Screenshot_20230102_151541"/>
          <p:cNvPicPr>
            <a:picLocks noGrp="1" noChangeAspect="1"/>
          </p:cNvPicPr>
          <p:nvPr>
            <p:ph sz="half" idx="1"/>
          </p:nvPr>
        </p:nvPicPr>
        <p:blipFill>
          <a:blip r:embed="rId2"/>
          <a:stretch>
            <a:fillRect/>
          </a:stretch>
        </p:blipFill>
        <p:spPr>
          <a:xfrm>
            <a:off x="677863" y="2366664"/>
            <a:ext cx="4183062" cy="3469285"/>
          </a:xfrm>
          <a:prstGeom prst="rect">
            <a:avLst/>
          </a:prstGeom>
        </p:spPr>
      </p:pic>
      <p:pic>
        <p:nvPicPr>
          <p:cNvPr id="6" name="Content Placeholder 5" descr="C:\Users\kjlja\OneDrive\Pictures\Screenshots\Screenshot_20230103_102806.pngScreenshot_20230103_102806"/>
          <p:cNvPicPr>
            <a:picLocks noGrp="1" noChangeAspect="1"/>
          </p:cNvPicPr>
          <p:nvPr>
            <p:ph sz="half" idx="2"/>
          </p:nvPr>
        </p:nvPicPr>
        <p:blipFill>
          <a:blip r:embed="rId3"/>
          <a:stretch>
            <a:fillRect/>
          </a:stretch>
        </p:blipFill>
        <p:spPr>
          <a:xfrm>
            <a:off x="5089525" y="2736747"/>
            <a:ext cx="4184650" cy="27291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148</TotalTime>
  <Words>1417</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19</vt:i4>
      </vt:variant>
    </vt:vector>
  </HeadingPairs>
  <TitlesOfParts>
    <vt:vector size="36" baseType="lpstr">
      <vt:lpstr>Algerian</vt:lpstr>
      <vt:lpstr>Arial</vt:lpstr>
      <vt:lpstr>Arial Black</vt:lpstr>
      <vt:lpstr>Arial Narrow</vt:lpstr>
      <vt:lpstr>Bahnschrift</vt:lpstr>
      <vt:lpstr>Bahnschrift SemiBold SemiCondensed</vt:lpstr>
      <vt:lpstr>Baskerville Old Face</vt:lpstr>
      <vt:lpstr>Bookman Old Style</vt:lpstr>
      <vt:lpstr>Calibri Light</vt:lpstr>
      <vt:lpstr>Californian FB</vt:lpstr>
      <vt:lpstr>Helvetica Neue</vt:lpstr>
      <vt:lpstr>Segoe UI</vt:lpstr>
      <vt:lpstr>Times New Roman</vt:lpstr>
      <vt:lpstr>Trebuchet MS</vt:lpstr>
      <vt:lpstr>Wingdings</vt:lpstr>
      <vt:lpstr>Wingdings 3</vt:lpstr>
      <vt:lpstr>Facet</vt:lpstr>
      <vt:lpstr>TELECOMMUNICATIONS </vt:lpstr>
      <vt:lpstr>                       Under the Gudience:                              Neha guptha                           Kishore.Rajashekaran  </vt:lpstr>
      <vt:lpstr>PowerPoint Presentation</vt:lpstr>
      <vt:lpstr>PowerPoint Presentation</vt:lpstr>
      <vt:lpstr>PowerPoint Presentation</vt:lpstr>
      <vt:lpstr>Break down our features</vt:lpstr>
      <vt:lpstr>Correlation:  correlation is used to measure the relationship between variables how strongly associated or how weakly associated or no association (Except international calls, voice mail messages and voice mail plan everything is positively related to churn.) </vt:lpstr>
      <vt:lpstr>COUNT Plot to analyze CHURN</vt:lpstr>
      <vt:lpstr>PIE &amp; DONUT Chart to analyze CHURN</vt:lpstr>
      <vt:lpstr>OUTLIERS(BoxPlot)</vt:lpstr>
      <vt:lpstr>HEAT MAP </vt:lpstr>
      <vt:lpstr>Feature Engineering</vt:lpstr>
      <vt:lpstr>SMOTE+ENN Technique     </vt:lpstr>
      <vt:lpstr>PowerPoint Presentation</vt:lpstr>
      <vt:lpstr>Confusion Matrics</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dc:title>
  <dc:creator>AKSHITHA</dc:creator>
  <cp:lastModifiedBy>AKSHITHA BARLA</cp:lastModifiedBy>
  <cp:revision>14</cp:revision>
  <dcterms:created xsi:type="dcterms:W3CDTF">2023-01-02T09:49:00Z</dcterms:created>
  <dcterms:modified xsi:type="dcterms:W3CDTF">2023-01-10T06:07:26Z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393B940287F948629DFD2E6256A7E81E</vt:lpwstr>
  </property>
  <property fmtid="{D5CDD505-2E9C-101B-9397-08002B2CF9AE}" pid="3" name="KSOProductBuildVer">
    <vt:lpwstr>1033-11.2.0.11440</vt:lpwstr>
  </property>
</Properties>
</file>