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0"/>
  </p:notesMasterIdLst>
  <p:handoutMasterIdLst>
    <p:handoutMasterId r:id="rId21"/>
  </p:handoutMasterIdLst>
  <p:sldIdLst>
    <p:sldId id="256" r:id="rId5"/>
    <p:sldId id="262" r:id="rId6"/>
    <p:sldId id="258" r:id="rId7"/>
    <p:sldId id="286" r:id="rId8"/>
    <p:sldId id="264" r:id="rId9"/>
    <p:sldId id="312" r:id="rId10"/>
    <p:sldId id="287" r:id="rId11"/>
    <p:sldId id="293" r:id="rId12"/>
    <p:sldId id="290" r:id="rId13"/>
    <p:sldId id="292" r:id="rId14"/>
    <p:sldId id="294" r:id="rId15"/>
    <p:sldId id="295" r:id="rId16"/>
    <p:sldId id="308" r:id="rId17"/>
    <p:sldId id="297"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9" d="100"/>
          <a:sy n="89" d="100"/>
        </p:scale>
        <p:origin x="466"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11/27/2023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11/27/2023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p:cNvGrpSpPr/>
          <p:nvPr userDrawn="1"/>
        </p:nvGrpSpPr>
        <p:grpSpPr>
          <a:xfrm>
            <a:off x="-1604709" y="-3756"/>
            <a:ext cx="13796710" cy="6861756"/>
            <a:chOff x="-1604709" y="-3756"/>
            <a:chExt cx="13796710" cy="6861756"/>
          </a:xfrm>
        </p:grpSpPr>
        <p:grpSp>
          <p:nvGrpSpPr>
            <p:cNvPr id="8" name="Group 7"/>
            <p:cNvGrpSpPr/>
            <p:nvPr/>
          </p:nvGrpSpPr>
          <p:grpSpPr>
            <a:xfrm>
              <a:off x="-16298" y="0"/>
              <a:ext cx="12208299" cy="6858000"/>
              <a:chOff x="-16298" y="0"/>
              <a:chExt cx="12208299" cy="6858000"/>
            </a:xfrm>
          </p:grpSpPr>
          <p:sp>
            <p:nvSpPr>
              <p:cNvPr id="15" name="Freeform: Shape 14"/>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p:cNvGrpSpPr/>
            <p:nvPr/>
          </p:nvGrpSpPr>
          <p:grpSpPr>
            <a:xfrm>
              <a:off x="-760406" y="4672937"/>
              <a:ext cx="1520812" cy="1520812"/>
              <a:chOff x="-1604709" y="3012880"/>
              <a:chExt cx="3211378" cy="3211378"/>
            </a:xfrm>
          </p:grpSpPr>
          <p:sp>
            <p:nvSpPr>
              <p:cNvPr id="13" name="Freeform: Shape 12"/>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
        <p:nvSpPr>
          <p:cNvPr id="20" name="Content Placeholder 2"/>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7" name="Text Placeholder 22"/>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8" name="Text Placeholder 22"/>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9" name="Text Placeholder 22"/>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0" name="Text Placeholder 22"/>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cxnSp>
        <p:nvCxnSpPr>
          <p:cNvPr id="7" name="Straight Connector 6"/>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
        <p:nvSpPr>
          <p:cNvPr id="13" name="Picture Placeholder 12"/>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7" name="Text Placeholder 22"/>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
        <p:nvSpPr>
          <p:cNvPr id="13" name="Picture Placeholder 12"/>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
        <p:nvSpPr>
          <p:cNvPr id="20" name="Picture Placeholder 2"/>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
        <p:nvSpPr>
          <p:cNvPr id="21" name="Text Placeholder 3"/>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22" name="Content Placeholder 2"/>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p:cNvGrpSpPr/>
          <p:nvPr userDrawn="1"/>
        </p:nvGrpSpPr>
        <p:grpSpPr>
          <a:xfrm rot="16200000">
            <a:off x="499388" y="-322655"/>
            <a:ext cx="535531" cy="645309"/>
            <a:chOff x="10945855" y="7317026"/>
            <a:chExt cx="2483924" cy="2993104"/>
          </a:xfrm>
        </p:grpSpPr>
        <p:sp>
          <p:nvSpPr>
            <p:cNvPr id="25"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p:cNvGrpSpPr/>
          <p:nvPr userDrawn="1"/>
        </p:nvGrpSpPr>
        <p:grpSpPr>
          <a:xfrm>
            <a:off x="0" y="0"/>
            <a:ext cx="6881966" cy="6858876"/>
            <a:chOff x="-5321" y="1096"/>
            <a:chExt cx="5924073" cy="5904197"/>
          </a:xfrm>
        </p:grpSpPr>
        <p:sp>
          <p:nvSpPr>
            <p:cNvPr id="17" name="Right Triangle 16"/>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p:spPr>
        <p:txBody>
          <a:bodyPr/>
          <a:lstStyle/>
          <a:p>
            <a:fld id="{FDE934FF-F4E1-47C5-9CA5-30A81DDE2BE4}" type="datetimeFigureOut">
              <a:rPr lang="en-US" smtClean="0"/>
              <a:t>11/27/2023</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p:cNvGrpSpPr/>
          <p:nvPr userDrawn="1"/>
        </p:nvGrpSpPr>
        <p:grpSpPr>
          <a:xfrm rot="16200000">
            <a:off x="431651" y="-917359"/>
            <a:ext cx="1532001" cy="1826463"/>
            <a:chOff x="10800164" y="7142066"/>
            <a:chExt cx="2775293" cy="3308724"/>
          </a:xfrm>
        </p:grpSpPr>
        <p:sp>
          <p:nvSpPr>
            <p:cNvPr id="17" name="Freeform: Shape 16"/>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p:cNvGrpSpPr/>
          <p:nvPr userDrawn="1"/>
        </p:nvGrpSpPr>
        <p:grpSpPr>
          <a:xfrm rot="16200000">
            <a:off x="1992859" y="-497210"/>
            <a:ext cx="818398" cy="986162"/>
            <a:chOff x="10945855" y="7317026"/>
            <a:chExt cx="2483924" cy="2993104"/>
          </a:xfrm>
        </p:grpSpPr>
        <p:sp>
          <p:nvSpPr>
            <p:cNvPr id="20" name="Freeform: Shape 19"/>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22"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
        <p:nvSpPr>
          <p:cNvPr id="23" name="Title 1"/>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p:cNvGrpSpPr/>
          <p:nvPr userDrawn="1"/>
        </p:nvGrpSpPr>
        <p:grpSpPr>
          <a:xfrm>
            <a:off x="9776075" y="2057401"/>
            <a:ext cx="4413559" cy="3934444"/>
            <a:chOff x="9222437" y="1088097"/>
            <a:chExt cx="5433318" cy="4843502"/>
          </a:xfrm>
        </p:grpSpPr>
        <p:sp>
          <p:nvSpPr>
            <p:cNvPr id="27" name="Freeform: Shape 26"/>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p:cNvGrpSpPr/>
          <p:nvPr userDrawn="1"/>
        </p:nvGrpSpPr>
        <p:grpSpPr>
          <a:xfrm rot="16200000" flipH="1">
            <a:off x="9913705" y="6257994"/>
            <a:ext cx="1052473" cy="1209445"/>
            <a:chOff x="10800165" y="7142066"/>
            <a:chExt cx="2775293" cy="3189215"/>
          </a:xfrm>
        </p:grpSpPr>
        <p:sp>
          <p:nvSpPr>
            <p:cNvPr id="32" name="Freeform: Shape 31"/>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3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p:cNvSpPr txBox="1"/>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
        <p:nvSpPr>
          <p:cNvPr id="7" name="Text Placeholder 6"/>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
        <p:nvSpPr>
          <p:cNvPr id="20" name="Content Placeholder 2"/>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
        <p:nvSpPr>
          <p:cNvPr id="25" name="Text Placeholder 2"/>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Text Placeholder 4"/>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Content Placeholder 3"/>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p:cNvSpPr txBox="1"/>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p:cNvGrpSpPr/>
          <p:nvPr userDrawn="1"/>
        </p:nvGrpSpPr>
        <p:grpSpPr>
          <a:xfrm rot="16200000">
            <a:off x="499388" y="-322655"/>
            <a:ext cx="535531" cy="645309"/>
            <a:chOff x="10945855" y="7317026"/>
            <a:chExt cx="2483924" cy="2993104"/>
          </a:xfrm>
        </p:grpSpPr>
        <p:sp>
          <p:nvSpPr>
            <p:cNvPr id="13"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p:cNvGrpSpPr/>
          <p:nvPr userDrawn="1"/>
        </p:nvGrpSpPr>
        <p:grpSpPr>
          <a:xfrm>
            <a:off x="-1" y="1357409"/>
            <a:ext cx="12192001" cy="4846320"/>
            <a:chOff x="-1" y="1357409"/>
            <a:chExt cx="12192001" cy="4917518"/>
          </a:xfrm>
        </p:grpSpPr>
        <p:sp>
          <p:nvSpPr>
            <p:cNvPr id="16" name="Rectangle: Single Corner Snipped 18"/>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17"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p:cNvSpPr txBox="1"/>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t>‹#›</a:t>
            </a:fld>
            <a:endParaRPr 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61488" y="1450731"/>
            <a:ext cx="7077456" cy="2188581"/>
          </a:xfrm>
        </p:spPr>
        <p:txBody>
          <a:bodyPr/>
          <a:lstStyle/>
          <a:p>
            <a:r>
              <a:rPr lang="en-US" dirty="0"/>
              <a:t>Hate-speech detection</a:t>
            </a:r>
          </a:p>
        </p:txBody>
      </p:sp>
      <p:sp>
        <p:nvSpPr>
          <p:cNvPr id="3" name="Subtitle 2"/>
          <p:cNvSpPr>
            <a:spLocks noGrp="1"/>
          </p:cNvSpPr>
          <p:nvPr>
            <p:ph type="subTitle" idx="1"/>
          </p:nvPr>
        </p:nvSpPr>
        <p:spPr>
          <a:xfrm>
            <a:off x="2761488" y="3721607"/>
            <a:ext cx="7077456" cy="1905469"/>
          </a:xfrm>
        </p:spPr>
        <p:txBody>
          <a:bodyPr>
            <a:normAutofit/>
          </a:bodyPr>
          <a:lstStyle/>
          <a:p>
            <a:pPr marL="0" indent="0">
              <a:buNone/>
            </a:pPr>
            <a:r>
              <a:rPr lang="en-US" b="1" dirty="0"/>
              <a:t>By:</a:t>
            </a:r>
          </a:p>
          <a:p>
            <a:pPr marL="0" indent="0">
              <a:buNone/>
            </a:pPr>
            <a:r>
              <a:rPr lang="en-US" b="1" dirty="0"/>
              <a:t>SHIRISHA.YR</a:t>
            </a:r>
          </a:p>
          <a:p>
            <a:pPr marL="0" indent="0">
              <a:buNone/>
            </a:pPr>
            <a:r>
              <a:rPr lang="en-US" b="1" dirty="0"/>
              <a:t>RAHUL NADIG</a:t>
            </a:r>
          </a:p>
          <a:p>
            <a:pPr marL="0" indent="0">
              <a:buNone/>
            </a:pPr>
            <a:r>
              <a:rPr lang="en-US" b="1" dirty="0"/>
              <a:t>ANANYA.D</a:t>
            </a:r>
          </a:p>
          <a:p>
            <a:pPr marL="0" indent="0">
              <a:buNone/>
            </a:pPr>
            <a:r>
              <a:rPr lang="en-US" b="1" dirty="0"/>
              <a:t>KEERTHANA.S</a:t>
            </a: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t>10</a:t>
            </a:fld>
            <a:endParaRPr lang="en-US" noProof="0" dirty="0"/>
          </a:p>
        </p:txBody>
      </p:sp>
      <p:pic>
        <p:nvPicPr>
          <p:cNvPr id="6" name="Picture 5"/>
          <p:cNvPicPr>
            <a:picLocks noChangeAspect="1"/>
          </p:cNvPicPr>
          <p:nvPr/>
        </p:nvPicPr>
        <p:blipFill>
          <a:blip r:embed="rId2"/>
          <a:stretch>
            <a:fillRect/>
          </a:stretch>
        </p:blipFill>
        <p:spPr>
          <a:xfrm>
            <a:off x="131360" y="1378738"/>
            <a:ext cx="6114165" cy="4827471"/>
          </a:xfrm>
          <a:prstGeom prst="rect">
            <a:avLst/>
          </a:prstGeom>
        </p:spPr>
      </p:pic>
      <p:pic>
        <p:nvPicPr>
          <p:cNvPr id="7" name="Picture 6"/>
          <p:cNvPicPr>
            <a:picLocks noChangeAspect="1"/>
          </p:cNvPicPr>
          <p:nvPr/>
        </p:nvPicPr>
        <p:blipFill>
          <a:blip r:embed="rId3"/>
          <a:stretch>
            <a:fillRect/>
          </a:stretch>
        </p:blipFill>
        <p:spPr>
          <a:xfrm>
            <a:off x="6269440" y="1378738"/>
            <a:ext cx="5791200" cy="48274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t>11</a:t>
            </a:fld>
            <a:endParaRPr lang="en-US" noProof="0" dirty="0"/>
          </a:p>
        </p:txBody>
      </p:sp>
      <p:pic>
        <p:nvPicPr>
          <p:cNvPr id="6" name="Picture 5"/>
          <p:cNvPicPr>
            <a:picLocks noChangeAspect="1"/>
          </p:cNvPicPr>
          <p:nvPr/>
        </p:nvPicPr>
        <p:blipFill>
          <a:blip r:embed="rId2"/>
          <a:stretch>
            <a:fillRect/>
          </a:stretch>
        </p:blipFill>
        <p:spPr>
          <a:xfrm>
            <a:off x="0" y="1327638"/>
            <a:ext cx="6222024" cy="4906107"/>
          </a:xfrm>
          <a:prstGeom prst="rect">
            <a:avLst/>
          </a:prstGeom>
        </p:spPr>
      </p:pic>
      <p:pic>
        <p:nvPicPr>
          <p:cNvPr id="7" name="Picture 6"/>
          <p:cNvPicPr>
            <a:picLocks noChangeAspect="1"/>
          </p:cNvPicPr>
          <p:nvPr/>
        </p:nvPicPr>
        <p:blipFill>
          <a:blip r:embed="rId3"/>
          <a:stretch>
            <a:fillRect/>
          </a:stretch>
        </p:blipFill>
        <p:spPr>
          <a:xfrm>
            <a:off x="6222024" y="1327638"/>
            <a:ext cx="5969976" cy="488292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t>12</a:t>
            </a:fld>
            <a:endParaRPr lang="en-US" noProof="0" dirty="0"/>
          </a:p>
        </p:txBody>
      </p:sp>
      <p:pic>
        <p:nvPicPr>
          <p:cNvPr id="6" name="Picture 5"/>
          <p:cNvPicPr>
            <a:picLocks noChangeAspect="1"/>
          </p:cNvPicPr>
          <p:nvPr/>
        </p:nvPicPr>
        <p:blipFill>
          <a:blip r:embed="rId2"/>
          <a:stretch>
            <a:fillRect/>
          </a:stretch>
        </p:blipFill>
        <p:spPr>
          <a:xfrm>
            <a:off x="78604" y="1415164"/>
            <a:ext cx="5873622" cy="4800997"/>
          </a:xfrm>
          <a:prstGeom prst="rect">
            <a:avLst/>
          </a:prstGeom>
        </p:spPr>
      </p:pic>
      <p:pic>
        <p:nvPicPr>
          <p:cNvPr id="7" name="Picture 6"/>
          <p:cNvPicPr>
            <a:picLocks noChangeAspect="1"/>
          </p:cNvPicPr>
          <p:nvPr/>
        </p:nvPicPr>
        <p:blipFill>
          <a:blip r:embed="rId3"/>
          <a:stretch>
            <a:fillRect/>
          </a:stretch>
        </p:blipFill>
        <p:spPr>
          <a:xfrm>
            <a:off x="6007745" y="1415164"/>
            <a:ext cx="6105651" cy="476864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4500" y="542925"/>
            <a:ext cx="11214100" cy="534035"/>
          </a:xfrm>
        </p:spPr>
        <p:txBody>
          <a:bodyPr/>
          <a:lstStyle/>
          <a:p>
            <a:r>
              <a:rPr lang="en-IN" altLang="en-US"/>
              <a:t>ACCURACY:</a:t>
            </a:r>
          </a:p>
        </p:txBody>
      </p:sp>
      <p:sp>
        <p:nvSpPr>
          <p:cNvPr id="4" name="Slide Number Placeholder 3"/>
          <p:cNvSpPr>
            <a:spLocks noGrp="1"/>
          </p:cNvSpPr>
          <p:nvPr>
            <p:ph type="sldNum" sz="quarter" idx="12"/>
          </p:nvPr>
        </p:nvSpPr>
        <p:spPr/>
        <p:txBody>
          <a:bodyPr/>
          <a:lstStyle/>
          <a:p>
            <a:fld id="{C263D6C4-4840-40CC-AC84-17E24B3B7BDE}" type="slidenum">
              <a:rPr lang="en-US" noProof="0" smtClean="0"/>
              <a:t>13</a:t>
            </a:fld>
            <a:endParaRPr lang="en-US" noProof="0" dirty="0"/>
          </a:p>
        </p:txBody>
      </p:sp>
      <p:pic>
        <p:nvPicPr>
          <p:cNvPr id="6" name="Content Placeholder 5"/>
          <p:cNvPicPr>
            <a:picLocks noGrp="1" noChangeAspect="1"/>
          </p:cNvPicPr>
          <p:nvPr>
            <p:ph idx="1"/>
          </p:nvPr>
        </p:nvPicPr>
        <p:blipFill>
          <a:blip r:embed="rId2"/>
          <a:stretch>
            <a:fillRect/>
          </a:stretch>
        </p:blipFill>
        <p:spPr>
          <a:xfrm>
            <a:off x="2687955" y="1631950"/>
            <a:ext cx="5387340" cy="4038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a:t>
            </a:r>
          </a:p>
        </p:txBody>
      </p:sp>
      <p:sp>
        <p:nvSpPr>
          <p:cNvPr id="4" name="Slide Number Placeholder 3"/>
          <p:cNvSpPr>
            <a:spLocks noGrp="1"/>
          </p:cNvSpPr>
          <p:nvPr>
            <p:ph type="sldNum" sz="quarter" idx="12"/>
          </p:nvPr>
        </p:nvSpPr>
        <p:spPr/>
        <p:txBody>
          <a:bodyPr/>
          <a:lstStyle/>
          <a:p>
            <a:fld id="{C263D6C4-4840-40CC-AC84-17E24B3B7BDE}" type="slidenum">
              <a:rPr lang="en-US" noProof="0" smtClean="0"/>
              <a:t>14</a:t>
            </a:fld>
            <a:endParaRPr lang="en-US" noProof="0" dirty="0"/>
          </a:p>
        </p:txBody>
      </p:sp>
      <p:pic>
        <p:nvPicPr>
          <p:cNvPr id="6" name="Picture 5"/>
          <p:cNvPicPr>
            <a:picLocks noChangeAspect="1"/>
          </p:cNvPicPr>
          <p:nvPr/>
        </p:nvPicPr>
        <p:blipFill>
          <a:blip r:embed="rId2"/>
          <a:stretch>
            <a:fillRect/>
          </a:stretch>
        </p:blipFill>
        <p:spPr>
          <a:xfrm>
            <a:off x="2145322" y="1327164"/>
            <a:ext cx="6145823" cy="48802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 </a:t>
            </a:r>
            <a:endParaRPr lang="en-GB" dirty="0"/>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CONTENTS:</a:t>
            </a:r>
          </a:p>
        </p:txBody>
      </p:sp>
      <p:pic>
        <p:nvPicPr>
          <p:cNvPr id="25" name="Picture Placeholder 24" descr="Bar chart"/>
          <p:cNvPicPr>
            <a:picLocks noGrp="1" noChangeAspect="1"/>
          </p:cNvPicPr>
          <p:nvPr>
            <p:ph type="pic" sz="quarter" idx="13"/>
          </p:nvPr>
        </p:nvPicPr>
        <p:blipFill>
          <a:blip r:embed="rId2">
            <a:extLs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p:cNvSpPr>
            <a:spLocks noGrp="1"/>
          </p:cNvSpPr>
          <p:nvPr>
            <p:ph type="body" sz="quarter" idx="18"/>
          </p:nvPr>
        </p:nvSpPr>
        <p:spPr/>
        <p:txBody>
          <a:bodyPr/>
          <a:lstStyle/>
          <a:p>
            <a:r>
              <a:rPr lang="en-US" dirty="0"/>
              <a:t>AIM AND ALGORITHMS USED</a:t>
            </a:r>
          </a:p>
        </p:txBody>
      </p:sp>
      <p:pic>
        <p:nvPicPr>
          <p:cNvPr id="27" name="Picture Placeholder 26" descr="Clock"/>
          <p:cNvPicPr>
            <a:picLocks noGrp="1" noChangeAspect="1"/>
          </p:cNvPicPr>
          <p:nvPr>
            <p:ph type="pic" sz="quarter" idx="14"/>
          </p:nvPr>
        </p:nvPicPr>
        <p:blipFill>
          <a:blip r:embed="rId4">
            <a:extLst>
              <a:ext uri="{96DAC541-7B7A-43D3-8B79-37D633B846F1}">
                <asvg:svgBlip xmlns:asvg="http://schemas.microsoft.com/office/drawing/2016/SVG/main" r:embed="rId5"/>
              </a:ext>
            </a:extLst>
          </a:blip>
          <a:srcRect/>
          <a:stretch>
            <a:fillRect/>
          </a:stretch>
        </p:blipFill>
        <p:spPr/>
      </p:pic>
      <p:sp>
        <p:nvSpPr>
          <p:cNvPr id="20" name="Text Placeholder 19"/>
          <p:cNvSpPr>
            <a:spLocks noGrp="1"/>
          </p:cNvSpPr>
          <p:nvPr>
            <p:ph type="body" sz="quarter" idx="19"/>
          </p:nvPr>
        </p:nvSpPr>
        <p:spPr/>
        <p:txBody>
          <a:bodyPr/>
          <a:lstStyle/>
          <a:p>
            <a:r>
              <a:rPr lang="en-US" dirty="0"/>
              <a:t>WORKING</a:t>
            </a:r>
          </a:p>
        </p:txBody>
      </p:sp>
      <p:pic>
        <p:nvPicPr>
          <p:cNvPr id="29" name="Picture Placeholder 28" descr="Microscope"/>
          <p:cNvPicPr>
            <a:picLocks noGrp="1" noChangeAspect="1"/>
          </p:cNvPicPr>
          <p:nvPr>
            <p:ph type="pic" sz="quarter" idx="15"/>
          </p:nvPr>
        </p:nvPicPr>
        <p:blipFill>
          <a:blip r:embed="rId6">
            <a:extLst>
              <a:ext uri="{96DAC541-7B7A-43D3-8B79-37D633B846F1}">
                <asvg:svgBlip xmlns:asvg="http://schemas.microsoft.com/office/drawing/2016/SVG/main" r:embed="rId7"/>
              </a:ext>
            </a:extLst>
          </a:blip>
          <a:srcRect t="63" b="63"/>
          <a:stretch>
            <a:fillRect/>
          </a:stretch>
        </p:blipFill>
        <p:spPr/>
      </p:pic>
      <p:sp>
        <p:nvSpPr>
          <p:cNvPr id="21" name="Text Placeholder 20"/>
          <p:cNvSpPr>
            <a:spLocks noGrp="1"/>
          </p:cNvSpPr>
          <p:nvPr>
            <p:ph type="body" sz="quarter" idx="20"/>
          </p:nvPr>
        </p:nvSpPr>
        <p:spPr/>
        <p:txBody>
          <a:bodyPr/>
          <a:lstStyle/>
          <a:p>
            <a:r>
              <a:rPr lang="en-US" dirty="0"/>
              <a:t>PYTHON LIBRARIES USED</a:t>
            </a:r>
          </a:p>
        </p:txBody>
      </p:sp>
      <p:pic>
        <p:nvPicPr>
          <p:cNvPr id="31" name="Picture Placeholder 30" descr="Magnifying glass"/>
          <p:cNvPicPr>
            <a:picLocks noGrp="1" noChangeAspect="1"/>
          </p:cNvPicPr>
          <p:nvPr>
            <p:ph type="pic" sz="quarter" idx="16"/>
          </p:nvPr>
        </p:nvPicPr>
        <p:blipFill>
          <a:blip r:embed="rId8">
            <a:extLst>
              <a:ext uri="{96DAC541-7B7A-43D3-8B79-37D633B846F1}">
                <asvg:svgBlip xmlns:asvg="http://schemas.microsoft.com/office/drawing/2016/SVG/main" r:embed="rId9"/>
              </a:ext>
            </a:extLst>
          </a:blip>
          <a:srcRect/>
          <a:stretch>
            <a:fillRect/>
          </a:stretch>
        </p:blipFill>
        <p:spPr/>
      </p:pic>
      <p:sp>
        <p:nvSpPr>
          <p:cNvPr id="22" name="Text Placeholder 21"/>
          <p:cNvSpPr>
            <a:spLocks noGrp="1"/>
          </p:cNvSpPr>
          <p:nvPr>
            <p:ph type="body" sz="quarter" idx="21"/>
          </p:nvPr>
        </p:nvSpPr>
        <p:spPr/>
        <p:txBody>
          <a:bodyPr/>
          <a:lstStyle/>
          <a:p>
            <a:r>
              <a:rPr lang="en-US" dirty="0"/>
              <a:t>CODE SNIPPETS</a:t>
            </a:r>
          </a:p>
        </p:txBody>
      </p:sp>
      <p:pic>
        <p:nvPicPr>
          <p:cNvPr id="33" name="Picture Placeholder 32" descr="Head with Gears"/>
          <p:cNvPicPr>
            <a:picLocks noGrp="1" noChangeAspect="1"/>
          </p:cNvPicPr>
          <p:nvPr>
            <p:ph type="pic" sz="quarter" idx="17"/>
          </p:nvPr>
        </p:nvPicPr>
        <p:blipFill>
          <a:blip r:embed="rId10">
            <a:extLst>
              <a:ext uri="{96DAC541-7B7A-43D3-8B79-37D633B846F1}">
                <asvg:svgBlip xmlns:asvg="http://schemas.microsoft.com/office/drawing/2016/SVG/main" r:embed="rId11"/>
              </a:ext>
            </a:extLst>
          </a:blip>
          <a:srcRect t="63" b="63"/>
          <a:stretch>
            <a:fillRect/>
          </a:stretch>
        </p:blipFill>
        <p:spPr/>
      </p:pic>
      <p:sp>
        <p:nvSpPr>
          <p:cNvPr id="23" name="Text Placeholder 22"/>
          <p:cNvSpPr>
            <a:spLocks noGrp="1"/>
          </p:cNvSpPr>
          <p:nvPr>
            <p:ph type="body" sz="quarter" idx="22"/>
          </p:nvPr>
        </p:nvSpPr>
        <p:spPr/>
        <p:txBody>
          <a:bodyPr/>
          <a:lstStyle/>
          <a:p>
            <a:r>
              <a:rPr lang="en-US" dirty="0"/>
              <a:t>RESULT</a:t>
            </a:r>
          </a:p>
        </p:txBody>
      </p:sp>
      <p:sp>
        <p:nvSpPr>
          <p:cNvPr id="2" name="Slide Number Placeholder 1"/>
          <p:cNvSpPr>
            <a:spLocks noGrp="1"/>
          </p:cNvSpPr>
          <p:nvPr>
            <p:ph type="sldNum" sz="quarter" idx="12"/>
          </p:nvPr>
        </p:nvSpPr>
        <p:spPr/>
        <p:txBody>
          <a:bodyPr/>
          <a:lstStyle/>
          <a:p>
            <a:fld id="{C263D6C4-4840-40CC-AC84-17E24B3B7BDE}" type="slidenum">
              <a:rPr lang="en-US" smtClean="0"/>
              <a:t>2</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AIM OF THIS PROJECT:</a:t>
            </a:r>
          </a:p>
        </p:txBody>
      </p:sp>
      <p:sp>
        <p:nvSpPr>
          <p:cNvPr id="10" name="Text Placeholder 9"/>
          <p:cNvSpPr>
            <a:spLocks noGrp="1"/>
          </p:cNvSpPr>
          <p:nvPr>
            <p:ph type="body" sz="quarter" idx="13"/>
          </p:nvPr>
        </p:nvSpPr>
        <p:spPr/>
        <p:txBody>
          <a:bodyPr/>
          <a:lstStyle/>
          <a:p>
            <a:r>
              <a:rPr lang="en-US" dirty="0"/>
              <a:t>Hate speech can be defined as any speech that targets a group of people based on their race, religion, ethnicity, national origin, sexual orientation, or gender identity. Hate speech is often used to spread hate and bigotry. It can also be used to intimidate and threaten people. It can make people feel isolated, anxious, and scared. It can also lead to hate crimes. </a:t>
            </a:r>
          </a:p>
          <a:p>
            <a:r>
              <a:rPr lang="en-US" dirty="0"/>
              <a:t> Machine learning is a type of artificial intelligence that can be used to learn from data. It can be used to find patterns in data</a:t>
            </a:r>
          </a:p>
          <a:p>
            <a:r>
              <a:rPr lang="en-US" dirty="0"/>
              <a:t>These algorithms can analyze text and identify hate speech. They can also be used to determine the tone of a text. This can be used to identify hate speech that is disguised as jokes or sarcasm. Automated hate speech detection is an important tool in combating the spread of hate speech, particularly in social media.</a:t>
            </a:r>
          </a:p>
          <a:p>
            <a:endParaRPr lang="en-US" dirty="0"/>
          </a:p>
        </p:txBody>
      </p:sp>
      <p:sp>
        <p:nvSpPr>
          <p:cNvPr id="2" name="Slide Number Placeholder 1"/>
          <p:cNvSpPr>
            <a:spLocks noGrp="1"/>
          </p:cNvSpPr>
          <p:nvPr>
            <p:ph type="sldNum" sz="quarter" idx="12"/>
          </p:nvPr>
        </p:nvSpPr>
        <p:spPr/>
        <p:txBody>
          <a:bodyPr/>
          <a:lstStyle/>
          <a:p>
            <a:fld id="{C263D6C4-4840-40CC-AC84-17E24B3B7BDE}" type="slidenum">
              <a:rPr lang="en-US" smtClean="0"/>
              <a:t>3</a:t>
            </a:fld>
            <a:endParaRPr lang="en-US" dirty="0"/>
          </a:p>
        </p:txBody>
      </p:sp>
      <p:pic>
        <p:nvPicPr>
          <p:cNvPr id="1028" name="Picture 4" descr="GitHub - duonghuuphuc/hate-speech-detection: Resources for CSoNet-2021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5607" y="1802422"/>
            <a:ext cx="4627440" cy="32707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ALGORITHMS USED:</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t>4</a:t>
            </a:fld>
            <a:endParaRPr lang="en-US" noProof="0" dirty="0"/>
          </a:p>
        </p:txBody>
      </p:sp>
      <p:sp>
        <p:nvSpPr>
          <p:cNvPr id="4" name="Text Placeholder 3"/>
          <p:cNvSpPr>
            <a:spLocks noGrp="1"/>
          </p:cNvSpPr>
          <p:nvPr>
            <p:ph type="body" sz="quarter" idx="13"/>
          </p:nvPr>
        </p:nvSpPr>
        <p:spPr>
          <a:xfrm>
            <a:off x="444499" y="1625385"/>
            <a:ext cx="6888285" cy="4538023"/>
          </a:xfrm>
        </p:spPr>
        <p:txBody>
          <a:bodyPr/>
          <a:lstStyle/>
          <a:p>
            <a:r>
              <a:rPr lang="en-US" dirty="0"/>
              <a:t>Logistic regression is a type of supervised machine learning algorithm that can be used for classification tasks, such as sentiment analysis, spam detection, or text categorization. Logistic regression works by learning a function that maps input features (such as words or n-grams) to output labels (such as positive or negative) using a set of parameters that are optimized by minimizing a cost function. Logistic regression can handle both binary and multi-class classification problems by using different variants of the function, such as sigmoid or </a:t>
            </a:r>
            <a:r>
              <a:rPr lang="en-US" dirty="0" err="1"/>
              <a:t>softmax</a:t>
            </a:r>
            <a:r>
              <a:rPr lang="en-US" baseline="30000" dirty="0"/>
              <a:t>.</a:t>
            </a:r>
            <a:endParaRPr lang="en-US" dirty="0"/>
          </a:p>
          <a:p>
            <a:r>
              <a:rPr lang="en-US" dirty="0"/>
              <a:t>In natural language processing, logistic regression is often used as a baseline algorithm for classification, because it is simple, fast, and effective. Logistic regression can also be seen as a building block for more complex models, such as neural networks, which can be viewed as a series of logistic regression classifiers stacked on top of each other</a:t>
            </a:r>
            <a:r>
              <a:rPr lang="en-US" baseline="30000" dirty="0"/>
              <a:t>.</a:t>
            </a:r>
            <a:r>
              <a:rPr lang="en-US" dirty="0"/>
              <a:t> Logistic regression can also be combined with other techniques, such as feature extraction, preprocessing, or regularization, to improve its performance and generalization.</a:t>
            </a:r>
          </a:p>
          <a:p>
            <a:endParaRPr lang="en-IN" dirty="0"/>
          </a:p>
        </p:txBody>
      </p:sp>
      <p:pic>
        <p:nvPicPr>
          <p:cNvPr id="5" name="Picture 4"/>
          <p:cNvPicPr>
            <a:picLocks noChangeAspect="1"/>
          </p:cNvPicPr>
          <p:nvPr/>
        </p:nvPicPr>
        <p:blipFill>
          <a:blip r:embed="rId2"/>
          <a:stretch>
            <a:fillRect/>
          </a:stretch>
        </p:blipFill>
        <p:spPr>
          <a:xfrm>
            <a:off x="7860322" y="1011116"/>
            <a:ext cx="3903785" cy="443791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WORKING</a:t>
            </a:r>
          </a:p>
        </p:txBody>
      </p:sp>
      <p:sp>
        <p:nvSpPr>
          <p:cNvPr id="2" name="Slide Number Placeholder 1"/>
          <p:cNvSpPr>
            <a:spLocks noGrp="1"/>
          </p:cNvSpPr>
          <p:nvPr>
            <p:ph type="sldNum" sz="quarter" idx="12"/>
          </p:nvPr>
        </p:nvSpPr>
        <p:spPr/>
        <p:txBody>
          <a:bodyPr/>
          <a:lstStyle/>
          <a:p>
            <a:fld id="{C263D6C4-4840-40CC-AC84-17E24B3B7BDE}" type="slidenum">
              <a:rPr lang="en-US" smtClean="0"/>
              <a:t>5</a:t>
            </a:fld>
            <a:endParaRPr lang="en-US" dirty="0"/>
          </a:p>
        </p:txBody>
      </p:sp>
      <p:sp>
        <p:nvSpPr>
          <p:cNvPr id="5" name="Text Placeholder 4"/>
          <p:cNvSpPr>
            <a:spLocks noGrp="1"/>
          </p:cNvSpPr>
          <p:nvPr>
            <p:ph type="body" sz="quarter" idx="18"/>
          </p:nvPr>
        </p:nvSpPr>
        <p:spPr>
          <a:xfrm>
            <a:off x="542094" y="1529862"/>
            <a:ext cx="6166437" cy="4173271"/>
          </a:xfrm>
        </p:spPr>
        <p:txBody>
          <a:bodyPr/>
          <a:lstStyle/>
          <a:p>
            <a:endParaRPr lang="en-IN" dirty="0"/>
          </a:p>
          <a:p>
            <a:endParaRPr lang="en-IN" dirty="0"/>
          </a:p>
        </p:txBody>
      </p:sp>
      <p:sp>
        <p:nvSpPr>
          <p:cNvPr id="10" name="Rectangle 9"/>
          <p:cNvSpPr/>
          <p:nvPr/>
        </p:nvSpPr>
        <p:spPr>
          <a:xfrm>
            <a:off x="114301" y="1589210"/>
            <a:ext cx="7007468" cy="3970318"/>
          </a:xfrm>
          <a:prstGeom prst="rect">
            <a:avLst/>
          </a:prstGeom>
        </p:spPr>
        <p:txBody>
          <a:bodyPr wrap="square">
            <a:spAutoFit/>
          </a:bodyPr>
          <a:lstStyle/>
          <a:p>
            <a:pPr marL="342900" indent="-342900">
              <a:buAutoNum type="arabicPeriod"/>
            </a:pPr>
            <a:r>
              <a:rPr lang="en-US" dirty="0">
                <a:solidFill>
                  <a:schemeClr val="bg1"/>
                </a:solidFill>
              </a:rPr>
              <a:t>Collected a hate speech dataset: We used a dataset of labelled examples of hate speech and non-hate speech. </a:t>
            </a:r>
          </a:p>
          <a:p>
            <a:pPr marL="342900" indent="-342900">
              <a:buAutoNum type="arabicPeriod"/>
            </a:pPr>
            <a:r>
              <a:rPr lang="en-US" dirty="0">
                <a:solidFill>
                  <a:schemeClr val="bg1"/>
                </a:solidFill>
              </a:rPr>
              <a:t> Pre-processing the data: Pre-processing involves cleaning and transforming the raw text data into a format that the machine learning algorithm can use. Some common pre-processing steps include tokenization, stop word removal, and stemming.</a:t>
            </a:r>
          </a:p>
          <a:p>
            <a:pPr marL="342900" indent="-342900">
              <a:buAutoNum type="arabicPeriod"/>
            </a:pPr>
            <a:r>
              <a:rPr lang="en-US" dirty="0">
                <a:solidFill>
                  <a:schemeClr val="bg1"/>
                </a:solidFill>
              </a:rPr>
              <a:t> Feature extraction: This step involved extracting relevant features from the pre-processed text.. </a:t>
            </a:r>
          </a:p>
          <a:p>
            <a:pPr marL="342900" indent="-342900">
              <a:buAutoNum type="arabicPeriod"/>
            </a:pPr>
            <a:r>
              <a:rPr lang="en-US" dirty="0">
                <a:solidFill>
                  <a:schemeClr val="bg1"/>
                </a:solidFill>
              </a:rPr>
              <a:t> Train the model: We divided our dataset into training and validation sets. Use the training set to train your machine learning model. </a:t>
            </a:r>
          </a:p>
          <a:p>
            <a:pPr marL="342900" indent="-342900">
              <a:buAutoNum type="arabicPeriod"/>
            </a:pPr>
            <a:r>
              <a:rPr lang="en-US" dirty="0">
                <a:solidFill>
                  <a:schemeClr val="bg1"/>
                </a:solidFill>
              </a:rPr>
              <a:t> Evaluate the model: Use the validation set to evaluate the performance of your model. Common evaluation metrics include precision, recall, F1 score, and accuracy.</a:t>
            </a:r>
            <a:endParaRPr lang="en-IN" dirty="0">
              <a:solidFill>
                <a:schemeClr val="bg1"/>
              </a:solidFill>
            </a:endParaRPr>
          </a:p>
        </p:txBody>
      </p:sp>
      <p:pic>
        <p:nvPicPr>
          <p:cNvPr id="11" name="Picture 10"/>
          <p:cNvPicPr>
            <a:picLocks noChangeAspect="1"/>
          </p:cNvPicPr>
          <p:nvPr/>
        </p:nvPicPr>
        <p:blipFill>
          <a:blip r:embed="rId2"/>
          <a:stretch>
            <a:fillRect/>
          </a:stretch>
        </p:blipFill>
        <p:spPr>
          <a:xfrm>
            <a:off x="7241831" y="992432"/>
            <a:ext cx="4844562" cy="49434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4500" y="542925"/>
            <a:ext cx="11214100" cy="534035"/>
          </a:xfrm>
        </p:spPr>
        <p:txBody>
          <a:bodyPr/>
          <a:lstStyle/>
          <a:p>
            <a:r>
              <a:rPr lang="en-IN" altLang="en-US"/>
              <a:t>LITERATURE REVIEW:</a:t>
            </a:r>
          </a:p>
        </p:txBody>
      </p:sp>
      <p:sp>
        <p:nvSpPr>
          <p:cNvPr id="4" name="Slide Number Placeholder 3"/>
          <p:cNvSpPr>
            <a:spLocks noGrp="1"/>
          </p:cNvSpPr>
          <p:nvPr>
            <p:ph type="sldNum" sz="quarter" idx="12"/>
          </p:nvPr>
        </p:nvSpPr>
        <p:spPr/>
        <p:txBody>
          <a:bodyPr/>
          <a:lstStyle/>
          <a:p>
            <a:fld id="{C263D6C4-4840-40CC-AC84-17E24B3B7BDE}" type="slidenum">
              <a:rPr lang="en-US" noProof="0" smtClean="0"/>
              <a:t>6</a:t>
            </a:fld>
            <a:endParaRPr lang="en-US" noProof="0" dirty="0"/>
          </a:p>
        </p:txBody>
      </p:sp>
      <p:sp>
        <p:nvSpPr>
          <p:cNvPr id="6" name="Text Box 5"/>
          <p:cNvSpPr txBox="1"/>
          <p:nvPr/>
        </p:nvSpPr>
        <p:spPr>
          <a:xfrm>
            <a:off x="259080" y="1456055"/>
            <a:ext cx="9255125" cy="2959100"/>
          </a:xfrm>
          <a:prstGeom prst="rect">
            <a:avLst/>
          </a:prstGeom>
          <a:noFill/>
        </p:spPr>
        <p:txBody>
          <a:bodyPr wrap="square" rtlCol="0" anchor="t">
            <a:noAutofit/>
          </a:bodyPr>
          <a:lstStyle/>
          <a:p>
            <a:r>
              <a:rPr lang="en-US" dirty="0">
                <a:solidFill>
                  <a:schemeClr val="bg1"/>
                </a:solidFill>
                <a:sym typeface="+mn-ea"/>
              </a:rPr>
              <a:t>"Automated Hate Speech Detection and the Problem of Offensive Language" by Davidson, T., et al. (2017). This paper presents a study on the problem of automated hate speech detection. The authors create a dataset of Twitter posts labelled as hate speech or not, and experiment with various machine learning techniques for</a:t>
            </a:r>
            <a:endParaRPr lang="en-US" dirty="0">
              <a:solidFill>
                <a:schemeClr val="bg1"/>
              </a:solidFill>
            </a:endParaRPr>
          </a:p>
          <a:p>
            <a:r>
              <a:rPr lang="en-US" dirty="0">
                <a:solidFill>
                  <a:schemeClr val="bg1"/>
                </a:solidFill>
                <a:sym typeface="+mn-ea"/>
              </a:rPr>
              <a:t>classification.</a:t>
            </a:r>
          </a:p>
          <a:p>
            <a:endParaRPr lang="en-US" dirty="0">
              <a:solidFill>
                <a:schemeClr val="bg1"/>
              </a:solidFill>
            </a:endParaRPr>
          </a:p>
          <a:p>
            <a:r>
              <a:rPr lang="en-US" dirty="0">
                <a:solidFill>
                  <a:schemeClr val="bg1"/>
                </a:solidFill>
                <a:sym typeface="+mn-ea"/>
              </a:rPr>
              <a:t>"Hate Speech Detection with Comment Embeddings and LSTM Networks" by </a:t>
            </a:r>
            <a:r>
              <a:rPr lang="en-US" dirty="0" err="1">
                <a:solidFill>
                  <a:schemeClr val="bg1"/>
                </a:solidFill>
                <a:sym typeface="+mn-ea"/>
              </a:rPr>
              <a:t>Wulczyn</a:t>
            </a:r>
            <a:r>
              <a:rPr lang="en-US" dirty="0">
                <a:solidFill>
                  <a:schemeClr val="bg1"/>
                </a:solidFill>
                <a:sym typeface="+mn-ea"/>
              </a:rPr>
              <a:t>, E., et al. (2017). This paper proposes a hate speech detection model that uses LSTM networks and comment embeddings. The authors use a large dataset of comments from online forums and social media platforms to train the model.</a:t>
            </a:r>
          </a:p>
          <a:p>
            <a:endParaRPr lang="en-US" dirty="0">
              <a:solidFill>
                <a:schemeClr val="bg1"/>
              </a:solidFill>
            </a:endParaRPr>
          </a:p>
          <a:p>
            <a:r>
              <a:rPr lang="en-US" dirty="0">
                <a:solidFill>
                  <a:schemeClr val="bg1"/>
                </a:solidFill>
                <a:sym typeface="+mn-ea"/>
              </a:rPr>
              <a:t>"Deep Learning for Hate Speech Detection in Tweets" by </a:t>
            </a:r>
            <a:r>
              <a:rPr lang="en-US" dirty="0" err="1">
                <a:solidFill>
                  <a:schemeClr val="bg1"/>
                </a:solidFill>
                <a:sym typeface="+mn-ea"/>
              </a:rPr>
              <a:t>Badjatiya</a:t>
            </a:r>
            <a:r>
              <a:rPr lang="en-US" dirty="0">
                <a:solidFill>
                  <a:schemeClr val="bg1"/>
                </a:solidFill>
                <a:sym typeface="+mn-ea"/>
              </a:rPr>
              <a:t>, P., et al. (2017). This paper presents a deep learning approach for hate speech detection on Twitter. The model uses a combination of convolutional and LSTM layers for feature extraction and classification.</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PYTHON LIBRARIES USED:</a:t>
            </a:r>
          </a:p>
        </p:txBody>
      </p:sp>
      <p:sp>
        <p:nvSpPr>
          <p:cNvPr id="4" name="Slide Number Placeholder 3"/>
          <p:cNvSpPr>
            <a:spLocks noGrp="1"/>
          </p:cNvSpPr>
          <p:nvPr>
            <p:ph type="sldNum" sz="quarter" idx="12"/>
          </p:nvPr>
        </p:nvSpPr>
        <p:spPr/>
        <p:txBody>
          <a:bodyPr/>
          <a:lstStyle/>
          <a:p>
            <a:fld id="{C263D6C4-4840-40CC-AC84-17E24B3B7BDE}" type="slidenum">
              <a:rPr lang="en-US" noProof="0" smtClean="0"/>
              <a:t>7</a:t>
            </a:fld>
            <a:endParaRPr lang="en-US" noProof="0" dirty="0"/>
          </a:p>
        </p:txBody>
      </p:sp>
      <p:sp>
        <p:nvSpPr>
          <p:cNvPr id="9" name="Text Placeholder 8"/>
          <p:cNvSpPr>
            <a:spLocks noGrp="1"/>
          </p:cNvSpPr>
          <p:nvPr>
            <p:ph type="body" sz="quarter" idx="18"/>
          </p:nvPr>
        </p:nvSpPr>
        <p:spPr>
          <a:xfrm>
            <a:off x="287117" y="1002323"/>
            <a:ext cx="11213221" cy="7218485"/>
          </a:xfrm>
        </p:spPr>
        <p:txBody>
          <a:bodyPr/>
          <a:lstStyle/>
          <a:p>
            <a:pPr lvl="0"/>
            <a:endParaRPr lang="en-US" sz="1800" b="1" dirty="0"/>
          </a:p>
          <a:p>
            <a:pPr lvl="0"/>
            <a:endParaRPr lang="en-US" sz="1200" b="1" dirty="0"/>
          </a:p>
          <a:p>
            <a:pPr lvl="0"/>
            <a:endParaRPr lang="en-US" sz="1200" b="1" dirty="0"/>
          </a:p>
          <a:p>
            <a:pPr lvl="0"/>
            <a:r>
              <a:rPr lang="en-US" sz="1600" b="1" dirty="0"/>
              <a:t>Pandas: </a:t>
            </a:r>
            <a:r>
              <a:rPr lang="en-US" sz="1600" dirty="0"/>
              <a:t>Pandas is a powerful data manipulation library for Python. It provides data structures like </a:t>
            </a:r>
            <a:r>
              <a:rPr lang="en-US" sz="1600" dirty="0" err="1"/>
              <a:t>DataFrame</a:t>
            </a:r>
            <a:r>
              <a:rPr lang="en-US" sz="1600" dirty="0"/>
              <a:t> and Series, which are designed for efficiently manipulating large datasets.</a:t>
            </a:r>
            <a:endParaRPr lang="en-IN" sz="1600" dirty="0"/>
          </a:p>
          <a:p>
            <a:pPr lvl="0"/>
            <a:r>
              <a:rPr lang="en-US" sz="1600" b="1" dirty="0" err="1"/>
              <a:t>NumPy</a:t>
            </a:r>
            <a:r>
              <a:rPr lang="en-US" sz="1600" b="1" dirty="0"/>
              <a:t> :</a:t>
            </a:r>
            <a:r>
              <a:rPr lang="en-US" sz="1600" dirty="0" err="1"/>
              <a:t>NumPy</a:t>
            </a:r>
            <a:r>
              <a:rPr lang="en-US" sz="1600" dirty="0"/>
              <a:t> is a library for numerical computations in Python. It provides support for large, multi-dimensional arrays and matrices, along with mathematical functions to operate on these arrays.</a:t>
            </a:r>
            <a:endParaRPr lang="en-IN" sz="1600" dirty="0"/>
          </a:p>
          <a:p>
            <a:pPr lvl="0"/>
            <a:r>
              <a:rPr lang="en-US" sz="1600" b="1" dirty="0" err="1"/>
              <a:t>Matplotlib</a:t>
            </a:r>
            <a:r>
              <a:rPr lang="en-US" sz="1600" b="1" dirty="0"/>
              <a:t>:</a:t>
            </a:r>
            <a:endParaRPr lang="en-IN" sz="1600" dirty="0"/>
          </a:p>
          <a:p>
            <a:pPr lvl="0"/>
            <a:r>
              <a:rPr lang="en-US" sz="1600" dirty="0" err="1"/>
              <a:t>Matplotlib</a:t>
            </a:r>
            <a:r>
              <a:rPr lang="en-US" sz="1600" dirty="0"/>
              <a:t> is a 2D plotting library for Python. It enables you to create a wide variety of static, animated, and interactive visualizations in Python.</a:t>
            </a:r>
            <a:endParaRPr lang="en-IN" sz="1600" dirty="0"/>
          </a:p>
          <a:p>
            <a:pPr lvl="0"/>
            <a:r>
              <a:rPr lang="en-US" sz="1600" b="1" dirty="0" err="1"/>
              <a:t>Seaborn</a:t>
            </a:r>
            <a:r>
              <a:rPr lang="en-US" sz="1600" b="1" dirty="0"/>
              <a:t> :</a:t>
            </a:r>
            <a:endParaRPr lang="en-IN" sz="1600" dirty="0"/>
          </a:p>
          <a:p>
            <a:pPr lvl="0"/>
            <a:r>
              <a:rPr lang="en-US" sz="1600" dirty="0" err="1"/>
              <a:t>Seaborn</a:t>
            </a:r>
            <a:r>
              <a:rPr lang="en-US" sz="1600" dirty="0"/>
              <a:t> is a statistical data visualization library based on </a:t>
            </a:r>
            <a:r>
              <a:rPr lang="en-US" sz="1600" dirty="0" err="1"/>
              <a:t>Matplotlib</a:t>
            </a:r>
            <a:r>
              <a:rPr lang="en-US" sz="1600" dirty="0"/>
              <a:t>. It provides a high-level interface for drawing attractive and informative statistical graphics.</a:t>
            </a:r>
            <a:endParaRPr lang="en-IN" sz="1600" dirty="0"/>
          </a:p>
          <a:p>
            <a:pPr lvl="0"/>
            <a:r>
              <a:rPr lang="en-US" sz="1600" b="1" dirty="0"/>
              <a:t>NLTK :</a:t>
            </a:r>
            <a:endParaRPr lang="en-IN" sz="1600" dirty="0"/>
          </a:p>
          <a:p>
            <a:r>
              <a:rPr lang="en-US" sz="1600" dirty="0"/>
              <a:t>NLTK, or the Natural Language Toolkit, is a library for working with human language data. It provides easy-to-use interfaces to lexical resources, such as WordNet, and processing text, including tokenization, stemming, and part-of-speech tagging.</a:t>
            </a:r>
            <a:endParaRPr lang="en-IN" sz="1600" dirty="0"/>
          </a:p>
          <a:p>
            <a:pPr lvl="0"/>
            <a:r>
              <a:rPr lang="en-US" sz="1200" dirty="0"/>
              <a:t>.</a:t>
            </a:r>
            <a:endParaRPr lang="en-IN" sz="1200" dirty="0"/>
          </a:p>
          <a:p>
            <a:r>
              <a:rPr lang="en-IN" sz="1200" dirty="0"/>
              <a:t> </a:t>
            </a:r>
          </a:p>
          <a:p>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t>8</a:t>
            </a:fld>
            <a:endParaRPr lang="en-US" noProof="0" dirty="0"/>
          </a:p>
        </p:txBody>
      </p:sp>
      <p:sp>
        <p:nvSpPr>
          <p:cNvPr id="6" name="Rectangle 5"/>
          <p:cNvSpPr/>
          <p:nvPr/>
        </p:nvSpPr>
        <p:spPr>
          <a:xfrm>
            <a:off x="290147" y="1415561"/>
            <a:ext cx="11262946" cy="3693319"/>
          </a:xfrm>
          <a:prstGeom prst="rect">
            <a:avLst/>
          </a:prstGeom>
        </p:spPr>
        <p:txBody>
          <a:bodyPr wrap="square">
            <a:spAutoFit/>
          </a:bodyPr>
          <a:lstStyle/>
          <a:p>
            <a:pPr lvl="0"/>
            <a:r>
              <a:rPr lang="en-US" b="1" dirty="0" err="1">
                <a:solidFill>
                  <a:schemeClr val="bg1"/>
                </a:solidFill>
              </a:rPr>
              <a:t>WordCloud</a:t>
            </a:r>
            <a:r>
              <a:rPr lang="en-US" b="1" dirty="0">
                <a:solidFill>
                  <a:schemeClr val="bg1"/>
                </a:solidFill>
              </a:rPr>
              <a:t>:</a:t>
            </a:r>
            <a:endParaRPr lang="en-IN" dirty="0">
              <a:solidFill>
                <a:schemeClr val="bg1"/>
              </a:solidFill>
            </a:endParaRPr>
          </a:p>
          <a:p>
            <a:r>
              <a:rPr lang="en-IN" b="1" dirty="0">
                <a:solidFill>
                  <a:schemeClr val="bg1"/>
                </a:solidFill>
              </a:rPr>
              <a:t> </a:t>
            </a:r>
            <a:r>
              <a:rPr lang="en-US" dirty="0" err="1">
                <a:solidFill>
                  <a:schemeClr val="bg1"/>
                </a:solidFill>
              </a:rPr>
              <a:t>WordCloud</a:t>
            </a:r>
            <a:r>
              <a:rPr lang="en-US" dirty="0">
                <a:solidFill>
                  <a:schemeClr val="bg1"/>
                </a:solidFill>
              </a:rPr>
              <a:t> is a library for creating word clouds, which are visual representations of text data. It is often used to show the most frequently occurring words in a body of text.</a:t>
            </a:r>
            <a:endParaRPr lang="en-IN" dirty="0">
              <a:solidFill>
                <a:schemeClr val="bg1"/>
              </a:solidFill>
            </a:endParaRPr>
          </a:p>
          <a:p>
            <a:pPr lvl="0"/>
            <a:r>
              <a:rPr lang="en-US" b="1" dirty="0" err="1">
                <a:solidFill>
                  <a:schemeClr val="bg1"/>
                </a:solidFill>
              </a:rPr>
              <a:t>Scikit</a:t>
            </a:r>
            <a:r>
              <a:rPr lang="en-US" b="1" dirty="0">
                <a:solidFill>
                  <a:schemeClr val="bg1"/>
                </a:solidFill>
              </a:rPr>
              <a:t>-learn:</a:t>
            </a:r>
            <a:endParaRPr lang="en-IN" dirty="0">
              <a:solidFill>
                <a:schemeClr val="bg1"/>
              </a:solidFill>
            </a:endParaRPr>
          </a:p>
          <a:p>
            <a:pPr marL="285750" indent="-285750">
              <a:buFont typeface="Arial" panose="020B0604020202020204" pitchFamily="34" charset="0"/>
              <a:buChar char="•"/>
            </a:pPr>
            <a:r>
              <a:rPr lang="en-IN" b="1" dirty="0">
                <a:solidFill>
                  <a:schemeClr val="bg1"/>
                </a:solidFill>
              </a:rPr>
              <a:t> </a:t>
            </a:r>
            <a:r>
              <a:rPr lang="en-US" dirty="0" err="1">
                <a:solidFill>
                  <a:schemeClr val="bg1"/>
                </a:solidFill>
              </a:rPr>
              <a:t>Scikit</a:t>
            </a:r>
            <a:r>
              <a:rPr lang="en-US" dirty="0">
                <a:solidFill>
                  <a:schemeClr val="bg1"/>
                </a:solidFill>
              </a:rPr>
              <a:t>-learn is a machine learning library for Python. </a:t>
            </a:r>
            <a:r>
              <a:rPr lang="en-US" b="1" dirty="0" err="1">
                <a:solidFill>
                  <a:schemeClr val="bg1"/>
                </a:solidFill>
              </a:rPr>
              <a:t>TfidfVectorizer</a:t>
            </a:r>
            <a:r>
              <a:rPr lang="en-US" dirty="0">
                <a:solidFill>
                  <a:schemeClr val="bg1"/>
                </a:solidFill>
              </a:rPr>
              <a:t> is a feature extraction method that converts a collection of raw documents to a matrix of TF-IDF features.</a:t>
            </a:r>
            <a:endParaRPr lang="en-US" b="1" dirty="0">
              <a:solidFill>
                <a:schemeClr val="bg1"/>
              </a:solidFill>
            </a:endParaRPr>
          </a:p>
          <a:p>
            <a:pPr marL="285750" lvl="0" indent="-285750">
              <a:buFont typeface="Arial" panose="020B0604020202020204" pitchFamily="34" charset="0"/>
              <a:buChar char="•"/>
            </a:pPr>
            <a:r>
              <a:rPr lang="en-US" dirty="0" err="1">
                <a:solidFill>
                  <a:schemeClr val="bg1"/>
                </a:solidFill>
              </a:rPr>
              <a:t>Scikit</a:t>
            </a:r>
            <a:r>
              <a:rPr lang="en-US" dirty="0">
                <a:solidFill>
                  <a:schemeClr val="bg1"/>
                </a:solidFill>
              </a:rPr>
              <a:t>-learn provides tools for machine learning, including data splitting. </a:t>
            </a:r>
            <a:r>
              <a:rPr lang="en-US" b="1" dirty="0" err="1">
                <a:solidFill>
                  <a:schemeClr val="bg1"/>
                </a:solidFill>
              </a:rPr>
              <a:t>train_test_split</a:t>
            </a:r>
            <a:r>
              <a:rPr lang="en-US" dirty="0">
                <a:solidFill>
                  <a:schemeClr val="bg1"/>
                </a:solidFill>
              </a:rPr>
              <a:t> is used to split datasets into training and testing sets for model evaluation.</a:t>
            </a:r>
            <a:endParaRPr lang="en-IN" dirty="0">
              <a:solidFill>
                <a:schemeClr val="bg1"/>
              </a:solidFill>
            </a:endParaRPr>
          </a:p>
          <a:p>
            <a:pPr marL="285750" indent="-285750">
              <a:buFont typeface="Arial" panose="020B0604020202020204" pitchFamily="34" charset="0"/>
              <a:buChar char="•"/>
            </a:pPr>
            <a:r>
              <a:rPr lang="en-IN" b="1" dirty="0">
                <a:solidFill>
                  <a:schemeClr val="bg1"/>
                </a:solidFill>
              </a:rPr>
              <a:t> </a:t>
            </a:r>
            <a:r>
              <a:rPr lang="en-US" dirty="0" err="1">
                <a:solidFill>
                  <a:schemeClr val="bg1"/>
                </a:solidFill>
              </a:rPr>
              <a:t>Scikit-learn's</a:t>
            </a:r>
            <a:r>
              <a:rPr lang="en-US" dirty="0">
                <a:solidFill>
                  <a:schemeClr val="bg1"/>
                </a:solidFill>
              </a:rPr>
              <a:t> </a:t>
            </a:r>
            <a:r>
              <a:rPr lang="en-US" b="1" dirty="0" err="1">
                <a:solidFill>
                  <a:schemeClr val="bg1"/>
                </a:solidFill>
              </a:rPr>
              <a:t>LogisticRegression</a:t>
            </a:r>
            <a:r>
              <a:rPr lang="en-US" dirty="0">
                <a:solidFill>
                  <a:schemeClr val="bg1"/>
                </a:solidFill>
              </a:rPr>
              <a:t> is a linear model for binary classification. It's commonly used for tasks where the dependent variable is binary (two classes).</a:t>
            </a:r>
            <a:endParaRPr lang="en-IN" dirty="0">
              <a:solidFill>
                <a:schemeClr val="bg1"/>
              </a:solidFill>
            </a:endParaRPr>
          </a:p>
          <a:p>
            <a:pPr marL="285750" indent="-285750">
              <a:buFont typeface="Arial" panose="020B0604020202020204" pitchFamily="34" charset="0"/>
              <a:buChar char="•"/>
            </a:pPr>
            <a:r>
              <a:rPr lang="en-US" dirty="0" err="1">
                <a:solidFill>
                  <a:schemeClr val="bg1"/>
                </a:solidFill>
              </a:rPr>
              <a:t>Scikit</a:t>
            </a:r>
            <a:r>
              <a:rPr lang="en-US" dirty="0">
                <a:solidFill>
                  <a:schemeClr val="bg1"/>
                </a:solidFill>
              </a:rPr>
              <a:t>-learn provides various metrics for evaluating the performance of machine learning models. </a:t>
            </a:r>
            <a:r>
              <a:rPr lang="en-US" b="1" dirty="0" err="1">
                <a:solidFill>
                  <a:schemeClr val="bg1"/>
                </a:solidFill>
              </a:rPr>
              <a:t>accuracy_score</a:t>
            </a:r>
            <a:r>
              <a:rPr lang="en-US" dirty="0">
                <a:solidFill>
                  <a:schemeClr val="bg1"/>
                </a:solidFill>
              </a:rPr>
              <a:t>, </a:t>
            </a:r>
            <a:r>
              <a:rPr lang="en-US" b="1" dirty="0" err="1">
                <a:solidFill>
                  <a:schemeClr val="bg1"/>
                </a:solidFill>
              </a:rPr>
              <a:t>classification_report</a:t>
            </a:r>
            <a:r>
              <a:rPr lang="en-US" dirty="0">
                <a:solidFill>
                  <a:schemeClr val="bg1"/>
                </a:solidFill>
              </a:rPr>
              <a:t>, </a:t>
            </a:r>
            <a:r>
              <a:rPr lang="en-US" b="1" dirty="0" err="1">
                <a:solidFill>
                  <a:schemeClr val="bg1"/>
                </a:solidFill>
              </a:rPr>
              <a:t>confusion_matrix</a:t>
            </a:r>
            <a:r>
              <a:rPr lang="en-US" dirty="0">
                <a:solidFill>
                  <a:schemeClr val="bg1"/>
                </a:solidFill>
              </a:rPr>
              <a:t>, and </a:t>
            </a:r>
            <a:r>
              <a:rPr lang="en-US" b="1" dirty="0" err="1">
                <a:solidFill>
                  <a:schemeClr val="bg1"/>
                </a:solidFill>
              </a:rPr>
              <a:t>ConfusionMatrixDisplay</a:t>
            </a:r>
            <a:r>
              <a:rPr lang="en-US" dirty="0">
                <a:solidFill>
                  <a:schemeClr val="bg1"/>
                </a:solidFill>
              </a:rPr>
              <a:t> are tools for assessing classification model performance.</a:t>
            </a:r>
            <a:endParaRPr lang="en-IN"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t>9</a:t>
            </a:fld>
            <a:endParaRPr lang="en-US" noProof="0" dirty="0"/>
          </a:p>
        </p:txBody>
      </p:sp>
      <p:pic>
        <p:nvPicPr>
          <p:cNvPr id="7" name="Picture 6"/>
          <p:cNvPicPr>
            <a:picLocks noChangeAspect="1"/>
          </p:cNvPicPr>
          <p:nvPr/>
        </p:nvPicPr>
        <p:blipFill>
          <a:blip r:embed="rId2"/>
          <a:stretch>
            <a:fillRect/>
          </a:stretch>
        </p:blipFill>
        <p:spPr>
          <a:xfrm>
            <a:off x="167297" y="1247245"/>
            <a:ext cx="5598312" cy="4722234"/>
          </a:xfrm>
          <a:prstGeom prst="rect">
            <a:avLst/>
          </a:prstGeom>
        </p:spPr>
      </p:pic>
      <p:pic>
        <p:nvPicPr>
          <p:cNvPr id="10" name="Content Placeholder 9"/>
          <p:cNvPicPr>
            <a:picLocks noGrp="1" noChangeAspect="1"/>
          </p:cNvPicPr>
          <p:nvPr>
            <p:ph idx="1"/>
          </p:nvPr>
        </p:nvPicPr>
        <p:blipFill>
          <a:blip r:embed="rId3"/>
          <a:stretch>
            <a:fillRect/>
          </a:stretch>
        </p:blipFill>
        <p:spPr>
          <a:xfrm>
            <a:off x="5978106" y="1267460"/>
            <a:ext cx="5990374" cy="471927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purl.org/dc/dcmitype/"/>
    <ds:schemaRef ds:uri="71af3243-3dd4-4a8d-8c0d-dd76da1f02a5"/>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schemas.microsoft.com/office/2006/metadata/properties"/>
    <ds:schemaRef ds:uri="16c05727-aa75-4e4a-9b5f-8a80a1165891"/>
    <ds:schemaRef ds:uri="http://www.w3.org/XML/1998/namespace"/>
    <ds:schemaRef ds:uri="http://purl.org/dc/elements/1.1/"/>
  </ds:schemaRefs>
</ds:datastoreItem>
</file>

<file path=customXml/itemProps2.xml><?xml version="1.0" encoding="utf-8"?>
<ds:datastoreItem xmlns:ds="http://schemas.openxmlformats.org/officeDocument/2006/customXml" ds:itemID="{4C103400-4A22-4E35-B588-4C4D42638959}">
  <ds:schemaRefs/>
</ds:datastoreItem>
</file>

<file path=customXml/itemProps3.xml><?xml version="1.0" encoding="utf-8"?>
<ds:datastoreItem xmlns:ds="http://schemas.openxmlformats.org/officeDocument/2006/customXml" ds:itemID="{5B26E0C9-B2AA-42E6-97B6-E1B7D9EAF129}">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1041</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Trade Gothic LT Pro</vt:lpstr>
      <vt:lpstr>Trebuchet MS</vt:lpstr>
      <vt:lpstr>Office Theme</vt:lpstr>
      <vt:lpstr>Hate-speech detection</vt:lpstr>
      <vt:lpstr>CONTENTS:</vt:lpstr>
      <vt:lpstr>AIM OF THIS PROJECT:</vt:lpstr>
      <vt:lpstr>ALGORITHMS USED:</vt:lpstr>
      <vt:lpstr>WORKING</vt:lpstr>
      <vt:lpstr>LITERATURE REVIEW:</vt:lpstr>
      <vt:lpstr>PYTHON LIBRARIES USED:</vt:lpstr>
      <vt:lpstr>PowerPoint Presentation</vt:lpstr>
      <vt:lpstr>PowerPoint Presentation</vt:lpstr>
      <vt:lpstr>PowerPoint Presentation</vt:lpstr>
      <vt:lpstr>PowerPoint Presentation</vt:lpstr>
      <vt:lpstr>PowerPoint Presentation</vt:lpstr>
      <vt:lpstr>ACCURACY:</vt:lpstr>
      <vt:lpstr>RESULT: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2023-11-20T05:08:00Z</dcterms:created>
  <dcterms:modified xsi:type="dcterms:W3CDTF">2023-11-27T04:02:10Z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C13C54BDD2F247DB9D1BB26CC94014AC_13</vt:lpwstr>
  </property>
  <property fmtid="{D5CDD505-2E9C-101B-9397-08002B2CF9AE}" pid="4" name="KSOProductBuildVer">
    <vt:lpwstr>1033-12.2.0.13306</vt:lpwstr>
  </property>
</Properties>
</file>