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8" r:id="rId2"/>
    <p:sldId id="279" r:id="rId3"/>
    <p:sldId id="286" r:id="rId4"/>
    <p:sldId id="306" r:id="rId5"/>
    <p:sldId id="288" r:id="rId6"/>
    <p:sldId id="290" r:id="rId7"/>
    <p:sldId id="294" r:id="rId8"/>
    <p:sldId id="295" r:id="rId9"/>
    <p:sldId id="296" r:id="rId10"/>
    <p:sldId id="291" r:id="rId11"/>
    <p:sldId id="302" r:id="rId12"/>
    <p:sldId id="303" r:id="rId13"/>
    <p:sldId id="304" r:id="rId14"/>
    <p:sldId id="307" r:id="rId15"/>
    <p:sldId id="292" r:id="rId16"/>
    <p:sldId id="297" r:id="rId17"/>
    <p:sldId id="301" r:id="rId18"/>
    <p:sldId id="305" r:id="rId19"/>
    <p:sldId id="308" r:id="rId20"/>
    <p:sldId id="312" r:id="rId21"/>
    <p:sldId id="313" r:id="rId22"/>
    <p:sldId id="314" r:id="rId23"/>
    <p:sldId id="298" r:id="rId24"/>
    <p:sldId id="315" r:id="rId25"/>
    <p:sldId id="299" r:id="rId26"/>
    <p:sldId id="316" r:id="rId27"/>
    <p:sldId id="318" r:id="rId28"/>
    <p:sldId id="317" r:id="rId29"/>
    <p:sldId id="300" r:id="rId30"/>
    <p:sldId id="319" r:id="rId31"/>
    <p:sldId id="322" r:id="rId32"/>
    <p:sldId id="321" r:id="rId33"/>
    <p:sldId id="320" r:id="rId34"/>
    <p:sldId id="323" r:id="rId35"/>
    <p:sldId id="324" r:id="rId36"/>
    <p:sldId id="326" r:id="rId37"/>
    <p:sldId id="325" r:id="rId38"/>
    <p:sldId id="327" r:id="rId39"/>
    <p:sldId id="330" r:id="rId40"/>
    <p:sldId id="328" r:id="rId41"/>
    <p:sldId id="329" r:id="rId42"/>
    <p:sldId id="331" r:id="rId43"/>
    <p:sldId id="333" r:id="rId44"/>
    <p:sldId id="332" r:id="rId45"/>
    <p:sldId id="334" r:id="rId46"/>
    <p:sldId id="335" r:id="rId4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9CC"/>
    <a:srgbClr val="009FE1"/>
    <a:srgbClr val="FFFFFF"/>
    <a:srgbClr val="57D8AE"/>
    <a:srgbClr val="6695B7"/>
    <a:srgbClr val="F7D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382"/>
    <p:restoredTop sz="89969"/>
  </p:normalViewPr>
  <p:slideViewPr>
    <p:cSldViewPr>
      <p:cViewPr>
        <p:scale>
          <a:sx n="51" d="100"/>
          <a:sy n="51" d="100"/>
        </p:scale>
        <p:origin x="1928" y="5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09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90458-9189-8042-941E-B79CE56E0D66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77F20DF6-790E-424B-A28B-C70D9B662A98}">
      <dgm:prSet phldrT="[Text]" custT="1"/>
      <dgm:spPr>
        <a:solidFill>
          <a:srgbClr val="009FE1"/>
        </a:solidFill>
        <a:ln>
          <a:solidFill>
            <a:srgbClr val="009FE1"/>
          </a:solidFill>
        </a:ln>
      </dgm:spPr>
      <dgm:t>
        <a:bodyPr/>
        <a:lstStyle/>
        <a:p>
          <a:r>
            <a:rPr lang="en-US" sz="4000" b="1" dirty="0" smtClean="0">
              <a:solidFill>
                <a:srgbClr val="71D9CC"/>
              </a:solidFill>
            </a:rPr>
            <a:t>SITUATION</a:t>
          </a:r>
        </a:p>
        <a:p>
          <a:r>
            <a:rPr lang="en-US" sz="2400" dirty="0" smtClean="0"/>
            <a:t>Food Co., a leading global specialty food retailer, wants to improve the efficiency of their promotional spend based on customers’ shopping behaviors in groups.</a:t>
          </a:r>
          <a:endParaRPr lang="en-US" sz="2400" dirty="0"/>
        </a:p>
      </dgm:t>
    </dgm:pt>
    <dgm:pt modelId="{54E389FE-F4D2-A94A-803C-AD31D2495EE6}" type="parTrans" cxnId="{DD978E40-F67C-9447-8D8B-644CD28E1CFA}">
      <dgm:prSet/>
      <dgm:spPr/>
      <dgm:t>
        <a:bodyPr/>
        <a:lstStyle/>
        <a:p>
          <a:endParaRPr lang="en-US"/>
        </a:p>
      </dgm:t>
    </dgm:pt>
    <dgm:pt modelId="{2DF141E1-E9C7-6148-A597-3F3768111D73}" type="sibTrans" cxnId="{DD978E40-F67C-9447-8D8B-644CD28E1CFA}">
      <dgm:prSet/>
      <dgm:spPr/>
      <dgm:t>
        <a:bodyPr/>
        <a:lstStyle/>
        <a:p>
          <a:endParaRPr lang="en-US"/>
        </a:p>
      </dgm:t>
    </dgm:pt>
    <dgm:pt modelId="{1877D6E8-EBBA-FE48-8D9D-200458F9AF83}">
      <dgm:prSet phldrT="[Text]" custT="1"/>
      <dgm:spPr>
        <a:solidFill>
          <a:srgbClr val="009FE1"/>
        </a:solidFill>
        <a:ln>
          <a:solidFill>
            <a:srgbClr val="009FE1"/>
          </a:solidFill>
        </a:ln>
      </dgm:spPr>
      <dgm:t>
        <a:bodyPr/>
        <a:lstStyle/>
        <a:p>
          <a:r>
            <a:rPr lang="en-US" sz="4000" b="1" dirty="0" smtClean="0">
              <a:solidFill>
                <a:srgbClr val="71D9CC"/>
              </a:solidFill>
            </a:rPr>
            <a:t>COMPLICATION</a:t>
          </a:r>
          <a:endParaRPr lang="en-US" sz="4000" b="1" dirty="0" smtClean="0"/>
        </a:p>
        <a:p>
          <a:r>
            <a:rPr lang="en-US" sz="2400" smtClean="0"/>
            <a:t>We have to </a:t>
          </a:r>
          <a:r>
            <a:rPr lang="en-US" sz="2400" dirty="0" smtClean="0"/>
            <a:t>conduct complex network analysis utilizing limited data to ensure that Food Co.’s fixed budget is used optimally. </a:t>
          </a:r>
          <a:endParaRPr lang="en-US" sz="2400" dirty="0"/>
        </a:p>
      </dgm:t>
    </dgm:pt>
    <dgm:pt modelId="{96F5AE69-7C95-DD4E-81C4-75F69F69327A}" type="parTrans" cxnId="{4735BDAD-C422-0F4E-ABEF-0ACF58EFB653}">
      <dgm:prSet/>
      <dgm:spPr/>
      <dgm:t>
        <a:bodyPr/>
        <a:lstStyle/>
        <a:p>
          <a:endParaRPr lang="en-US"/>
        </a:p>
      </dgm:t>
    </dgm:pt>
    <dgm:pt modelId="{76E1FC43-3FC6-3C4B-B8B8-E8B18595371D}" type="sibTrans" cxnId="{4735BDAD-C422-0F4E-ABEF-0ACF58EFB653}">
      <dgm:prSet/>
      <dgm:spPr/>
      <dgm:t>
        <a:bodyPr/>
        <a:lstStyle/>
        <a:p>
          <a:endParaRPr lang="en-US"/>
        </a:p>
      </dgm:t>
    </dgm:pt>
    <dgm:pt modelId="{A538060E-D62B-5B4E-9BD5-8EF46341C4E3}">
      <dgm:prSet phldrT="[Text]" custT="1"/>
      <dgm:spPr>
        <a:solidFill>
          <a:srgbClr val="009FE1"/>
        </a:solidFill>
      </dgm:spPr>
      <dgm:t>
        <a:bodyPr/>
        <a:lstStyle/>
        <a:p>
          <a:r>
            <a:rPr lang="en-US" sz="4000" b="1" dirty="0" smtClean="0">
              <a:solidFill>
                <a:srgbClr val="71D9CC"/>
              </a:solidFill>
            </a:rPr>
            <a:t>QUESTION</a:t>
          </a:r>
        </a:p>
        <a:p>
          <a:r>
            <a:rPr lang="en-US" sz="2400" b="0" dirty="0" smtClean="0">
              <a:solidFill>
                <a:schemeClr val="bg1"/>
              </a:solidFill>
            </a:rPr>
            <a:t>How can we combine customers’ spending behavior and network behavior to identify impactful patterns and insights?</a:t>
          </a:r>
        </a:p>
      </dgm:t>
    </dgm:pt>
    <dgm:pt modelId="{4B49DFC5-5605-D047-9B40-0E3C008C2D5A}" type="parTrans" cxnId="{6F6F57A4-E107-F54C-B997-EEA4AB48AC91}">
      <dgm:prSet/>
      <dgm:spPr/>
      <dgm:t>
        <a:bodyPr/>
        <a:lstStyle/>
        <a:p>
          <a:endParaRPr lang="en-US"/>
        </a:p>
      </dgm:t>
    </dgm:pt>
    <dgm:pt modelId="{8AC9664B-81A3-F04C-BE56-0573B5B95542}" type="sibTrans" cxnId="{6F6F57A4-E107-F54C-B997-EEA4AB48AC91}">
      <dgm:prSet/>
      <dgm:spPr/>
      <dgm:t>
        <a:bodyPr/>
        <a:lstStyle/>
        <a:p>
          <a:endParaRPr lang="en-US"/>
        </a:p>
      </dgm:t>
    </dgm:pt>
    <dgm:pt modelId="{8A042238-8B9D-CB42-8C0A-EE98DFBFCAF2}" type="pres">
      <dgm:prSet presAssocID="{F0390458-9189-8042-941E-B79CE56E0D66}" presName="linearFlow" presStyleCnt="0">
        <dgm:presLayoutVars>
          <dgm:resizeHandles val="exact"/>
        </dgm:presLayoutVars>
      </dgm:prSet>
      <dgm:spPr/>
    </dgm:pt>
    <dgm:pt modelId="{70EB53DE-5D8D-BB40-9E3E-2CDBD2207395}" type="pres">
      <dgm:prSet presAssocID="{77F20DF6-790E-424B-A28B-C70D9B662A98}" presName="node" presStyleLbl="node1" presStyleIdx="0" presStyleCnt="3" custScaleX="384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B22B2-5F8F-DF48-8562-8F314D4FB8EE}" type="pres">
      <dgm:prSet presAssocID="{2DF141E1-E9C7-6148-A597-3F3768111D7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9B7FAD8-270F-B047-A756-1800E6F7A4F5}" type="pres">
      <dgm:prSet presAssocID="{2DF141E1-E9C7-6148-A597-3F3768111D7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76D631D-3DF5-9F42-BEC7-1FC0ED99B941}" type="pres">
      <dgm:prSet presAssocID="{1877D6E8-EBBA-FE48-8D9D-200458F9AF83}" presName="node" presStyleLbl="node1" presStyleIdx="1" presStyleCnt="3" custScaleX="388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A32A7-0801-6A4A-BC5B-13BFC80FE07E}" type="pres">
      <dgm:prSet presAssocID="{76E1FC43-3FC6-3C4B-B8B8-E8B18595371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EFF22C0-5BD5-1946-B636-CB34656BE5A5}" type="pres">
      <dgm:prSet presAssocID="{76E1FC43-3FC6-3C4B-B8B8-E8B18595371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CAB7F34-071E-3447-81E4-2D6D56EBC53D}" type="pres">
      <dgm:prSet presAssocID="{A538060E-D62B-5B4E-9BD5-8EF46341C4E3}" presName="node" presStyleLbl="node1" presStyleIdx="2" presStyleCnt="3" custScaleX="385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980BE4-AA29-EE40-9E5A-74C2B2196553}" type="presOf" srcId="{F0390458-9189-8042-941E-B79CE56E0D66}" destId="{8A042238-8B9D-CB42-8C0A-EE98DFBFCAF2}" srcOrd="0" destOrd="0" presId="urn:microsoft.com/office/officeart/2005/8/layout/process2"/>
    <dgm:cxn modelId="{427AA62A-927A-F843-AEDF-050060799345}" type="presOf" srcId="{76E1FC43-3FC6-3C4B-B8B8-E8B18595371D}" destId="{34FA32A7-0801-6A4A-BC5B-13BFC80FE07E}" srcOrd="0" destOrd="0" presId="urn:microsoft.com/office/officeart/2005/8/layout/process2"/>
    <dgm:cxn modelId="{315D804F-D2F9-A840-9364-2A69B7230B30}" type="presOf" srcId="{1877D6E8-EBBA-FE48-8D9D-200458F9AF83}" destId="{E76D631D-3DF5-9F42-BEC7-1FC0ED99B941}" srcOrd="0" destOrd="0" presId="urn:microsoft.com/office/officeart/2005/8/layout/process2"/>
    <dgm:cxn modelId="{6F6F57A4-E107-F54C-B997-EEA4AB48AC91}" srcId="{F0390458-9189-8042-941E-B79CE56E0D66}" destId="{A538060E-D62B-5B4E-9BD5-8EF46341C4E3}" srcOrd="2" destOrd="0" parTransId="{4B49DFC5-5605-D047-9B40-0E3C008C2D5A}" sibTransId="{8AC9664B-81A3-F04C-BE56-0573B5B95542}"/>
    <dgm:cxn modelId="{E7C85AE4-2CA2-8447-9DDD-C7C255D8F837}" type="presOf" srcId="{77F20DF6-790E-424B-A28B-C70D9B662A98}" destId="{70EB53DE-5D8D-BB40-9E3E-2CDBD2207395}" srcOrd="0" destOrd="0" presId="urn:microsoft.com/office/officeart/2005/8/layout/process2"/>
    <dgm:cxn modelId="{F6EDBB0A-9061-2948-9886-E78C9955A6A7}" type="presOf" srcId="{A538060E-D62B-5B4E-9BD5-8EF46341C4E3}" destId="{2CAB7F34-071E-3447-81E4-2D6D56EBC53D}" srcOrd="0" destOrd="0" presId="urn:microsoft.com/office/officeart/2005/8/layout/process2"/>
    <dgm:cxn modelId="{DD978E40-F67C-9447-8D8B-644CD28E1CFA}" srcId="{F0390458-9189-8042-941E-B79CE56E0D66}" destId="{77F20DF6-790E-424B-A28B-C70D9B662A98}" srcOrd="0" destOrd="0" parTransId="{54E389FE-F4D2-A94A-803C-AD31D2495EE6}" sibTransId="{2DF141E1-E9C7-6148-A597-3F3768111D73}"/>
    <dgm:cxn modelId="{3DBFB0F3-DFF5-5143-8C6B-39C7FE8E3B9F}" type="presOf" srcId="{76E1FC43-3FC6-3C4B-B8B8-E8B18595371D}" destId="{AEFF22C0-5BD5-1946-B636-CB34656BE5A5}" srcOrd="1" destOrd="0" presId="urn:microsoft.com/office/officeart/2005/8/layout/process2"/>
    <dgm:cxn modelId="{B994EA3F-A76B-1742-8AB4-B52699428673}" type="presOf" srcId="{2DF141E1-E9C7-6148-A597-3F3768111D73}" destId="{F9B7FAD8-270F-B047-A756-1800E6F7A4F5}" srcOrd="1" destOrd="0" presId="urn:microsoft.com/office/officeart/2005/8/layout/process2"/>
    <dgm:cxn modelId="{4735BDAD-C422-0F4E-ABEF-0ACF58EFB653}" srcId="{F0390458-9189-8042-941E-B79CE56E0D66}" destId="{1877D6E8-EBBA-FE48-8D9D-200458F9AF83}" srcOrd="1" destOrd="0" parTransId="{96F5AE69-7C95-DD4E-81C4-75F69F69327A}" sibTransId="{76E1FC43-3FC6-3C4B-B8B8-E8B18595371D}"/>
    <dgm:cxn modelId="{99B0EE5C-5BD6-194C-A8E6-F128A5FF0469}" type="presOf" srcId="{2DF141E1-E9C7-6148-A597-3F3768111D73}" destId="{94BB22B2-5F8F-DF48-8562-8F314D4FB8EE}" srcOrd="0" destOrd="0" presId="urn:microsoft.com/office/officeart/2005/8/layout/process2"/>
    <dgm:cxn modelId="{32B5801B-F761-7A4B-928A-664B2AEF6EAC}" type="presParOf" srcId="{8A042238-8B9D-CB42-8C0A-EE98DFBFCAF2}" destId="{70EB53DE-5D8D-BB40-9E3E-2CDBD2207395}" srcOrd="0" destOrd="0" presId="urn:microsoft.com/office/officeart/2005/8/layout/process2"/>
    <dgm:cxn modelId="{CCFD46FE-A380-7746-A562-CAE99904750F}" type="presParOf" srcId="{8A042238-8B9D-CB42-8C0A-EE98DFBFCAF2}" destId="{94BB22B2-5F8F-DF48-8562-8F314D4FB8EE}" srcOrd="1" destOrd="0" presId="urn:microsoft.com/office/officeart/2005/8/layout/process2"/>
    <dgm:cxn modelId="{2309D190-D179-3E4B-A423-5150DD1CDE22}" type="presParOf" srcId="{94BB22B2-5F8F-DF48-8562-8F314D4FB8EE}" destId="{F9B7FAD8-270F-B047-A756-1800E6F7A4F5}" srcOrd="0" destOrd="0" presId="urn:microsoft.com/office/officeart/2005/8/layout/process2"/>
    <dgm:cxn modelId="{BB9FB6AC-2E79-5C47-94A7-3A8F2964BFF0}" type="presParOf" srcId="{8A042238-8B9D-CB42-8C0A-EE98DFBFCAF2}" destId="{E76D631D-3DF5-9F42-BEC7-1FC0ED99B941}" srcOrd="2" destOrd="0" presId="urn:microsoft.com/office/officeart/2005/8/layout/process2"/>
    <dgm:cxn modelId="{9C3092D9-6FAD-E94D-AAC1-23F9FDA09137}" type="presParOf" srcId="{8A042238-8B9D-CB42-8C0A-EE98DFBFCAF2}" destId="{34FA32A7-0801-6A4A-BC5B-13BFC80FE07E}" srcOrd="3" destOrd="0" presId="urn:microsoft.com/office/officeart/2005/8/layout/process2"/>
    <dgm:cxn modelId="{CDA042B0-5E71-894E-81B6-DFC12C696945}" type="presParOf" srcId="{34FA32A7-0801-6A4A-BC5B-13BFC80FE07E}" destId="{AEFF22C0-5BD5-1946-B636-CB34656BE5A5}" srcOrd="0" destOrd="0" presId="urn:microsoft.com/office/officeart/2005/8/layout/process2"/>
    <dgm:cxn modelId="{3CEFE19A-BA7C-2D45-90E6-96CC4B0FE039}" type="presParOf" srcId="{8A042238-8B9D-CB42-8C0A-EE98DFBFCAF2}" destId="{2CAB7F34-071E-3447-81E4-2D6D56EBC53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B53DE-5D8D-BB40-9E3E-2CDBD2207395}">
      <dsp:nvSpPr>
        <dsp:cNvPr id="0" name=""/>
        <dsp:cNvSpPr/>
      </dsp:nvSpPr>
      <dsp:spPr>
        <a:xfrm>
          <a:off x="72577" y="4278"/>
          <a:ext cx="12046845" cy="2188610"/>
        </a:xfrm>
        <a:prstGeom prst="roundRect">
          <a:avLst>
            <a:gd name="adj" fmla="val 10000"/>
          </a:avLst>
        </a:prstGeom>
        <a:solidFill>
          <a:srgbClr val="009FE1"/>
        </a:solidFill>
        <a:ln>
          <a:solidFill>
            <a:srgbClr val="009FE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71D9CC"/>
              </a:solidFill>
            </a:rPr>
            <a:t>SITUATION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Food Co., a leading global specialty food retailer, wants to improve the efficiency of their promotional spend based on customers’ shopping behaviors in groups.</a:t>
          </a:r>
          <a:endParaRPr lang="en-US" sz="2400" kern="1200" dirty="0"/>
        </a:p>
      </dsp:txBody>
      <dsp:txXfrm>
        <a:off x="136679" y="68380"/>
        <a:ext cx="11918641" cy="2060406"/>
      </dsp:txXfrm>
    </dsp:sp>
    <dsp:sp modelId="{94BB22B2-5F8F-DF48-8562-8F314D4FB8EE}">
      <dsp:nvSpPr>
        <dsp:cNvPr id="0" name=""/>
        <dsp:cNvSpPr/>
      </dsp:nvSpPr>
      <dsp:spPr>
        <a:xfrm rot="5400000">
          <a:off x="5685635" y="2247604"/>
          <a:ext cx="820728" cy="9848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/>
        </a:p>
      </dsp:txBody>
      <dsp:txXfrm rot="-5400000">
        <a:off x="5800537" y="2329677"/>
        <a:ext cx="590924" cy="574510"/>
      </dsp:txXfrm>
    </dsp:sp>
    <dsp:sp modelId="{E76D631D-3DF5-9F42-BEC7-1FC0ED99B941}">
      <dsp:nvSpPr>
        <dsp:cNvPr id="0" name=""/>
        <dsp:cNvSpPr/>
      </dsp:nvSpPr>
      <dsp:spPr>
        <a:xfrm>
          <a:off x="0" y="3287194"/>
          <a:ext cx="12192000" cy="2188610"/>
        </a:xfrm>
        <a:prstGeom prst="roundRect">
          <a:avLst>
            <a:gd name="adj" fmla="val 10000"/>
          </a:avLst>
        </a:prstGeom>
        <a:solidFill>
          <a:srgbClr val="009FE1"/>
        </a:solidFill>
        <a:ln>
          <a:solidFill>
            <a:srgbClr val="009FE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71D9CC"/>
              </a:solidFill>
            </a:rPr>
            <a:t>COMPLICATION</a:t>
          </a:r>
          <a:endParaRPr lang="en-US" sz="4000" b="1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We have to </a:t>
          </a:r>
          <a:r>
            <a:rPr lang="en-US" sz="2400" kern="1200" dirty="0" smtClean="0"/>
            <a:t>conduct complex network analysis utilizing limited data to ensure that Food Co.’s fixed budget is used optimally. </a:t>
          </a:r>
          <a:endParaRPr lang="en-US" sz="2400" kern="1200" dirty="0"/>
        </a:p>
      </dsp:txBody>
      <dsp:txXfrm>
        <a:off x="64102" y="3351296"/>
        <a:ext cx="12063796" cy="2060406"/>
      </dsp:txXfrm>
    </dsp:sp>
    <dsp:sp modelId="{34FA32A7-0801-6A4A-BC5B-13BFC80FE07E}">
      <dsp:nvSpPr>
        <dsp:cNvPr id="0" name=""/>
        <dsp:cNvSpPr/>
      </dsp:nvSpPr>
      <dsp:spPr>
        <a:xfrm rot="5400000">
          <a:off x="5685635" y="5530520"/>
          <a:ext cx="820728" cy="9848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/>
        </a:p>
      </dsp:txBody>
      <dsp:txXfrm rot="-5400000">
        <a:off x="5800537" y="5612593"/>
        <a:ext cx="590924" cy="574510"/>
      </dsp:txXfrm>
    </dsp:sp>
    <dsp:sp modelId="{2CAB7F34-071E-3447-81E4-2D6D56EBC53D}">
      <dsp:nvSpPr>
        <dsp:cNvPr id="0" name=""/>
        <dsp:cNvSpPr/>
      </dsp:nvSpPr>
      <dsp:spPr>
        <a:xfrm>
          <a:off x="48390" y="6570110"/>
          <a:ext cx="12095219" cy="2188610"/>
        </a:xfrm>
        <a:prstGeom prst="roundRect">
          <a:avLst>
            <a:gd name="adj" fmla="val 10000"/>
          </a:avLst>
        </a:prstGeom>
        <a:solidFill>
          <a:srgbClr val="009FE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71D9CC"/>
              </a:solidFill>
            </a:rPr>
            <a:t>QUESTION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How can we combine customers’ spending behavior and network behavior to identify impactful patterns and insights?</a:t>
          </a:r>
        </a:p>
      </dsp:txBody>
      <dsp:txXfrm>
        <a:off x="112492" y="6634212"/>
        <a:ext cx="11967015" cy="206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C9FED-F4B1-BA49-930B-3CDA8BDE2E2C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4948B-AB21-974C-BDB7-C6D6EC70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6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3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/>
              <a:t>Does</a:t>
            </a:r>
            <a:r>
              <a:rPr lang="en-US" sz="2400" b="1" baseline="0" dirty="0" smtClean="0"/>
              <a:t> it only matter how much your spend is? No. What matters even more is how much revenue is connected to you!!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6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4948B-AB21-974C-BDB7-C6D6EC7062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078900" y="0"/>
            <a:ext cx="70251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110312" y="0"/>
            <a:ext cx="6993890" cy="11308715"/>
          </a:xfrm>
          <a:custGeom>
            <a:avLst/>
            <a:gdLst/>
            <a:ahLst/>
            <a:cxnLst/>
            <a:rect l="l" t="t" r="r" b="b"/>
            <a:pathLst>
              <a:path w="6993890" h="11308715">
                <a:moveTo>
                  <a:pt x="0" y="0"/>
                </a:moveTo>
                <a:lnTo>
                  <a:pt x="6993787" y="0"/>
                </a:lnTo>
                <a:lnTo>
                  <a:pt x="6993787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AB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975818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6944995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FADF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2961" y="10722186"/>
            <a:ext cx="900496" cy="15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6539" y="1025749"/>
            <a:ext cx="15251020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4878" y="2116795"/>
            <a:ext cx="18454343" cy="279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48C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709861" y="1266307"/>
            <a:ext cx="1468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Impact of networks on Food Co. sales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36" y="2919399"/>
            <a:ext cx="7607300" cy="511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5949" y="8515102"/>
            <a:ext cx="1379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bg1"/>
                </a:solidFill>
              </a:rPr>
              <a:t>How do we identify insightful patterns within our user base to create an optimized marketing strategy?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63666" y="10501793"/>
            <a:ext cx="263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Shirish Dhar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-13164" y="-2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4776450" y="-1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15672031" y="4441778"/>
            <a:ext cx="367277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5400" spc="-5" dirty="0" smtClean="0">
                <a:solidFill>
                  <a:srgbClr val="FFFFFF"/>
                </a:solidFill>
              </a:rPr>
              <a:t>Technical Tools</a:t>
            </a:r>
            <a:endParaRPr sz="5400" spc="-10" dirty="0">
              <a:solidFill>
                <a:srgbClr val="FFFFFF"/>
              </a:solidFill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593850" y="1089319"/>
            <a:ext cx="548640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Analysis</a:t>
            </a:r>
            <a:endParaRPr lang="en-US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bject 5"/>
          <p:cNvSpPr txBox="1">
            <a:spLocks/>
          </p:cNvSpPr>
          <p:nvPr/>
        </p:nvSpPr>
        <p:spPr>
          <a:xfrm>
            <a:off x="1593850" y="3900847"/>
            <a:ext cx="548640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Manipulation</a:t>
            </a:r>
            <a:endParaRPr lang="en-US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bject 5"/>
          <p:cNvSpPr txBox="1">
            <a:spLocks/>
          </p:cNvSpPr>
          <p:nvPr/>
        </p:nvSpPr>
        <p:spPr>
          <a:xfrm>
            <a:off x="1565088" y="7523726"/>
            <a:ext cx="1051560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Visualization</a:t>
            </a:r>
            <a:endParaRPr lang="en-US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684337" y="2089416"/>
            <a:ext cx="27289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NetworkX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Gephi</a:t>
            </a:r>
            <a:endParaRPr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684337" y="4734084"/>
            <a:ext cx="8215313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Pandas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Numpy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Scipy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 (Correlation)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Scikit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 Learn (Clustering)</a:t>
            </a:r>
            <a:endParaRPr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684337" y="8332242"/>
            <a:ext cx="27289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Tableau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Matplotlib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endParaRPr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</p:spTree>
    <p:extLst>
      <p:ext uri="{BB962C8B-B14F-4D97-AF65-F5344CB8AC3E}">
        <p14:creationId xmlns:p14="http://schemas.microsoft.com/office/powerpoint/2010/main" val="15695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878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93891" y="5132813"/>
            <a:ext cx="5516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CURRENT SITUATION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6838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58" y="1920875"/>
            <a:ext cx="10932296" cy="8077200"/>
          </a:xfrm>
          <a:prstGeom prst="rect">
            <a:avLst/>
          </a:prstGeom>
        </p:spPr>
      </p:pic>
      <p:sp>
        <p:nvSpPr>
          <p:cNvPr id="9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5358463" y="5518289"/>
            <a:ext cx="3986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Nodes: 9268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1250" y="668049"/>
            <a:ext cx="5579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bg1"/>
                </a:solidFill>
                <a:latin typeface="+mj-lt"/>
              </a:rPr>
              <a:t>Revenue Distribution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9703" y="9998075"/>
            <a:ext cx="540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Revenue spent per year towards Food Co. by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2301875"/>
            <a:ext cx="15702748" cy="7162800"/>
          </a:xfrm>
          <a:prstGeom prst="rect">
            <a:avLst/>
          </a:prstGeom>
        </p:spPr>
      </p:pic>
      <p:sp>
        <p:nvSpPr>
          <p:cNvPr id="7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461250" y="668049"/>
            <a:ext cx="5236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Friends Distribution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2391" y="9717393"/>
            <a:ext cx="649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of number of nodes having </a:t>
            </a:r>
            <a:r>
              <a:rPr lang="en-US" smtClean="0"/>
              <a:t>a certain number of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878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93891" y="5132813"/>
            <a:ext cx="4812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KEY FOCUS AREAS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1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03450" y="668049"/>
            <a:ext cx="4268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Key Focus Areas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3194848" y="3264072"/>
            <a:ext cx="1485820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Which customers </a:t>
            </a:r>
            <a:r>
              <a:rPr lang="en-US" sz="4400" b="1" spc="15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should we spend our marketing dollars on?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3240419" y="5108762"/>
            <a:ext cx="1079009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How do friendships impact customer spend?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3194848" y="7078025"/>
            <a:ext cx="1581929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Do friendships/networks differ with Zip Codes</a:t>
            </a:r>
            <a:r>
              <a:rPr lang="en-US" sz="4400" b="1" spc="15" dirty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?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cs typeface="Helvetica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3240419" y="8986134"/>
            <a:ext cx="140137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Are relationships balanced?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78197" y="3314118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6" name="Rectangle 35"/>
          <p:cNvSpPr/>
          <p:nvPr/>
        </p:nvSpPr>
        <p:spPr>
          <a:xfrm>
            <a:off x="1878198" y="5175990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37" name="Rectangle 36"/>
          <p:cNvSpPr/>
          <p:nvPr/>
        </p:nvSpPr>
        <p:spPr>
          <a:xfrm>
            <a:off x="1878197" y="7130655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38" name="Rectangle 37"/>
          <p:cNvSpPr/>
          <p:nvPr/>
        </p:nvSpPr>
        <p:spPr>
          <a:xfrm>
            <a:off x="1878198" y="9037086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2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3164" y="44354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03450" y="668049"/>
            <a:ext cx="4268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Key Focus Areas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6250" y="4980413"/>
            <a:ext cx="16345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1. Which customers should we spend our marketing dollars on?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6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-13164" y="-2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4776450" y="-1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71D9CC"/>
          </a:solidFill>
          <a:ln>
            <a:solidFill>
              <a:srgbClr val="71D9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15308495" y="3626088"/>
            <a:ext cx="426356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5400" spc="-5" dirty="0" smtClean="0">
                <a:solidFill>
                  <a:srgbClr val="FFFFFF"/>
                </a:solidFill>
              </a:rPr>
              <a:t>How do we define </a:t>
            </a:r>
            <a:r>
              <a:rPr lang="en-US" sz="5400" spc="-5" dirty="0" smtClean="0">
                <a:solidFill>
                  <a:srgbClr val="009FE1"/>
                </a:solidFill>
              </a:rPr>
              <a:t>‘importance’</a:t>
            </a:r>
            <a:r>
              <a:rPr lang="en-US" sz="5400" spc="-5" dirty="0" smtClean="0">
                <a:solidFill>
                  <a:srgbClr val="FFFFFF"/>
                </a:solidFill>
              </a:rPr>
              <a:t> of nodes?</a:t>
            </a:r>
            <a:endParaRPr sz="5400" spc="-10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2470" y="3565238"/>
            <a:ext cx="6248401" cy="1171813"/>
          </a:xfrm>
          <a:prstGeom prst="roundRect">
            <a:avLst/>
          </a:prstGeom>
          <a:solidFill>
            <a:srgbClr val="71D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Revenue Importance</a:t>
            </a:r>
            <a:endParaRPr lang="en-US" sz="3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8009168" y="3565239"/>
            <a:ext cx="6248401" cy="1171813"/>
          </a:xfrm>
          <a:prstGeom prst="roundRect">
            <a:avLst/>
          </a:prstGeom>
          <a:solidFill>
            <a:srgbClr val="71D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Outreach Importance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3249" y="6540262"/>
            <a:ext cx="6248401" cy="1171813"/>
          </a:xfrm>
          <a:prstGeom prst="roundRect">
            <a:avLst/>
          </a:prstGeom>
          <a:solidFill>
            <a:srgbClr val="009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Most </a:t>
            </a:r>
            <a:r>
              <a:rPr lang="en-US" sz="3600" b="1" smtClean="0"/>
              <a:t>Pivotal Nodes/Subnetworks</a:t>
            </a:r>
            <a:endParaRPr lang="en-US" sz="36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65850" y="4816475"/>
            <a:ext cx="0" cy="1527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985250" y="4829106"/>
            <a:ext cx="0" cy="1527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9124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18450" y="175478"/>
            <a:ext cx="548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Revenue Importance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6775450" y="1012051"/>
            <a:ext cx="8077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i="1" kern="0" spc="-5" dirty="0" smtClean="0"/>
              <a:t>Layer 1 – Highest spenders per year</a:t>
            </a:r>
            <a:endParaRPr lang="en-US" sz="3600" i="1" kern="0" spc="-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9" y="2932926"/>
            <a:ext cx="9525002" cy="7997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51" y="2578100"/>
            <a:ext cx="9445160" cy="7953375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2279650" y="3839393"/>
            <a:ext cx="7482914" cy="3034482"/>
          </a:xfrm>
          <a:prstGeom prst="donut">
            <a:avLst>
              <a:gd name="adj" fmla="val 4524"/>
            </a:avLst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8909050" y="3597275"/>
            <a:ext cx="1676400" cy="685800"/>
          </a:xfrm>
          <a:prstGeom prst="curvedDownArrow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9124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18450" y="175478"/>
            <a:ext cx="548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Revenue Importance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6318942" y="1012051"/>
            <a:ext cx="8686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i="1" kern="0" spc="-5" dirty="0" smtClean="0"/>
              <a:t>Layer 2 – Total Revenue ‘in your hands’</a:t>
            </a:r>
            <a:endParaRPr lang="en-US" sz="3600" i="1" kern="0" spc="-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0" y="1920874"/>
            <a:ext cx="10761889" cy="8884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096353"/>
            <a:ext cx="8839200" cy="8675115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1517650" y="2939836"/>
            <a:ext cx="6754027" cy="3818458"/>
          </a:xfrm>
          <a:prstGeom prst="donut">
            <a:avLst>
              <a:gd name="adj" fmla="val 4524"/>
            </a:avLst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7942664" y="3223199"/>
            <a:ext cx="2414186" cy="597074"/>
          </a:xfrm>
          <a:prstGeom prst="curvedDownArrow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" y="0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731515"/>
              </p:ext>
            </p:extLst>
          </p:nvPr>
        </p:nvGraphicFramePr>
        <p:xfrm>
          <a:off x="6623050" y="854075"/>
          <a:ext cx="12192000" cy="876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873687" y="4480738"/>
            <a:ext cx="29591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6000" spc="-5" dirty="0" smtClean="0"/>
              <a:t>Context</a:t>
            </a:r>
            <a:endParaRPr sz="6000" spc="-10" dirty="0"/>
          </a:p>
        </p:txBody>
      </p:sp>
    </p:spTree>
    <p:extLst>
      <p:ext uri="{BB962C8B-B14F-4D97-AF65-F5344CB8AC3E}">
        <p14:creationId xmlns:p14="http://schemas.microsoft.com/office/powerpoint/2010/main" val="16622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6838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25539" y="175478"/>
            <a:ext cx="5653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bg1"/>
                </a:solidFill>
                <a:latin typeface="+mj-lt"/>
              </a:rPr>
              <a:t>Outreach Importance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8097985" y="1156791"/>
            <a:ext cx="41166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i="1" kern="0" spc="-5" smtClean="0"/>
              <a:t>Biggest Networks</a:t>
            </a:r>
            <a:endParaRPr lang="en-US" sz="3600" i="1" kern="0" spc="-1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" y="3521075"/>
            <a:ext cx="6492578" cy="43975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80" y="3732409"/>
            <a:ext cx="5884270" cy="3974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820" y="3732409"/>
            <a:ext cx="5544991" cy="3843873"/>
          </a:xfrm>
          <a:prstGeom prst="rect">
            <a:avLst/>
          </a:prstGeom>
        </p:spPr>
      </p:pic>
      <p:sp>
        <p:nvSpPr>
          <p:cNvPr id="16" name="object 5"/>
          <p:cNvSpPr txBox="1">
            <a:spLocks/>
          </p:cNvSpPr>
          <p:nvPr/>
        </p:nvSpPr>
        <p:spPr>
          <a:xfrm>
            <a:off x="1593850" y="8653822"/>
            <a:ext cx="367393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 = 88 Nodes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bject 5"/>
          <p:cNvSpPr txBox="1">
            <a:spLocks/>
          </p:cNvSpPr>
          <p:nvPr/>
        </p:nvSpPr>
        <p:spPr>
          <a:xfrm>
            <a:off x="8328404" y="8653822"/>
            <a:ext cx="388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 = 56 Nodes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bject 5"/>
          <p:cNvSpPr txBox="1">
            <a:spLocks/>
          </p:cNvSpPr>
          <p:nvPr/>
        </p:nvSpPr>
        <p:spPr>
          <a:xfrm>
            <a:off x="15243469" y="8653822"/>
            <a:ext cx="3733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 = 44 Nodes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6838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25539" y="175478"/>
            <a:ext cx="5653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bg1"/>
                </a:solidFill>
                <a:latin typeface="+mj-lt"/>
              </a:rPr>
              <a:t>Outreach Importance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7661762" y="1181953"/>
            <a:ext cx="478057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i="1" kern="0" spc="-5" smtClean="0"/>
              <a:t>Most Central Nodes</a:t>
            </a:r>
            <a:endParaRPr lang="en-US" sz="3600" i="1" kern="0" spc="-10" dirty="0"/>
          </a:p>
        </p:txBody>
      </p:sp>
      <p:sp>
        <p:nvSpPr>
          <p:cNvPr id="16" name="object 5"/>
          <p:cNvSpPr txBox="1">
            <a:spLocks/>
          </p:cNvSpPr>
          <p:nvPr/>
        </p:nvSpPr>
        <p:spPr>
          <a:xfrm>
            <a:off x="2508250" y="8099824"/>
            <a:ext cx="1066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2926 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bject 5"/>
          <p:cNvSpPr txBox="1">
            <a:spLocks/>
          </p:cNvSpPr>
          <p:nvPr/>
        </p:nvSpPr>
        <p:spPr>
          <a:xfrm>
            <a:off x="1129915" y="9070841"/>
            <a:ext cx="42462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Centrality – 4.5e-5 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" y="3216275"/>
            <a:ext cx="6092443" cy="472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47" y="3216275"/>
            <a:ext cx="6327914" cy="472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926" y="3216275"/>
            <a:ext cx="6540034" cy="4724400"/>
          </a:xfrm>
          <a:prstGeom prst="rect">
            <a:avLst/>
          </a:prstGeom>
        </p:spPr>
      </p:pic>
      <p:sp>
        <p:nvSpPr>
          <p:cNvPr id="20" name="object 5"/>
          <p:cNvSpPr txBox="1">
            <a:spLocks/>
          </p:cNvSpPr>
          <p:nvPr/>
        </p:nvSpPr>
        <p:spPr>
          <a:xfrm>
            <a:off x="9404350" y="8099824"/>
            <a:ext cx="1066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2928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bject 5"/>
          <p:cNvSpPr txBox="1">
            <a:spLocks/>
          </p:cNvSpPr>
          <p:nvPr/>
        </p:nvSpPr>
        <p:spPr>
          <a:xfrm>
            <a:off x="16300450" y="8099824"/>
            <a:ext cx="97499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709 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bject 5"/>
          <p:cNvSpPr txBox="1">
            <a:spLocks/>
          </p:cNvSpPr>
          <p:nvPr/>
        </p:nvSpPr>
        <p:spPr>
          <a:xfrm>
            <a:off x="7394744" y="9070841"/>
            <a:ext cx="42462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Centrality – 4.35e-5 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bject 5"/>
          <p:cNvSpPr txBox="1">
            <a:spLocks/>
          </p:cNvSpPr>
          <p:nvPr/>
        </p:nvSpPr>
        <p:spPr>
          <a:xfrm>
            <a:off x="14276798" y="9070841"/>
            <a:ext cx="42462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Centrality </a:t>
            </a:r>
            <a:r>
              <a:rPr lang="en-US" sz="3600" kern="0" spc="-5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2.07e-5 </a:t>
            </a:r>
            <a:endParaRPr lang="en-US" sz="36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211" y="10279618"/>
            <a:ext cx="571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Utilizing ‘</a:t>
            </a:r>
            <a:r>
              <a:rPr lang="en-US" dirty="0" err="1" smtClean="0"/>
              <a:t>nx.betweenness_centrality</a:t>
            </a:r>
            <a:r>
              <a:rPr lang="en-US" dirty="0" smtClean="0"/>
              <a:t>’ measure in </a:t>
            </a:r>
            <a:r>
              <a:rPr lang="en-US" dirty="0" err="1" smtClean="0"/>
              <a:t>NetworkX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5314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25539" y="175478"/>
            <a:ext cx="6245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The Most Pivotal Nodes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4995642" y="1132100"/>
            <a:ext cx="1008648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3600" i="1" kern="0" spc="-5" smtClean="0"/>
              <a:t>Combining Outreach and </a:t>
            </a:r>
            <a:r>
              <a:rPr lang="en-US" sz="3600" i="1" kern="0" spc="-5" dirty="0" smtClean="0"/>
              <a:t>Revenue Importance</a:t>
            </a:r>
            <a:endParaRPr lang="en-US" sz="3600" i="1" kern="0" spc="-10" dirty="0"/>
          </a:p>
        </p:txBody>
      </p:sp>
      <p:sp>
        <p:nvSpPr>
          <p:cNvPr id="17" name="object 5"/>
          <p:cNvSpPr txBox="1">
            <a:spLocks/>
          </p:cNvSpPr>
          <p:nvPr/>
        </p:nvSpPr>
        <p:spPr>
          <a:xfrm>
            <a:off x="298450" y="6843867"/>
            <a:ext cx="58569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 algn="ctr"/>
            <a:r>
              <a:rPr lang="en-US" sz="32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Size = 88</a:t>
            </a:r>
          </a:p>
          <a:p>
            <a:pPr marL="12700" marR="5080" algn="ctr"/>
            <a:r>
              <a:rPr lang="en-US" sz="32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Revenue in Hand = $21413/</a:t>
            </a:r>
            <a:r>
              <a:rPr lang="en-US" sz="3200" kern="0" spc="-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endParaRPr lang="en-US" sz="32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050" y="4264223"/>
            <a:ext cx="2019300" cy="19238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2925</a:t>
            </a:r>
            <a:endParaRPr lang="en-US" sz="3600" b="1" dirty="0"/>
          </a:p>
        </p:txBody>
      </p:sp>
      <p:sp>
        <p:nvSpPr>
          <p:cNvPr id="18" name="Oval 17"/>
          <p:cNvSpPr/>
          <p:nvPr/>
        </p:nvSpPr>
        <p:spPr>
          <a:xfrm>
            <a:off x="9067336" y="4264223"/>
            <a:ext cx="1943100" cy="19238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2927</a:t>
            </a:r>
            <a:endParaRPr lang="en-US" sz="3600" b="1" dirty="0"/>
          </a:p>
        </p:txBody>
      </p:sp>
      <p:sp>
        <p:nvSpPr>
          <p:cNvPr id="22" name="object 5"/>
          <p:cNvSpPr txBox="1">
            <a:spLocks/>
          </p:cNvSpPr>
          <p:nvPr/>
        </p:nvSpPr>
        <p:spPr>
          <a:xfrm>
            <a:off x="6884708" y="6843866"/>
            <a:ext cx="58569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 algn="ctr"/>
            <a:r>
              <a:rPr lang="en-US" sz="32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Size = 88</a:t>
            </a:r>
          </a:p>
          <a:p>
            <a:pPr marL="12700" marR="5080" algn="ctr"/>
            <a:r>
              <a:rPr lang="en-US" sz="32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Revenue in Hand = $17671/</a:t>
            </a:r>
            <a:r>
              <a:rPr lang="en-US" sz="3200" kern="0" spc="-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endParaRPr lang="en-US" sz="32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bject 5"/>
          <p:cNvSpPr txBox="1">
            <a:spLocks/>
          </p:cNvSpPr>
          <p:nvPr/>
        </p:nvSpPr>
        <p:spPr>
          <a:xfrm>
            <a:off x="13470966" y="6843866"/>
            <a:ext cx="58569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 algn="ctr"/>
            <a:r>
              <a:rPr lang="en-US" sz="32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Size = 88</a:t>
            </a:r>
          </a:p>
          <a:p>
            <a:pPr marL="12700" marR="5080" algn="ctr"/>
            <a:r>
              <a:rPr lang="en-US" sz="32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Revenue in Hand = $14423/</a:t>
            </a:r>
            <a:r>
              <a:rPr lang="en-US" sz="3200" kern="0" spc="-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endParaRPr lang="en-US" sz="32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614650" y="4264223"/>
            <a:ext cx="1943100" cy="19238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/>
              <a:t>1509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14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3164" y="44354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03450" y="668049"/>
            <a:ext cx="4268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Key Focus Areas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6250" y="4980413"/>
            <a:ext cx="13749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b="1" spc="15" dirty="0" smtClean="0">
                <a:solidFill>
                  <a:schemeClr val="bg1"/>
                </a:solidFill>
                <a:cs typeface="Helvetica"/>
              </a:rPr>
              <a:t>2. How </a:t>
            </a:r>
            <a:r>
              <a:rPr lang="en-US" sz="5400" b="1" spc="15" dirty="0">
                <a:solidFill>
                  <a:schemeClr val="bg1"/>
                </a:solidFill>
                <a:cs typeface="Helvetica"/>
              </a:rPr>
              <a:t>do friendships impact customer spend?</a:t>
            </a:r>
            <a:endParaRPr lang="en-US" sz="5400" dirty="0">
              <a:solidFill>
                <a:schemeClr val="bg1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4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7600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245075" y="544938"/>
            <a:ext cx="10027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Impact of connections on yearly spend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50" y="2149475"/>
            <a:ext cx="10096499" cy="8077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" y="2165349"/>
            <a:ext cx="9982200" cy="8061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5504" y="10238343"/>
            <a:ext cx="725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Total strength of friendships (</a:t>
            </a:r>
            <a:r>
              <a:rPr lang="en-US" dirty="0" err="1" smtClean="0"/>
              <a:t>Num</a:t>
            </a:r>
            <a:r>
              <a:rPr lang="en-US" dirty="0" smtClean="0"/>
              <a:t> of shopping trips with your friends)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890250" y="10226674"/>
            <a:ext cx="791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average strength of friendships (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of shopping trips with each friend)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3164" y="44354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03450" y="668049"/>
            <a:ext cx="4268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Key Focus Areas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6250" y="4980413"/>
            <a:ext cx="14544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b="1" spc="15" dirty="0" smtClean="0">
                <a:solidFill>
                  <a:schemeClr val="bg1"/>
                </a:solidFill>
                <a:cs typeface="Helvetica"/>
              </a:rPr>
              <a:t>3. Do </a:t>
            </a:r>
            <a:r>
              <a:rPr lang="en-US" sz="5400" b="1" spc="15" dirty="0">
                <a:solidFill>
                  <a:schemeClr val="bg1"/>
                </a:solidFill>
                <a:cs typeface="Helvetica"/>
              </a:rPr>
              <a:t>friendships/networks differ with Zip Codes?</a:t>
            </a:r>
            <a:endParaRPr lang="en-US" sz="5400" dirty="0">
              <a:solidFill>
                <a:schemeClr val="bg1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08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5314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917683" y="544938"/>
            <a:ext cx="1069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Structure </a:t>
            </a:r>
            <a:r>
              <a:rPr lang="en-US" sz="4800" b="1" smtClean="0">
                <a:solidFill>
                  <a:schemeClr val="bg1"/>
                </a:solidFill>
                <a:latin typeface="+mj-lt"/>
              </a:rPr>
              <a:t>of networks based on zip codes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2749550"/>
            <a:ext cx="9964414" cy="652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86" y="2749550"/>
            <a:ext cx="9594982" cy="652664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203450" y="5426075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480050" y="5921375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167864" y="5616575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15444463" y="601287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4070350" y="9045576"/>
            <a:ext cx="495300" cy="266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14034764" y="9021030"/>
            <a:ext cx="495300" cy="266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27045" y="9608410"/>
            <a:ext cx="404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Network Sizes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78129" y="9608410"/>
            <a:ext cx="460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Network Weights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75436" y="10732846"/>
            <a:ext cx="958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</a:t>
            </a:r>
            <a:r>
              <a:rPr lang="en-US" smtClean="0"/>
              <a:t>– Zips 98199, 98112 and 98106 have larger </a:t>
            </a:r>
            <a:r>
              <a:rPr lang="en-US" dirty="0" smtClean="0"/>
              <a:t>networks and more shopping trips with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6838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02412" y="544938"/>
            <a:ext cx="1287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Structure of top 20 networks within </a:t>
            </a:r>
            <a:r>
              <a:rPr lang="en-US" sz="4800" b="1" smtClean="0">
                <a:solidFill>
                  <a:schemeClr val="bg1"/>
                </a:solidFill>
                <a:latin typeface="+mj-lt"/>
              </a:rPr>
              <a:t>each zip code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2685042"/>
            <a:ext cx="9601200" cy="7082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73" y="2685041"/>
            <a:ext cx="9810749" cy="7082265"/>
          </a:xfrm>
          <a:prstGeom prst="rect">
            <a:avLst/>
          </a:prstGeom>
        </p:spPr>
      </p:pic>
      <p:sp>
        <p:nvSpPr>
          <p:cNvPr id="14" name="Curved Down Arrow 13"/>
          <p:cNvSpPr/>
          <p:nvPr/>
        </p:nvSpPr>
        <p:spPr>
          <a:xfrm>
            <a:off x="8147050" y="3444875"/>
            <a:ext cx="2414186" cy="597074"/>
          </a:xfrm>
          <a:prstGeom prst="curvedDownArrow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4201" y="3902075"/>
            <a:ext cx="228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 20 networks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9650" y="10006000"/>
            <a:ext cx="46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Average Network Size of all networks in each zip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99850" y="10006000"/>
            <a:ext cx="545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Network Size of </a:t>
            </a:r>
            <a:r>
              <a:rPr lang="en-US" smtClean="0"/>
              <a:t>the top 20 networks </a:t>
            </a:r>
            <a:r>
              <a:rPr lang="en-US" dirty="0" smtClean="0"/>
              <a:t>in each 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5314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188491" y="544938"/>
            <a:ext cx="7727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Other patterns with zip codes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38" y="2187575"/>
            <a:ext cx="14266223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3164" y="44354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03450" y="668049"/>
            <a:ext cx="4268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Key Focus Areas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6250" y="4980413"/>
            <a:ext cx="8904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b="1" spc="15" dirty="0" smtClean="0">
                <a:solidFill>
                  <a:schemeClr val="bg1"/>
                </a:solidFill>
                <a:cs typeface="Helvetica"/>
              </a:rPr>
              <a:t>4. Are </a:t>
            </a:r>
            <a:r>
              <a:rPr lang="en-US" sz="5400" b="1" spc="15" dirty="0">
                <a:solidFill>
                  <a:schemeClr val="bg1"/>
                </a:solidFill>
                <a:cs typeface="Helvetica"/>
              </a:rPr>
              <a:t>relationships balanced?</a:t>
            </a:r>
            <a:endParaRPr lang="en-US" sz="5400" dirty="0">
              <a:solidFill>
                <a:schemeClr val="bg1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524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03450" y="668049"/>
            <a:ext cx="2396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AGENDA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813049" y="2427304"/>
            <a:ext cx="2286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Process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2813049" y="7757343"/>
            <a:ext cx="1118085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Takeaways and Recommendations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2788770" y="3800845"/>
            <a:ext cx="441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Current Situation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2813049" y="5077761"/>
            <a:ext cx="472440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Key Focus Areas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cs typeface="Helvetica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2813049" y="6407969"/>
            <a:ext cx="1401370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Analysis and Insights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2813049" y="9117390"/>
            <a:ext cx="472440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"/>
              </a:rPr>
              <a:t>Risks and Caveats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19703" y="2430458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19699" y="3850891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19699" y="5102784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9699" y="6452787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19699" y="7797600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19699" y="9142413"/>
            <a:ext cx="650503" cy="627062"/>
          </a:xfrm>
          <a:prstGeom prst="rect">
            <a:avLst/>
          </a:prstGeom>
          <a:solidFill>
            <a:srgbClr val="71D9CC"/>
          </a:solidFill>
          <a:ln>
            <a:solidFill>
              <a:srgbClr val="71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5314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53022" y="498772"/>
            <a:ext cx="5371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Step 1 - Clustering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3825" y="3521075"/>
            <a:ext cx="79301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Silhouette Score Method</a:t>
            </a:r>
          </a:p>
          <a:p>
            <a:pPr algn="ctr"/>
            <a:r>
              <a:rPr lang="en-US" sz="4000" b="1" dirty="0" smtClean="0"/>
              <a:t>(Choose optimal number of clusters)</a:t>
            </a:r>
            <a:endParaRPr lang="en-US" sz="4000" b="1" dirty="0"/>
          </a:p>
        </p:txBody>
      </p:sp>
      <p:sp>
        <p:nvSpPr>
          <p:cNvPr id="8" name="Down Arrow 7"/>
          <p:cNvSpPr/>
          <p:nvPr/>
        </p:nvSpPr>
        <p:spPr>
          <a:xfrm>
            <a:off x="9657885" y="5190589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470" y="7334051"/>
            <a:ext cx="11314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Employ k-means clustering to create distinct clusters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792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6838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624975" y="498772"/>
            <a:ext cx="485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Silhouette Score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2961" y="10089863"/>
            <a:ext cx="346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Number of Clusters</a:t>
            </a:r>
            <a:endParaRPr lang="en-US" sz="32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05671" y="1980604"/>
            <a:ext cx="12767922" cy="8153400"/>
            <a:chOff x="3105671" y="1980604"/>
            <a:chExt cx="12767922" cy="8153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196" y="1980604"/>
              <a:ext cx="12115800" cy="8153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1920924" y="5933788"/>
              <a:ext cx="29542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Silhouette Score</a:t>
              </a:r>
              <a:endParaRPr lang="en-US" sz="3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1850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84850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7642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36842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79842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6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75242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7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818242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47650" y="9464675"/>
              <a:ext cx="36740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9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180442" y="9464675"/>
              <a:ext cx="5501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10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23442" y="9464675"/>
              <a:ext cx="55015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11</a:t>
              </a:r>
              <a:endParaRPr lang="en-US" sz="2800" dirty="0"/>
            </a:p>
          </p:txBody>
        </p:sp>
      </p:grpSp>
      <p:sp>
        <p:nvSpPr>
          <p:cNvPr id="23" name="Right Arrow 22"/>
          <p:cNvSpPr/>
          <p:nvPr/>
        </p:nvSpPr>
        <p:spPr>
          <a:xfrm rot="9399912">
            <a:off x="5030661" y="2529101"/>
            <a:ext cx="91440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4907" y="5045075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4907" y="6645275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4000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732961" y="108362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129645" y="511142"/>
            <a:ext cx="3818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+mj-lt"/>
              </a:rPr>
              <a:t>Two Clusters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2105766"/>
            <a:ext cx="18611850" cy="8240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1850" y="9921875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0107" y="9933543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37707" y="9921875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62250" y="9921875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r>
              <a:rPr lang="en-US" smtClean="0"/>
              <a:t>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650" y="8169275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650" y="3532743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3250" y="1997075"/>
            <a:ext cx="7697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16" name="Donut 15"/>
          <p:cNvSpPr/>
          <p:nvPr/>
        </p:nvSpPr>
        <p:spPr>
          <a:xfrm>
            <a:off x="1974850" y="9083675"/>
            <a:ext cx="685800" cy="762000"/>
          </a:xfrm>
          <a:prstGeom prst="donut">
            <a:avLst>
              <a:gd name="adj" fmla="val 1001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4337050" y="8093075"/>
            <a:ext cx="685800" cy="762000"/>
          </a:xfrm>
          <a:prstGeom prst="donut">
            <a:avLst>
              <a:gd name="adj" fmla="val 1001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1650" y="2366407"/>
            <a:ext cx="228600" cy="2402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1650" y="2823607"/>
            <a:ext cx="228600" cy="2402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005050" y="2759075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Cluster 0 – Low Spenders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024100" y="2343150"/>
            <a:ext cx="26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Cluster 1 – High Spenders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67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5314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219778" y="175607"/>
            <a:ext cx="96382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Patterns in Clusters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0 - Low Spenders | 1 – High Spenders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0" y="2050256"/>
            <a:ext cx="3110654" cy="8382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2050256"/>
            <a:ext cx="4114800" cy="844211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633450" y="2179638"/>
            <a:ext cx="6324600" cy="8123239"/>
            <a:chOff x="13633450" y="2179638"/>
            <a:chExt cx="6324600" cy="812323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3450" y="2179638"/>
              <a:ext cx="6032346" cy="812323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415046" y="4054475"/>
              <a:ext cx="2543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Raanana" charset="0"/>
                  <a:ea typeface="Raanana" charset="0"/>
                  <a:cs typeface="Raanana" charset="0"/>
                </a:rPr>
                <a:t>Total Revenue in Hand</a:t>
              </a:r>
              <a:endParaRPr lang="en-US" sz="2000" dirty="0">
                <a:latin typeface="Raanana" charset="0"/>
                <a:ea typeface="Raanana" charset="0"/>
                <a:cs typeface="Raan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8362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27792" y="233740"/>
            <a:ext cx="1286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Do customers have friends with similar revenues?</a:t>
            </a:r>
          </a:p>
          <a:p>
            <a:pPr algn="ctr"/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Analysis – What % of your friends fall in your own cluster?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039" y="3292475"/>
            <a:ext cx="11067061" cy="605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058987"/>
            <a:ext cx="3483691" cy="86391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47250" y="10924143"/>
            <a:ext cx="970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Spearman’s Correlation between your ‘Revenue spend/</a:t>
            </a:r>
            <a:r>
              <a:rPr lang="en-US" dirty="0" err="1" smtClean="0"/>
              <a:t>yr</a:t>
            </a:r>
            <a:r>
              <a:rPr lang="en-US" dirty="0" smtClean="0"/>
              <a:t>’ and your friends’ ‘Revenue spend/</a:t>
            </a:r>
            <a:r>
              <a:rPr lang="en-US" dirty="0" err="1" smtClean="0"/>
              <a:t>yr</a:t>
            </a:r>
            <a:r>
              <a:rPr lang="en-US" dirty="0" smtClean="0"/>
              <a:t>’ = 0.36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8362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45" y="3521075"/>
            <a:ext cx="11565255" cy="6264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1450" y="254417"/>
            <a:ext cx="176163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Do customers and their connections have similar number of friends?</a:t>
            </a:r>
          </a:p>
          <a:p>
            <a:pPr algn="ctr"/>
            <a:r>
              <a:rPr lang="en-US" sz="3600" b="1" dirty="0">
                <a:solidFill>
                  <a:schemeClr val="bg2"/>
                </a:solidFill>
              </a:rPr>
              <a:t>Analysis – What % of your </a:t>
            </a:r>
            <a:r>
              <a:rPr lang="en-US" sz="3600" b="1" dirty="0" smtClean="0">
                <a:solidFill>
                  <a:schemeClr val="bg2"/>
                </a:solidFill>
              </a:rPr>
              <a:t>friends have similar number of friends?</a:t>
            </a:r>
            <a:endParaRPr lang="en-US" sz="3600" b="1" dirty="0">
              <a:solidFill>
                <a:schemeClr val="bg2"/>
              </a:solidFill>
            </a:endParaRPr>
          </a:p>
          <a:p>
            <a:pPr algn="ctr"/>
            <a:endParaRPr lang="en-US" sz="48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36851" y="2041287"/>
            <a:ext cx="3581400" cy="8794988"/>
            <a:chOff x="2736851" y="2041287"/>
            <a:chExt cx="3581400" cy="87949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51" y="2041287"/>
              <a:ext cx="3581400" cy="87949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-138770" y="6214120"/>
              <a:ext cx="61586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customers having friends who have similar number of friends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911199" y="10924143"/>
            <a:ext cx="98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Spearman’s Correlation between your ‘Number of Friends’ and your friends’ ‘Number of Friends’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878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93891" y="5132813"/>
            <a:ext cx="434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KEY TAKEAWAYS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" y="0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732961" y="4407975"/>
            <a:ext cx="3600448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 dirty="0" smtClean="0"/>
              <a:t>Key Takeaways</a:t>
            </a:r>
            <a:endParaRPr spc="-10" dirty="0"/>
          </a:p>
        </p:txBody>
      </p:sp>
      <p:sp>
        <p:nvSpPr>
          <p:cNvPr id="4" name="Rounded Rectangle 3"/>
          <p:cNvSpPr/>
          <p:nvPr/>
        </p:nvSpPr>
        <p:spPr>
          <a:xfrm>
            <a:off x="5784850" y="5345934"/>
            <a:ext cx="13792200" cy="4419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 smtClean="0"/>
              <a:t>Zip Code Level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Nodes in zips </a:t>
            </a:r>
            <a:r>
              <a:rPr lang="en-US" sz="2800" dirty="0" smtClean="0">
                <a:solidFill>
                  <a:srgbClr val="71D9CC"/>
                </a:solidFill>
              </a:rPr>
              <a:t>98115, 98103, 98133 and 98109</a:t>
            </a:r>
            <a:r>
              <a:rPr lang="en-US" sz="2800" dirty="0" smtClean="0"/>
              <a:t> spend the most in Food Co. per year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Zips </a:t>
            </a:r>
            <a:r>
              <a:rPr lang="en-US" sz="2800" dirty="0" smtClean="0">
                <a:solidFill>
                  <a:srgbClr val="71D9CC"/>
                </a:solidFill>
              </a:rPr>
              <a:t>98115</a:t>
            </a:r>
            <a:r>
              <a:rPr lang="en-US" sz="2800" dirty="0">
                <a:solidFill>
                  <a:srgbClr val="71D9CC"/>
                </a:solidFill>
              </a:rPr>
              <a:t>, 98103, 98133 and 98109</a:t>
            </a:r>
            <a:r>
              <a:rPr lang="en-US" sz="2800" dirty="0"/>
              <a:t> </a:t>
            </a:r>
            <a:r>
              <a:rPr lang="en-US" sz="2800" dirty="0" smtClean="0"/>
              <a:t>also have the highest number of shopping trips amongst friends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Zips </a:t>
            </a:r>
            <a:r>
              <a:rPr lang="en-US" sz="2800" dirty="0" smtClean="0">
                <a:solidFill>
                  <a:srgbClr val="71D9CC"/>
                </a:solidFill>
              </a:rPr>
              <a:t>98112, 98199, 98104 and 98106</a:t>
            </a:r>
            <a:r>
              <a:rPr lang="en-US" sz="2800" dirty="0" smtClean="0"/>
              <a:t> have the biggest and strongest networks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784850" y="320675"/>
            <a:ext cx="13944600" cy="4419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 smtClean="0"/>
              <a:t>Customer Level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smtClean="0"/>
              <a:t>Most people’s </a:t>
            </a:r>
            <a:r>
              <a:rPr lang="en-US" sz="2800" dirty="0" smtClean="0"/>
              <a:t>shopping networks are limited to pairs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Nodes </a:t>
            </a:r>
            <a:r>
              <a:rPr lang="en-US" sz="2800" dirty="0" smtClean="0">
                <a:solidFill>
                  <a:schemeClr val="bg1"/>
                </a:solidFill>
              </a:rPr>
              <a:t>1971, 1972, 1813 and 2926 </a:t>
            </a:r>
            <a:r>
              <a:rPr lang="en-US" sz="2800" dirty="0" smtClean="0"/>
              <a:t>have the </a:t>
            </a:r>
            <a:r>
              <a:rPr lang="en-US" sz="2800" b="1" dirty="0" smtClean="0">
                <a:solidFill>
                  <a:srgbClr val="71D9CC"/>
                </a:solidFill>
              </a:rPr>
              <a:t>highest ‘revenue in hand’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71D9CC"/>
                </a:solidFill>
              </a:rPr>
              <a:t>biggest network</a:t>
            </a:r>
            <a:r>
              <a:rPr lang="en-US" sz="2800" dirty="0" smtClean="0"/>
              <a:t> that shops at Food Co. contains </a:t>
            </a:r>
            <a:r>
              <a:rPr lang="en-US" sz="2800" dirty="0" smtClean="0">
                <a:solidFill>
                  <a:schemeClr val="bg1"/>
                </a:solidFill>
              </a:rPr>
              <a:t>88 nodes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Nodes </a:t>
            </a:r>
            <a:r>
              <a:rPr lang="en-US" sz="2800" dirty="0" smtClean="0">
                <a:solidFill>
                  <a:schemeClr val="bg1"/>
                </a:solidFill>
              </a:rPr>
              <a:t>2926, 2929 and 709 </a:t>
            </a:r>
            <a:r>
              <a:rPr lang="en-US" sz="2800" dirty="0" smtClean="0"/>
              <a:t>are the </a:t>
            </a:r>
            <a:r>
              <a:rPr lang="en-US" sz="2800" b="1" dirty="0" smtClean="0">
                <a:solidFill>
                  <a:srgbClr val="71D9CC"/>
                </a:solidFill>
              </a:rPr>
              <a:t>most central nodes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Nodes </a:t>
            </a:r>
            <a:r>
              <a:rPr lang="en-US" sz="2600" dirty="0" smtClean="0">
                <a:solidFill>
                  <a:schemeClr val="bg1"/>
                </a:solidFill>
              </a:rPr>
              <a:t>2925, 2927 and 1509 </a:t>
            </a:r>
            <a:r>
              <a:rPr lang="en-US" sz="2600" dirty="0" smtClean="0"/>
              <a:t>have </a:t>
            </a:r>
            <a:r>
              <a:rPr lang="en-US" sz="2600" b="1" dirty="0" smtClean="0">
                <a:solidFill>
                  <a:srgbClr val="71D9CC"/>
                </a:solidFill>
              </a:rPr>
              <a:t>the best combination of revenue and number of connections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On an average, lower spenders </a:t>
            </a:r>
            <a:r>
              <a:rPr lang="en-US" sz="2600" b="1" dirty="0" smtClean="0">
                <a:solidFill>
                  <a:srgbClr val="71D9CC"/>
                </a:solidFill>
              </a:rPr>
              <a:t>shop with similar friends </a:t>
            </a:r>
            <a:r>
              <a:rPr lang="en-US" sz="2600" dirty="0" smtClean="0">
                <a:solidFill>
                  <a:schemeClr val="bg1"/>
                </a:solidFill>
              </a:rPr>
              <a:t>more than higher spenders do</a:t>
            </a:r>
          </a:p>
        </p:txBody>
      </p:sp>
    </p:spTree>
    <p:extLst>
      <p:ext uri="{BB962C8B-B14F-4D97-AF65-F5344CB8AC3E}">
        <p14:creationId xmlns:p14="http://schemas.microsoft.com/office/powerpoint/2010/main" val="8469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878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93891" y="5132813"/>
            <a:ext cx="5623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RECOMMENDATIONS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14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" y="0"/>
            <a:ext cx="4641849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222251" y="4354600"/>
            <a:ext cx="441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3600" spc="-5" dirty="0" smtClean="0"/>
              <a:t>Recommendations</a:t>
            </a:r>
            <a:endParaRPr sz="3600" spc="-10" dirty="0"/>
          </a:p>
        </p:txBody>
      </p:sp>
      <p:sp>
        <p:nvSpPr>
          <p:cNvPr id="4" name="Rounded Rectangle 3"/>
          <p:cNvSpPr/>
          <p:nvPr/>
        </p:nvSpPr>
        <p:spPr>
          <a:xfrm>
            <a:off x="5022850" y="625475"/>
            <a:ext cx="6781800" cy="322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b="1" dirty="0" smtClean="0"/>
              <a:t>How do we make the big spenders stick?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2566650" y="625475"/>
            <a:ext cx="7086600" cy="322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b="1" dirty="0" smtClean="0"/>
              <a:t>How do we increase spend of low spenders?</a:t>
            </a:r>
            <a:endParaRPr lang="en-US" sz="2800" b="1" dirty="0"/>
          </a:p>
        </p:txBody>
      </p:sp>
      <p:sp>
        <p:nvSpPr>
          <p:cNvPr id="7" name="Down Arrow 6"/>
          <p:cNvSpPr/>
          <p:nvPr/>
        </p:nvSpPr>
        <p:spPr>
          <a:xfrm>
            <a:off x="8032750" y="4354600"/>
            <a:ext cx="762000" cy="1299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5728950" y="4354600"/>
            <a:ext cx="762000" cy="1299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65950" y="6155647"/>
            <a:ext cx="4076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Marketing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Loyalty Programs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Referral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Bonuses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Membership Offerings</a:t>
            </a:r>
          </a:p>
          <a:p>
            <a:pPr marL="342900" indent="-342900">
              <a:buFont typeface="Arial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47775" y="6106962"/>
            <a:ext cx="5086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not forget the majority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Focus more on the most important low spenders and influencers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Offer more discounts</a:t>
            </a:r>
          </a:p>
          <a:p>
            <a:pPr marL="342900" indent="-342900">
              <a:buFont typeface="Arial" charset="0"/>
              <a:buChar char="•"/>
            </a:pP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4918" y="9139906"/>
            <a:ext cx="778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</a:t>
            </a:r>
            <a:r>
              <a:rPr 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 in the most profitable zip codes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878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909050" y="5086647"/>
            <a:ext cx="2757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PROCESS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639" y="8259247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CURRENT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878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293891" y="5132813"/>
            <a:ext cx="5299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RISKS AND CAVEATS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45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" y="0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732961" y="4407975"/>
            <a:ext cx="3600448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 dirty="0" smtClean="0"/>
              <a:t>Risks and Caveats</a:t>
            </a:r>
            <a:endParaRPr spc="-10" dirty="0"/>
          </a:p>
        </p:txBody>
      </p:sp>
      <p:sp>
        <p:nvSpPr>
          <p:cNvPr id="10" name="Rounded Rectangle 9"/>
          <p:cNvSpPr/>
          <p:nvPr/>
        </p:nvSpPr>
        <p:spPr>
          <a:xfrm>
            <a:off x="5861050" y="2454275"/>
            <a:ext cx="139446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We know the number of shopping trips a customer makes with their friends, but we do not know the number of </a:t>
            </a:r>
            <a:r>
              <a:rPr lang="en-US" sz="2800" b="1" dirty="0" smtClean="0">
                <a:solidFill>
                  <a:srgbClr val="71D9CC"/>
                </a:solidFill>
              </a:rPr>
              <a:t>shopping trips they make alone</a:t>
            </a:r>
            <a:r>
              <a:rPr lang="en-US" sz="2800" b="1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The dataset offers spend data, </a:t>
            </a:r>
            <a:r>
              <a:rPr lang="en-US" sz="2800" b="1" dirty="0" smtClean="0">
                <a:solidFill>
                  <a:srgbClr val="71D9CC"/>
                </a:solidFill>
              </a:rPr>
              <a:t>not income data</a:t>
            </a:r>
            <a:r>
              <a:rPr lang="en-US" sz="2800" b="1" dirty="0" smtClean="0"/>
              <a:t>. Having income data would add a valuable dimension to the dataset.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Lack of </a:t>
            </a:r>
            <a:r>
              <a:rPr lang="en-US" sz="2800" b="1" dirty="0" smtClean="0">
                <a:solidFill>
                  <a:srgbClr val="71D9CC"/>
                </a:solidFill>
              </a:rPr>
              <a:t>demographic data </a:t>
            </a:r>
            <a:r>
              <a:rPr lang="en-US" sz="2800" b="1" dirty="0" smtClean="0"/>
              <a:t>– Age, Gender, Race. This would have helped in clustering.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No knowledge of </a:t>
            </a:r>
            <a:r>
              <a:rPr lang="en-US" sz="2800" b="1" dirty="0" smtClean="0">
                <a:solidFill>
                  <a:srgbClr val="71D9CC"/>
                </a:solidFill>
              </a:rPr>
              <a:t>trends over time</a:t>
            </a:r>
            <a:r>
              <a:rPr lang="en-US" sz="2800" b="1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No knowledge of the </a:t>
            </a:r>
            <a:r>
              <a:rPr lang="en-US" sz="2800" b="1" dirty="0" smtClean="0">
                <a:solidFill>
                  <a:srgbClr val="71D9CC"/>
                </a:solidFill>
              </a:rPr>
              <a:t>market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71D9CC"/>
                </a:solidFill>
              </a:rPr>
              <a:t>competitions</a:t>
            </a:r>
            <a:r>
              <a:rPr lang="en-US" sz="2800" b="1" dirty="0" smtClean="0"/>
              <a:t> of Food Co.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No knowledge of </a:t>
            </a:r>
            <a:r>
              <a:rPr lang="en-US" sz="2800" b="1" dirty="0" smtClean="0">
                <a:solidFill>
                  <a:srgbClr val="71D9CC"/>
                </a:solidFill>
              </a:rPr>
              <a:t>product mix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71D9CC"/>
                </a:solidFill>
              </a:rPr>
              <a:t>store mix</a:t>
            </a:r>
            <a:r>
              <a:rPr lang="en-US" sz="2800" b="1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b="1" dirty="0" smtClean="0"/>
              <a:t>No knowledge of </a:t>
            </a:r>
            <a:r>
              <a:rPr lang="en-US" sz="2800" b="1" dirty="0" smtClean="0">
                <a:solidFill>
                  <a:srgbClr val="71D9CC"/>
                </a:solidFill>
              </a:rPr>
              <a:t>spending habits </a:t>
            </a:r>
            <a:r>
              <a:rPr lang="en-US" sz="2800" b="1" dirty="0" smtClean="0"/>
              <a:t>of customers.</a:t>
            </a:r>
          </a:p>
        </p:txBody>
      </p:sp>
    </p:spTree>
    <p:extLst>
      <p:ext uri="{BB962C8B-B14F-4D97-AF65-F5344CB8AC3E}">
        <p14:creationId xmlns:p14="http://schemas.microsoft.com/office/powerpoint/2010/main" val="1827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87875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009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728271" y="5132813"/>
            <a:ext cx="2621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bg1"/>
                </a:solidFill>
                <a:latin typeface="+mj-lt"/>
              </a:rPr>
              <a:t>Appendix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" y="0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732961" y="4407975"/>
            <a:ext cx="3600448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 dirty="0" smtClean="0"/>
              <a:t>Looking Ahead</a:t>
            </a:r>
            <a:endParaRPr spc="-10" dirty="0"/>
          </a:p>
        </p:txBody>
      </p:sp>
      <p:sp>
        <p:nvSpPr>
          <p:cNvPr id="10" name="Rounded Rectangle 9"/>
          <p:cNvSpPr/>
          <p:nvPr/>
        </p:nvSpPr>
        <p:spPr>
          <a:xfrm>
            <a:off x="5861050" y="2454275"/>
            <a:ext cx="139446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Acquire more </a:t>
            </a:r>
            <a:r>
              <a:rPr lang="en-US" sz="2800" b="1" dirty="0" smtClean="0">
                <a:solidFill>
                  <a:srgbClr val="71D9CC"/>
                </a:solidFill>
              </a:rPr>
              <a:t>detailed and descriptive customer data </a:t>
            </a:r>
            <a:r>
              <a:rPr lang="en-US" sz="2800" b="1" dirty="0" smtClean="0"/>
              <a:t>to make more informed decisions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Create more Food Co. stores in the </a:t>
            </a:r>
            <a:r>
              <a:rPr lang="en-US" sz="2800" b="1" dirty="0" smtClean="0">
                <a:solidFill>
                  <a:srgbClr val="71D9CC"/>
                </a:solidFill>
              </a:rPr>
              <a:t>most profitable zip codes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Optimize next generation of Food Co. store locations to be </a:t>
            </a:r>
            <a:r>
              <a:rPr lang="en-US" sz="2800" b="1" dirty="0" smtClean="0">
                <a:solidFill>
                  <a:srgbClr val="71D9CC"/>
                </a:solidFill>
              </a:rPr>
              <a:t>distance optimized </a:t>
            </a:r>
            <a:r>
              <a:rPr lang="en-US" sz="2800" b="1" dirty="0" smtClean="0"/>
              <a:t>closer to the most profitable networks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Test out the </a:t>
            </a:r>
            <a:r>
              <a:rPr lang="en-US" sz="2800" b="1" dirty="0" smtClean="0">
                <a:solidFill>
                  <a:srgbClr val="71D9CC"/>
                </a:solidFill>
              </a:rPr>
              <a:t>success of loyalty programs and marketing programs </a:t>
            </a:r>
            <a:r>
              <a:rPr lang="en-US" sz="2800" b="1" dirty="0" smtClean="0"/>
              <a:t>towards different groups of customers</a:t>
            </a:r>
          </a:p>
        </p:txBody>
      </p:sp>
    </p:spTree>
    <p:extLst>
      <p:ext uri="{BB962C8B-B14F-4D97-AF65-F5344CB8AC3E}">
        <p14:creationId xmlns:p14="http://schemas.microsoft.com/office/powerpoint/2010/main" val="1566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" y="0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732961" y="4407975"/>
            <a:ext cx="3600448" cy="2285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 dirty="0" smtClean="0"/>
              <a:t>Issues Faced in Analysis</a:t>
            </a:r>
            <a:endParaRPr spc="-10" dirty="0"/>
          </a:p>
        </p:txBody>
      </p:sp>
      <p:sp>
        <p:nvSpPr>
          <p:cNvPr id="10" name="Rounded Rectangle 9"/>
          <p:cNvSpPr/>
          <p:nvPr/>
        </p:nvSpPr>
        <p:spPr>
          <a:xfrm>
            <a:off x="5861050" y="2454275"/>
            <a:ext cx="139446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Friendship data was given for only part of the dataset. Assumption made – This part of the dataset represents nodes Food Co. cares about because they are Seattle nodes.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There was a dilemma regarding the amount of focus to be put on </a:t>
            </a:r>
            <a:r>
              <a:rPr lang="en-US" sz="2800" b="1" dirty="0" smtClean="0">
                <a:solidFill>
                  <a:srgbClr val="71D9CC"/>
                </a:solidFill>
              </a:rPr>
              <a:t>all connections vs first degree connections</a:t>
            </a:r>
            <a:r>
              <a:rPr lang="en-US" sz="2800" b="1" dirty="0" smtClean="0"/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/>
              <a:t>The amount of features on offer were few, and scaling them to derive 17+ features was a challenge.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>
                <a:solidFill>
                  <a:srgbClr val="71D9CC"/>
                </a:solidFill>
              </a:rPr>
              <a:t>Subjectively binning customers</a:t>
            </a:r>
            <a:r>
              <a:rPr lang="en-US" sz="2800" b="1" dirty="0" smtClean="0"/>
              <a:t> based on revenue was full of biases and offered low insight.</a:t>
            </a:r>
            <a:endParaRPr lang="en-US" sz="2800" b="1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>
                <a:solidFill>
                  <a:srgbClr val="71D9CC"/>
                </a:solidFill>
              </a:rPr>
              <a:t>Deriving complex features </a:t>
            </a:r>
            <a:r>
              <a:rPr lang="en-US" sz="2800" b="1" dirty="0" smtClean="0"/>
              <a:t>like ‘Revenue Similarity with Friends’ and ‘Friend Count Similarity with Friends’ from basic features was challenging.</a:t>
            </a:r>
          </a:p>
        </p:txBody>
      </p:sp>
    </p:spTree>
    <p:extLst>
      <p:ext uri="{BB962C8B-B14F-4D97-AF65-F5344CB8AC3E}">
        <p14:creationId xmlns:p14="http://schemas.microsoft.com/office/powerpoint/2010/main" val="4395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-13164" y="-2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4776450" y="-1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15672031" y="4441778"/>
            <a:ext cx="367277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4000" spc="-5" dirty="0" smtClean="0">
                <a:solidFill>
                  <a:srgbClr val="FFFFFF"/>
                </a:solidFill>
              </a:rPr>
              <a:t>Important</a:t>
            </a:r>
            <a:br>
              <a:rPr lang="en-US" sz="4000" spc="-5" dirty="0" smtClean="0">
                <a:solidFill>
                  <a:srgbClr val="FFFFFF"/>
                </a:solidFill>
              </a:rPr>
            </a:br>
            <a:r>
              <a:rPr lang="en-US" sz="4000" spc="-5" dirty="0" smtClean="0">
                <a:solidFill>
                  <a:srgbClr val="FFFFFF"/>
                </a:solidFill>
              </a:rPr>
              <a:t>Code Snippets and Commands</a:t>
            </a:r>
            <a:endParaRPr sz="4000" spc="-10" dirty="0">
              <a:solidFill>
                <a:srgbClr val="FFFFFF"/>
              </a:solidFill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603250" y="1311275"/>
            <a:ext cx="122682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2800" kern="0" spc="-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Networkx.node_connected_component</a:t>
            </a:r>
            <a:r>
              <a:rPr lang="en-US" sz="28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(G, 1) – Gives all degree </a:t>
            </a:r>
            <a:r>
              <a:rPr lang="en-US" sz="2800" kern="0" spc="-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connectiones</a:t>
            </a:r>
            <a:r>
              <a:rPr lang="en-US" sz="28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node 1</a:t>
            </a:r>
            <a:endParaRPr lang="en-US" sz="28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bject 5"/>
          <p:cNvSpPr txBox="1">
            <a:spLocks/>
          </p:cNvSpPr>
          <p:nvPr/>
        </p:nvSpPr>
        <p:spPr>
          <a:xfrm>
            <a:off x="679450" y="3053439"/>
            <a:ext cx="122682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2800" kern="0" spc="-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nx.betweenness_centrality</a:t>
            </a:r>
            <a:r>
              <a:rPr lang="en-US" sz="28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Provides the centrality of nodes in a network</a:t>
            </a:r>
            <a:endParaRPr lang="en-US" sz="28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4821145"/>
            <a:ext cx="5245100" cy="1671729"/>
          </a:xfrm>
          <a:prstGeom prst="rect">
            <a:avLst/>
          </a:prstGeom>
        </p:spPr>
      </p:pic>
      <p:sp>
        <p:nvSpPr>
          <p:cNvPr id="18" name="object 5"/>
          <p:cNvSpPr txBox="1">
            <a:spLocks/>
          </p:cNvSpPr>
          <p:nvPr/>
        </p:nvSpPr>
        <p:spPr>
          <a:xfrm>
            <a:off x="6288203" y="5011046"/>
            <a:ext cx="444964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28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Visualizing subgraphs by providing node names</a:t>
            </a:r>
            <a:endParaRPr lang="en-US" sz="28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7184259"/>
            <a:ext cx="6477000" cy="2463800"/>
          </a:xfrm>
          <a:prstGeom prst="rect">
            <a:avLst/>
          </a:prstGeom>
        </p:spPr>
      </p:pic>
      <p:sp>
        <p:nvSpPr>
          <p:cNvPr id="19" name="object 5"/>
          <p:cNvSpPr txBox="1">
            <a:spLocks/>
          </p:cNvSpPr>
          <p:nvPr/>
        </p:nvSpPr>
        <p:spPr>
          <a:xfrm>
            <a:off x="7461250" y="7950950"/>
            <a:ext cx="5181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sz="28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Calculates </a:t>
            </a:r>
            <a:r>
              <a:rPr lang="en-US" sz="2800" kern="0" spc="-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silhoutte</a:t>
            </a:r>
            <a:r>
              <a:rPr lang="en-US" sz="2800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scores for a range of cluster numbers</a:t>
            </a:r>
            <a:endParaRPr lang="en-US" sz="2800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148C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14450" y="8812329"/>
            <a:ext cx="929640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3719195">
              <a:lnSpc>
                <a:spcPct val="100499"/>
              </a:lnSpc>
            </a:pPr>
            <a:r>
              <a:rPr lang="en-US" sz="7250" b="1" dirty="0" smtClean="0">
                <a:solidFill>
                  <a:srgbClr val="FFFFFF"/>
                </a:solidFill>
                <a:latin typeface="Helvetica"/>
                <a:cs typeface="Helvetica"/>
              </a:rPr>
              <a:t>Thank you</a:t>
            </a:r>
            <a:endParaRPr sz="72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30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68612" y="4283075"/>
            <a:ext cx="6934200" cy="3886200"/>
          </a:xfrm>
          <a:prstGeom prst="roundRect">
            <a:avLst/>
          </a:prstGeom>
          <a:solidFill>
            <a:srgbClr val="71D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1347450" y="4283075"/>
            <a:ext cx="6934200" cy="3886200"/>
          </a:xfrm>
          <a:prstGeom prst="roundRect">
            <a:avLst/>
          </a:prstGeom>
          <a:solidFill>
            <a:srgbClr val="71D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/>
          <p:cNvSpPr txBox="1"/>
          <p:nvPr/>
        </p:nvSpPr>
        <p:spPr>
          <a:xfrm>
            <a:off x="3549812" y="5737333"/>
            <a:ext cx="29718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b="1" spc="15" dirty="0" smtClean="0">
                <a:solidFill>
                  <a:schemeClr val="bg1"/>
                </a:solidFill>
                <a:cs typeface="Helvetica"/>
              </a:rPr>
              <a:t>Approach</a:t>
            </a:r>
            <a:endParaRPr sz="54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95545" y="544938"/>
            <a:ext cx="2757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PROCESS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12871450" y="5891222"/>
            <a:ext cx="46702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b="1" spc="15" dirty="0" smtClean="0">
                <a:solidFill>
                  <a:schemeClr val="bg1"/>
                </a:solidFill>
                <a:latin typeface="Helvetica"/>
                <a:cs typeface="Helvetica"/>
              </a:rPr>
              <a:t>Technical Tools</a:t>
            </a:r>
            <a:endParaRPr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34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-13164" y="-2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4776450" y="-1"/>
            <a:ext cx="5327650" cy="11308715"/>
          </a:xfrm>
          <a:custGeom>
            <a:avLst/>
            <a:gdLst/>
            <a:ahLst/>
            <a:cxnLst/>
            <a:rect l="l" t="t" r="r" b="b"/>
            <a:pathLst>
              <a:path w="6944995" h="11308715">
                <a:moveTo>
                  <a:pt x="0" y="11308556"/>
                </a:moveTo>
                <a:lnTo>
                  <a:pt x="0" y="0"/>
                </a:lnTo>
                <a:lnTo>
                  <a:pt x="6944406" y="0"/>
                </a:lnTo>
                <a:lnTo>
                  <a:pt x="6944406" y="11308556"/>
                </a:lnTo>
                <a:lnTo>
                  <a:pt x="0" y="1130855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32961" y="10339444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15748232" y="4823358"/>
            <a:ext cx="338408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5400" spc="-5" dirty="0" smtClean="0"/>
              <a:t>Approach</a:t>
            </a:r>
            <a:endParaRPr sz="5400" spc="-10" dirty="0"/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560605" y="1387475"/>
            <a:ext cx="548640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Analysis</a:t>
            </a:r>
            <a:endParaRPr lang="en-US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bject 5"/>
          <p:cNvSpPr txBox="1">
            <a:spLocks/>
          </p:cNvSpPr>
          <p:nvPr/>
        </p:nvSpPr>
        <p:spPr>
          <a:xfrm>
            <a:off x="1560605" y="4428048"/>
            <a:ext cx="548640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Manipulation</a:t>
            </a:r>
            <a:endParaRPr lang="en-US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bject 5"/>
          <p:cNvSpPr txBox="1">
            <a:spLocks/>
          </p:cNvSpPr>
          <p:nvPr/>
        </p:nvSpPr>
        <p:spPr>
          <a:xfrm>
            <a:off x="1561821" y="7483937"/>
            <a:ext cx="1051560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12700" marR="5080"/>
            <a:r>
              <a:rPr lang="en-US" kern="0" spc="-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Visualizing Patterns</a:t>
            </a:r>
            <a:endParaRPr lang="en-US" kern="0" spc="-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1560604" y="2339962"/>
            <a:ext cx="10791825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Worked with Python network package </a:t>
            </a:r>
            <a:r>
              <a:rPr lang="en-US" sz="28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NetworkX</a:t>
            </a: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 to build network diagrams and find the most important nodes and biggest influencers.</a:t>
            </a:r>
            <a:endParaRPr sz="28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651092" y="5348149"/>
            <a:ext cx="10791825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Derived 17+ new features/columns from the existing set of features to gain a broader and deeper perspective into the data.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Performed clustering and correlation analysis on the data.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endParaRPr sz="28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560604" y="8435112"/>
            <a:ext cx="10791825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Identified patterns and insights and utilized visualization tools like Tableau and </a:t>
            </a:r>
            <a:r>
              <a:rPr lang="en-US" sz="28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Matplotlib</a:t>
            </a: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 to display insights.</a:t>
            </a:r>
            <a:endParaRPr sz="28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</p:spTree>
    <p:extLst>
      <p:ext uri="{BB962C8B-B14F-4D97-AF65-F5344CB8AC3E}">
        <p14:creationId xmlns:p14="http://schemas.microsoft.com/office/powerpoint/2010/main" val="7699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525382" y="7078724"/>
            <a:ext cx="3357656" cy="660304"/>
          </a:xfrm>
          <a:prstGeom prst="roundRect">
            <a:avLst/>
          </a:prstGeom>
          <a:solidFill>
            <a:srgbClr val="71D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Finding friend circles</a:t>
            </a:r>
            <a:endParaRPr lang="en-US" sz="2800" dirty="0"/>
          </a:p>
        </p:txBody>
      </p:sp>
      <p:sp>
        <p:nvSpPr>
          <p:cNvPr id="4" name="object 4"/>
          <p:cNvSpPr/>
          <p:nvPr/>
        </p:nvSpPr>
        <p:spPr>
          <a:xfrm>
            <a:off x="732961" y="106076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18450" y="544938"/>
            <a:ext cx="4635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Network Analysis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15" y="2339103"/>
            <a:ext cx="5717087" cy="383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38" y="2381022"/>
            <a:ext cx="5716223" cy="3834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" y="1920875"/>
            <a:ext cx="6871164" cy="4927600"/>
          </a:xfrm>
          <a:prstGeom prst="rect">
            <a:avLst/>
          </a:prstGeom>
        </p:spPr>
      </p:pic>
      <p:sp>
        <p:nvSpPr>
          <p:cNvPr id="24" name="object 7"/>
          <p:cNvSpPr txBox="1"/>
          <p:nvPr/>
        </p:nvSpPr>
        <p:spPr>
          <a:xfrm>
            <a:off x="732961" y="9943414"/>
            <a:ext cx="4410494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Tools Used: </a:t>
            </a:r>
            <a:r>
              <a:rPr lang="en-US" sz="28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NetworkX</a:t>
            </a: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, </a:t>
            </a:r>
            <a:r>
              <a:rPr lang="en-US" sz="28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Gephi</a:t>
            </a:r>
            <a:endParaRPr sz="28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195050" y="7078725"/>
            <a:ext cx="4191000" cy="660304"/>
          </a:xfrm>
          <a:prstGeom prst="roundRect">
            <a:avLst/>
          </a:prstGeom>
          <a:solidFill>
            <a:srgbClr val="71D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Finding most ‘central’ nodes</a:t>
            </a:r>
            <a:endParaRPr lang="en-US" sz="2600" dirty="0"/>
          </a:p>
        </p:txBody>
      </p:sp>
      <p:sp>
        <p:nvSpPr>
          <p:cNvPr id="27" name="Rounded Rectangle 26"/>
          <p:cNvSpPr/>
          <p:nvPr/>
        </p:nvSpPr>
        <p:spPr>
          <a:xfrm>
            <a:off x="5446448" y="8546519"/>
            <a:ext cx="3515524" cy="680560"/>
          </a:xfrm>
          <a:prstGeom prst="roundRect">
            <a:avLst/>
          </a:prstGeom>
          <a:solidFill>
            <a:srgbClr val="71D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Finding n-degree friends</a:t>
            </a:r>
            <a:endParaRPr lang="en-US" sz="2600" dirty="0"/>
          </a:p>
        </p:txBody>
      </p:sp>
      <p:sp>
        <p:nvSpPr>
          <p:cNvPr id="28" name="Rounded Rectangle 27"/>
          <p:cNvSpPr/>
          <p:nvPr/>
        </p:nvSpPr>
        <p:spPr>
          <a:xfrm>
            <a:off x="11195050" y="8546519"/>
            <a:ext cx="4191000" cy="680560"/>
          </a:xfrm>
          <a:prstGeom prst="roundRect">
            <a:avLst/>
          </a:prstGeom>
          <a:solidFill>
            <a:srgbClr val="71D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Finding biggest subnetworks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42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6076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18450" y="544938"/>
            <a:ext cx="4981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Data Manipulation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600155" y="2728366"/>
            <a:ext cx="7086600" cy="268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Initial Feature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Nodes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Revenue per year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Each friendship with strength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Zipcode</a:t>
            </a:r>
            <a:endParaRPr lang="en-US" sz="2850" b="1" spc="15" dirty="0" smtClean="0">
              <a:solidFill>
                <a:schemeClr val="tx1">
                  <a:lumMod val="50000"/>
                  <a:lumOff val="50000"/>
                </a:schemeClr>
              </a:solidFill>
              <a:cs typeface="Helvetica"/>
            </a:endParaRP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endParaRPr lang="en-US" sz="2850" b="1" spc="15" dirty="0" smtClean="0">
              <a:cs typeface="Helvetica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1347450" y="2756531"/>
            <a:ext cx="7696200" cy="6194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1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Derived Features through Data Manipulation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Number of Friends</a:t>
            </a:r>
          </a:p>
          <a:p>
            <a:pPr marL="469900" indent="-457200">
              <a:buFont typeface="Arial" charset="0"/>
              <a:buChar char="•"/>
            </a:pPr>
            <a:r>
              <a:rPr lang="en-US" sz="2850" b="1" spc="15" dirty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Names of </a:t>
            </a: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friends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Total shopping trips with friends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Average revenue of your friends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Average no. of friends of your friends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Total revenue ‘in your hands’</a:t>
            </a:r>
          </a:p>
          <a:p>
            <a:pPr marL="469900" indent="-457200">
              <a:buFont typeface="Arial" charset="0"/>
              <a:buChar char="•"/>
            </a:pPr>
            <a:r>
              <a:rPr lang="en-US" sz="2850" b="1" spc="15" dirty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Spending Behavior Cluster (Low spending cluster/High spending cluster</a:t>
            </a: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)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Similarity with friends by ‘revenue’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Similarity with friends by ‘number of friends’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Centrality in your network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Size of your network</a:t>
            </a:r>
          </a:p>
          <a:p>
            <a:pPr marL="469900" indent="-457200">
              <a:lnSpc>
                <a:spcPct val="100000"/>
              </a:lnSpc>
              <a:buFont typeface="Arial" charset="0"/>
              <a:buChar char="•"/>
            </a:pPr>
            <a:endParaRPr lang="en-US" sz="2850" b="1" spc="15" dirty="0" smtClean="0">
              <a:cs typeface="Helvetica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136650" y="7772169"/>
            <a:ext cx="7086600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50" b="1" spc="1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Helvetica"/>
              </a:rPr>
              <a:t>Operations</a:t>
            </a:r>
            <a:r>
              <a:rPr lang="en-US" sz="2850" b="1" spc="1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Helvetica"/>
              </a:rPr>
              <a:t>: </a:t>
            </a:r>
            <a:r>
              <a:rPr lang="en-US" sz="2850" b="1" spc="15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Helvetica"/>
              </a:rPr>
              <a:t>Data Wrangling, Transformations, Normalizations, Clustering, Correlation</a:t>
            </a:r>
          </a:p>
        </p:txBody>
      </p:sp>
      <p:sp>
        <p:nvSpPr>
          <p:cNvPr id="17" name="object 7"/>
          <p:cNvSpPr txBox="1"/>
          <p:nvPr/>
        </p:nvSpPr>
        <p:spPr>
          <a:xfrm>
            <a:off x="732961" y="9843444"/>
            <a:ext cx="11147889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Tools Used: Python - Pandas, </a:t>
            </a:r>
            <a:r>
              <a:rPr lang="en-US" sz="28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Numpy</a:t>
            </a: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, </a:t>
            </a:r>
            <a:r>
              <a:rPr lang="en-US" sz="28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Scipy</a:t>
            </a: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, </a:t>
            </a:r>
            <a:r>
              <a:rPr lang="en-US" sz="28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Scikit</a:t>
            </a:r>
            <a:r>
              <a:rPr lang="en-US" sz="285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 </a:t>
            </a: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Learn </a:t>
            </a:r>
            <a:endParaRPr sz="28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</p:spTree>
    <p:extLst>
      <p:ext uri="{BB962C8B-B14F-4D97-AF65-F5344CB8AC3E}">
        <p14:creationId xmlns:p14="http://schemas.microsoft.com/office/powerpoint/2010/main" val="190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2961" y="10760075"/>
            <a:ext cx="18611850" cy="0"/>
          </a:xfrm>
          <a:custGeom>
            <a:avLst/>
            <a:gdLst/>
            <a:ahLst/>
            <a:cxnLst/>
            <a:rect l="l" t="t" r="r" b="b"/>
            <a:pathLst>
              <a:path w="18611850">
                <a:moveTo>
                  <a:pt x="0" y="0"/>
                </a:moveTo>
                <a:lnTo>
                  <a:pt x="18611380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100" cy="1920875"/>
          </a:xfrm>
          <a:custGeom>
            <a:avLst/>
            <a:gdLst/>
            <a:ahLst/>
            <a:cxnLst/>
            <a:rect l="l" t="t" r="r" b="b"/>
            <a:pathLst>
              <a:path w="20104100" h="3211830">
                <a:moveTo>
                  <a:pt x="0" y="321149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3211496"/>
                </a:lnTo>
                <a:lnTo>
                  <a:pt x="0" y="3211496"/>
                </a:lnTo>
                <a:close/>
              </a:path>
            </a:pathLst>
          </a:custGeom>
          <a:solidFill>
            <a:srgbClr val="68C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18450" y="544938"/>
            <a:ext cx="4780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Data Visualization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732961" y="10092893"/>
            <a:ext cx="11147889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Tools Used: Tableau, </a:t>
            </a:r>
            <a:r>
              <a:rPr lang="en-US" sz="28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elvetica-Light"/>
              </a:rPr>
              <a:t>Matplotlib</a:t>
            </a:r>
            <a:endParaRPr sz="28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elvetica-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49" y="5963828"/>
            <a:ext cx="8530761" cy="3979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16" y="5800492"/>
            <a:ext cx="7768834" cy="3931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16" y="2152750"/>
            <a:ext cx="8149834" cy="3647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50" y="2152750"/>
            <a:ext cx="8153400" cy="38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1426</Words>
  <Application>Microsoft Macintosh PowerPoint</Application>
  <PresentationFormat>Custom</PresentationFormat>
  <Paragraphs>246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Helvetica</vt:lpstr>
      <vt:lpstr>Helvetica-Light</vt:lpstr>
      <vt:lpstr>Raanana</vt:lpstr>
      <vt:lpstr>Office Theme</vt:lpstr>
      <vt:lpstr>PowerPoint Presentation</vt:lpstr>
      <vt:lpstr>Context</vt:lpstr>
      <vt:lpstr>PowerPoint Presentation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Technical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define ‘importance’ of nodes?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Recommendations</vt:lpstr>
      <vt:lpstr>PowerPoint Presentation</vt:lpstr>
      <vt:lpstr>Risks and Caveats</vt:lpstr>
      <vt:lpstr>PowerPoint Presentation</vt:lpstr>
      <vt:lpstr>Looking Ahead</vt:lpstr>
      <vt:lpstr>Issues Faced in Analysis</vt:lpstr>
      <vt:lpstr>Important Code Snippets and Commands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Shirish Dhar</cp:lastModifiedBy>
  <cp:revision>97</cp:revision>
  <dcterms:created xsi:type="dcterms:W3CDTF">2016-11-01T17:28:04Z</dcterms:created>
  <dcterms:modified xsi:type="dcterms:W3CDTF">2017-01-05T12:19:31Z</dcterms:modified>
</cp:coreProperties>
</file>