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nford.edu/~mwaskom/software/seabor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Bhuvana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Bhuvana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Lynell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Lynell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Lynell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Jeanie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Jeanie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Shirish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Shirish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af"/>
              <a:t>Shirish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Pratibha to add stuff</a:t>
            </a:r>
          </a:p>
          <a:p>
            <a:pPr indent="-228600" lvl="0" marL="457200" rtl="0">
              <a:spcBef>
                <a:spcPts val="0"/>
              </a:spcBef>
              <a:buChar char="-"/>
            </a:pPr>
            <a:r>
              <a:rPr lang="af"/>
              <a:t>Plotted histogram using R</a:t>
            </a:r>
          </a:p>
          <a:p>
            <a:pPr indent="-228600" lvl="0" marL="457200" rtl="0">
              <a:spcBef>
                <a:spcPts val="0"/>
              </a:spcBef>
              <a:buChar char="-"/>
            </a:pPr>
            <a:r>
              <a:rPr lang="af"/>
              <a:t>Some data skewed so took log of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Pratibha</a:t>
            </a:r>
          </a:p>
          <a:p>
            <a:pPr lvl="0">
              <a:spcBef>
                <a:spcPts val="0"/>
              </a:spcBef>
              <a:buNone/>
            </a:pPr>
            <a:r>
              <a:rPr lang="af"/>
              <a:t>Used Seaborn library for visualization in python to plot: ClusterGrid/Heatmap</a:t>
            </a:r>
          </a:p>
          <a:p>
            <a:pPr lvl="0">
              <a:spcBef>
                <a:spcPts val="0"/>
              </a:spcBef>
              <a:buNone/>
            </a:pPr>
            <a:r>
              <a:rPr lang="af"/>
              <a:t>Pair-wise distance </a:t>
            </a:r>
          </a:p>
          <a:p>
            <a:pPr lvl="0">
              <a:spcBef>
                <a:spcPts val="0"/>
              </a:spcBef>
              <a:buNone/>
            </a:pPr>
            <a:r>
              <a:rPr lang="af" sz="1150">
                <a:solidFill>
                  <a:srgbClr val="FFFFFF"/>
                </a:solidFill>
              </a:rPr>
              <a:t>Plot a hierarchically clustered heatmap of a pandas DataFrame</a:t>
            </a:r>
          </a:p>
          <a:p>
            <a:pPr lvl="0">
              <a:spcBef>
                <a:spcPts val="0"/>
              </a:spcBef>
              <a:buNone/>
            </a:pPr>
            <a:r>
              <a:rPr lang="af" u="sng">
                <a:solidFill>
                  <a:schemeClr val="accent5"/>
                </a:solidFill>
                <a:hlinkClick r:id="rId2"/>
              </a:rPr>
              <a:t>https://stanford.edu/~mwaskom/software/seaborn/</a:t>
            </a:r>
          </a:p>
          <a:p>
            <a:pPr lvl="0">
              <a:spcBef>
                <a:spcPts val="0"/>
              </a:spcBef>
              <a:buNone/>
            </a:pPr>
            <a:r>
              <a:rPr lang="af"/>
              <a:t>seaborn.clustermap() function</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af"/>
              <a:t>Pair plot:Using Seaborn pair plot function</a:t>
            </a:r>
          </a:p>
          <a:p>
            <a:pPr lvl="0">
              <a:spcBef>
                <a:spcPts val="0"/>
              </a:spcBef>
              <a:buNone/>
            </a:pPr>
            <a:r>
              <a:rPr lang="af" sz="1150">
                <a:solidFill>
                  <a:srgbClr val="2C3E50"/>
                </a:solidFill>
                <a:highlight>
                  <a:srgbClr val="FFFFFF"/>
                </a:highlight>
              </a:rPr>
              <a:t>Plot pairwise relationships in a dataset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af"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1.png"/><Relationship Id="rId5" Type="http://schemas.openxmlformats.org/officeDocument/2006/relationships/image" Target="../media/image00.png"/><Relationship Id="rId6"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af"/>
              <a:t>Online News Popularity</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af"/>
              <a:t>Lynell Amanna, Bhuvana Bellala, Shirish Dhar, Jeanie Oh, Pratibha Rathore</a:t>
            </a:r>
          </a:p>
        </p:txBody>
      </p:sp>
      <p:sp>
        <p:nvSpPr>
          <p:cNvPr id="61" name="Shape 6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8" name="Shape 128"/>
        <p:cNvGrpSpPr/>
        <p:nvPr/>
      </p:nvGrpSpPr>
      <p:grpSpPr>
        <a:xfrm>
          <a:off x="0" y="0"/>
          <a:ext cx="0" cy="0"/>
          <a:chOff x="0" y="0"/>
          <a:chExt cx="0" cy="0"/>
        </a:xfrm>
      </p:grpSpPr>
      <p:sp>
        <p:nvSpPr>
          <p:cNvPr id="129" name="Shape 129"/>
          <p:cNvSpPr txBox="1"/>
          <p:nvPr>
            <p:ph type="title"/>
          </p:nvPr>
        </p:nvSpPr>
        <p:spPr>
          <a:xfrm>
            <a:off x="2292250" y="0"/>
            <a:ext cx="4805400" cy="870900"/>
          </a:xfrm>
          <a:prstGeom prst="rect">
            <a:avLst/>
          </a:prstGeom>
        </p:spPr>
        <p:txBody>
          <a:bodyPr anchorCtr="0" anchor="t" bIns="91425" lIns="91425" rIns="91425" tIns="91425">
            <a:noAutofit/>
          </a:bodyPr>
          <a:lstStyle/>
          <a:p>
            <a:pPr lvl="0">
              <a:spcBef>
                <a:spcPts val="0"/>
              </a:spcBef>
              <a:buNone/>
            </a:pPr>
            <a:r>
              <a:rPr b="1" lang="af">
                <a:solidFill>
                  <a:srgbClr val="000000"/>
                </a:solidFill>
              </a:rPr>
              <a:t>Correlations with output</a:t>
            </a:r>
          </a:p>
          <a:p>
            <a:pPr lvl="0">
              <a:spcBef>
                <a:spcPts val="0"/>
              </a:spcBef>
              <a:buNone/>
            </a:pPr>
            <a:r>
              <a:t/>
            </a:r>
            <a:endParaRPr/>
          </a:p>
          <a:p>
            <a:pPr lvl="0">
              <a:spcBef>
                <a:spcPts val="0"/>
              </a:spcBef>
              <a:buNone/>
            </a:pPr>
            <a:r>
              <a:t/>
            </a:r>
            <a:endParaRPr/>
          </a:p>
        </p:txBody>
      </p:sp>
      <p:sp>
        <p:nvSpPr>
          <p:cNvPr id="130" name="Shape 1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pic>
        <p:nvPicPr>
          <p:cNvPr id="131" name="Shape 131"/>
          <p:cNvPicPr preferRelativeResize="0"/>
          <p:nvPr/>
        </p:nvPicPr>
        <p:blipFill>
          <a:blip r:embed="rId3">
            <a:alphaModFix/>
          </a:blip>
          <a:stretch>
            <a:fillRect/>
          </a:stretch>
        </p:blipFill>
        <p:spPr>
          <a:xfrm>
            <a:off x="589575" y="645500"/>
            <a:ext cx="3201450" cy="2195324"/>
          </a:xfrm>
          <a:prstGeom prst="rect">
            <a:avLst/>
          </a:prstGeom>
          <a:noFill/>
          <a:ln>
            <a:noFill/>
          </a:ln>
        </p:spPr>
      </p:pic>
      <p:pic>
        <p:nvPicPr>
          <p:cNvPr id="132" name="Shape 132"/>
          <p:cNvPicPr preferRelativeResize="0"/>
          <p:nvPr/>
        </p:nvPicPr>
        <p:blipFill>
          <a:blip r:embed="rId4">
            <a:alphaModFix/>
          </a:blip>
          <a:stretch>
            <a:fillRect/>
          </a:stretch>
        </p:blipFill>
        <p:spPr>
          <a:xfrm>
            <a:off x="4707075" y="645500"/>
            <a:ext cx="3488424" cy="2195324"/>
          </a:xfrm>
          <a:prstGeom prst="rect">
            <a:avLst/>
          </a:prstGeom>
          <a:noFill/>
          <a:ln>
            <a:noFill/>
          </a:ln>
        </p:spPr>
      </p:pic>
      <p:pic>
        <p:nvPicPr>
          <p:cNvPr id="133" name="Shape 133"/>
          <p:cNvPicPr preferRelativeResize="0"/>
          <p:nvPr/>
        </p:nvPicPr>
        <p:blipFill>
          <a:blip r:embed="rId5">
            <a:alphaModFix/>
          </a:blip>
          <a:stretch>
            <a:fillRect/>
          </a:stretch>
        </p:blipFill>
        <p:spPr>
          <a:xfrm>
            <a:off x="666000" y="2996331"/>
            <a:ext cx="3201450" cy="2078268"/>
          </a:xfrm>
          <a:prstGeom prst="rect">
            <a:avLst/>
          </a:prstGeom>
          <a:noFill/>
          <a:ln>
            <a:noFill/>
          </a:ln>
        </p:spPr>
      </p:pic>
      <p:pic>
        <p:nvPicPr>
          <p:cNvPr id="134" name="Shape 134"/>
          <p:cNvPicPr preferRelativeResize="0"/>
          <p:nvPr/>
        </p:nvPicPr>
        <p:blipFill>
          <a:blip r:embed="rId6">
            <a:alphaModFix/>
          </a:blip>
          <a:stretch>
            <a:fillRect/>
          </a:stretch>
        </p:blipFill>
        <p:spPr>
          <a:xfrm>
            <a:off x="4707075" y="2996324"/>
            <a:ext cx="3488425" cy="2078275"/>
          </a:xfrm>
          <a:prstGeom prst="rect">
            <a:avLst/>
          </a:prstGeom>
          <a:noFill/>
          <a:ln>
            <a:noFill/>
          </a:ln>
        </p:spPr>
      </p:pic>
      <p:sp>
        <p:nvSpPr>
          <p:cNvPr id="135" name="Shape 135"/>
          <p:cNvSpPr txBox="1"/>
          <p:nvPr/>
        </p:nvSpPr>
        <p:spPr>
          <a:xfrm>
            <a:off x="746250" y="2645100"/>
            <a:ext cx="1755900" cy="3306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100"/>
              <a:t>max_negative_polarity</a:t>
            </a:r>
          </a:p>
        </p:txBody>
      </p:sp>
      <p:sp>
        <p:nvSpPr>
          <p:cNvPr id="136" name="Shape 136"/>
          <p:cNvSpPr txBox="1"/>
          <p:nvPr/>
        </p:nvSpPr>
        <p:spPr>
          <a:xfrm>
            <a:off x="2445450" y="2677425"/>
            <a:ext cx="1699200" cy="2952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100"/>
              <a:t>max_positive_polarity</a:t>
            </a:r>
          </a:p>
        </p:txBody>
      </p:sp>
      <p:sp>
        <p:nvSpPr>
          <p:cNvPr id="137" name="Shape 137"/>
          <p:cNvSpPr txBox="1"/>
          <p:nvPr/>
        </p:nvSpPr>
        <p:spPr>
          <a:xfrm rot="-5400000">
            <a:off x="193425" y="1407425"/>
            <a:ext cx="699000" cy="4212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shares</a:t>
            </a:r>
          </a:p>
        </p:txBody>
      </p:sp>
      <p:sp>
        <p:nvSpPr>
          <p:cNvPr id="138" name="Shape 138"/>
          <p:cNvSpPr txBox="1"/>
          <p:nvPr/>
        </p:nvSpPr>
        <p:spPr>
          <a:xfrm rot="-5400000">
            <a:off x="4289350" y="1387025"/>
            <a:ext cx="811200" cy="3498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shares</a:t>
            </a:r>
          </a:p>
        </p:txBody>
      </p:sp>
      <p:sp>
        <p:nvSpPr>
          <p:cNvPr id="139" name="Shape 139"/>
          <p:cNvSpPr txBox="1"/>
          <p:nvPr/>
        </p:nvSpPr>
        <p:spPr>
          <a:xfrm>
            <a:off x="5485900" y="2660850"/>
            <a:ext cx="2709600" cy="3306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Number of links in the article</a:t>
            </a:r>
          </a:p>
        </p:txBody>
      </p:sp>
      <p:sp>
        <p:nvSpPr>
          <p:cNvPr id="140" name="Shape 140"/>
          <p:cNvSpPr txBox="1"/>
          <p:nvPr/>
        </p:nvSpPr>
        <p:spPr>
          <a:xfrm rot="-5400000">
            <a:off x="185975" y="3671599"/>
            <a:ext cx="890400" cy="3930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shares</a:t>
            </a:r>
          </a:p>
        </p:txBody>
      </p:sp>
      <p:sp>
        <p:nvSpPr>
          <p:cNvPr id="141" name="Shape 141"/>
          <p:cNvSpPr txBox="1"/>
          <p:nvPr/>
        </p:nvSpPr>
        <p:spPr>
          <a:xfrm>
            <a:off x="1237525" y="4929575"/>
            <a:ext cx="2510700" cy="1290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Global subjectivity of article</a:t>
            </a:r>
          </a:p>
        </p:txBody>
      </p:sp>
      <p:sp>
        <p:nvSpPr>
          <p:cNvPr id="142" name="Shape 142"/>
          <p:cNvSpPr txBox="1"/>
          <p:nvPr/>
        </p:nvSpPr>
        <p:spPr>
          <a:xfrm>
            <a:off x="4989850" y="4881925"/>
            <a:ext cx="3595200" cy="1767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000"/>
              <a:t>Article (business) published on weekend (0-No, 1-Yes)</a:t>
            </a:r>
          </a:p>
        </p:txBody>
      </p:sp>
      <p:sp>
        <p:nvSpPr>
          <p:cNvPr id="143" name="Shape 143"/>
          <p:cNvSpPr txBox="1"/>
          <p:nvPr/>
        </p:nvSpPr>
        <p:spPr>
          <a:xfrm rot="-5400000">
            <a:off x="4255000" y="3659300"/>
            <a:ext cx="879900" cy="4281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af" sz="1200"/>
              <a:t>shares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Output Processing</a:t>
            </a:r>
          </a:p>
        </p:txBody>
      </p:sp>
      <p:sp>
        <p:nvSpPr>
          <p:cNvPr id="149" name="Shape 149"/>
          <p:cNvSpPr txBox="1"/>
          <p:nvPr>
            <p:ph idx="1" type="body"/>
          </p:nvPr>
        </p:nvSpPr>
        <p:spPr>
          <a:xfrm>
            <a:off x="311700" y="1141175"/>
            <a:ext cx="6370200" cy="3416400"/>
          </a:xfrm>
          <a:prstGeom prst="rect">
            <a:avLst/>
          </a:prstGeom>
        </p:spPr>
        <p:txBody>
          <a:bodyPr anchorCtr="0" anchor="t" bIns="91425" lIns="91425" rIns="91425" tIns="91425">
            <a:noAutofit/>
          </a:bodyPr>
          <a:lstStyle/>
          <a:p>
            <a:pPr indent="-228600" lvl="0" marL="457200" rtl="0">
              <a:spcBef>
                <a:spcPts val="0"/>
              </a:spcBef>
            </a:pPr>
            <a:r>
              <a:rPr lang="af"/>
              <a:t>Highly dispersed output - ranging from min of 1 to max of 843300.</a:t>
            </a:r>
          </a:p>
          <a:p>
            <a:pPr indent="-228600" lvl="0" marL="457200" rtl="0">
              <a:spcBef>
                <a:spcPts val="0"/>
              </a:spcBef>
            </a:pPr>
            <a:r>
              <a:rPr lang="af"/>
              <a:t>Much more effective and sensible to make the output binary - Unpopular articles vs. Popular articles. </a:t>
            </a:r>
          </a:p>
          <a:p>
            <a:pPr indent="-228600" lvl="0" marL="457200" rtl="0">
              <a:spcBef>
                <a:spcPts val="0"/>
              </a:spcBef>
            </a:pPr>
            <a:r>
              <a:rPr lang="af"/>
              <a:t>The median 1400 was used as a threshold to judge popularity.</a:t>
            </a:r>
          </a:p>
          <a:p>
            <a:pPr indent="-228600" lvl="0" marL="457200" rtl="0">
              <a:spcBef>
                <a:spcPts val="0"/>
              </a:spcBef>
            </a:pPr>
            <a:r>
              <a:rPr lang="af"/>
              <a:t>Articles with less than 1400 shares were taken to be ‘unpopular’. Article with more than 1400 shares were taken to be ‘popular’.</a:t>
            </a:r>
          </a:p>
          <a:p>
            <a:pPr lvl="0" rtl="0">
              <a:spcBef>
                <a:spcPts val="0"/>
              </a:spcBef>
              <a:buNone/>
            </a:pPr>
            <a:r>
              <a:t/>
            </a:r>
            <a:endParaRPr/>
          </a:p>
        </p:txBody>
      </p:sp>
      <p:sp>
        <p:nvSpPr>
          <p:cNvPr id="150" name="Shape 15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pic>
        <p:nvPicPr>
          <p:cNvPr id="151" name="Shape 151"/>
          <p:cNvPicPr preferRelativeResize="0"/>
          <p:nvPr/>
        </p:nvPicPr>
        <p:blipFill>
          <a:blip r:embed="rId3">
            <a:alphaModFix/>
          </a:blip>
          <a:stretch>
            <a:fillRect/>
          </a:stretch>
        </p:blipFill>
        <p:spPr>
          <a:xfrm>
            <a:off x="6681950" y="1141174"/>
            <a:ext cx="2150350" cy="2059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247175" y="334350"/>
            <a:ext cx="892200" cy="442800"/>
          </a:xfrm>
          <a:prstGeom prst="rect">
            <a:avLst/>
          </a:prstGeom>
        </p:spPr>
        <p:txBody>
          <a:bodyPr anchorCtr="0" anchor="t" bIns="91425" lIns="91425" rIns="91425" tIns="91425">
            <a:noAutofit/>
          </a:bodyPr>
          <a:lstStyle/>
          <a:p>
            <a:pPr lvl="0">
              <a:spcBef>
                <a:spcPts val="0"/>
              </a:spcBef>
              <a:buNone/>
            </a:pPr>
            <a:r>
              <a:rPr lang="af" sz="1600"/>
              <a:t>Models</a:t>
            </a:r>
          </a:p>
        </p:txBody>
      </p:sp>
      <p:sp>
        <p:nvSpPr>
          <p:cNvPr id="157" name="Shape 157"/>
          <p:cNvSpPr txBox="1"/>
          <p:nvPr>
            <p:ph idx="1" type="body"/>
          </p:nvPr>
        </p:nvSpPr>
        <p:spPr>
          <a:xfrm>
            <a:off x="311700" y="730325"/>
            <a:ext cx="8520600" cy="1836900"/>
          </a:xfrm>
          <a:prstGeom prst="rect">
            <a:avLst/>
          </a:prstGeom>
        </p:spPr>
        <p:txBody>
          <a:bodyPr anchorCtr="0" anchor="t" bIns="91425" lIns="91425" rIns="91425" tIns="91425">
            <a:noAutofit/>
          </a:bodyPr>
          <a:lstStyle/>
          <a:p>
            <a:pPr indent="-228600" lvl="0" marL="457200" rtl="0">
              <a:spcBef>
                <a:spcPts val="0"/>
              </a:spcBef>
            </a:pPr>
            <a:r>
              <a:rPr lang="af"/>
              <a:t>Logistic Regression  		77.3% </a:t>
            </a:r>
          </a:p>
          <a:p>
            <a:pPr indent="-228600" lvl="0" marL="457200" rtl="0">
              <a:spcBef>
                <a:spcPts val="0"/>
              </a:spcBef>
            </a:pPr>
            <a:r>
              <a:rPr lang="af"/>
              <a:t>Random Forest 			77.2%</a:t>
            </a:r>
          </a:p>
          <a:p>
            <a:pPr indent="-228600" lvl="0" marL="457200" rtl="0">
              <a:spcBef>
                <a:spcPts val="0"/>
              </a:spcBef>
            </a:pPr>
            <a:r>
              <a:rPr lang="af"/>
              <a:t>Decision Trees 			75.7%</a:t>
            </a:r>
          </a:p>
          <a:p>
            <a:pPr indent="-228600" lvl="0" marL="457200" rtl="0">
              <a:spcBef>
                <a:spcPts val="0"/>
              </a:spcBef>
            </a:pPr>
            <a:r>
              <a:rPr lang="af"/>
              <a:t>SVM 					73%</a:t>
            </a:r>
          </a:p>
          <a:p>
            <a:pPr indent="-228600" lvl="0" marL="457200" rtl="0">
              <a:spcBef>
                <a:spcPts val="0"/>
              </a:spcBef>
            </a:pPr>
            <a:r>
              <a:rPr lang="af"/>
              <a:t>Naive Bayes 				73%</a:t>
            </a:r>
          </a:p>
          <a:p>
            <a:pPr lvl="0">
              <a:spcBef>
                <a:spcPts val="0"/>
              </a:spcBef>
              <a:buNone/>
            </a:pPr>
            <a:r>
              <a:t/>
            </a:r>
            <a:endParaRPr/>
          </a:p>
          <a:p>
            <a:pPr lvl="0">
              <a:spcBef>
                <a:spcPts val="0"/>
              </a:spcBef>
              <a:buNone/>
            </a:pPr>
            <a:r>
              <a:t/>
            </a:r>
            <a:endParaRPr/>
          </a:p>
        </p:txBody>
      </p:sp>
      <p:sp>
        <p:nvSpPr>
          <p:cNvPr id="158" name="Shape 15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
        <p:nvSpPr>
          <p:cNvPr id="159" name="Shape 159"/>
          <p:cNvSpPr txBox="1"/>
          <p:nvPr>
            <p:ph type="title"/>
          </p:nvPr>
        </p:nvSpPr>
        <p:spPr>
          <a:xfrm>
            <a:off x="3250475" y="334350"/>
            <a:ext cx="1902300" cy="572700"/>
          </a:xfrm>
          <a:prstGeom prst="rect">
            <a:avLst/>
          </a:prstGeom>
        </p:spPr>
        <p:txBody>
          <a:bodyPr anchorCtr="0" anchor="t" bIns="91425" lIns="91425" rIns="91425" tIns="91425">
            <a:noAutofit/>
          </a:bodyPr>
          <a:lstStyle/>
          <a:p>
            <a:pPr lvl="0" rtl="0">
              <a:spcBef>
                <a:spcPts val="0"/>
              </a:spcBef>
              <a:buNone/>
            </a:pPr>
            <a:r>
              <a:rPr lang="af" sz="1600"/>
              <a:t>Prediction Accuracy</a:t>
            </a:r>
          </a:p>
        </p:txBody>
      </p:sp>
      <p:sp>
        <p:nvSpPr>
          <p:cNvPr id="160" name="Shape 160"/>
          <p:cNvSpPr txBox="1"/>
          <p:nvPr>
            <p:ph type="title"/>
          </p:nvPr>
        </p:nvSpPr>
        <p:spPr>
          <a:xfrm>
            <a:off x="473025" y="2663225"/>
            <a:ext cx="7237500" cy="572700"/>
          </a:xfrm>
          <a:prstGeom prst="rect">
            <a:avLst/>
          </a:prstGeom>
        </p:spPr>
        <p:txBody>
          <a:bodyPr anchorCtr="0" anchor="t" bIns="91425" lIns="91425" rIns="91425" tIns="91425">
            <a:noAutofit/>
          </a:bodyPr>
          <a:lstStyle/>
          <a:p>
            <a:pPr lvl="0" rtl="0">
              <a:spcBef>
                <a:spcPts val="0"/>
              </a:spcBef>
              <a:buNone/>
            </a:pPr>
            <a:r>
              <a:rPr lang="af" sz="1400"/>
              <a:t>Combining the models using ensembling techniques like blending, boosting and Random Forests increased the Prediction Accuracy to </a:t>
            </a:r>
            <a:r>
              <a:rPr lang="af" sz="1400">
                <a:solidFill>
                  <a:srgbClr val="CC0000"/>
                </a:solidFill>
              </a:rPr>
              <a:t>85.5%</a:t>
            </a:r>
            <a:r>
              <a:rPr lang="af" sz="1400"/>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Ensembling</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af"/>
              <a:t>Blending: Combined three models with the aim of creating an improved classification model</a:t>
            </a:r>
          </a:p>
          <a:p>
            <a:pPr indent="-228600" lvl="0" marL="914400" rtl="0">
              <a:spcBef>
                <a:spcPts val="0"/>
              </a:spcBef>
            </a:pPr>
            <a:r>
              <a:rPr lang="af"/>
              <a:t>The models with the highest accuracy were considered - Random Forest, Logistic Regression, Decision Trees </a:t>
            </a:r>
          </a:p>
          <a:p>
            <a:pPr indent="-228600" lvl="0" marL="914400" rtl="0">
              <a:spcBef>
                <a:spcPts val="0"/>
              </a:spcBef>
            </a:pPr>
            <a:r>
              <a:rPr lang="af"/>
              <a:t>Naive Bayes and SVM were not included in the final prediction due to lower accuracy</a:t>
            </a:r>
          </a:p>
          <a:p>
            <a:pPr indent="-228600" lvl="0" marL="914400" rtl="0">
              <a:spcBef>
                <a:spcPts val="0"/>
              </a:spcBef>
            </a:pPr>
            <a:r>
              <a:rPr lang="af"/>
              <a:t>With each model assigned equal weight a vote on each row was taken to obtain the final accuracy</a:t>
            </a:r>
          </a:p>
          <a:p>
            <a:pPr indent="-228600" lvl="0" marL="914400">
              <a:spcBef>
                <a:spcPts val="0"/>
              </a:spcBef>
            </a:pPr>
            <a:r>
              <a:rPr lang="af"/>
              <a:t>This technique improved the accuracy by 1.5%</a:t>
            </a:r>
          </a:p>
        </p:txBody>
      </p:sp>
      <p:sp>
        <p:nvSpPr>
          <p:cNvPr id="167" name="Shape 16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Results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af"/>
              <a:t>Features related to sentiment, type of article, and day of publishing had pronounced impact on the popularity- “Maximum positive polarity”, “maximum negative polarity”, “is weekend”, “is entertainment”, “is business”.</a:t>
            </a:r>
          </a:p>
          <a:p>
            <a:pPr lvl="0">
              <a:spcBef>
                <a:spcPts val="0"/>
              </a:spcBef>
              <a:buNone/>
            </a:pPr>
            <a:r>
              <a:t/>
            </a:r>
            <a:endParaRPr/>
          </a:p>
          <a:p>
            <a:pPr indent="-228600" lvl="0" marL="457200">
              <a:spcBef>
                <a:spcPts val="0"/>
              </a:spcBef>
            </a:pPr>
            <a:r>
              <a:rPr lang="af"/>
              <a:t>Despite the correlation of these features with the output, the predictive accuracy was still limited to 68%.</a:t>
            </a:r>
          </a:p>
        </p:txBody>
      </p:sp>
      <p:sp>
        <p:nvSpPr>
          <p:cNvPr id="174" name="Shape 17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Inference and Conclusion</a:t>
            </a:r>
          </a:p>
        </p:txBody>
      </p:sp>
      <p:sp>
        <p:nvSpPr>
          <p:cNvPr id="180" name="Shape 180"/>
          <p:cNvSpPr txBox="1"/>
          <p:nvPr>
            <p:ph idx="1" type="body"/>
          </p:nvPr>
        </p:nvSpPr>
        <p:spPr>
          <a:xfrm>
            <a:off x="311700" y="1274250"/>
            <a:ext cx="8520600" cy="3499800"/>
          </a:xfrm>
          <a:prstGeom prst="rect">
            <a:avLst/>
          </a:prstGeom>
        </p:spPr>
        <p:txBody>
          <a:bodyPr anchorCtr="0" anchor="t" bIns="91425" lIns="91425" rIns="91425" tIns="91425">
            <a:noAutofit/>
          </a:bodyPr>
          <a:lstStyle/>
          <a:p>
            <a:pPr lvl="0" rtl="0">
              <a:spcBef>
                <a:spcPts val="0"/>
              </a:spcBef>
              <a:buNone/>
            </a:pPr>
            <a:r>
              <a:rPr b="1" lang="af" u="sng">
                <a:solidFill>
                  <a:schemeClr val="dk1"/>
                </a:solidFill>
              </a:rPr>
              <a:t>THE IMPORTANCE OF ‘CONTEXT’</a:t>
            </a:r>
          </a:p>
          <a:p>
            <a:pPr indent="-228600" lvl="0" marL="457200" rtl="0">
              <a:lnSpc>
                <a:spcPct val="150000"/>
              </a:lnSpc>
              <a:spcBef>
                <a:spcPts val="0"/>
              </a:spcBef>
            </a:pPr>
            <a:r>
              <a:rPr lang="af"/>
              <a:t>The features in this dataset, although relevant, are also too generic with no information about the environment and context of the media. People like to share different news at different times based on events occurring around the world. </a:t>
            </a:r>
          </a:p>
          <a:p>
            <a:pPr indent="-228600" lvl="0" marL="457200" rtl="0">
              <a:lnSpc>
                <a:spcPct val="150000"/>
              </a:lnSpc>
              <a:spcBef>
                <a:spcPts val="0"/>
              </a:spcBef>
            </a:pPr>
            <a:r>
              <a:rPr lang="af"/>
              <a:t>As an example, political articles would be shared more during election season.</a:t>
            </a:r>
          </a:p>
          <a:p>
            <a:pPr indent="-228600" lvl="0" marL="457200">
              <a:lnSpc>
                <a:spcPct val="150000"/>
              </a:lnSpc>
              <a:spcBef>
                <a:spcPts val="0"/>
              </a:spcBef>
            </a:pPr>
            <a:r>
              <a:rPr lang="af"/>
              <a:t>Thus, content-based and sentiment-based features are not enough to predict ‘popularity’ of an article. Data related to the environment and context of the media can help predict ‘popularity’ of online articles better.</a:t>
            </a:r>
          </a:p>
        </p:txBody>
      </p:sp>
      <p:sp>
        <p:nvSpPr>
          <p:cNvPr id="181" name="Shape 18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Questions ??</a:t>
            </a:r>
          </a:p>
        </p:txBody>
      </p:sp>
      <p:sp>
        <p:nvSpPr>
          <p:cNvPr id="187" name="Shape 18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40400"/>
            <a:ext cx="8520600" cy="572700"/>
          </a:xfrm>
          <a:prstGeom prst="rect">
            <a:avLst/>
          </a:prstGeom>
        </p:spPr>
        <p:txBody>
          <a:bodyPr anchorCtr="0" anchor="t" bIns="91425" lIns="91425" rIns="91425" tIns="91425">
            <a:noAutofit/>
          </a:bodyPr>
          <a:lstStyle/>
          <a:p>
            <a:pPr lvl="0">
              <a:spcBef>
                <a:spcPts val="0"/>
              </a:spcBef>
              <a:buNone/>
            </a:pPr>
            <a:r>
              <a:rPr lang="af"/>
              <a:t>What makes articles “viral”? Let’s Analyse!</a:t>
            </a:r>
          </a:p>
        </p:txBody>
      </p:sp>
      <p:sp>
        <p:nvSpPr>
          <p:cNvPr id="67" name="Shape 6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pic>
        <p:nvPicPr>
          <p:cNvPr id="68" name="Shape 68"/>
          <p:cNvPicPr preferRelativeResize="0"/>
          <p:nvPr/>
        </p:nvPicPr>
        <p:blipFill>
          <a:blip r:embed="rId3">
            <a:alphaModFix/>
          </a:blip>
          <a:stretch>
            <a:fillRect/>
          </a:stretch>
        </p:blipFill>
        <p:spPr>
          <a:xfrm>
            <a:off x="215950" y="1017725"/>
            <a:ext cx="2794225" cy="2842225"/>
          </a:xfrm>
          <a:prstGeom prst="rect">
            <a:avLst/>
          </a:prstGeom>
          <a:noFill/>
          <a:ln>
            <a:noFill/>
          </a:ln>
        </p:spPr>
      </p:pic>
      <p:pic>
        <p:nvPicPr>
          <p:cNvPr id="69" name="Shape 69"/>
          <p:cNvPicPr preferRelativeResize="0"/>
          <p:nvPr/>
        </p:nvPicPr>
        <p:blipFill>
          <a:blip r:embed="rId4">
            <a:alphaModFix/>
          </a:blip>
          <a:stretch>
            <a:fillRect/>
          </a:stretch>
        </p:blipFill>
        <p:spPr>
          <a:xfrm>
            <a:off x="3202900" y="1017725"/>
            <a:ext cx="2470974" cy="2842225"/>
          </a:xfrm>
          <a:prstGeom prst="rect">
            <a:avLst/>
          </a:prstGeom>
          <a:noFill/>
          <a:ln>
            <a:noFill/>
          </a:ln>
        </p:spPr>
      </p:pic>
      <p:sp>
        <p:nvSpPr>
          <p:cNvPr id="70" name="Shape 70"/>
          <p:cNvSpPr txBox="1"/>
          <p:nvPr/>
        </p:nvSpPr>
        <p:spPr>
          <a:xfrm>
            <a:off x="5885250" y="4694100"/>
            <a:ext cx="3481200" cy="449400"/>
          </a:xfrm>
          <a:prstGeom prst="rect">
            <a:avLst/>
          </a:prstGeom>
          <a:noFill/>
          <a:ln>
            <a:noFill/>
          </a:ln>
        </p:spPr>
        <p:txBody>
          <a:bodyPr anchorCtr="0" anchor="t" bIns="91425" lIns="91425" rIns="91425" tIns="91425">
            <a:noAutofit/>
          </a:bodyPr>
          <a:lstStyle/>
          <a:p>
            <a:pPr lvl="0">
              <a:spcBef>
                <a:spcPts val="0"/>
              </a:spcBef>
              <a:buNone/>
            </a:pPr>
            <a:r>
              <a:rPr b="1" lang="af" sz="1800">
                <a:solidFill>
                  <a:schemeClr val="dk1"/>
                </a:solidFill>
              </a:rPr>
              <a:t>= Participatory circulation</a:t>
            </a:r>
          </a:p>
        </p:txBody>
      </p:sp>
      <p:grpSp>
        <p:nvGrpSpPr>
          <p:cNvPr id="71" name="Shape 71"/>
          <p:cNvGrpSpPr/>
          <p:nvPr/>
        </p:nvGrpSpPr>
        <p:grpSpPr>
          <a:xfrm>
            <a:off x="5866600" y="1017793"/>
            <a:ext cx="3113850" cy="3102668"/>
            <a:chOff x="5866600" y="1017725"/>
            <a:chExt cx="3113850" cy="2256650"/>
          </a:xfrm>
        </p:grpSpPr>
        <p:pic>
          <p:nvPicPr>
            <p:cNvPr id="72" name="Shape 72"/>
            <p:cNvPicPr preferRelativeResize="0"/>
            <p:nvPr/>
          </p:nvPicPr>
          <p:blipFill rotWithShape="1">
            <a:blip r:embed="rId5">
              <a:alphaModFix/>
            </a:blip>
            <a:srcRect b="32773" l="5970" r="0" t="0"/>
            <a:stretch/>
          </p:blipFill>
          <p:spPr>
            <a:xfrm>
              <a:off x="5866600" y="1017725"/>
              <a:ext cx="3113850" cy="1633750"/>
            </a:xfrm>
            <a:prstGeom prst="rect">
              <a:avLst/>
            </a:prstGeom>
            <a:noFill/>
            <a:ln>
              <a:noFill/>
            </a:ln>
          </p:spPr>
        </p:pic>
        <p:pic>
          <p:nvPicPr>
            <p:cNvPr id="73" name="Shape 73"/>
            <p:cNvPicPr preferRelativeResize="0"/>
            <p:nvPr/>
          </p:nvPicPr>
          <p:blipFill rotWithShape="1">
            <a:blip r:embed="rId5">
              <a:alphaModFix/>
            </a:blip>
            <a:srcRect b="-7653" l="5970" r="0" t="80873"/>
            <a:stretch/>
          </p:blipFill>
          <p:spPr>
            <a:xfrm>
              <a:off x="5866600" y="2623575"/>
              <a:ext cx="3113850" cy="6508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0" y="0"/>
            <a:ext cx="8520600" cy="572700"/>
          </a:xfrm>
          <a:prstGeom prst="rect">
            <a:avLst/>
          </a:prstGeom>
        </p:spPr>
        <p:txBody>
          <a:bodyPr anchorCtr="0" anchor="t" bIns="91425" lIns="91425" rIns="91425" tIns="91425">
            <a:noAutofit/>
          </a:bodyPr>
          <a:lstStyle/>
          <a:p>
            <a:pPr lvl="0">
              <a:spcBef>
                <a:spcPts val="0"/>
              </a:spcBef>
              <a:buNone/>
            </a:pPr>
            <a:r>
              <a:rPr lang="af"/>
              <a:t>Research Question?</a:t>
            </a:r>
          </a:p>
        </p:txBody>
      </p:sp>
      <p:sp>
        <p:nvSpPr>
          <p:cNvPr id="79" name="Shape 79"/>
          <p:cNvSpPr txBox="1"/>
          <p:nvPr>
            <p:ph idx="1" type="body"/>
          </p:nvPr>
        </p:nvSpPr>
        <p:spPr>
          <a:xfrm>
            <a:off x="89400" y="759475"/>
            <a:ext cx="8965200" cy="4014000"/>
          </a:xfrm>
          <a:prstGeom prst="rect">
            <a:avLst/>
          </a:prstGeom>
        </p:spPr>
        <p:txBody>
          <a:bodyPr anchorCtr="0" anchor="t" bIns="91425" lIns="91425" rIns="91425" tIns="91425">
            <a:noAutofit/>
          </a:bodyPr>
          <a:lstStyle/>
          <a:p>
            <a:pPr indent="-419100" lvl="0" marL="457200" rtl="0">
              <a:spcBef>
                <a:spcPts val="0"/>
              </a:spcBef>
              <a:buSzPct val="100000"/>
            </a:pPr>
            <a:r>
              <a:rPr lang="af" sz="3000"/>
              <a:t>Can we predict an article’s popularity?</a:t>
            </a:r>
          </a:p>
          <a:p>
            <a:pPr indent="-419100" lvl="1" marL="914400" rtl="0">
              <a:spcBef>
                <a:spcPts val="0"/>
              </a:spcBef>
              <a:buSzPct val="100000"/>
            </a:pPr>
            <a:r>
              <a:rPr lang="af" sz="3000"/>
              <a:t>How - determine particular features that influence how many times an article will be shared</a:t>
            </a:r>
          </a:p>
          <a:p>
            <a:pPr indent="-419100" lvl="1" marL="914400" rtl="0">
              <a:spcBef>
                <a:spcPts val="0"/>
              </a:spcBef>
              <a:buSzPct val="100000"/>
            </a:pPr>
            <a:r>
              <a:rPr lang="af" sz="3000"/>
              <a:t>Why - indicator of what is more likely to go viral or which articles catch readers attention</a:t>
            </a:r>
          </a:p>
          <a:p>
            <a:pPr indent="-419100" lvl="1" marL="914400" rtl="0">
              <a:spcBef>
                <a:spcPts val="0"/>
              </a:spcBef>
              <a:buSzPct val="100000"/>
            </a:pPr>
            <a:r>
              <a:rPr lang="af" sz="3000"/>
              <a:t>Implications in new media studies, culture and marketing</a:t>
            </a:r>
          </a:p>
        </p:txBody>
      </p:sp>
      <p:sp>
        <p:nvSpPr>
          <p:cNvPr id="80" name="Shape 8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Data</a:t>
            </a:r>
          </a:p>
        </p:txBody>
      </p:sp>
      <p:sp>
        <p:nvSpPr>
          <p:cNvPr id="86" name="Shape 86"/>
          <p:cNvSpPr txBox="1"/>
          <p:nvPr>
            <p:ph idx="1" type="body"/>
          </p:nvPr>
        </p:nvSpPr>
        <p:spPr>
          <a:xfrm>
            <a:off x="311700" y="1264600"/>
            <a:ext cx="8520600" cy="3416400"/>
          </a:xfrm>
          <a:prstGeom prst="rect">
            <a:avLst/>
          </a:prstGeom>
        </p:spPr>
        <p:txBody>
          <a:bodyPr anchorCtr="0" anchor="t" bIns="91425" lIns="91425" rIns="91425" tIns="91425">
            <a:noAutofit/>
          </a:bodyPr>
          <a:lstStyle/>
          <a:p>
            <a:pPr indent="-381000" lvl="0" marL="457200" rtl="0">
              <a:lnSpc>
                <a:spcPct val="150000"/>
              </a:lnSpc>
              <a:spcBef>
                <a:spcPts val="0"/>
              </a:spcBef>
              <a:buSzPct val="100000"/>
            </a:pPr>
            <a:r>
              <a:rPr lang="af" sz="2400"/>
              <a:t>Characteristics of an article and their relevance to ‘popularity’</a:t>
            </a:r>
          </a:p>
          <a:p>
            <a:pPr indent="-381000" lvl="0" marL="457200" rtl="0">
              <a:lnSpc>
                <a:spcPct val="150000"/>
              </a:lnSpc>
              <a:spcBef>
                <a:spcPts val="0"/>
              </a:spcBef>
              <a:buSzPct val="100000"/>
            </a:pPr>
            <a:r>
              <a:rPr lang="af" sz="2400"/>
              <a:t>UCI Machine Learning Repository</a:t>
            </a:r>
          </a:p>
          <a:p>
            <a:pPr indent="-381000" lvl="1" marL="914400" rtl="0">
              <a:lnSpc>
                <a:spcPct val="150000"/>
              </a:lnSpc>
              <a:spcBef>
                <a:spcPts val="0"/>
              </a:spcBef>
              <a:buSzPct val="100000"/>
            </a:pPr>
            <a:r>
              <a:rPr lang="af" sz="2400"/>
              <a:t>39797 rows</a:t>
            </a:r>
          </a:p>
          <a:p>
            <a:pPr indent="-381000" lvl="1" marL="914400" rtl="0">
              <a:lnSpc>
                <a:spcPct val="150000"/>
              </a:lnSpc>
              <a:spcBef>
                <a:spcPts val="0"/>
              </a:spcBef>
              <a:buSzPct val="100000"/>
            </a:pPr>
            <a:r>
              <a:rPr lang="af" sz="2400"/>
              <a:t>61 attributes</a:t>
            </a:r>
          </a:p>
          <a:p>
            <a:pPr indent="-381000" lvl="0" marL="457200" rtl="0">
              <a:lnSpc>
                <a:spcPct val="150000"/>
              </a:lnSpc>
              <a:spcBef>
                <a:spcPts val="0"/>
              </a:spcBef>
              <a:buSzPct val="100000"/>
            </a:pPr>
            <a:r>
              <a:rPr lang="af" sz="2400"/>
              <a:t>All articles published on Mashable</a:t>
            </a:r>
          </a:p>
          <a:p>
            <a:pPr lvl="0">
              <a:lnSpc>
                <a:spcPct val="150000"/>
              </a:lnSpc>
              <a:spcBef>
                <a:spcPts val="0"/>
              </a:spcBef>
              <a:buNone/>
            </a:pPr>
            <a:r>
              <a:t/>
            </a:r>
            <a:endParaRPr sz="3000"/>
          </a:p>
        </p:txBody>
      </p:sp>
      <p:sp>
        <p:nvSpPr>
          <p:cNvPr id="87" name="Shape 8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af"/>
              <a:t>Columns/Potential Features</a:t>
            </a:r>
          </a:p>
        </p:txBody>
      </p:sp>
      <p:sp>
        <p:nvSpPr>
          <p:cNvPr id="93" name="Shape 93"/>
          <p:cNvSpPr txBox="1"/>
          <p:nvPr/>
        </p:nvSpPr>
        <p:spPr>
          <a:xfrm>
            <a:off x="235975" y="1144475"/>
            <a:ext cx="2937900" cy="3917100"/>
          </a:xfrm>
          <a:prstGeom prst="rect">
            <a:avLst/>
          </a:prstGeom>
          <a:noFill/>
          <a:ln>
            <a:noFill/>
          </a:ln>
        </p:spPr>
        <p:txBody>
          <a:bodyPr anchorCtr="0" anchor="t" bIns="91425" lIns="91425" rIns="91425" tIns="91425">
            <a:noAutofit/>
          </a:bodyPr>
          <a:lstStyle/>
          <a:p>
            <a:pPr lvl="0">
              <a:spcBef>
                <a:spcPts val="0"/>
              </a:spcBef>
              <a:buNone/>
            </a:pPr>
            <a:r>
              <a:rPr lang="af" sz="1800">
                <a:solidFill>
                  <a:schemeClr val="accent3"/>
                </a:solidFill>
                <a:latin typeface="Average"/>
                <a:ea typeface="Average"/>
                <a:cs typeface="Average"/>
                <a:sym typeface="Average"/>
              </a:rPr>
              <a:t>Content-based:</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n_tokens_content</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num_hrefs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num_videos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num_images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day_published</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num_keywords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Category</a:t>
            </a:r>
          </a:p>
          <a:p>
            <a:pPr indent="-342900" lvl="1" marL="9144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Business</a:t>
            </a:r>
          </a:p>
          <a:p>
            <a:pPr indent="-342900" lvl="1" marL="9144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Tech</a:t>
            </a:r>
          </a:p>
          <a:p>
            <a:pPr indent="-342900" lvl="1" marL="9144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Lifestyle</a:t>
            </a:r>
          </a:p>
          <a:p>
            <a:pPr lvl="0" marR="0" rtl="0" algn="l">
              <a:lnSpc>
                <a:spcPct val="100000"/>
              </a:lnSpc>
              <a:spcBef>
                <a:spcPts val="0"/>
              </a:spcBef>
              <a:spcAft>
                <a:spcPts val="0"/>
              </a:spcAft>
              <a:buNone/>
            </a:pPr>
            <a:r>
              <a:t/>
            </a:r>
            <a:endParaRPr sz="1800">
              <a:solidFill>
                <a:schemeClr val="accent3"/>
              </a:solidFill>
              <a:latin typeface="Average"/>
              <a:ea typeface="Average"/>
              <a:cs typeface="Average"/>
              <a:sym typeface="Average"/>
            </a:endParaRPr>
          </a:p>
        </p:txBody>
      </p:sp>
      <p:sp>
        <p:nvSpPr>
          <p:cNvPr id="94" name="Shape 94"/>
          <p:cNvSpPr txBox="1"/>
          <p:nvPr/>
        </p:nvSpPr>
        <p:spPr>
          <a:xfrm>
            <a:off x="2902525" y="1144475"/>
            <a:ext cx="3669300" cy="3740100"/>
          </a:xfrm>
          <a:prstGeom prst="rect">
            <a:avLst/>
          </a:prstGeom>
          <a:noFill/>
          <a:ln>
            <a:noFill/>
          </a:ln>
        </p:spPr>
        <p:txBody>
          <a:bodyPr anchorCtr="0" anchor="t" bIns="91425" lIns="91425" rIns="91425" tIns="91425">
            <a:noAutofit/>
          </a:bodyPr>
          <a:lstStyle/>
          <a:p>
            <a:pPr lvl="0" rtl="0">
              <a:spcBef>
                <a:spcPts val="0"/>
              </a:spcBef>
              <a:buNone/>
            </a:pPr>
            <a:r>
              <a:rPr lang="af" sz="1800">
                <a:solidFill>
                  <a:schemeClr val="accent3"/>
                </a:solidFill>
                <a:latin typeface="Average"/>
                <a:ea typeface="Average"/>
                <a:cs typeface="Average"/>
                <a:sym typeface="Average"/>
              </a:rPr>
              <a:t>Sentiment-based: </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positive_polarity</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negative_polarity</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global_rate_positive_words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global_rate_negative words</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LDA</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title_polarity</a:t>
            </a:r>
          </a:p>
          <a:p>
            <a:pPr lvl="0" rtl="0">
              <a:spcBef>
                <a:spcPts val="0"/>
              </a:spcBef>
              <a:buNone/>
            </a:pPr>
            <a:r>
              <a:t/>
            </a:r>
            <a:endParaRPr sz="1800">
              <a:solidFill>
                <a:schemeClr val="accent3"/>
              </a:solidFill>
              <a:latin typeface="Average"/>
              <a:ea typeface="Average"/>
              <a:cs typeface="Average"/>
              <a:sym typeface="Average"/>
            </a:endParaRPr>
          </a:p>
        </p:txBody>
      </p:sp>
      <p:sp>
        <p:nvSpPr>
          <p:cNvPr id="95" name="Shape 9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
        <p:nvSpPr>
          <p:cNvPr id="96" name="Shape 96"/>
          <p:cNvSpPr txBox="1"/>
          <p:nvPr/>
        </p:nvSpPr>
        <p:spPr>
          <a:xfrm>
            <a:off x="6089375" y="1144475"/>
            <a:ext cx="2629800" cy="3740100"/>
          </a:xfrm>
          <a:prstGeom prst="rect">
            <a:avLst/>
          </a:prstGeom>
          <a:noFill/>
          <a:ln>
            <a:noFill/>
          </a:ln>
        </p:spPr>
        <p:txBody>
          <a:bodyPr anchorCtr="0" anchor="t" bIns="91425" lIns="91425" rIns="91425" tIns="91425">
            <a:noAutofit/>
          </a:bodyPr>
          <a:lstStyle/>
          <a:p>
            <a:pPr lvl="0">
              <a:spcBef>
                <a:spcPts val="0"/>
              </a:spcBef>
              <a:buNone/>
            </a:pPr>
            <a:r>
              <a:rPr lang="af" sz="1800">
                <a:solidFill>
                  <a:schemeClr val="accent3"/>
                </a:solidFill>
                <a:latin typeface="Average"/>
                <a:ea typeface="Average"/>
                <a:cs typeface="Average"/>
                <a:sym typeface="Average"/>
              </a:rPr>
              <a:t>Output:</a:t>
            </a:r>
          </a:p>
          <a:p>
            <a:pPr indent="-342900" lvl="0" marL="457200" rtl="0">
              <a:spcBef>
                <a:spcPts val="0"/>
              </a:spcBef>
              <a:buClr>
                <a:schemeClr val="accent3"/>
              </a:buClr>
              <a:buSzPct val="100000"/>
              <a:buFont typeface="Average"/>
              <a:buChar char="●"/>
            </a:pPr>
            <a:r>
              <a:rPr lang="af" sz="1800">
                <a:solidFill>
                  <a:schemeClr val="accent3"/>
                </a:solidFill>
                <a:latin typeface="Average"/>
                <a:ea typeface="Average"/>
                <a:cs typeface="Average"/>
                <a:sym typeface="Average"/>
              </a:rPr>
              <a:t>Shares - Number of shares received by an article (An indicator of popularity)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af"/>
              <a:t>Approach</a:t>
            </a:r>
          </a:p>
        </p:txBody>
      </p:sp>
      <p:sp>
        <p:nvSpPr>
          <p:cNvPr id="102" name="Shape 10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af"/>
              <a:t>‹#›</a:t>
            </a:fld>
          </a:p>
        </p:txBody>
      </p:sp>
      <p:sp>
        <p:nvSpPr>
          <p:cNvPr id="103" name="Shape 103"/>
          <p:cNvSpPr txBox="1"/>
          <p:nvPr/>
        </p:nvSpPr>
        <p:spPr>
          <a:xfrm>
            <a:off x="92100" y="1017725"/>
            <a:ext cx="8959800" cy="4221900"/>
          </a:xfrm>
          <a:prstGeom prst="rect">
            <a:avLst/>
          </a:prstGeom>
          <a:noFill/>
          <a:ln>
            <a:noFill/>
          </a:ln>
        </p:spPr>
        <p:txBody>
          <a:bodyPr anchorCtr="0" anchor="t" bIns="91425" lIns="91425" rIns="91425" tIns="91425">
            <a:noAutofit/>
          </a:bodyPr>
          <a:lstStyle/>
          <a:p>
            <a:pPr indent="-381000" lvl="0" marL="4572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Data exploration</a:t>
            </a:r>
          </a:p>
          <a:p>
            <a:pPr indent="-381000" lvl="1" marL="9144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Data distributions &amp; feature correlations</a:t>
            </a:r>
          </a:p>
          <a:p>
            <a:pPr indent="-381000" lvl="1" marL="9144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Output label processing</a:t>
            </a:r>
          </a:p>
          <a:p>
            <a:pPr indent="-381000" lvl="0" marL="4572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Models and their performance indicators</a:t>
            </a:r>
          </a:p>
          <a:p>
            <a:pPr indent="-381000" lvl="0" marL="4572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Ensembling</a:t>
            </a:r>
          </a:p>
          <a:p>
            <a:pPr indent="-381000" lvl="0" marL="4572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Results</a:t>
            </a:r>
          </a:p>
          <a:p>
            <a:pPr indent="-381000" lvl="0" marL="457200" rtl="0">
              <a:lnSpc>
                <a:spcPct val="150000"/>
              </a:lnSpc>
              <a:spcBef>
                <a:spcPts val="0"/>
              </a:spcBef>
              <a:buClr>
                <a:srgbClr val="B7B7B7"/>
              </a:buClr>
              <a:buSzPct val="100000"/>
              <a:buFont typeface="Average"/>
              <a:buChar char="●"/>
            </a:pPr>
            <a:r>
              <a:rPr lang="af" sz="2400">
                <a:solidFill>
                  <a:srgbClr val="B7B7B7"/>
                </a:solidFill>
                <a:latin typeface="Average"/>
                <a:ea typeface="Average"/>
                <a:cs typeface="Average"/>
                <a:sym typeface="Average"/>
              </a:rPr>
              <a:t>Inference and Conclusion</a:t>
            </a:r>
          </a:p>
          <a:p>
            <a:pPr lvl="0" rtl="0">
              <a:lnSpc>
                <a:spcPct val="150000"/>
              </a:lnSpc>
              <a:spcBef>
                <a:spcPts val="0"/>
              </a:spcBef>
              <a:buNone/>
            </a:pPr>
            <a:r>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0" y="0"/>
            <a:ext cx="8520600" cy="572700"/>
          </a:xfrm>
          <a:prstGeom prst="rect">
            <a:avLst/>
          </a:prstGeom>
        </p:spPr>
        <p:txBody>
          <a:bodyPr anchorCtr="0" anchor="t" bIns="91425" lIns="91425" rIns="91425" tIns="91425">
            <a:noAutofit/>
          </a:bodyPr>
          <a:lstStyle/>
          <a:p>
            <a:pPr lvl="0" rtl="0">
              <a:spcBef>
                <a:spcPts val="0"/>
              </a:spcBef>
              <a:buNone/>
            </a:pPr>
            <a:r>
              <a:rPr lang="af"/>
              <a:t>Data Distribution</a:t>
            </a:r>
          </a:p>
        </p:txBody>
      </p:sp>
      <p:sp>
        <p:nvSpPr>
          <p:cNvPr id="109" name="Shape 10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af"/>
              <a:t>‹#›</a:t>
            </a:fld>
          </a:p>
        </p:txBody>
      </p:sp>
      <p:pic>
        <p:nvPicPr>
          <p:cNvPr descr="5.png" id="110" name="Shape 110"/>
          <p:cNvPicPr preferRelativeResize="0"/>
          <p:nvPr/>
        </p:nvPicPr>
        <p:blipFill>
          <a:blip r:embed="rId3">
            <a:alphaModFix/>
          </a:blip>
          <a:stretch>
            <a:fillRect/>
          </a:stretch>
        </p:blipFill>
        <p:spPr>
          <a:xfrm>
            <a:off x="1187724" y="718775"/>
            <a:ext cx="6294551" cy="4228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0" y="840175"/>
            <a:ext cx="1461000" cy="3130800"/>
          </a:xfrm>
          <a:prstGeom prst="rect">
            <a:avLst/>
          </a:prstGeom>
        </p:spPr>
        <p:txBody>
          <a:bodyPr anchorCtr="0" anchor="t" bIns="91425" lIns="91425" rIns="91425" tIns="91425">
            <a:noAutofit/>
          </a:bodyPr>
          <a:lstStyle/>
          <a:p>
            <a:pPr lvl="0">
              <a:spcBef>
                <a:spcPts val="0"/>
              </a:spcBef>
              <a:buNone/>
            </a:pPr>
            <a:r>
              <a:rPr lang="af"/>
              <a:t>Cluster Grid </a:t>
            </a:r>
          </a:p>
          <a:p>
            <a:pPr lvl="0">
              <a:spcBef>
                <a:spcPts val="0"/>
              </a:spcBef>
              <a:buNone/>
            </a:pPr>
            <a:r>
              <a:t/>
            </a:r>
            <a:endParaRPr/>
          </a:p>
        </p:txBody>
      </p:sp>
      <p:sp>
        <p:nvSpPr>
          <p:cNvPr id="116" name="Shape 1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pic>
        <p:nvPicPr>
          <p:cNvPr descr="Cluster_grid.png" id="117" name="Shape 117"/>
          <p:cNvPicPr preferRelativeResize="0"/>
          <p:nvPr/>
        </p:nvPicPr>
        <p:blipFill>
          <a:blip r:embed="rId3">
            <a:alphaModFix/>
          </a:blip>
          <a:stretch>
            <a:fillRect/>
          </a:stretch>
        </p:blipFill>
        <p:spPr>
          <a:xfrm>
            <a:off x="1460999" y="59450"/>
            <a:ext cx="7237875" cy="5024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f"/>
              <a:t>‹#›</a:t>
            </a:fld>
          </a:p>
        </p:txBody>
      </p:sp>
      <p:sp>
        <p:nvSpPr>
          <p:cNvPr id="123" name="Shape 123"/>
          <p:cNvSpPr txBox="1"/>
          <p:nvPr>
            <p:ph type="title"/>
          </p:nvPr>
        </p:nvSpPr>
        <p:spPr>
          <a:xfrm>
            <a:off x="0" y="1506075"/>
            <a:ext cx="1106700" cy="2244000"/>
          </a:xfrm>
          <a:prstGeom prst="rect">
            <a:avLst/>
          </a:prstGeom>
        </p:spPr>
        <p:txBody>
          <a:bodyPr anchorCtr="0" anchor="t" bIns="91425" lIns="91425" rIns="91425" tIns="91425">
            <a:noAutofit/>
          </a:bodyPr>
          <a:lstStyle/>
          <a:p>
            <a:pPr lvl="0" rtl="0">
              <a:spcBef>
                <a:spcPts val="0"/>
              </a:spcBef>
              <a:buNone/>
            </a:pPr>
            <a:r>
              <a:rPr lang="af" sz="3600"/>
              <a:t>Pair Plots</a:t>
            </a:r>
          </a:p>
        </p:txBody>
      </p:sp>
      <p:pic>
        <p:nvPicPr>
          <p:cNvPr descr="pairplot.png" id="124" name="Shape 124"/>
          <p:cNvPicPr preferRelativeResize="0"/>
          <p:nvPr/>
        </p:nvPicPr>
        <p:blipFill>
          <a:blip r:embed="rId3">
            <a:alphaModFix/>
          </a:blip>
          <a:stretch>
            <a:fillRect/>
          </a:stretch>
        </p:blipFill>
        <p:spPr>
          <a:xfrm>
            <a:off x="1161424" y="165925"/>
            <a:ext cx="7027875" cy="481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