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78" r:id="rId12"/>
    <p:sldId id="269" r:id="rId13"/>
    <p:sldId id="279" r:id="rId14"/>
    <p:sldId id="280" r:id="rId15"/>
    <p:sldId id="281" r:id="rId16"/>
    <p:sldId id="262" r:id="rId17"/>
    <p:sldId id="266" r:id="rId18"/>
    <p:sldId id="267" r:id="rId19"/>
  </p:sldIdLst>
  <p:sldSz cx="5854700" cy="3295650"/>
  <p:notesSz cx="5854700" cy="32956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3" d="100"/>
          <a:sy n="163" d="100"/>
        </p:scale>
        <p:origin x="830"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37D95-87BE-45B6-A731-58EE22CD804C}" type="doc">
      <dgm:prSet loTypeId="urn:microsoft.com/office/officeart/2008/layout/BendingPictureCaption" loCatId="picture" qsTypeId="urn:microsoft.com/office/officeart/2005/8/quickstyle/simple1" qsCatId="simple" csTypeId="urn:microsoft.com/office/officeart/2005/8/colors/accent1_2" csCatId="accent1" phldr="1"/>
      <dgm:spPr/>
    </dgm:pt>
    <dgm:pt modelId="{C85166B0-D8AA-4198-BE86-7C8F32981D28}">
      <dgm:prSet phldrT="[Text]"/>
      <dgm:spPr/>
      <dgm:t>
        <a:bodyPr/>
        <a:lstStyle/>
        <a:p>
          <a:endParaRPr lang="en-IN" dirty="0"/>
        </a:p>
      </dgm:t>
    </dgm:pt>
    <dgm:pt modelId="{117068D5-5303-427C-A518-9B546749D18E}" type="parTrans" cxnId="{45D7B61F-7FEC-4B56-8691-FB39D01B1820}">
      <dgm:prSet/>
      <dgm:spPr/>
      <dgm:t>
        <a:bodyPr/>
        <a:lstStyle/>
        <a:p>
          <a:endParaRPr lang="en-IN"/>
        </a:p>
      </dgm:t>
    </dgm:pt>
    <dgm:pt modelId="{6E0C3039-13F7-43AF-9982-32B85E9944A5}" type="sibTrans" cxnId="{45D7B61F-7FEC-4B56-8691-FB39D01B1820}">
      <dgm:prSet/>
      <dgm:spPr/>
      <dgm:t>
        <a:bodyPr/>
        <a:lstStyle/>
        <a:p>
          <a:endParaRPr lang="en-IN"/>
        </a:p>
      </dgm:t>
    </dgm:pt>
    <dgm:pt modelId="{75B60053-1F8F-44EF-850A-261854E9B788}" type="pres">
      <dgm:prSet presAssocID="{11037D95-87BE-45B6-A731-58EE22CD804C}" presName="diagram" presStyleCnt="0">
        <dgm:presLayoutVars>
          <dgm:dir/>
        </dgm:presLayoutVars>
      </dgm:prSet>
      <dgm:spPr/>
    </dgm:pt>
    <dgm:pt modelId="{6201D19F-8D58-4F50-8EEB-15C10DC5C8E6}" type="pres">
      <dgm:prSet presAssocID="{C85166B0-D8AA-4198-BE86-7C8F32981D28}" presName="composite" presStyleCnt="0"/>
      <dgm:spPr/>
    </dgm:pt>
    <dgm:pt modelId="{1BB81ACE-0819-427F-BECA-2A37C31A76E8}" type="pres">
      <dgm:prSet presAssocID="{C85166B0-D8AA-4198-BE86-7C8F32981D28}" presName="Image" presStyleLbl="bgShp" presStyleIdx="0" presStyleCnt="1" custScaleX="72699" custScaleY="53262" custLinFactNeighborX="-86267" custLinFactNeighborY="-1273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dgm:spPr>
    </dgm:pt>
    <dgm:pt modelId="{306FBFBC-573D-44DD-92A2-7C7606BCB257}" type="pres">
      <dgm:prSet presAssocID="{C85166B0-D8AA-4198-BE86-7C8F32981D28}" presName="Parent" presStyleLbl="node0" presStyleIdx="0" presStyleCnt="1" custFlipVert="0" custFlipHor="1" custScaleX="34534" custScaleY="18265" custLinFactX="-16411" custLinFactY="-28288" custLinFactNeighborX="-100000" custLinFactNeighborY="-100000">
        <dgm:presLayoutVars>
          <dgm:bulletEnabled val="1"/>
        </dgm:presLayoutVars>
      </dgm:prSet>
      <dgm:spPr/>
    </dgm:pt>
  </dgm:ptLst>
  <dgm:cxnLst>
    <dgm:cxn modelId="{45D7B61F-7FEC-4B56-8691-FB39D01B1820}" srcId="{11037D95-87BE-45B6-A731-58EE22CD804C}" destId="{C85166B0-D8AA-4198-BE86-7C8F32981D28}" srcOrd="0" destOrd="0" parTransId="{117068D5-5303-427C-A518-9B546749D18E}" sibTransId="{6E0C3039-13F7-43AF-9982-32B85E9944A5}"/>
    <dgm:cxn modelId="{3010EF4F-ABFF-4D07-899F-2B82A6D201CF}" type="presOf" srcId="{11037D95-87BE-45B6-A731-58EE22CD804C}" destId="{75B60053-1F8F-44EF-850A-261854E9B788}" srcOrd="0" destOrd="0" presId="urn:microsoft.com/office/officeart/2008/layout/BendingPictureCaption"/>
    <dgm:cxn modelId="{E056D284-636E-4BB3-998E-98993442C203}" type="presOf" srcId="{C85166B0-D8AA-4198-BE86-7C8F32981D28}" destId="{306FBFBC-573D-44DD-92A2-7C7606BCB257}" srcOrd="0" destOrd="0" presId="urn:microsoft.com/office/officeart/2008/layout/BendingPictureCaption"/>
    <dgm:cxn modelId="{532D0CCD-C161-4762-A752-75EAEAD5D66B}" type="presParOf" srcId="{75B60053-1F8F-44EF-850A-261854E9B788}" destId="{6201D19F-8D58-4F50-8EEB-15C10DC5C8E6}" srcOrd="0" destOrd="0" presId="urn:microsoft.com/office/officeart/2008/layout/BendingPictureCaption"/>
    <dgm:cxn modelId="{18B74D25-3875-4EE4-9A85-A10500C409CD}" type="presParOf" srcId="{6201D19F-8D58-4F50-8EEB-15C10DC5C8E6}" destId="{1BB81ACE-0819-427F-BECA-2A37C31A76E8}" srcOrd="0" destOrd="0" presId="urn:microsoft.com/office/officeart/2008/layout/BendingPictureCaption"/>
    <dgm:cxn modelId="{E139A56B-5212-4F22-A8BE-2CA0D3B49BC0}" type="presParOf" srcId="{6201D19F-8D58-4F50-8EEB-15C10DC5C8E6}" destId="{306FBFBC-573D-44DD-92A2-7C7606BCB257}" srcOrd="1" destOrd="0" presId="urn:microsoft.com/office/officeart/2008/layout/BendingPictureCaption"/>
  </dgm:cxnLst>
  <dgm:bg>
    <a:blipFill>
      <a:blip xmlns:r="http://schemas.openxmlformats.org/officeDocument/2006/relationships" r:embed="rId2" cstate="print"/>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81ACE-0819-427F-BECA-2A37C31A76E8}">
      <dsp:nvSpPr>
        <dsp:cNvPr id="0" name=""/>
        <dsp:cNvSpPr/>
      </dsp:nvSpPr>
      <dsp:spPr>
        <a:xfrm>
          <a:off x="76195" y="76192"/>
          <a:ext cx="1603849" cy="8683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a:ln>
          <a:noFill/>
        </a:ln>
        <a:effectLst/>
      </dsp:spPr>
      <dsp:style>
        <a:lnRef idx="0">
          <a:scrgbClr r="0" g="0" b="0"/>
        </a:lnRef>
        <a:fillRef idx="1">
          <a:scrgbClr r="0" g="0" b="0"/>
        </a:fillRef>
        <a:effectRef idx="0">
          <a:scrgbClr r="0" g="0" b="0"/>
        </a:effectRef>
        <a:fontRef idx="minor"/>
      </dsp:style>
    </dsp:sp>
    <dsp:sp modelId="{306FBFBC-573D-44DD-92A2-7C7606BCB257}">
      <dsp:nvSpPr>
        <dsp:cNvPr id="0" name=""/>
        <dsp:cNvSpPr/>
      </dsp:nvSpPr>
      <dsp:spPr>
        <a:xfrm flipH="1">
          <a:off x="533392" y="838198"/>
          <a:ext cx="656506" cy="834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222250">
            <a:lnSpc>
              <a:spcPct val="90000"/>
            </a:lnSpc>
            <a:spcBef>
              <a:spcPct val="0"/>
            </a:spcBef>
            <a:spcAft>
              <a:spcPct val="5000"/>
            </a:spcAft>
            <a:buNone/>
          </a:pPr>
          <a:endParaRPr lang="en-IN" sz="500" kern="1200" dirty="0"/>
        </a:p>
      </dsp:txBody>
      <dsp:txXfrm>
        <a:off x="533392" y="838198"/>
        <a:ext cx="656506" cy="8344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sz="1250" b="1" i="0">
                <a:solidFill>
                  <a:schemeClr val="tx1"/>
                </a:solidFill>
                <a:latin typeface="Cambria"/>
                <a:cs typeface="Cambria"/>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5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1" i="0">
                <a:solidFill>
                  <a:schemeClr val="tx1"/>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494751" y="8"/>
            <a:ext cx="3352165" cy="3288029"/>
          </a:xfrm>
          <a:custGeom>
            <a:avLst/>
            <a:gdLst/>
            <a:ahLst/>
            <a:cxnLst/>
            <a:rect l="l" t="t" r="r" b="b"/>
            <a:pathLst>
              <a:path w="3352165" h="3288029">
                <a:moveTo>
                  <a:pt x="3352159" y="0"/>
                </a:moveTo>
                <a:lnTo>
                  <a:pt x="0" y="0"/>
                </a:lnTo>
                <a:lnTo>
                  <a:pt x="0" y="3287938"/>
                </a:lnTo>
                <a:lnTo>
                  <a:pt x="3352159" y="3287938"/>
                </a:lnTo>
                <a:lnTo>
                  <a:pt x="3352159"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6197" y="448216"/>
            <a:ext cx="1968500" cy="404494"/>
          </a:xfrm>
          <a:prstGeom prst="rect">
            <a:avLst/>
          </a:prstGeom>
        </p:spPr>
        <p:txBody>
          <a:bodyPr wrap="square" lIns="0" tIns="0" rIns="0" bIns="0">
            <a:spAutoFit/>
          </a:bodyPr>
          <a:lstStyle>
            <a:lvl1pPr>
              <a:defRPr sz="1250" b="1" i="0">
                <a:solidFill>
                  <a:schemeClr val="tx1"/>
                </a:solidFill>
                <a:latin typeface="Cambria"/>
                <a:cs typeface="Cambria"/>
              </a:defRPr>
            </a:lvl1pPr>
          </a:lstStyle>
          <a:p>
            <a:endParaRPr/>
          </a:p>
        </p:txBody>
      </p:sp>
      <p:sp>
        <p:nvSpPr>
          <p:cNvPr id="3" name="Holder 3"/>
          <p:cNvSpPr>
            <a:spLocks noGrp="1"/>
          </p:cNvSpPr>
          <p:nvPr>
            <p:ph type="body" idx="1"/>
          </p:nvPr>
        </p:nvSpPr>
        <p:spPr>
          <a:xfrm>
            <a:off x="292735" y="757999"/>
            <a:ext cx="5269230"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opencv.com/driver-drowsiness-detection-using-mediapipe-in-python/" TargetMode="External"/><Relationship Id="rId2" Type="http://schemas.openxmlformats.org/officeDocument/2006/relationships/hyperlink" Target="https://learnopencv.com/center-stage-for-zoom-calls-using-mediapip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learnopencv.com/building-a-body-posture-analysis-system-using-mediapip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2550" y="428625"/>
            <a:ext cx="3074670" cy="2286844"/>
          </a:xfrm>
          <a:prstGeom prst="rect">
            <a:avLst/>
          </a:prstGeom>
        </p:spPr>
        <p:txBody>
          <a:bodyPr vert="horz" wrap="square" lIns="0" tIns="12700" rIns="0" bIns="0" rtlCol="0">
            <a:spAutoFit/>
          </a:bodyPr>
          <a:lstStyle/>
          <a:p>
            <a:pPr marL="12065" marR="5080" algn="ctr">
              <a:lnSpc>
                <a:spcPct val="101299"/>
              </a:lnSpc>
              <a:spcBef>
                <a:spcPts val="100"/>
              </a:spcBef>
            </a:pPr>
            <a:endParaRPr lang="en-IN" sz="2450" b="1" dirty="0">
              <a:solidFill>
                <a:srgbClr val="FFFFFF"/>
              </a:solidFill>
              <a:latin typeface="Cambria"/>
              <a:cs typeface="Cambria"/>
            </a:endParaRPr>
          </a:p>
          <a:p>
            <a:pPr marL="12065" marR="5080" algn="ctr">
              <a:lnSpc>
                <a:spcPct val="101299"/>
              </a:lnSpc>
              <a:spcBef>
                <a:spcPts val="100"/>
              </a:spcBef>
            </a:pPr>
            <a:r>
              <a:rPr sz="2450" b="1" spc="229" dirty="0">
                <a:solidFill>
                  <a:srgbClr val="FFFFFF"/>
                </a:solidFill>
                <a:latin typeface="Cambria"/>
                <a:cs typeface="Cambria"/>
              </a:rPr>
              <a:t> </a:t>
            </a:r>
            <a:r>
              <a:rPr lang="en-IN" sz="2450" b="1" spc="229" dirty="0">
                <a:solidFill>
                  <a:srgbClr val="FFFFFF"/>
                </a:solidFill>
                <a:latin typeface="Cambria"/>
                <a:cs typeface="Cambria"/>
              </a:rPr>
              <a:t>AI </a:t>
            </a:r>
            <a:r>
              <a:rPr sz="2450" b="1" spc="45" dirty="0">
                <a:solidFill>
                  <a:srgbClr val="FFFFFF"/>
                </a:solidFill>
                <a:latin typeface="Cambria"/>
                <a:cs typeface="Cambria"/>
              </a:rPr>
              <a:t>Human </a:t>
            </a:r>
            <a:r>
              <a:rPr sz="2450" b="1" dirty="0">
                <a:solidFill>
                  <a:srgbClr val="FFFFFF"/>
                </a:solidFill>
                <a:latin typeface="Cambria"/>
                <a:cs typeface="Cambria"/>
              </a:rPr>
              <a:t>Body</a:t>
            </a:r>
            <a:r>
              <a:rPr sz="2450" b="1" spc="15" dirty="0">
                <a:solidFill>
                  <a:srgbClr val="FFFFFF"/>
                </a:solidFill>
                <a:latin typeface="Cambria"/>
                <a:cs typeface="Cambria"/>
              </a:rPr>
              <a:t> </a:t>
            </a:r>
            <a:r>
              <a:rPr sz="2450" b="1" spc="-20" dirty="0">
                <a:solidFill>
                  <a:srgbClr val="FFFFFF"/>
                </a:solidFill>
                <a:latin typeface="Cambria"/>
                <a:cs typeface="Cambria"/>
              </a:rPr>
              <a:t>Pose </a:t>
            </a:r>
            <a:r>
              <a:rPr sz="2450" b="1" dirty="0">
                <a:solidFill>
                  <a:srgbClr val="FFFFFF"/>
                </a:solidFill>
                <a:latin typeface="Cambria"/>
                <a:cs typeface="Cambria"/>
              </a:rPr>
              <a:t>Estimation</a:t>
            </a:r>
            <a:r>
              <a:rPr sz="2450" b="1" spc="175" dirty="0">
                <a:solidFill>
                  <a:srgbClr val="FFFFFF"/>
                </a:solidFill>
                <a:latin typeface="Cambria"/>
                <a:cs typeface="Cambria"/>
              </a:rPr>
              <a:t> </a:t>
            </a:r>
            <a:r>
              <a:rPr sz="2450" b="1" spc="-10" dirty="0">
                <a:solidFill>
                  <a:srgbClr val="FFFFFF"/>
                </a:solidFill>
                <a:latin typeface="Cambria"/>
                <a:cs typeface="Cambria"/>
              </a:rPr>
              <a:t>through </a:t>
            </a:r>
            <a:r>
              <a:rPr sz="2450" b="1" dirty="0">
                <a:solidFill>
                  <a:srgbClr val="FFFFFF"/>
                </a:solidFill>
                <a:latin typeface="Cambria"/>
                <a:cs typeface="Cambria"/>
              </a:rPr>
              <a:t>Python</a:t>
            </a:r>
            <a:r>
              <a:rPr lang="en-IN" sz="2450" b="1" spc="110" dirty="0">
                <a:solidFill>
                  <a:srgbClr val="FFFFFF"/>
                </a:solidFill>
                <a:latin typeface="Cambria"/>
                <a:cs typeface="Cambria"/>
              </a:rPr>
              <a:t>-</a:t>
            </a:r>
            <a:r>
              <a:rPr lang="en-IN" sz="2450" b="1" spc="120" dirty="0">
                <a:solidFill>
                  <a:srgbClr val="FFFFFF"/>
                </a:solidFill>
                <a:latin typeface="Cambria"/>
                <a:cs typeface="Cambria"/>
              </a:rPr>
              <a:t> [</a:t>
            </a:r>
            <a:r>
              <a:rPr lang="en-IN" sz="2400" b="1" spc="90" dirty="0">
                <a:solidFill>
                  <a:srgbClr val="00B0F0"/>
                </a:solidFill>
                <a:latin typeface="Cambria"/>
                <a:cs typeface="Cambria"/>
              </a:rPr>
              <a:t>OpenCV</a:t>
            </a:r>
            <a:r>
              <a:rPr lang="en-IN" sz="2400" b="1" spc="90" dirty="0">
                <a:solidFill>
                  <a:srgbClr val="0070C0"/>
                </a:solidFill>
                <a:latin typeface="Cambria"/>
                <a:cs typeface="Cambria"/>
              </a:rPr>
              <a:t> </a:t>
            </a:r>
            <a:r>
              <a:rPr lang="en-IN" sz="2400" b="1" spc="90" dirty="0" err="1">
                <a:solidFill>
                  <a:srgbClr val="00B0F0"/>
                </a:solidFill>
                <a:latin typeface="Cambria"/>
                <a:cs typeface="Cambria"/>
              </a:rPr>
              <a:t>MediaPipe</a:t>
            </a:r>
            <a:r>
              <a:rPr lang="en-IN" sz="2450" b="1" spc="90" dirty="0">
                <a:solidFill>
                  <a:srgbClr val="FFFFFF"/>
                </a:solidFill>
                <a:latin typeface="Cambria"/>
                <a:cs typeface="Cambria"/>
              </a:rPr>
              <a:t>]</a:t>
            </a:r>
            <a:endParaRPr sz="2450" dirty="0">
              <a:latin typeface="Cambria"/>
              <a:cs typeface="Cambria"/>
            </a:endParaRPr>
          </a:p>
        </p:txBody>
      </p:sp>
      <p:pic>
        <p:nvPicPr>
          <p:cNvPr id="3" name="object 3"/>
          <p:cNvPicPr/>
          <p:nvPr/>
        </p:nvPicPr>
        <p:blipFill>
          <a:blip r:embed="rId2" cstate="print"/>
          <a:stretch>
            <a:fillRect/>
          </a:stretch>
        </p:blipFill>
        <p:spPr>
          <a:xfrm>
            <a:off x="428207" y="365330"/>
            <a:ext cx="1637120" cy="25572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7B9C-06DC-B4D7-47E2-B155A2475F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48B2A91-236B-46AD-44DD-385E62048C7B}"/>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A131B4C4-2EFD-5171-B797-ED9872CF15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 y="300672"/>
            <a:ext cx="5731510" cy="2694305"/>
          </a:xfrm>
          <a:prstGeom prst="rect">
            <a:avLst/>
          </a:prstGeom>
          <a:noFill/>
          <a:ln>
            <a:noFill/>
          </a:ln>
        </p:spPr>
      </p:pic>
    </p:spTree>
    <p:extLst>
      <p:ext uri="{BB962C8B-B14F-4D97-AF65-F5344CB8AC3E}">
        <p14:creationId xmlns:p14="http://schemas.microsoft.com/office/powerpoint/2010/main" val="88165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D5FD-1479-E8EE-CD4F-2C17CEF97AFA}"/>
              </a:ext>
            </a:extLst>
          </p:cNvPr>
          <p:cNvSpPr>
            <a:spLocks noGrp="1"/>
          </p:cNvSpPr>
          <p:nvPr>
            <p:ph type="title"/>
          </p:nvPr>
        </p:nvSpPr>
        <p:spPr>
          <a:xfrm>
            <a:off x="1784350" y="123825"/>
            <a:ext cx="1968500" cy="421334"/>
          </a:xfrm>
        </p:spPr>
        <p:txBody>
          <a:bodyPr/>
          <a:lstStyle/>
          <a:p>
            <a:r>
              <a:rPr lang="en-IN" sz="1400" b="1" kern="100" dirty="0" err="1">
                <a:solidFill>
                  <a:schemeClr val="bg1"/>
                </a:solidFill>
                <a:effectLst/>
                <a:latin typeface="Roboto" panose="02000000000000000000" pitchFamily="2" charset="0"/>
                <a:ea typeface="Times New Roman" panose="02020603050405020304" pitchFamily="18" charset="0"/>
                <a:cs typeface="Poppins" panose="00000500000000000000" pitchFamily="2" charset="0"/>
              </a:rPr>
              <a:t>MediaPipe</a:t>
            </a:r>
            <a:r>
              <a:rPr lang="en-IN" sz="1400" b="1" kern="100" dirty="0">
                <a:solidFill>
                  <a:schemeClr val="bg1"/>
                </a:solidFill>
                <a:effectLst/>
                <a:latin typeface="Roboto" panose="02000000000000000000" pitchFamily="2" charset="0"/>
                <a:ea typeface="Times New Roman" panose="02020603050405020304" pitchFamily="18" charset="0"/>
                <a:cs typeface="Poppins" panose="00000500000000000000" pitchFamily="2" charset="0"/>
              </a:rPr>
              <a:t> Solutions</a:t>
            </a:r>
            <a:br>
              <a:rPr lang="en-IN" sz="1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906878F-736A-CF84-1E08-E87FFD8D7420}"/>
              </a:ext>
            </a:extLst>
          </p:cNvPr>
          <p:cNvSpPr>
            <a:spLocks noGrp="1"/>
          </p:cNvSpPr>
          <p:nvPr>
            <p:ph type="body" idx="1"/>
          </p:nvPr>
        </p:nvSpPr>
        <p:spPr>
          <a:xfrm>
            <a:off x="292735" y="757999"/>
            <a:ext cx="5269230" cy="2526333"/>
          </a:xfrm>
        </p:spPr>
        <p:txBody>
          <a:bodyPr/>
          <a:lstStyle/>
          <a:p>
            <a:pPr>
              <a:spcAft>
                <a:spcPts val="2250"/>
              </a:spcAft>
            </a:pPr>
            <a:r>
              <a:rPr lang="en-IN" sz="900" dirty="0">
                <a:solidFill>
                  <a:schemeClr val="bg1"/>
                </a:solidFill>
                <a:effectLst/>
                <a:latin typeface="Roboto" panose="02000000000000000000" pitchFamily="2" charset="0"/>
                <a:ea typeface="Times New Roman" panose="02020603050405020304" pitchFamily="18" charset="0"/>
              </a:rPr>
              <a:t>Solutions are open-source pre-built examples based on a specific pre-trained TensorFlow or </a:t>
            </a:r>
            <a:r>
              <a:rPr lang="en-IN" sz="900" dirty="0" err="1">
                <a:solidFill>
                  <a:schemeClr val="bg1"/>
                </a:solidFill>
                <a:effectLst/>
                <a:latin typeface="Roboto" panose="02000000000000000000" pitchFamily="2" charset="0"/>
                <a:ea typeface="Times New Roman" panose="02020603050405020304" pitchFamily="18" charset="0"/>
              </a:rPr>
              <a:t>TFLite</a:t>
            </a:r>
            <a:r>
              <a:rPr lang="en-IN" sz="900" dirty="0">
                <a:solidFill>
                  <a:schemeClr val="bg1"/>
                </a:solidFill>
                <a:effectLst/>
                <a:latin typeface="Roboto" panose="02000000000000000000" pitchFamily="2" charset="0"/>
                <a:ea typeface="Times New Roman" panose="02020603050405020304" pitchFamily="18" charset="0"/>
              </a:rPr>
              <a:t> model. You can check Solution specific models here. </a:t>
            </a:r>
            <a:r>
              <a:rPr lang="en-IN" sz="900" dirty="0" err="1">
                <a:solidFill>
                  <a:schemeClr val="bg1"/>
                </a:solidFill>
                <a:effectLst/>
                <a:latin typeface="Roboto" panose="02000000000000000000" pitchFamily="2" charset="0"/>
                <a:ea typeface="Times New Roman" panose="02020603050405020304" pitchFamily="18" charset="0"/>
              </a:rPr>
              <a:t>MediaPipe</a:t>
            </a:r>
            <a:r>
              <a:rPr lang="en-IN" sz="900" dirty="0">
                <a:solidFill>
                  <a:schemeClr val="bg1"/>
                </a:solidFill>
                <a:effectLst/>
                <a:latin typeface="Roboto" panose="02000000000000000000" pitchFamily="2" charset="0"/>
                <a:ea typeface="Times New Roman" panose="02020603050405020304" pitchFamily="18" charset="0"/>
              </a:rPr>
              <a:t> Solutions are built on top of the Framework. Currently, it provides sixteen solutions, as listed below.</a:t>
            </a:r>
            <a:endParaRPr lang="en-IN" sz="900" dirty="0">
              <a:solidFill>
                <a:schemeClr val="bg1"/>
              </a:solidFill>
              <a:effectLst/>
              <a:latin typeface="Times New Roman" panose="02020603050405020304" pitchFamily="18" charset="0"/>
              <a:ea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u="sng"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Face Detection</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u="sng"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Face Mesh</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Iris</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Hands</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u="sng"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Pose</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IN" sz="10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Holistic</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AutoShape 2">
            <a:extLst>
              <a:ext uri="{FF2B5EF4-FFF2-40B4-BE49-F238E27FC236}">
                <a16:creationId xmlns:a16="http://schemas.microsoft.com/office/drawing/2014/main" id="{8D64CA97-2AFB-78EE-D3FC-313B26828772}"/>
              </a:ext>
            </a:extLst>
          </p:cNvPr>
          <p:cNvSpPr>
            <a:spLocks noChangeAspect="1" noChangeArrowheads="1"/>
          </p:cNvSpPr>
          <p:nvPr/>
        </p:nvSpPr>
        <p:spPr bwMode="auto">
          <a:xfrm>
            <a:off x="2774950" y="1495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BE6D910-2345-F09B-C50B-9B2FCA86F2CD}"/>
              </a:ext>
            </a:extLst>
          </p:cNvPr>
          <p:cNvPicPr>
            <a:picLocks noChangeAspect="1"/>
          </p:cNvPicPr>
          <p:nvPr/>
        </p:nvPicPr>
        <p:blipFill rotWithShape="1">
          <a:blip r:embed="rId5">
            <a:extLst>
              <a:ext uri="{28A0092B-C50C-407E-A947-70E740481C1C}">
                <a14:useLocalDpi xmlns:a14="http://schemas.microsoft.com/office/drawing/2010/main" val="0"/>
              </a:ext>
            </a:extLst>
          </a:blip>
          <a:srcRect l="3988" t="21616" r="17242" b="749"/>
          <a:stretch/>
        </p:blipFill>
        <p:spPr bwMode="auto">
          <a:xfrm>
            <a:off x="3232149" y="1369787"/>
            <a:ext cx="2329815" cy="1839893"/>
          </a:xfrm>
          <a:prstGeom prst="rect">
            <a:avLst/>
          </a:prstGeom>
          <a:noFill/>
          <a:ln>
            <a:noFill/>
          </a:ln>
        </p:spPr>
      </p:pic>
    </p:spTree>
    <p:extLst>
      <p:ext uri="{BB962C8B-B14F-4D97-AF65-F5344CB8AC3E}">
        <p14:creationId xmlns:p14="http://schemas.microsoft.com/office/powerpoint/2010/main" val="230164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2" y="8"/>
            <a:ext cx="2596871" cy="3287935"/>
          </a:xfrm>
          <a:prstGeom prst="rect">
            <a:avLst/>
          </a:prstGeom>
        </p:spPr>
      </p:pic>
      <p:sp>
        <p:nvSpPr>
          <p:cNvPr id="3" name="object 3"/>
          <p:cNvSpPr txBox="1">
            <a:spLocks noGrp="1"/>
          </p:cNvSpPr>
          <p:nvPr>
            <p:ph type="title"/>
          </p:nvPr>
        </p:nvSpPr>
        <p:spPr>
          <a:xfrm>
            <a:off x="2839117" y="359926"/>
            <a:ext cx="2764790" cy="560705"/>
          </a:xfrm>
          <a:prstGeom prst="rect">
            <a:avLst/>
          </a:prstGeom>
          <a:solidFill>
            <a:srgbClr val="000000"/>
          </a:solidFill>
        </p:spPr>
        <p:txBody>
          <a:bodyPr vert="horz" wrap="square" lIns="0" tIns="76200" rIns="0" bIns="0" rtlCol="0">
            <a:spAutoFit/>
          </a:bodyPr>
          <a:lstStyle/>
          <a:p>
            <a:pPr marL="89535">
              <a:lnSpc>
                <a:spcPct val="100000"/>
              </a:lnSpc>
              <a:spcBef>
                <a:spcPts val="600"/>
              </a:spcBef>
            </a:pPr>
            <a:r>
              <a:rPr spc="-5" dirty="0">
                <a:solidFill>
                  <a:srgbClr val="FFFFFF"/>
                </a:solidFill>
              </a:rPr>
              <a:t>Understanding</a:t>
            </a:r>
            <a:r>
              <a:rPr spc="5" dirty="0">
                <a:solidFill>
                  <a:srgbClr val="FFFFFF"/>
                </a:solidFill>
              </a:rPr>
              <a:t> </a:t>
            </a:r>
            <a:r>
              <a:rPr dirty="0">
                <a:solidFill>
                  <a:srgbClr val="FFFFFF"/>
                </a:solidFill>
              </a:rPr>
              <a:t>Facial</a:t>
            </a:r>
            <a:r>
              <a:rPr spc="5" dirty="0">
                <a:solidFill>
                  <a:srgbClr val="FFFFFF"/>
                </a:solidFill>
              </a:rPr>
              <a:t> </a:t>
            </a:r>
            <a:r>
              <a:rPr dirty="0">
                <a:solidFill>
                  <a:srgbClr val="FFFFFF"/>
                </a:solidFill>
              </a:rPr>
              <a:t>Recognition</a:t>
            </a:r>
          </a:p>
        </p:txBody>
      </p:sp>
      <p:pic>
        <p:nvPicPr>
          <p:cNvPr id="4" name="object 4"/>
          <p:cNvPicPr/>
          <p:nvPr/>
        </p:nvPicPr>
        <p:blipFill>
          <a:blip r:embed="rId3" cstate="print"/>
          <a:stretch>
            <a:fillRect/>
          </a:stretch>
        </p:blipFill>
        <p:spPr>
          <a:xfrm>
            <a:off x="3699845" y="1522034"/>
            <a:ext cx="696772" cy="79714"/>
          </a:xfrm>
          <a:prstGeom prst="rect">
            <a:avLst/>
          </a:prstGeom>
        </p:spPr>
      </p:pic>
      <p:sp>
        <p:nvSpPr>
          <p:cNvPr id="5" name="object 5"/>
          <p:cNvSpPr txBox="1"/>
          <p:nvPr/>
        </p:nvSpPr>
        <p:spPr>
          <a:xfrm>
            <a:off x="2995969" y="1045432"/>
            <a:ext cx="2438400" cy="711798"/>
          </a:xfrm>
          <a:prstGeom prst="rect">
            <a:avLst/>
          </a:prstGeom>
        </p:spPr>
        <p:txBody>
          <a:bodyPr vert="horz" wrap="square" lIns="0" tIns="12065" rIns="0" bIns="0" rtlCol="0">
            <a:spAutoFit/>
          </a:bodyPr>
          <a:lstStyle/>
          <a:p>
            <a:pPr marL="12700" marR="5080" algn="ctr">
              <a:lnSpc>
                <a:spcPct val="115500"/>
              </a:lnSpc>
              <a:spcBef>
                <a:spcPts val="95"/>
              </a:spcBef>
            </a:pPr>
            <a:r>
              <a:rPr lang="en-US" sz="800" spc="20" dirty="0">
                <a:solidFill>
                  <a:srgbClr val="0070C0"/>
                </a:solidFill>
                <a:latin typeface="Verdana"/>
                <a:cs typeface="Verdana"/>
              </a:rPr>
              <a:t>F</a:t>
            </a:r>
            <a:r>
              <a:rPr lang="en-US" sz="800" spc="-15" dirty="0">
                <a:solidFill>
                  <a:srgbClr val="0070C0"/>
                </a:solidFill>
                <a:latin typeface="Verdana"/>
                <a:cs typeface="Verdana"/>
              </a:rPr>
              <a:t>a</a:t>
            </a:r>
            <a:r>
              <a:rPr lang="en-US" sz="800" dirty="0">
                <a:solidFill>
                  <a:srgbClr val="0070C0"/>
                </a:solidFill>
                <a:latin typeface="Verdana"/>
                <a:cs typeface="Verdana"/>
              </a:rPr>
              <a:t>cial</a:t>
            </a:r>
            <a:r>
              <a:rPr lang="en-US" sz="800" spc="-75" dirty="0">
                <a:solidFill>
                  <a:srgbClr val="0070C0"/>
                </a:solidFill>
                <a:latin typeface="Verdana"/>
                <a:cs typeface="Verdana"/>
              </a:rPr>
              <a:t> </a:t>
            </a:r>
            <a:r>
              <a:rPr lang="en-US" sz="800" spc="-40" dirty="0">
                <a:solidFill>
                  <a:srgbClr val="0070C0"/>
                </a:solidFill>
                <a:latin typeface="Verdana"/>
                <a:cs typeface="Verdana"/>
              </a:rPr>
              <a:t>r</a:t>
            </a:r>
            <a:r>
              <a:rPr lang="en-US" sz="800" spc="-5" dirty="0">
                <a:solidFill>
                  <a:srgbClr val="0070C0"/>
                </a:solidFill>
                <a:latin typeface="Verdana"/>
                <a:cs typeface="Verdana"/>
              </a:rPr>
              <a:t>e</a:t>
            </a:r>
            <a:r>
              <a:rPr lang="en-US" sz="800" spc="15" dirty="0">
                <a:solidFill>
                  <a:srgbClr val="0070C0"/>
                </a:solidFill>
                <a:latin typeface="Verdana"/>
                <a:cs typeface="Verdana"/>
              </a:rPr>
              <a:t>c</a:t>
            </a:r>
            <a:r>
              <a:rPr lang="en-US" sz="800" spc="5" dirty="0">
                <a:solidFill>
                  <a:srgbClr val="0070C0"/>
                </a:solidFill>
                <a:latin typeface="Verdana"/>
                <a:cs typeface="Verdana"/>
              </a:rPr>
              <a:t>o</a:t>
            </a:r>
            <a:r>
              <a:rPr lang="en-US" sz="800" spc="15" dirty="0">
                <a:solidFill>
                  <a:srgbClr val="0070C0"/>
                </a:solidFill>
                <a:latin typeface="Verdana"/>
                <a:cs typeface="Verdana"/>
              </a:rPr>
              <a:t>gnition</a:t>
            </a:r>
            <a:r>
              <a:rPr lang="en-US" sz="800" spc="-75" dirty="0">
                <a:solidFill>
                  <a:srgbClr val="0070C0"/>
                </a:solidFill>
                <a:latin typeface="Verdana"/>
                <a:cs typeface="Verdana"/>
              </a:rPr>
              <a:t> </a:t>
            </a:r>
            <a:r>
              <a:rPr lang="en-US" sz="800" spc="-20" dirty="0">
                <a:solidFill>
                  <a:srgbClr val="0070C0"/>
                </a:solidFill>
                <a:latin typeface="Verdana"/>
                <a:cs typeface="Verdana"/>
              </a:rPr>
              <a:t>is</a:t>
            </a:r>
            <a:r>
              <a:rPr lang="en-US" sz="800" spc="-75" dirty="0">
                <a:solidFill>
                  <a:srgbClr val="0070C0"/>
                </a:solidFill>
                <a:latin typeface="Verdana"/>
                <a:cs typeface="Verdana"/>
              </a:rPr>
              <a:t> </a:t>
            </a:r>
            <a:r>
              <a:rPr lang="en-US" sz="800" spc="-15" dirty="0">
                <a:solidFill>
                  <a:srgbClr val="0070C0"/>
                </a:solidFill>
                <a:latin typeface="Verdana"/>
                <a:cs typeface="Verdana"/>
              </a:rPr>
              <a:t>a</a:t>
            </a:r>
            <a:r>
              <a:rPr lang="en-US" sz="800" spc="-75" dirty="0">
                <a:solidFill>
                  <a:srgbClr val="0070C0"/>
                </a:solidFill>
                <a:latin typeface="Verdana"/>
                <a:cs typeface="Verdana"/>
              </a:rPr>
              <a:t> </a:t>
            </a:r>
            <a:r>
              <a:rPr lang="en-US" sz="800" spc="-15" dirty="0">
                <a:solidFill>
                  <a:srgbClr val="0070C0"/>
                </a:solidFill>
                <a:latin typeface="Verdana"/>
                <a:cs typeface="Verdana"/>
              </a:rPr>
              <a:t>t</a:t>
            </a:r>
            <a:r>
              <a:rPr lang="en-US" sz="800" spc="15" dirty="0">
                <a:solidFill>
                  <a:srgbClr val="0070C0"/>
                </a:solidFill>
                <a:latin typeface="Verdana"/>
                <a:cs typeface="Verdana"/>
              </a:rPr>
              <a:t>e</a:t>
            </a:r>
            <a:r>
              <a:rPr lang="en-US" sz="800" dirty="0">
                <a:solidFill>
                  <a:srgbClr val="0070C0"/>
                </a:solidFill>
                <a:latin typeface="Verdana"/>
                <a:cs typeface="Verdana"/>
              </a:rPr>
              <a:t>c</a:t>
            </a:r>
            <a:r>
              <a:rPr lang="en-US" sz="800" spc="25" dirty="0">
                <a:solidFill>
                  <a:srgbClr val="0070C0"/>
                </a:solidFill>
                <a:latin typeface="Verdana"/>
                <a:cs typeface="Verdana"/>
              </a:rPr>
              <a:t>hn</a:t>
            </a:r>
            <a:r>
              <a:rPr lang="en-US" sz="800" spc="5" dirty="0">
                <a:solidFill>
                  <a:srgbClr val="0070C0"/>
                </a:solidFill>
                <a:latin typeface="Verdana"/>
                <a:cs typeface="Verdana"/>
              </a:rPr>
              <a:t>o</a:t>
            </a:r>
            <a:r>
              <a:rPr lang="en-US" sz="800" dirty="0">
                <a:solidFill>
                  <a:srgbClr val="0070C0"/>
                </a:solidFill>
                <a:latin typeface="Verdana"/>
                <a:cs typeface="Verdana"/>
              </a:rPr>
              <a:t>logy</a:t>
            </a:r>
            <a:r>
              <a:rPr lang="en-US" sz="800" spc="-75" dirty="0">
                <a:solidFill>
                  <a:srgbClr val="0070C0"/>
                </a:solidFill>
                <a:latin typeface="Verdana"/>
                <a:cs typeface="Verdana"/>
              </a:rPr>
              <a:t> </a:t>
            </a:r>
            <a:r>
              <a:rPr lang="en-US" sz="800" spc="5" dirty="0">
                <a:solidFill>
                  <a:srgbClr val="0070C0"/>
                </a:solidFill>
                <a:latin typeface="Verdana"/>
                <a:cs typeface="Verdana"/>
              </a:rPr>
              <a:t>that</a:t>
            </a:r>
            <a:r>
              <a:rPr lang="en-US" sz="800" spc="-75" dirty="0">
                <a:solidFill>
                  <a:srgbClr val="0070C0"/>
                </a:solidFill>
                <a:latin typeface="Verdana"/>
                <a:cs typeface="Verdana"/>
              </a:rPr>
              <a:t> </a:t>
            </a:r>
            <a:r>
              <a:rPr lang="en-US" sz="800" spc="5" dirty="0">
                <a:solidFill>
                  <a:srgbClr val="0070C0"/>
                </a:solidFill>
                <a:latin typeface="Verdana"/>
                <a:cs typeface="Verdana"/>
              </a:rPr>
              <a:t>ide</a:t>
            </a:r>
            <a:r>
              <a:rPr lang="en-US" sz="800" spc="10" dirty="0">
                <a:solidFill>
                  <a:srgbClr val="0070C0"/>
                </a:solidFill>
                <a:latin typeface="Verdana"/>
                <a:cs typeface="Verdana"/>
              </a:rPr>
              <a:t>nt</a:t>
            </a:r>
            <a:r>
              <a:rPr lang="en-US" sz="800" dirty="0">
                <a:solidFill>
                  <a:srgbClr val="0070C0"/>
                </a:solidFill>
                <a:latin typeface="Verdana"/>
                <a:cs typeface="Verdana"/>
              </a:rPr>
              <a:t>i</a:t>
            </a:r>
            <a:r>
              <a:rPr lang="en-US" sz="800" spc="40" dirty="0">
                <a:solidFill>
                  <a:srgbClr val="0070C0"/>
                </a:solidFill>
                <a:latin typeface="Verdana"/>
                <a:cs typeface="Verdana"/>
              </a:rPr>
              <a:t>ﬁ</a:t>
            </a:r>
            <a:r>
              <a:rPr lang="en-US" sz="800" spc="-5" dirty="0">
                <a:solidFill>
                  <a:srgbClr val="0070C0"/>
                </a:solidFill>
                <a:latin typeface="Verdana"/>
                <a:cs typeface="Verdana"/>
              </a:rPr>
              <a:t>e</a:t>
            </a:r>
            <a:r>
              <a:rPr lang="en-US" sz="800" spc="-25" dirty="0">
                <a:solidFill>
                  <a:srgbClr val="0070C0"/>
                </a:solidFill>
                <a:latin typeface="Verdana"/>
                <a:cs typeface="Verdana"/>
              </a:rPr>
              <a:t>s  </a:t>
            </a:r>
            <a:r>
              <a:rPr lang="en-US" sz="800" spc="-10" dirty="0">
                <a:solidFill>
                  <a:srgbClr val="0070C0"/>
                </a:solidFill>
                <a:latin typeface="Verdana"/>
                <a:cs typeface="Verdana"/>
              </a:rPr>
              <a:t>or</a:t>
            </a:r>
            <a:r>
              <a:rPr lang="en-US" sz="800" spc="-75" dirty="0">
                <a:solidFill>
                  <a:srgbClr val="0070C0"/>
                </a:solidFill>
                <a:latin typeface="Verdana"/>
                <a:cs typeface="Verdana"/>
              </a:rPr>
              <a:t> </a:t>
            </a:r>
            <a:r>
              <a:rPr lang="en-US" sz="800" spc="-60" dirty="0">
                <a:solidFill>
                  <a:srgbClr val="0070C0"/>
                </a:solidFill>
                <a:latin typeface="Verdana"/>
                <a:cs typeface="Verdana"/>
              </a:rPr>
              <a:t>v</a:t>
            </a:r>
            <a:r>
              <a:rPr lang="en-US" sz="800" spc="-15" dirty="0">
                <a:solidFill>
                  <a:srgbClr val="0070C0"/>
                </a:solidFill>
                <a:latin typeface="Verdana"/>
                <a:cs typeface="Verdana"/>
              </a:rPr>
              <a:t>e</a:t>
            </a:r>
            <a:r>
              <a:rPr lang="en-US" sz="800" spc="-20" dirty="0">
                <a:solidFill>
                  <a:srgbClr val="0070C0"/>
                </a:solidFill>
                <a:latin typeface="Verdana"/>
                <a:cs typeface="Verdana"/>
              </a:rPr>
              <a:t>r</a:t>
            </a:r>
            <a:r>
              <a:rPr lang="en-US" sz="800" dirty="0">
                <a:solidFill>
                  <a:srgbClr val="0070C0"/>
                </a:solidFill>
                <a:latin typeface="Verdana"/>
                <a:cs typeface="Verdana"/>
              </a:rPr>
              <a:t>iﬁes</a:t>
            </a:r>
            <a:r>
              <a:rPr lang="en-US" sz="800" spc="-75" dirty="0">
                <a:solidFill>
                  <a:srgbClr val="0070C0"/>
                </a:solidFill>
                <a:latin typeface="Verdana"/>
                <a:cs typeface="Verdana"/>
              </a:rPr>
              <a:t> </a:t>
            </a:r>
            <a:r>
              <a:rPr lang="en-US" sz="800" spc="-15" dirty="0">
                <a:solidFill>
                  <a:srgbClr val="0070C0"/>
                </a:solidFill>
                <a:latin typeface="Verdana"/>
                <a:cs typeface="Verdana"/>
              </a:rPr>
              <a:t>a</a:t>
            </a:r>
            <a:r>
              <a:rPr lang="en-US" sz="800" spc="-75" dirty="0">
                <a:solidFill>
                  <a:srgbClr val="0070C0"/>
                </a:solidFill>
                <a:latin typeface="Verdana"/>
                <a:cs typeface="Verdana"/>
              </a:rPr>
              <a:t> </a:t>
            </a:r>
            <a:r>
              <a:rPr lang="en-US" sz="800" spc="20" dirty="0">
                <a:solidFill>
                  <a:srgbClr val="0070C0"/>
                </a:solidFill>
                <a:latin typeface="Verdana"/>
                <a:cs typeface="Verdana"/>
              </a:rPr>
              <a:t>p</a:t>
            </a:r>
            <a:r>
              <a:rPr lang="en-US" sz="800" spc="10" dirty="0">
                <a:solidFill>
                  <a:srgbClr val="0070C0"/>
                </a:solidFill>
                <a:latin typeface="Verdana"/>
                <a:cs typeface="Verdana"/>
              </a:rPr>
              <a:t>e</a:t>
            </a:r>
            <a:r>
              <a:rPr lang="en-US" sz="800" spc="-30" dirty="0">
                <a:solidFill>
                  <a:srgbClr val="0070C0"/>
                </a:solidFill>
                <a:latin typeface="Verdana"/>
                <a:cs typeface="Verdana"/>
              </a:rPr>
              <a:t>r</a:t>
            </a:r>
            <a:r>
              <a:rPr lang="en-US" sz="800" dirty="0">
                <a:solidFill>
                  <a:srgbClr val="0070C0"/>
                </a:solidFill>
                <a:latin typeface="Verdana"/>
                <a:cs typeface="Verdana"/>
              </a:rPr>
              <a:t>son</a:t>
            </a:r>
            <a:r>
              <a:rPr lang="en-US" sz="800" spc="-75" dirty="0">
                <a:solidFill>
                  <a:srgbClr val="0070C0"/>
                </a:solidFill>
                <a:latin typeface="Verdana"/>
                <a:cs typeface="Verdana"/>
              </a:rPr>
              <a:t> </a:t>
            </a:r>
            <a:r>
              <a:rPr lang="en-US" sz="800" spc="45" dirty="0">
                <a:solidFill>
                  <a:srgbClr val="0070C0"/>
                </a:solidFill>
                <a:latin typeface="Verdana"/>
                <a:cs typeface="Verdana"/>
              </a:rPr>
              <a:t>f</a:t>
            </a:r>
            <a:r>
              <a:rPr lang="en-US" sz="800" spc="-40" dirty="0">
                <a:solidFill>
                  <a:srgbClr val="0070C0"/>
                </a:solidFill>
                <a:latin typeface="Verdana"/>
                <a:cs typeface="Verdana"/>
              </a:rPr>
              <a:t>r</a:t>
            </a:r>
            <a:r>
              <a:rPr lang="en-US" sz="800" spc="5" dirty="0">
                <a:solidFill>
                  <a:srgbClr val="0070C0"/>
                </a:solidFill>
                <a:latin typeface="Verdana"/>
                <a:cs typeface="Verdana"/>
              </a:rPr>
              <a:t>o</a:t>
            </a:r>
            <a:r>
              <a:rPr lang="en-US" sz="800" spc="60" dirty="0">
                <a:solidFill>
                  <a:srgbClr val="0070C0"/>
                </a:solidFill>
                <a:latin typeface="Verdana"/>
                <a:cs typeface="Verdana"/>
              </a:rPr>
              <a:t>m</a:t>
            </a:r>
            <a:r>
              <a:rPr lang="en-US" sz="800" spc="-75" dirty="0">
                <a:solidFill>
                  <a:srgbClr val="0070C0"/>
                </a:solidFill>
                <a:latin typeface="Verdana"/>
                <a:cs typeface="Verdana"/>
              </a:rPr>
              <a:t> </a:t>
            </a:r>
            <a:r>
              <a:rPr lang="en-US" sz="800" spc="-15" dirty="0">
                <a:solidFill>
                  <a:srgbClr val="0070C0"/>
                </a:solidFill>
                <a:latin typeface="Verdana"/>
                <a:cs typeface="Verdana"/>
              </a:rPr>
              <a:t>a</a:t>
            </a:r>
            <a:r>
              <a:rPr lang="en-US" sz="800" spc="-75" dirty="0">
                <a:solidFill>
                  <a:srgbClr val="0070C0"/>
                </a:solidFill>
                <a:latin typeface="Verdana"/>
                <a:cs typeface="Verdana"/>
              </a:rPr>
              <a:t> </a:t>
            </a:r>
            <a:r>
              <a:rPr lang="en-US" sz="800" spc="5" dirty="0">
                <a:solidFill>
                  <a:srgbClr val="0070C0"/>
                </a:solidFill>
                <a:latin typeface="Verdana"/>
                <a:cs typeface="Verdana"/>
              </a:rPr>
              <a:t>digital</a:t>
            </a:r>
            <a:r>
              <a:rPr lang="en-US" sz="800" spc="-75" dirty="0">
                <a:solidFill>
                  <a:srgbClr val="0070C0"/>
                </a:solidFill>
                <a:latin typeface="Verdana"/>
                <a:cs typeface="Verdana"/>
              </a:rPr>
              <a:t> </a:t>
            </a:r>
            <a:r>
              <a:rPr lang="en-US" sz="800" spc="10" dirty="0">
                <a:solidFill>
                  <a:srgbClr val="0070C0"/>
                </a:solidFill>
                <a:latin typeface="Verdana"/>
                <a:cs typeface="Verdana"/>
              </a:rPr>
              <a:t>ima</a:t>
            </a:r>
            <a:r>
              <a:rPr lang="en-US" sz="800" spc="20" dirty="0">
                <a:solidFill>
                  <a:srgbClr val="0070C0"/>
                </a:solidFill>
                <a:latin typeface="Verdana"/>
                <a:cs typeface="Verdana"/>
              </a:rPr>
              <a:t>ge</a:t>
            </a:r>
            <a:r>
              <a:rPr lang="en-US" sz="800" spc="-75" dirty="0">
                <a:solidFill>
                  <a:srgbClr val="0070C0"/>
                </a:solidFill>
                <a:latin typeface="Verdana"/>
                <a:cs typeface="Verdana"/>
              </a:rPr>
              <a:t> </a:t>
            </a:r>
            <a:r>
              <a:rPr lang="en-US" sz="800" spc="-10" dirty="0">
                <a:solidFill>
                  <a:srgbClr val="0070C0"/>
                </a:solidFill>
                <a:latin typeface="Verdana"/>
                <a:cs typeface="Verdana"/>
              </a:rPr>
              <a:t>or</a:t>
            </a:r>
            <a:r>
              <a:rPr lang="en-US" sz="800" spc="-75" dirty="0">
                <a:solidFill>
                  <a:srgbClr val="0070C0"/>
                </a:solidFill>
                <a:latin typeface="Verdana"/>
                <a:cs typeface="Verdana"/>
              </a:rPr>
              <a:t> </a:t>
            </a:r>
            <a:r>
              <a:rPr lang="en-US" sz="800" spc="-10" dirty="0">
                <a:solidFill>
                  <a:srgbClr val="0070C0"/>
                </a:solidFill>
                <a:latin typeface="Verdana"/>
                <a:cs typeface="Verdana"/>
              </a:rPr>
              <a:t>a  </a:t>
            </a:r>
            <a:r>
              <a:rPr lang="en-US" sz="800" spc="-5" dirty="0">
                <a:solidFill>
                  <a:srgbClr val="0070C0"/>
                </a:solidFill>
                <a:latin typeface="Verdana"/>
                <a:cs typeface="Verdana"/>
              </a:rPr>
              <a:t>video </a:t>
            </a:r>
            <a:r>
              <a:rPr lang="en-US" sz="800" spc="-15" dirty="0">
                <a:solidFill>
                  <a:srgbClr val="0070C0"/>
                </a:solidFill>
                <a:latin typeface="Verdana"/>
                <a:cs typeface="Verdana"/>
              </a:rPr>
              <a:t>frame. </a:t>
            </a:r>
            <a:r>
              <a:rPr lang="en-US" sz="800" spc="-50" dirty="0">
                <a:solidFill>
                  <a:srgbClr val="0070C0"/>
                </a:solidFill>
                <a:latin typeface="Verdana"/>
                <a:cs typeface="Verdana"/>
              </a:rPr>
              <a:t>It </a:t>
            </a:r>
            <a:r>
              <a:rPr lang="en-US" sz="800" spc="-20" dirty="0">
                <a:solidFill>
                  <a:srgbClr val="0070C0"/>
                </a:solidFill>
                <a:latin typeface="Verdana"/>
                <a:cs typeface="Verdana"/>
              </a:rPr>
              <a:t>involves </a:t>
            </a:r>
            <a:r>
              <a:rPr lang="en-US" sz="800" spc="10" dirty="0">
                <a:solidFill>
                  <a:srgbClr val="0070C0"/>
                </a:solidFill>
                <a:latin typeface="Verdana"/>
                <a:cs typeface="Verdana"/>
              </a:rPr>
              <a:t>detecting </a:t>
            </a:r>
            <a:r>
              <a:rPr lang="en-US" sz="800" spc="15" dirty="0">
                <a:solidFill>
                  <a:srgbClr val="0070C0"/>
                </a:solidFill>
                <a:latin typeface="Verdana"/>
                <a:cs typeface="Verdana"/>
              </a:rPr>
              <a:t>and </a:t>
            </a:r>
            <a:r>
              <a:rPr lang="en-US" sz="800" spc="20" dirty="0">
                <a:solidFill>
                  <a:srgbClr val="0070C0"/>
                </a:solidFill>
                <a:latin typeface="Verdana"/>
                <a:cs typeface="Verdana"/>
              </a:rPr>
              <a:t> </a:t>
            </a:r>
            <a:r>
              <a:rPr lang="en-US" sz="800" spc="5" dirty="0">
                <a:solidFill>
                  <a:srgbClr val="0070C0"/>
                </a:solidFill>
                <a:latin typeface="Verdana"/>
                <a:cs typeface="Verdana"/>
              </a:rPr>
              <a:t>recognizing </a:t>
            </a:r>
            <a:r>
              <a:rPr lang="en-US" sz="800" spc="-10" dirty="0">
                <a:solidFill>
                  <a:srgbClr val="0070C0"/>
                </a:solidFill>
                <a:latin typeface="Verdana"/>
                <a:cs typeface="Verdana"/>
              </a:rPr>
              <a:t>facial </a:t>
            </a:r>
            <a:r>
              <a:rPr lang="en-US" sz="800" spc="-15" dirty="0">
                <a:solidFill>
                  <a:srgbClr val="0070C0"/>
                </a:solidFill>
                <a:latin typeface="Verdana"/>
                <a:cs typeface="Verdana"/>
              </a:rPr>
              <a:t>features </a:t>
            </a:r>
            <a:r>
              <a:rPr lang="en-US" sz="800" spc="10" dirty="0">
                <a:solidFill>
                  <a:srgbClr val="0070C0"/>
                </a:solidFill>
                <a:latin typeface="Verdana"/>
                <a:cs typeface="Verdana"/>
              </a:rPr>
              <a:t>such </a:t>
            </a:r>
            <a:r>
              <a:rPr lang="en-US" sz="800" spc="-25" dirty="0">
                <a:solidFill>
                  <a:srgbClr val="0070C0"/>
                </a:solidFill>
                <a:latin typeface="Verdana"/>
                <a:cs typeface="Verdana"/>
              </a:rPr>
              <a:t>as </a:t>
            </a:r>
            <a:r>
              <a:rPr lang="en-US" sz="800" spc="-45" dirty="0">
                <a:solidFill>
                  <a:srgbClr val="0070C0"/>
                </a:solidFill>
                <a:latin typeface="Verdana"/>
                <a:cs typeface="Verdana"/>
              </a:rPr>
              <a:t>eyes, </a:t>
            </a:r>
            <a:r>
              <a:rPr lang="en-US" sz="800" spc="-25" dirty="0">
                <a:solidFill>
                  <a:srgbClr val="0070C0"/>
                </a:solidFill>
                <a:latin typeface="Verdana"/>
                <a:cs typeface="Verdana"/>
              </a:rPr>
              <a:t>nose, </a:t>
            </a:r>
            <a:r>
              <a:rPr lang="en-US" sz="800" spc="-20" dirty="0">
                <a:solidFill>
                  <a:srgbClr val="0070C0"/>
                </a:solidFill>
                <a:latin typeface="Verdana"/>
                <a:cs typeface="Verdana"/>
              </a:rPr>
              <a:t> </a:t>
            </a:r>
            <a:r>
              <a:rPr lang="en-US" sz="800" spc="-15" dirty="0">
                <a:solidFill>
                  <a:srgbClr val="0070C0"/>
                </a:solidFill>
                <a:latin typeface="Verdana"/>
                <a:cs typeface="Verdana"/>
              </a:rPr>
              <a:t>a</a:t>
            </a:r>
            <a:r>
              <a:rPr lang="en-US" sz="800" spc="25" dirty="0">
                <a:solidFill>
                  <a:srgbClr val="0070C0"/>
                </a:solidFill>
                <a:latin typeface="Verdana"/>
                <a:cs typeface="Verdana"/>
              </a:rPr>
              <a:t>n</a:t>
            </a:r>
            <a:r>
              <a:rPr lang="en-US" sz="800" spc="35" dirty="0">
                <a:solidFill>
                  <a:srgbClr val="0070C0"/>
                </a:solidFill>
                <a:latin typeface="Verdana"/>
                <a:cs typeface="Verdana"/>
              </a:rPr>
              <a:t>d</a:t>
            </a:r>
            <a:r>
              <a:rPr lang="en-US" sz="800" spc="-75" dirty="0">
                <a:solidFill>
                  <a:srgbClr val="0070C0"/>
                </a:solidFill>
                <a:latin typeface="Verdana"/>
                <a:cs typeface="Verdana"/>
              </a:rPr>
              <a:t> </a:t>
            </a:r>
            <a:r>
              <a:rPr lang="en-US" sz="800" spc="60" dirty="0">
                <a:solidFill>
                  <a:srgbClr val="0070C0"/>
                </a:solidFill>
                <a:latin typeface="Verdana"/>
                <a:cs typeface="Verdana"/>
              </a:rPr>
              <a:t>m</a:t>
            </a:r>
            <a:r>
              <a:rPr lang="en-US" sz="800" spc="-15" dirty="0">
                <a:solidFill>
                  <a:srgbClr val="0070C0"/>
                </a:solidFill>
                <a:latin typeface="Verdana"/>
                <a:cs typeface="Verdana"/>
              </a:rPr>
              <a:t>outh.</a:t>
            </a:r>
            <a:r>
              <a:rPr sz="800" spc="-15" dirty="0">
                <a:latin typeface="Verdana"/>
                <a:cs typeface="Verdana"/>
              </a:rPr>
              <a:t>th.</a:t>
            </a:r>
            <a:endParaRPr sz="8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1C3F-3CDF-0BAA-7AFC-021D76EF98C3}"/>
              </a:ext>
            </a:extLst>
          </p:cNvPr>
          <p:cNvSpPr>
            <a:spLocks noGrp="1"/>
          </p:cNvSpPr>
          <p:nvPr>
            <p:ph type="title"/>
          </p:nvPr>
        </p:nvSpPr>
        <p:spPr>
          <a:xfrm>
            <a:off x="1403350" y="116300"/>
            <a:ext cx="2590800" cy="388525"/>
          </a:xfrm>
        </p:spPr>
        <p:txBody>
          <a:bodyPr/>
          <a:lstStyle/>
          <a:p>
            <a:r>
              <a:rPr lang="en-IN" sz="1600" dirty="0" err="1">
                <a:solidFill>
                  <a:schemeClr val="bg1"/>
                </a:solidFill>
              </a:rPr>
              <a:t>Mediapipe</a:t>
            </a:r>
            <a:r>
              <a:rPr lang="en-IN" sz="1600" dirty="0">
                <a:solidFill>
                  <a:schemeClr val="bg1"/>
                </a:solidFill>
              </a:rPr>
              <a:t> Holistic Model</a:t>
            </a:r>
          </a:p>
        </p:txBody>
      </p:sp>
      <p:sp>
        <p:nvSpPr>
          <p:cNvPr id="3" name="Text Placeholder 2">
            <a:extLst>
              <a:ext uri="{FF2B5EF4-FFF2-40B4-BE49-F238E27FC236}">
                <a16:creationId xmlns:a16="http://schemas.microsoft.com/office/drawing/2014/main" id="{148DF225-0720-8C74-0993-556378014F08}"/>
              </a:ext>
            </a:extLst>
          </p:cNvPr>
          <p:cNvSpPr>
            <a:spLocks noGrp="1"/>
          </p:cNvSpPr>
          <p:nvPr>
            <p:ph type="body" idx="1"/>
          </p:nvPr>
        </p:nvSpPr>
        <p:spPr>
          <a:xfrm>
            <a:off x="292735" y="504825"/>
            <a:ext cx="5269230" cy="1239965"/>
          </a:xfrm>
        </p:spPr>
        <p:txBody>
          <a:bodyPr/>
          <a:lstStyle/>
          <a:p>
            <a:pPr>
              <a:lnSpc>
                <a:spcPct val="107000"/>
              </a:lnSpc>
              <a:spcAft>
                <a:spcPts val="800"/>
              </a:spcAft>
            </a:pPr>
            <a:r>
              <a:rPr lang="en-IN" sz="1050" kern="100" dirty="0" err="1">
                <a:solidFill>
                  <a:schemeClr val="bg1"/>
                </a:solidFill>
                <a:effectLst/>
                <a:latin typeface="Bell MT" panose="02020503060305020303" pitchFamily="18" charset="0"/>
                <a:ea typeface="Calibri" panose="020F0502020204030204" pitchFamily="34" charset="0"/>
                <a:cs typeface="Calibri" panose="020F0502020204030204" pitchFamily="34" charset="0"/>
              </a:rPr>
              <a:t>Mediapipe</a:t>
            </a: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 </a:t>
            </a:r>
            <a:r>
              <a:rPr lang="en-IN" sz="1050" kern="100" dirty="0" err="1">
                <a:solidFill>
                  <a:schemeClr val="bg1"/>
                </a:solidFill>
                <a:effectLst/>
                <a:latin typeface="Bell MT" panose="02020503060305020303" pitchFamily="18" charset="0"/>
                <a:ea typeface="Calibri" panose="020F0502020204030204" pitchFamily="34" charset="0"/>
                <a:cs typeface="Calibri" panose="020F0502020204030204" pitchFamily="34" charset="0"/>
              </a:rPr>
              <a:t>holistice</a:t>
            </a: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 model is used to detect the body posture by using default camera</a:t>
            </a:r>
            <a:endParaRPr lang="en-IN"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This will based on three type:</a:t>
            </a:r>
            <a:endParaRPr lang="en-IN"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WITH THE HELP OF DEFAULT CAMERA, DETECT FACEMESH LANDMARKS</a:t>
            </a:r>
            <a:endParaRPr lang="en-IN"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WITH THE HELP OF DEFAULT CAMERA, DETECT HAND LANDMARKS</a:t>
            </a:r>
            <a:endParaRPr lang="en-IN"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050" kern="100" dirty="0">
                <a:solidFill>
                  <a:schemeClr val="bg1"/>
                </a:solidFill>
                <a:effectLst/>
                <a:latin typeface="Bell MT" panose="02020503060305020303" pitchFamily="18" charset="0"/>
                <a:ea typeface="Calibri" panose="020F0502020204030204" pitchFamily="34" charset="0"/>
                <a:cs typeface="Calibri" panose="020F0502020204030204" pitchFamily="34" charset="0"/>
              </a:rPr>
              <a:t>WITH THE HELP OF DEFAULT CAMERA, DETECT POSE LANDMARKS</a:t>
            </a:r>
            <a:endParaRPr lang="en-IN"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050" dirty="0">
              <a:solidFill>
                <a:schemeClr val="bg1"/>
              </a:solidFill>
            </a:endParaRPr>
          </a:p>
        </p:txBody>
      </p:sp>
      <p:pic>
        <p:nvPicPr>
          <p:cNvPr id="4" name="Picture 3">
            <a:extLst>
              <a:ext uri="{FF2B5EF4-FFF2-40B4-BE49-F238E27FC236}">
                <a16:creationId xmlns:a16="http://schemas.microsoft.com/office/drawing/2014/main" id="{F7BCFFEE-0F24-2538-F3F3-3692871F2E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1642696"/>
            <a:ext cx="1541780" cy="1558290"/>
          </a:xfrm>
          <a:prstGeom prst="rect">
            <a:avLst/>
          </a:prstGeom>
          <a:noFill/>
          <a:ln>
            <a:noFill/>
          </a:ln>
        </p:spPr>
      </p:pic>
      <p:pic>
        <p:nvPicPr>
          <p:cNvPr id="6" name="Picture 5">
            <a:extLst>
              <a:ext uri="{FF2B5EF4-FFF2-40B4-BE49-F238E27FC236}">
                <a16:creationId xmlns:a16="http://schemas.microsoft.com/office/drawing/2014/main" id="{99717FF4-FB30-448F-9DA4-B01987D00D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1488"/>
          <a:stretch/>
        </p:blipFill>
        <p:spPr bwMode="auto">
          <a:xfrm>
            <a:off x="2489567" y="1744790"/>
            <a:ext cx="1459230" cy="1321435"/>
          </a:xfrm>
          <a:prstGeom prst="rect">
            <a:avLst/>
          </a:prstGeom>
          <a:noFill/>
          <a:ln>
            <a:noFill/>
          </a:ln>
        </p:spPr>
      </p:pic>
      <p:pic>
        <p:nvPicPr>
          <p:cNvPr id="7" name="Picture 6">
            <a:extLst>
              <a:ext uri="{FF2B5EF4-FFF2-40B4-BE49-F238E27FC236}">
                <a16:creationId xmlns:a16="http://schemas.microsoft.com/office/drawing/2014/main" id="{9A5B1979-5D5D-6FC6-2825-3A1C1E67F66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2680" t="1" r="11815" b="8011"/>
          <a:stretch/>
        </p:blipFill>
        <p:spPr bwMode="auto">
          <a:xfrm>
            <a:off x="4770804" y="1390650"/>
            <a:ext cx="1066800" cy="1905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557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0232-4607-7455-5F12-3EF42BCE1794}"/>
              </a:ext>
            </a:extLst>
          </p:cNvPr>
          <p:cNvSpPr>
            <a:spLocks noGrp="1"/>
          </p:cNvSpPr>
          <p:nvPr>
            <p:ph type="title"/>
          </p:nvPr>
        </p:nvSpPr>
        <p:spPr>
          <a:xfrm>
            <a:off x="1555750" y="47625"/>
            <a:ext cx="1968500" cy="215444"/>
          </a:xfrm>
        </p:spPr>
        <p:txBody>
          <a:bodyPr/>
          <a:lstStyle/>
          <a:p>
            <a:r>
              <a:rPr lang="en-IN" sz="1400" dirty="0">
                <a:solidFill>
                  <a:schemeClr val="bg1"/>
                </a:solidFill>
              </a:rPr>
              <a:t>             GYM TRACKER</a:t>
            </a:r>
          </a:p>
        </p:txBody>
      </p:sp>
      <p:sp>
        <p:nvSpPr>
          <p:cNvPr id="3" name="Text Placeholder 2">
            <a:extLst>
              <a:ext uri="{FF2B5EF4-FFF2-40B4-BE49-F238E27FC236}">
                <a16:creationId xmlns:a16="http://schemas.microsoft.com/office/drawing/2014/main" id="{6F79A862-5C68-83DB-DF8C-AE456A18D533}"/>
              </a:ext>
            </a:extLst>
          </p:cNvPr>
          <p:cNvSpPr>
            <a:spLocks noGrp="1"/>
          </p:cNvSpPr>
          <p:nvPr>
            <p:ph type="body" idx="1"/>
          </p:nvPr>
        </p:nvSpPr>
        <p:spPr>
          <a:xfrm>
            <a:off x="472476" y="280214"/>
            <a:ext cx="4212554" cy="187199"/>
          </a:xfrm>
        </p:spPr>
        <p:txBody>
          <a:bodyPr/>
          <a:lstStyle/>
          <a:p>
            <a:r>
              <a:rPr lang="en-IN" dirty="0"/>
              <a:t>ML</a:t>
            </a:r>
          </a:p>
        </p:txBody>
      </p:sp>
      <p:pic>
        <p:nvPicPr>
          <p:cNvPr id="2050" name="Picture 2">
            <a:extLst>
              <a:ext uri="{FF2B5EF4-FFF2-40B4-BE49-F238E27FC236}">
                <a16:creationId xmlns:a16="http://schemas.microsoft.com/office/drawing/2014/main" id="{D69F2DA6-852F-3820-56A2-32B6B8B60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347422"/>
            <a:ext cx="4252913" cy="263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15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EC8-4A25-30AC-8B5F-CA8D2F5FBAC9}"/>
              </a:ext>
            </a:extLst>
          </p:cNvPr>
          <p:cNvSpPr>
            <a:spLocks noGrp="1"/>
          </p:cNvSpPr>
          <p:nvPr>
            <p:ph type="title"/>
          </p:nvPr>
        </p:nvSpPr>
        <p:spPr>
          <a:xfrm>
            <a:off x="1555750" y="123825"/>
            <a:ext cx="1968500" cy="192360"/>
          </a:xfrm>
        </p:spPr>
        <p:txBody>
          <a:bodyPr/>
          <a:lstStyle/>
          <a:p>
            <a:r>
              <a:rPr lang="en-IN" dirty="0">
                <a:solidFill>
                  <a:schemeClr val="bg1"/>
                </a:solidFill>
              </a:rPr>
              <a:t>               Curl counter</a:t>
            </a:r>
          </a:p>
        </p:txBody>
      </p:sp>
      <p:sp>
        <p:nvSpPr>
          <p:cNvPr id="3" name="Text Placeholder 2">
            <a:extLst>
              <a:ext uri="{FF2B5EF4-FFF2-40B4-BE49-F238E27FC236}">
                <a16:creationId xmlns:a16="http://schemas.microsoft.com/office/drawing/2014/main" id="{DC1CC612-3B07-D427-6DE5-1C987DD1E696}"/>
              </a:ext>
            </a:extLst>
          </p:cNvPr>
          <p:cNvSpPr>
            <a:spLocks noGrp="1"/>
          </p:cNvSpPr>
          <p:nvPr>
            <p:ph type="body" idx="1"/>
          </p:nvPr>
        </p:nvSpPr>
        <p:spPr>
          <a:xfrm>
            <a:off x="443230" y="-180975"/>
            <a:ext cx="45720" cy="152400"/>
          </a:xfrm>
        </p:spPr>
        <p:txBody>
          <a:bodyPr/>
          <a:lstStyle/>
          <a:p>
            <a:endParaRPr lang="en-IN" sz="800" dirty="0"/>
          </a:p>
        </p:txBody>
      </p:sp>
      <p:pic>
        <p:nvPicPr>
          <p:cNvPr id="3074" name="Picture 2">
            <a:extLst>
              <a:ext uri="{FF2B5EF4-FFF2-40B4-BE49-F238E27FC236}">
                <a16:creationId xmlns:a16="http://schemas.microsoft.com/office/drawing/2014/main" id="{5811F81B-70EE-7EC2-B50B-3348BAB2C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0" y="1210709"/>
            <a:ext cx="2057401" cy="17655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AC51B5C-B301-2A2D-C182-113C979D8626}"/>
              </a:ext>
            </a:extLst>
          </p:cNvPr>
          <p:cNvSpPr/>
          <p:nvPr/>
        </p:nvSpPr>
        <p:spPr>
          <a:xfrm>
            <a:off x="260350" y="428625"/>
            <a:ext cx="1219031" cy="253916"/>
          </a:xfrm>
          <a:prstGeom prst="rect">
            <a:avLst/>
          </a:prstGeom>
          <a:solidFill>
            <a:schemeClr val="bg1"/>
          </a:solidFill>
        </p:spPr>
        <p:txBody>
          <a:bodyPr wrap="square" lIns="91440" tIns="45720" rIns="91440" bIns="45720">
            <a:spAutoFit/>
          </a:bodyPr>
          <a:lstStyle/>
          <a:p>
            <a:pPr algn="ctr"/>
            <a:r>
              <a:rPr lang="en-US" sz="1050" dirty="0">
                <a:ln w="0"/>
                <a:solidFill>
                  <a:schemeClr val="tx1"/>
                </a:solidFill>
                <a:effectLst>
                  <a:outerShdw blurRad="38100" dist="19050" dir="2700000" algn="tl" rotWithShape="0">
                    <a:schemeClr val="dk1">
                      <a:alpha val="40000"/>
                    </a:schemeClr>
                  </a:outerShdw>
                </a:effectLst>
              </a:rPr>
              <a:t>Calculate angle</a:t>
            </a:r>
            <a:endParaRPr lang="en-US" sz="105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30C7A9FC-BCA1-2C45-6184-C3B9E0864E5C}"/>
              </a:ext>
            </a:extLst>
          </p:cNvPr>
          <p:cNvSpPr/>
          <p:nvPr/>
        </p:nvSpPr>
        <p:spPr>
          <a:xfrm>
            <a:off x="260350" y="733425"/>
            <a:ext cx="1165704" cy="230832"/>
          </a:xfrm>
          <a:prstGeom prst="rect">
            <a:avLst/>
          </a:prstGeom>
          <a:noFill/>
        </p:spPr>
        <p:txBody>
          <a:bodyPr wrap="none" lIns="91440" tIns="45720" rIns="91440" bIns="45720">
            <a:spAutoFit/>
          </a:bodyPr>
          <a:lstStyle/>
          <a:p>
            <a:pPr algn="ctr"/>
            <a:r>
              <a:rPr lang="en-US" sz="900" b="0" cap="none" spc="0" dirty="0">
                <a:ln w="0"/>
                <a:gradFill>
                  <a:gsLst>
                    <a:gs pos="21000">
                      <a:srgbClr val="53575C"/>
                    </a:gs>
                    <a:gs pos="88000">
                      <a:srgbClr val="C5C7CA"/>
                    </a:gs>
                  </a:gsLst>
                  <a:lin ang="5400000"/>
                </a:gradFill>
                <a:effectLst/>
              </a:rPr>
              <a:t>Focus on 13 &amp;&amp; 14</a:t>
            </a:r>
          </a:p>
        </p:txBody>
      </p:sp>
      <p:sp>
        <p:nvSpPr>
          <p:cNvPr id="8" name="TextBox 7">
            <a:extLst>
              <a:ext uri="{FF2B5EF4-FFF2-40B4-BE49-F238E27FC236}">
                <a16:creationId xmlns:a16="http://schemas.microsoft.com/office/drawing/2014/main" id="{5E9A3AE3-FA33-5A26-551B-1C64C4AF338F}"/>
              </a:ext>
            </a:extLst>
          </p:cNvPr>
          <p:cNvSpPr txBox="1"/>
          <p:nvPr/>
        </p:nvSpPr>
        <p:spPr>
          <a:xfrm>
            <a:off x="260350" y="964257"/>
            <a:ext cx="2057400" cy="415498"/>
          </a:xfrm>
          <a:prstGeom prst="rect">
            <a:avLst/>
          </a:prstGeom>
          <a:noFill/>
        </p:spPr>
        <p:txBody>
          <a:bodyPr wrap="square">
            <a:spAutoFit/>
          </a:bodyPr>
          <a:lstStyle/>
          <a:p>
            <a:r>
              <a:rPr lang="en-IN" sz="1050" b="0" dirty="0">
                <a:solidFill>
                  <a:srgbClr val="D8A0DF"/>
                </a:solidFill>
                <a:effectLst/>
                <a:latin typeface="Consolas" panose="020B0609020204030204" pitchFamily="49" charset="0"/>
              </a:rPr>
              <a:t>if</a:t>
            </a:r>
            <a:r>
              <a:rPr lang="en-IN" sz="1050" b="0" dirty="0">
                <a:solidFill>
                  <a:srgbClr val="DADADA"/>
                </a:solidFill>
                <a:effectLst/>
                <a:latin typeface="Consolas" panose="020B0609020204030204" pitchFamily="49" charset="0"/>
              </a:rPr>
              <a:t> </a:t>
            </a:r>
            <a:r>
              <a:rPr lang="en-IN" sz="1050" b="0" dirty="0">
                <a:solidFill>
                  <a:srgbClr val="9CDCFE"/>
                </a:solidFill>
                <a:effectLst/>
                <a:latin typeface="Consolas" panose="020B0609020204030204" pitchFamily="49" charset="0"/>
              </a:rPr>
              <a:t>angle</a:t>
            </a:r>
            <a:r>
              <a:rPr lang="en-IN" sz="1050" b="0" dirty="0">
                <a:solidFill>
                  <a:srgbClr val="DADADA"/>
                </a:solidFill>
                <a:effectLst/>
                <a:latin typeface="Consolas" panose="020B0609020204030204" pitchFamily="49" charset="0"/>
              </a:rPr>
              <a:t> </a:t>
            </a:r>
            <a:r>
              <a:rPr lang="en-IN" sz="1050" b="0" dirty="0">
                <a:solidFill>
                  <a:srgbClr val="B4B4B4"/>
                </a:solidFill>
                <a:effectLst/>
                <a:latin typeface="Consolas" panose="020B0609020204030204" pitchFamily="49" charset="0"/>
              </a:rPr>
              <a:t>&gt;</a:t>
            </a:r>
            <a:r>
              <a:rPr lang="en-IN" sz="1050" b="0" dirty="0">
                <a:solidFill>
                  <a:srgbClr val="B5CEA8"/>
                </a:solidFill>
                <a:effectLst/>
                <a:latin typeface="Consolas" panose="020B0609020204030204" pitchFamily="49" charset="0"/>
              </a:rPr>
              <a:t>180.0</a:t>
            </a:r>
            <a:r>
              <a:rPr lang="en-IN" sz="1050" b="0" dirty="0">
                <a:solidFill>
                  <a:srgbClr val="B4B4B4"/>
                </a:solidFill>
                <a:effectLst/>
                <a:latin typeface="Consolas" panose="020B0609020204030204" pitchFamily="49" charset="0"/>
              </a:rPr>
              <a:t>:</a:t>
            </a:r>
            <a:endParaRPr lang="en-IN" sz="1050" b="0" dirty="0">
              <a:solidFill>
                <a:srgbClr val="DADADA"/>
              </a:solidFill>
              <a:effectLst/>
              <a:latin typeface="Consolas" panose="020B0609020204030204" pitchFamily="49" charset="0"/>
            </a:endParaRPr>
          </a:p>
          <a:p>
            <a:r>
              <a:rPr lang="en-IN" sz="1050" b="0" dirty="0">
                <a:solidFill>
                  <a:srgbClr val="DADADA"/>
                </a:solidFill>
                <a:effectLst/>
                <a:latin typeface="Consolas" panose="020B0609020204030204" pitchFamily="49" charset="0"/>
              </a:rPr>
              <a:t>        </a:t>
            </a:r>
            <a:r>
              <a:rPr lang="en-IN" sz="1050" b="0" dirty="0">
                <a:solidFill>
                  <a:srgbClr val="9CDCFE"/>
                </a:solidFill>
                <a:effectLst/>
                <a:latin typeface="Consolas" panose="020B0609020204030204" pitchFamily="49" charset="0"/>
              </a:rPr>
              <a:t>angle</a:t>
            </a:r>
            <a:r>
              <a:rPr lang="en-IN" sz="1050" b="0" dirty="0">
                <a:solidFill>
                  <a:srgbClr val="DADADA"/>
                </a:solidFill>
                <a:effectLst/>
                <a:latin typeface="Consolas" panose="020B0609020204030204" pitchFamily="49" charset="0"/>
              </a:rPr>
              <a:t> </a:t>
            </a:r>
            <a:r>
              <a:rPr lang="en-IN" sz="1050" b="0" dirty="0">
                <a:solidFill>
                  <a:srgbClr val="B4B4B4"/>
                </a:solidFill>
                <a:effectLst/>
                <a:latin typeface="Consolas" panose="020B0609020204030204" pitchFamily="49" charset="0"/>
              </a:rPr>
              <a:t>=</a:t>
            </a:r>
            <a:r>
              <a:rPr lang="en-IN" sz="1050" b="0" dirty="0">
                <a:solidFill>
                  <a:srgbClr val="DADADA"/>
                </a:solidFill>
                <a:effectLst/>
                <a:latin typeface="Consolas" panose="020B0609020204030204" pitchFamily="49" charset="0"/>
              </a:rPr>
              <a:t> </a:t>
            </a:r>
            <a:r>
              <a:rPr lang="en-IN" sz="1050" b="0" dirty="0">
                <a:solidFill>
                  <a:srgbClr val="B5CEA8"/>
                </a:solidFill>
                <a:effectLst/>
                <a:latin typeface="Consolas" panose="020B0609020204030204" pitchFamily="49" charset="0"/>
              </a:rPr>
              <a:t>360</a:t>
            </a:r>
            <a:r>
              <a:rPr lang="en-IN" sz="1050" b="0" dirty="0">
                <a:solidFill>
                  <a:srgbClr val="B4B4B4"/>
                </a:solidFill>
                <a:effectLst/>
                <a:latin typeface="Consolas" panose="020B0609020204030204" pitchFamily="49" charset="0"/>
              </a:rPr>
              <a:t>-</a:t>
            </a:r>
            <a:r>
              <a:rPr lang="en-IN" sz="1050" b="0" dirty="0">
                <a:solidFill>
                  <a:srgbClr val="9CDCFE"/>
                </a:solidFill>
                <a:effectLst/>
                <a:latin typeface="Consolas" panose="020B0609020204030204" pitchFamily="49" charset="0"/>
              </a:rPr>
              <a:t>angle</a:t>
            </a:r>
            <a:endParaRPr lang="en-IN" sz="1050" b="0" dirty="0">
              <a:solidFill>
                <a:srgbClr val="DADADA"/>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C96E64D3-0D62-2008-2592-9C4B3DED9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50" y="1015141"/>
            <a:ext cx="2133600" cy="2156684"/>
          </a:xfrm>
          <a:prstGeom prst="rect">
            <a:avLst/>
          </a:prstGeom>
        </p:spPr>
      </p:pic>
    </p:spTree>
    <p:extLst>
      <p:ext uri="{BB962C8B-B14F-4D97-AF65-F5344CB8AC3E}">
        <p14:creationId xmlns:p14="http://schemas.microsoft.com/office/powerpoint/2010/main" val="212337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12" y="8"/>
            <a:ext cx="2924175" cy="3288029"/>
            <a:chOff x="1512" y="8"/>
            <a:chExt cx="2924175" cy="3288029"/>
          </a:xfrm>
        </p:grpSpPr>
        <p:sp>
          <p:nvSpPr>
            <p:cNvPr id="3" name="object 3"/>
            <p:cNvSpPr/>
            <p:nvPr/>
          </p:nvSpPr>
          <p:spPr>
            <a:xfrm>
              <a:off x="1512" y="8"/>
              <a:ext cx="2924175" cy="3288029"/>
            </a:xfrm>
            <a:custGeom>
              <a:avLst/>
              <a:gdLst/>
              <a:ahLst/>
              <a:cxnLst/>
              <a:rect l="l" t="t" r="r" b="b"/>
              <a:pathLst>
                <a:path w="2924175" h="3288029">
                  <a:moveTo>
                    <a:pt x="2923757" y="0"/>
                  </a:moveTo>
                  <a:lnTo>
                    <a:pt x="0" y="0"/>
                  </a:lnTo>
                  <a:lnTo>
                    <a:pt x="0" y="3287938"/>
                  </a:lnTo>
                  <a:lnTo>
                    <a:pt x="2923757" y="3287938"/>
                  </a:lnTo>
                  <a:lnTo>
                    <a:pt x="2923757"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428210" y="365330"/>
              <a:ext cx="2067135" cy="2557284"/>
            </a:xfrm>
            <a:prstGeom prst="rect">
              <a:avLst/>
            </a:prstGeom>
          </p:spPr>
        </p:pic>
      </p:grpSp>
      <p:sp>
        <p:nvSpPr>
          <p:cNvPr id="5" name="object 5"/>
          <p:cNvSpPr txBox="1">
            <a:spLocks noGrp="1"/>
          </p:cNvSpPr>
          <p:nvPr>
            <p:ph type="title"/>
          </p:nvPr>
        </p:nvSpPr>
        <p:spPr>
          <a:xfrm>
            <a:off x="3365907" y="468939"/>
            <a:ext cx="2019300" cy="237490"/>
          </a:xfrm>
          <a:prstGeom prst="rect">
            <a:avLst/>
          </a:prstGeom>
        </p:spPr>
        <p:txBody>
          <a:bodyPr vert="horz" wrap="square" lIns="0" tIns="11430" rIns="0" bIns="0" rtlCol="0">
            <a:spAutoFit/>
          </a:bodyPr>
          <a:lstStyle/>
          <a:p>
            <a:pPr marL="12700">
              <a:lnSpc>
                <a:spcPct val="100000"/>
              </a:lnSpc>
              <a:spcBef>
                <a:spcPts val="90"/>
              </a:spcBef>
            </a:pPr>
            <a:r>
              <a:rPr sz="1400" dirty="0"/>
              <a:t>Real-</a:t>
            </a:r>
            <a:r>
              <a:rPr sz="1400" spc="-45" dirty="0"/>
              <a:t>World</a:t>
            </a:r>
            <a:r>
              <a:rPr sz="1400" spc="80" dirty="0"/>
              <a:t> </a:t>
            </a:r>
            <a:r>
              <a:rPr sz="1400" spc="-10" dirty="0"/>
              <a:t>Applications</a:t>
            </a:r>
            <a:endParaRPr sz="1400"/>
          </a:p>
        </p:txBody>
      </p:sp>
      <p:pic>
        <p:nvPicPr>
          <p:cNvPr id="6" name="object 6"/>
          <p:cNvPicPr/>
          <p:nvPr/>
        </p:nvPicPr>
        <p:blipFill>
          <a:blip r:embed="rId3" cstate="print"/>
          <a:stretch>
            <a:fillRect/>
          </a:stretch>
        </p:blipFill>
        <p:spPr>
          <a:xfrm>
            <a:off x="3798082" y="923187"/>
            <a:ext cx="794308" cy="98203"/>
          </a:xfrm>
          <a:prstGeom prst="rect">
            <a:avLst/>
          </a:prstGeom>
        </p:spPr>
      </p:pic>
      <p:sp>
        <p:nvSpPr>
          <p:cNvPr id="7" name="object 7"/>
          <p:cNvSpPr txBox="1"/>
          <p:nvPr/>
        </p:nvSpPr>
        <p:spPr>
          <a:xfrm>
            <a:off x="3365901" y="888723"/>
            <a:ext cx="1832610" cy="755015"/>
          </a:xfrm>
          <a:prstGeom prst="rect">
            <a:avLst/>
          </a:prstGeom>
        </p:spPr>
        <p:txBody>
          <a:bodyPr vert="horz" wrap="square" lIns="0" tIns="11430" rIns="0" bIns="0" rtlCol="0">
            <a:spAutoFit/>
          </a:bodyPr>
          <a:lstStyle/>
          <a:p>
            <a:pPr marL="12700" marR="5080">
              <a:lnSpc>
                <a:spcPct val="100000"/>
              </a:lnSpc>
              <a:spcBef>
                <a:spcPts val="90"/>
              </a:spcBef>
              <a:tabLst>
                <a:tab pos="1257935" algn="l"/>
              </a:tabLst>
            </a:pPr>
            <a:r>
              <a:rPr sz="800" spc="-10" dirty="0">
                <a:latin typeface="Verdana"/>
                <a:cs typeface="Verdana"/>
              </a:rPr>
              <a:t>Human</a:t>
            </a:r>
            <a:r>
              <a:rPr sz="800" dirty="0">
                <a:latin typeface="Verdana"/>
                <a:cs typeface="Verdana"/>
              </a:rPr>
              <a:t>	</a:t>
            </a:r>
            <a:r>
              <a:rPr sz="800" spc="-10" dirty="0">
                <a:latin typeface="Verdana"/>
                <a:cs typeface="Verdana"/>
              </a:rPr>
              <a:t>has</a:t>
            </a:r>
            <a:r>
              <a:rPr sz="800" spc="-60" dirty="0">
                <a:latin typeface="Verdana"/>
                <a:cs typeface="Verdana"/>
              </a:rPr>
              <a:t> </a:t>
            </a:r>
            <a:r>
              <a:rPr sz="800" spc="-25" dirty="0">
                <a:latin typeface="Verdana"/>
                <a:cs typeface="Verdana"/>
              </a:rPr>
              <a:t>diverse </a:t>
            </a:r>
            <a:r>
              <a:rPr sz="800" spc="-10" dirty="0">
                <a:latin typeface="Verdana"/>
                <a:cs typeface="Verdana"/>
              </a:rPr>
              <a:t>applications,</a:t>
            </a:r>
            <a:r>
              <a:rPr sz="800" dirty="0">
                <a:latin typeface="Verdana"/>
                <a:cs typeface="Verdana"/>
              </a:rPr>
              <a:t> including</a:t>
            </a:r>
            <a:r>
              <a:rPr sz="800" spc="5" dirty="0">
                <a:latin typeface="Verdana"/>
                <a:cs typeface="Verdana"/>
              </a:rPr>
              <a:t> </a:t>
            </a:r>
            <a:r>
              <a:rPr sz="800" spc="-10" dirty="0">
                <a:latin typeface="Verdana"/>
                <a:cs typeface="Verdana"/>
              </a:rPr>
              <a:t>sports </a:t>
            </a:r>
            <a:r>
              <a:rPr sz="800" spc="-25" dirty="0">
                <a:latin typeface="Verdana"/>
                <a:cs typeface="Verdana"/>
              </a:rPr>
              <a:t>analytics,</a:t>
            </a:r>
            <a:r>
              <a:rPr sz="800" spc="-5" dirty="0">
                <a:latin typeface="Verdana"/>
                <a:cs typeface="Verdana"/>
              </a:rPr>
              <a:t> </a:t>
            </a:r>
            <a:r>
              <a:rPr sz="800" spc="-20" dirty="0">
                <a:latin typeface="Verdana"/>
                <a:cs typeface="Verdana"/>
              </a:rPr>
              <a:t>healthcare,</a:t>
            </a:r>
            <a:r>
              <a:rPr sz="800" spc="-5" dirty="0">
                <a:latin typeface="Verdana"/>
                <a:cs typeface="Verdana"/>
              </a:rPr>
              <a:t> </a:t>
            </a:r>
            <a:r>
              <a:rPr sz="800" spc="-20" dirty="0">
                <a:latin typeface="Verdana"/>
                <a:cs typeface="Verdana"/>
              </a:rPr>
              <a:t>virtual</a:t>
            </a:r>
            <a:r>
              <a:rPr sz="800" dirty="0">
                <a:latin typeface="Verdana"/>
                <a:cs typeface="Verdana"/>
              </a:rPr>
              <a:t> </a:t>
            </a:r>
            <a:r>
              <a:rPr sz="800" spc="-10" dirty="0">
                <a:latin typeface="Verdana"/>
                <a:cs typeface="Verdana"/>
              </a:rPr>
              <a:t>reality, </a:t>
            </a:r>
            <a:r>
              <a:rPr sz="800" dirty="0">
                <a:latin typeface="Verdana"/>
                <a:cs typeface="Verdana"/>
              </a:rPr>
              <a:t>and</a:t>
            </a:r>
            <a:r>
              <a:rPr sz="800" spc="20" dirty="0">
                <a:latin typeface="Verdana"/>
                <a:cs typeface="Verdana"/>
              </a:rPr>
              <a:t> </a:t>
            </a:r>
            <a:r>
              <a:rPr sz="800" dirty="0">
                <a:latin typeface="Verdana"/>
                <a:cs typeface="Verdana"/>
              </a:rPr>
              <a:t>human-computer</a:t>
            </a:r>
            <a:r>
              <a:rPr sz="800" spc="25" dirty="0">
                <a:latin typeface="Verdana"/>
                <a:cs typeface="Verdana"/>
              </a:rPr>
              <a:t> </a:t>
            </a:r>
            <a:r>
              <a:rPr sz="800" spc="-10" dirty="0">
                <a:latin typeface="Verdana"/>
                <a:cs typeface="Verdana"/>
              </a:rPr>
              <a:t>interaction. </a:t>
            </a:r>
            <a:r>
              <a:rPr sz="800" spc="-20" dirty="0">
                <a:latin typeface="Verdana"/>
                <a:cs typeface="Verdana"/>
              </a:rPr>
              <a:t>This</a:t>
            </a:r>
            <a:r>
              <a:rPr sz="800" spc="-25" dirty="0">
                <a:latin typeface="Verdana"/>
                <a:cs typeface="Verdana"/>
              </a:rPr>
              <a:t> </a:t>
            </a:r>
            <a:r>
              <a:rPr sz="800" spc="-10" dirty="0">
                <a:latin typeface="Verdana"/>
                <a:cs typeface="Verdana"/>
              </a:rPr>
              <a:t>slide</a:t>
            </a:r>
            <a:r>
              <a:rPr sz="800" spc="-20" dirty="0">
                <a:latin typeface="Verdana"/>
                <a:cs typeface="Verdana"/>
              </a:rPr>
              <a:t> </a:t>
            </a:r>
            <a:r>
              <a:rPr sz="800" spc="-10" dirty="0">
                <a:latin typeface="Verdana"/>
                <a:cs typeface="Verdana"/>
              </a:rPr>
              <a:t>will</a:t>
            </a:r>
            <a:r>
              <a:rPr sz="800" spc="-25" dirty="0">
                <a:latin typeface="Verdana"/>
                <a:cs typeface="Verdana"/>
              </a:rPr>
              <a:t> </a:t>
            </a:r>
            <a:r>
              <a:rPr sz="800" spc="-10" dirty="0">
                <a:latin typeface="Verdana"/>
                <a:cs typeface="Verdana"/>
              </a:rPr>
              <a:t>showcase</a:t>
            </a:r>
            <a:r>
              <a:rPr sz="800" spc="-20" dirty="0">
                <a:latin typeface="Verdana"/>
                <a:cs typeface="Verdana"/>
              </a:rPr>
              <a:t> </a:t>
            </a:r>
            <a:r>
              <a:rPr sz="800" spc="-40" dirty="0">
                <a:latin typeface="Verdana"/>
                <a:cs typeface="Verdana"/>
              </a:rPr>
              <a:t>real-</a:t>
            </a:r>
            <a:r>
              <a:rPr sz="800" spc="-10" dirty="0">
                <a:latin typeface="Verdana"/>
                <a:cs typeface="Verdana"/>
              </a:rPr>
              <a:t>world examples</a:t>
            </a:r>
            <a:r>
              <a:rPr sz="800" spc="-40" dirty="0">
                <a:latin typeface="Verdana"/>
                <a:cs typeface="Verdana"/>
              </a:rPr>
              <a:t> </a:t>
            </a:r>
            <a:r>
              <a:rPr sz="800" spc="-20" dirty="0">
                <a:latin typeface="Verdana"/>
                <a:cs typeface="Verdana"/>
              </a:rPr>
              <a:t>of</a:t>
            </a:r>
            <a:r>
              <a:rPr sz="800" spc="-40" dirty="0">
                <a:latin typeface="Verdana"/>
                <a:cs typeface="Verdana"/>
              </a:rPr>
              <a:t> </a:t>
            </a:r>
            <a:r>
              <a:rPr sz="800" spc="-10" dirty="0">
                <a:latin typeface="Verdana"/>
                <a:cs typeface="Verdana"/>
              </a:rPr>
              <a:t>these</a:t>
            </a:r>
            <a:r>
              <a:rPr sz="800" spc="-40" dirty="0">
                <a:latin typeface="Verdana"/>
                <a:cs typeface="Verdana"/>
              </a:rPr>
              <a:t> </a:t>
            </a:r>
            <a:r>
              <a:rPr sz="800" spc="-10" dirty="0">
                <a:latin typeface="Verdana"/>
                <a:cs typeface="Verdana"/>
              </a:rPr>
              <a:t>applications.</a:t>
            </a:r>
            <a:endParaRPr sz="8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12" y="0"/>
            <a:ext cx="5845810" cy="3288029"/>
            <a:chOff x="1512" y="0"/>
            <a:chExt cx="5845810" cy="3288029"/>
          </a:xfrm>
        </p:grpSpPr>
        <p:sp>
          <p:nvSpPr>
            <p:cNvPr id="3" name="object 3"/>
            <p:cNvSpPr/>
            <p:nvPr/>
          </p:nvSpPr>
          <p:spPr>
            <a:xfrm>
              <a:off x="1511" y="0"/>
              <a:ext cx="5845810" cy="3288029"/>
            </a:xfrm>
            <a:custGeom>
              <a:avLst/>
              <a:gdLst/>
              <a:ahLst/>
              <a:cxnLst/>
              <a:rect l="l" t="t" r="r" b="b"/>
              <a:pathLst>
                <a:path w="5845810" h="3288029">
                  <a:moveTo>
                    <a:pt x="5845213" y="0"/>
                  </a:moveTo>
                  <a:lnTo>
                    <a:pt x="5453367" y="0"/>
                  </a:lnTo>
                  <a:lnTo>
                    <a:pt x="5453367" y="391160"/>
                  </a:lnTo>
                  <a:lnTo>
                    <a:pt x="5453367" y="2895600"/>
                  </a:lnTo>
                  <a:lnTo>
                    <a:pt x="3865029" y="2895600"/>
                  </a:lnTo>
                  <a:lnTo>
                    <a:pt x="3865029" y="2894457"/>
                  </a:lnTo>
                  <a:lnTo>
                    <a:pt x="1980222" y="2894457"/>
                  </a:lnTo>
                  <a:lnTo>
                    <a:pt x="1980222" y="2895600"/>
                  </a:lnTo>
                  <a:lnTo>
                    <a:pt x="391858" y="2895600"/>
                  </a:lnTo>
                  <a:lnTo>
                    <a:pt x="391858" y="391160"/>
                  </a:lnTo>
                  <a:lnTo>
                    <a:pt x="1980222" y="391160"/>
                  </a:lnTo>
                  <a:lnTo>
                    <a:pt x="1980222" y="392595"/>
                  </a:lnTo>
                  <a:lnTo>
                    <a:pt x="3865029" y="392595"/>
                  </a:lnTo>
                  <a:lnTo>
                    <a:pt x="3865029" y="391160"/>
                  </a:lnTo>
                  <a:lnTo>
                    <a:pt x="5453367" y="391160"/>
                  </a:lnTo>
                  <a:lnTo>
                    <a:pt x="5453367" y="0"/>
                  </a:lnTo>
                  <a:lnTo>
                    <a:pt x="3776573" y="0"/>
                  </a:lnTo>
                  <a:lnTo>
                    <a:pt x="2068664" y="25"/>
                  </a:lnTo>
                  <a:lnTo>
                    <a:pt x="0" y="0"/>
                  </a:lnTo>
                  <a:lnTo>
                    <a:pt x="0" y="391160"/>
                  </a:lnTo>
                  <a:lnTo>
                    <a:pt x="0" y="2895600"/>
                  </a:lnTo>
                  <a:lnTo>
                    <a:pt x="0" y="3288030"/>
                  </a:lnTo>
                  <a:lnTo>
                    <a:pt x="2068664" y="3288030"/>
                  </a:lnTo>
                  <a:lnTo>
                    <a:pt x="2068664" y="3287014"/>
                  </a:lnTo>
                  <a:lnTo>
                    <a:pt x="3776573" y="3287014"/>
                  </a:lnTo>
                  <a:lnTo>
                    <a:pt x="3776573" y="3288030"/>
                  </a:lnTo>
                  <a:lnTo>
                    <a:pt x="5845213" y="3288030"/>
                  </a:lnTo>
                  <a:lnTo>
                    <a:pt x="5845213" y="2895600"/>
                  </a:lnTo>
                  <a:lnTo>
                    <a:pt x="5845213" y="391160"/>
                  </a:lnTo>
                  <a:lnTo>
                    <a:pt x="5845213"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3080339" y="1643146"/>
              <a:ext cx="794308" cy="98212"/>
            </a:xfrm>
            <a:prstGeom prst="rect">
              <a:avLst/>
            </a:prstGeom>
          </p:spPr>
        </p:pic>
      </p:grpSp>
      <p:sp>
        <p:nvSpPr>
          <p:cNvPr id="5" name="object 5"/>
          <p:cNvSpPr txBox="1">
            <a:spLocks noGrp="1"/>
          </p:cNvSpPr>
          <p:nvPr>
            <p:ph type="title"/>
          </p:nvPr>
        </p:nvSpPr>
        <p:spPr>
          <a:xfrm>
            <a:off x="1839644" y="766646"/>
            <a:ext cx="2165985" cy="514984"/>
          </a:xfrm>
          <a:prstGeom prst="rect">
            <a:avLst/>
          </a:prstGeom>
        </p:spPr>
        <p:txBody>
          <a:bodyPr vert="horz" wrap="square" lIns="0" tIns="13335" rIns="0" bIns="0" rtlCol="0">
            <a:spAutoFit/>
          </a:bodyPr>
          <a:lstStyle/>
          <a:p>
            <a:pPr marL="12700">
              <a:lnSpc>
                <a:spcPct val="100000"/>
              </a:lnSpc>
              <a:spcBef>
                <a:spcPts val="105"/>
              </a:spcBef>
            </a:pPr>
            <a:r>
              <a:rPr sz="3200" spc="35" dirty="0"/>
              <a:t>Conclusion</a:t>
            </a:r>
            <a:endParaRPr sz="3200"/>
          </a:p>
        </p:txBody>
      </p:sp>
      <p:sp>
        <p:nvSpPr>
          <p:cNvPr id="6" name="object 6"/>
          <p:cNvSpPr txBox="1"/>
          <p:nvPr/>
        </p:nvSpPr>
        <p:spPr>
          <a:xfrm>
            <a:off x="1378890" y="1486910"/>
            <a:ext cx="3087370" cy="633095"/>
          </a:xfrm>
          <a:prstGeom prst="rect">
            <a:avLst/>
          </a:prstGeom>
        </p:spPr>
        <p:txBody>
          <a:bodyPr vert="horz" wrap="square" lIns="0" tIns="11430" rIns="0" bIns="0" rtlCol="0">
            <a:spAutoFit/>
          </a:bodyPr>
          <a:lstStyle/>
          <a:p>
            <a:pPr marL="12700" marR="5080" indent="-635" algn="ctr">
              <a:lnSpc>
                <a:spcPct val="100000"/>
              </a:lnSpc>
              <a:spcBef>
                <a:spcPts val="90"/>
              </a:spcBef>
              <a:tabLst>
                <a:tab pos="2395220" algn="l"/>
              </a:tabLst>
            </a:pPr>
            <a:r>
              <a:rPr sz="800" spc="-45" dirty="0">
                <a:latin typeface="Verdana"/>
                <a:cs typeface="Verdana"/>
              </a:rPr>
              <a:t>In</a:t>
            </a:r>
            <a:r>
              <a:rPr sz="800" spc="-55" dirty="0">
                <a:latin typeface="Verdana"/>
                <a:cs typeface="Verdana"/>
              </a:rPr>
              <a:t> </a:t>
            </a:r>
            <a:r>
              <a:rPr sz="800" spc="-10" dirty="0">
                <a:latin typeface="Verdana"/>
                <a:cs typeface="Verdana"/>
              </a:rPr>
              <a:t>conclusion,</a:t>
            </a:r>
            <a:r>
              <a:rPr sz="800" spc="-55" dirty="0">
                <a:latin typeface="Verdana"/>
                <a:cs typeface="Verdana"/>
              </a:rPr>
              <a:t> </a:t>
            </a:r>
            <a:r>
              <a:rPr sz="800" spc="-10" dirty="0">
                <a:latin typeface="Verdana"/>
                <a:cs typeface="Verdana"/>
              </a:rPr>
              <a:t>this</a:t>
            </a:r>
            <a:r>
              <a:rPr sz="800" spc="-55" dirty="0">
                <a:latin typeface="Verdana"/>
                <a:cs typeface="Verdana"/>
              </a:rPr>
              <a:t> </a:t>
            </a:r>
            <a:r>
              <a:rPr sz="800" dirty="0">
                <a:latin typeface="Verdana"/>
                <a:cs typeface="Verdana"/>
              </a:rPr>
              <a:t>presentation</a:t>
            </a:r>
            <a:r>
              <a:rPr sz="800" spc="-55" dirty="0">
                <a:latin typeface="Verdana"/>
                <a:cs typeface="Verdana"/>
              </a:rPr>
              <a:t> </a:t>
            </a:r>
            <a:r>
              <a:rPr sz="800" spc="-10" dirty="0">
                <a:latin typeface="Verdana"/>
                <a:cs typeface="Verdana"/>
              </a:rPr>
              <a:t>has</a:t>
            </a:r>
            <a:r>
              <a:rPr sz="800" spc="-55" dirty="0">
                <a:latin typeface="Verdana"/>
                <a:cs typeface="Verdana"/>
              </a:rPr>
              <a:t> </a:t>
            </a:r>
            <a:r>
              <a:rPr sz="800" spc="-10" dirty="0">
                <a:latin typeface="Verdana"/>
                <a:cs typeface="Verdana"/>
              </a:rPr>
              <a:t>provided</a:t>
            </a:r>
            <a:r>
              <a:rPr sz="800" spc="-55" dirty="0">
                <a:latin typeface="Verdana"/>
                <a:cs typeface="Verdana"/>
              </a:rPr>
              <a:t> </a:t>
            </a:r>
            <a:r>
              <a:rPr sz="800" spc="-10" dirty="0">
                <a:latin typeface="Verdana"/>
                <a:cs typeface="Verdana"/>
              </a:rPr>
              <a:t>a</a:t>
            </a:r>
            <a:r>
              <a:rPr sz="800" spc="-55" dirty="0">
                <a:latin typeface="Verdana"/>
                <a:cs typeface="Verdana"/>
              </a:rPr>
              <a:t> </a:t>
            </a:r>
            <a:r>
              <a:rPr sz="800" spc="-10" dirty="0">
                <a:latin typeface="Verdana"/>
                <a:cs typeface="Verdana"/>
              </a:rPr>
              <a:t>detailed </a:t>
            </a:r>
            <a:r>
              <a:rPr sz="800" spc="-20" dirty="0">
                <a:latin typeface="Verdana"/>
                <a:cs typeface="Verdana"/>
              </a:rPr>
              <a:t>overview</a:t>
            </a:r>
            <a:r>
              <a:rPr sz="800" spc="-50" dirty="0">
                <a:latin typeface="Verdana"/>
                <a:cs typeface="Verdana"/>
              </a:rPr>
              <a:t> </a:t>
            </a:r>
            <a:r>
              <a:rPr sz="800" spc="-10" dirty="0">
                <a:latin typeface="Verdana"/>
                <a:cs typeface="Verdana"/>
              </a:rPr>
              <a:t>of</a:t>
            </a:r>
            <a:r>
              <a:rPr sz="800" spc="-45" dirty="0">
                <a:latin typeface="Verdana"/>
                <a:cs typeface="Verdana"/>
              </a:rPr>
              <a:t> </a:t>
            </a:r>
            <a:r>
              <a:rPr sz="800" dirty="0">
                <a:latin typeface="Verdana"/>
                <a:cs typeface="Verdana"/>
              </a:rPr>
              <a:t>advancing</a:t>
            </a:r>
            <a:r>
              <a:rPr sz="800" spc="-45" dirty="0">
                <a:latin typeface="Verdana"/>
                <a:cs typeface="Verdana"/>
              </a:rPr>
              <a:t> </a:t>
            </a:r>
            <a:r>
              <a:rPr sz="800" spc="-10" dirty="0">
                <a:latin typeface="Verdana"/>
                <a:cs typeface="Verdana"/>
              </a:rPr>
              <a:t>human</a:t>
            </a:r>
            <a:r>
              <a:rPr sz="800" dirty="0">
                <a:latin typeface="Verdana"/>
                <a:cs typeface="Verdana"/>
              </a:rPr>
              <a:t>	</a:t>
            </a:r>
            <a:r>
              <a:rPr sz="800" spc="-10" dirty="0">
                <a:latin typeface="Verdana"/>
                <a:cs typeface="Verdana"/>
              </a:rPr>
              <a:t>through </a:t>
            </a:r>
            <a:r>
              <a:rPr sz="800" dirty="0">
                <a:latin typeface="Verdana"/>
                <a:cs typeface="Verdana"/>
              </a:rPr>
              <a:t>Python</a:t>
            </a:r>
            <a:r>
              <a:rPr lang="en-IN" sz="800" spc="-40" dirty="0">
                <a:latin typeface="Verdana"/>
                <a:cs typeface="Verdana"/>
              </a:rPr>
              <a:t>-</a:t>
            </a:r>
            <a:r>
              <a:rPr sz="800" spc="-10" dirty="0">
                <a:latin typeface="Verdana"/>
                <a:cs typeface="Verdana"/>
              </a:rPr>
              <a:t>OpenCV</a:t>
            </a:r>
            <a:r>
              <a:rPr lang="en-IN" sz="800" spc="-10" dirty="0">
                <a:latin typeface="Verdana"/>
                <a:cs typeface="Verdana"/>
              </a:rPr>
              <a:t> and </a:t>
            </a:r>
            <a:r>
              <a:rPr lang="en-IN" sz="800" spc="-10" dirty="0" err="1">
                <a:latin typeface="Verdana"/>
                <a:cs typeface="Verdana"/>
              </a:rPr>
              <a:t>Mediapipe</a:t>
            </a:r>
            <a:r>
              <a:rPr sz="800" spc="-10" dirty="0">
                <a:latin typeface="Verdana"/>
                <a:cs typeface="Verdana"/>
              </a:rPr>
              <a:t>.</a:t>
            </a:r>
            <a:r>
              <a:rPr sz="800" spc="-40" dirty="0">
                <a:latin typeface="Verdana"/>
                <a:cs typeface="Verdana"/>
              </a:rPr>
              <a:t> </a:t>
            </a:r>
            <a:r>
              <a:rPr sz="800" spc="-10" dirty="0">
                <a:latin typeface="Verdana"/>
                <a:cs typeface="Verdana"/>
              </a:rPr>
              <a:t>The</a:t>
            </a:r>
            <a:r>
              <a:rPr sz="800" spc="-35" dirty="0">
                <a:latin typeface="Verdana"/>
                <a:cs typeface="Verdana"/>
              </a:rPr>
              <a:t> </a:t>
            </a:r>
            <a:r>
              <a:rPr sz="800" dirty="0">
                <a:latin typeface="Verdana"/>
                <a:cs typeface="Verdana"/>
              </a:rPr>
              <a:t>potential</a:t>
            </a:r>
            <a:r>
              <a:rPr sz="800" spc="-40" dirty="0">
                <a:latin typeface="Verdana"/>
                <a:cs typeface="Verdana"/>
              </a:rPr>
              <a:t> </a:t>
            </a:r>
            <a:r>
              <a:rPr sz="800" dirty="0">
                <a:latin typeface="Verdana"/>
                <a:cs typeface="Verdana"/>
              </a:rPr>
              <a:t>impact</a:t>
            </a:r>
            <a:r>
              <a:rPr sz="800" spc="-40" dirty="0">
                <a:latin typeface="Verdana"/>
                <a:cs typeface="Verdana"/>
              </a:rPr>
              <a:t> </a:t>
            </a:r>
            <a:r>
              <a:rPr sz="800" spc="-20" dirty="0">
                <a:latin typeface="Verdana"/>
                <a:cs typeface="Verdana"/>
              </a:rPr>
              <a:t>of</a:t>
            </a:r>
            <a:r>
              <a:rPr sz="800" spc="-40" dirty="0">
                <a:latin typeface="Verdana"/>
                <a:cs typeface="Verdana"/>
              </a:rPr>
              <a:t> </a:t>
            </a:r>
            <a:r>
              <a:rPr sz="800" spc="-10" dirty="0">
                <a:latin typeface="Verdana"/>
                <a:cs typeface="Verdana"/>
              </a:rPr>
              <a:t>this</a:t>
            </a:r>
            <a:r>
              <a:rPr sz="800" spc="-35" dirty="0">
                <a:latin typeface="Verdana"/>
                <a:cs typeface="Verdana"/>
              </a:rPr>
              <a:t> </a:t>
            </a:r>
            <a:r>
              <a:rPr sz="800" spc="-10" dirty="0">
                <a:latin typeface="Verdana"/>
                <a:cs typeface="Verdana"/>
              </a:rPr>
              <a:t>technology </a:t>
            </a:r>
            <a:r>
              <a:rPr sz="800" dirty="0">
                <a:latin typeface="Verdana"/>
                <a:cs typeface="Verdana"/>
              </a:rPr>
              <a:t>and</a:t>
            </a:r>
            <a:r>
              <a:rPr sz="800" spc="-40" dirty="0">
                <a:latin typeface="Verdana"/>
                <a:cs typeface="Verdana"/>
              </a:rPr>
              <a:t> </a:t>
            </a:r>
            <a:r>
              <a:rPr sz="800" dirty="0">
                <a:latin typeface="Verdana"/>
                <a:cs typeface="Verdana"/>
              </a:rPr>
              <a:t>the</a:t>
            </a:r>
            <a:r>
              <a:rPr sz="800" spc="-35" dirty="0">
                <a:latin typeface="Verdana"/>
                <a:cs typeface="Verdana"/>
              </a:rPr>
              <a:t> </a:t>
            </a:r>
            <a:r>
              <a:rPr sz="800" spc="-10" dirty="0">
                <a:latin typeface="Verdana"/>
                <a:cs typeface="Verdana"/>
              </a:rPr>
              <a:t>future</a:t>
            </a:r>
            <a:r>
              <a:rPr sz="800" spc="-35" dirty="0">
                <a:latin typeface="Verdana"/>
                <a:cs typeface="Verdana"/>
              </a:rPr>
              <a:t> </a:t>
            </a:r>
            <a:r>
              <a:rPr sz="800" dirty="0">
                <a:latin typeface="Verdana"/>
                <a:cs typeface="Verdana"/>
              </a:rPr>
              <a:t>opportunities</a:t>
            </a:r>
            <a:r>
              <a:rPr sz="800" spc="-40" dirty="0">
                <a:latin typeface="Verdana"/>
                <a:cs typeface="Verdana"/>
              </a:rPr>
              <a:t> </a:t>
            </a:r>
            <a:r>
              <a:rPr sz="800" spc="-25" dirty="0">
                <a:latin typeface="Verdana"/>
                <a:cs typeface="Verdana"/>
              </a:rPr>
              <a:t>for</a:t>
            </a:r>
            <a:r>
              <a:rPr sz="800" spc="-35" dirty="0">
                <a:latin typeface="Verdana"/>
                <a:cs typeface="Verdana"/>
              </a:rPr>
              <a:t> </a:t>
            </a:r>
            <a:r>
              <a:rPr sz="800" spc="-10" dirty="0">
                <a:latin typeface="Verdana"/>
                <a:cs typeface="Verdana"/>
              </a:rPr>
              <a:t>innovation</a:t>
            </a:r>
            <a:r>
              <a:rPr sz="800" spc="-35" dirty="0">
                <a:latin typeface="Verdana"/>
                <a:cs typeface="Verdana"/>
              </a:rPr>
              <a:t> </a:t>
            </a:r>
            <a:r>
              <a:rPr sz="800" spc="-25" dirty="0">
                <a:latin typeface="Verdana"/>
                <a:cs typeface="Verdana"/>
              </a:rPr>
              <a:t>have</a:t>
            </a:r>
            <a:r>
              <a:rPr sz="800" spc="-40" dirty="0">
                <a:latin typeface="Verdana"/>
                <a:cs typeface="Verdana"/>
              </a:rPr>
              <a:t> </a:t>
            </a:r>
            <a:r>
              <a:rPr sz="800" spc="-20" dirty="0">
                <a:latin typeface="Verdana"/>
                <a:cs typeface="Verdana"/>
              </a:rPr>
              <a:t>been </a:t>
            </a:r>
            <a:r>
              <a:rPr sz="800" spc="-10" dirty="0">
                <a:latin typeface="Verdana"/>
                <a:cs typeface="Verdana"/>
              </a:rPr>
              <a:t>highlighted.</a:t>
            </a:r>
            <a:endParaRPr sz="8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502301" y="2562225"/>
            <a:ext cx="219193" cy="219193"/>
          </a:xfrm>
          <a:prstGeom prst="rect">
            <a:avLst/>
          </a:prstGeom>
        </p:spPr>
      </p:pic>
      <p:pic>
        <p:nvPicPr>
          <p:cNvPr id="4" name="object 4"/>
          <p:cNvPicPr/>
          <p:nvPr/>
        </p:nvPicPr>
        <p:blipFill>
          <a:blip r:embed="rId3" cstate="print"/>
          <a:stretch>
            <a:fillRect/>
          </a:stretch>
        </p:blipFill>
        <p:spPr>
          <a:xfrm>
            <a:off x="502301" y="2817203"/>
            <a:ext cx="219193" cy="219193"/>
          </a:xfrm>
          <a:prstGeom prst="rect">
            <a:avLst/>
          </a:prstGeom>
        </p:spPr>
      </p:pic>
      <p:sp>
        <p:nvSpPr>
          <p:cNvPr id="5" name="object 5"/>
          <p:cNvSpPr txBox="1">
            <a:spLocks noGrp="1"/>
          </p:cNvSpPr>
          <p:nvPr>
            <p:ph type="title"/>
          </p:nvPr>
        </p:nvSpPr>
        <p:spPr>
          <a:xfrm>
            <a:off x="307450" y="368850"/>
            <a:ext cx="2294890" cy="754380"/>
          </a:xfrm>
          <a:prstGeom prst="rect">
            <a:avLst/>
          </a:prstGeom>
        </p:spPr>
        <p:txBody>
          <a:bodyPr vert="horz" wrap="square" lIns="0" tIns="16510" rIns="0" bIns="0" rtlCol="0">
            <a:spAutoFit/>
          </a:bodyPr>
          <a:lstStyle/>
          <a:p>
            <a:pPr marL="12700">
              <a:lnSpc>
                <a:spcPct val="100000"/>
              </a:lnSpc>
              <a:spcBef>
                <a:spcPts val="130"/>
              </a:spcBef>
            </a:pPr>
            <a:r>
              <a:rPr sz="4750" spc="-10" dirty="0">
                <a:solidFill>
                  <a:srgbClr val="FFFFFF"/>
                </a:solidFill>
              </a:rPr>
              <a:t>Thanks!</a:t>
            </a:r>
            <a:endParaRPr sz="4750" dirty="0"/>
          </a:p>
        </p:txBody>
      </p:sp>
      <p:sp>
        <p:nvSpPr>
          <p:cNvPr id="6" name="object 6"/>
          <p:cNvSpPr txBox="1"/>
          <p:nvPr/>
        </p:nvSpPr>
        <p:spPr>
          <a:xfrm>
            <a:off x="441304" y="1153270"/>
            <a:ext cx="1588770" cy="741421"/>
          </a:xfrm>
          <a:prstGeom prst="rect">
            <a:avLst/>
          </a:prstGeom>
        </p:spPr>
        <p:txBody>
          <a:bodyPr vert="horz" wrap="square" lIns="0" tIns="8890" rIns="0" bIns="0" rtlCol="0">
            <a:spAutoFit/>
          </a:bodyPr>
          <a:lstStyle/>
          <a:p>
            <a:pPr marL="12700" marR="5080">
              <a:lnSpc>
                <a:spcPct val="105800"/>
              </a:lnSpc>
              <a:spcBef>
                <a:spcPts val="70"/>
              </a:spcBef>
            </a:pPr>
            <a:r>
              <a:rPr lang="en-IN" sz="850" dirty="0">
                <a:solidFill>
                  <a:schemeClr val="bg1"/>
                </a:solidFill>
                <a:latin typeface="Verdana"/>
                <a:cs typeface="Verdana"/>
              </a:rPr>
              <a:t>Developer details:</a:t>
            </a:r>
          </a:p>
          <a:p>
            <a:pPr marL="12700" marR="5080">
              <a:lnSpc>
                <a:spcPct val="105800"/>
              </a:lnSpc>
              <a:spcBef>
                <a:spcPts val="70"/>
              </a:spcBef>
            </a:pPr>
            <a:endParaRPr lang="en-IN" sz="850" dirty="0">
              <a:solidFill>
                <a:schemeClr val="bg1"/>
              </a:solidFill>
              <a:latin typeface="Verdana"/>
              <a:cs typeface="Verdana"/>
            </a:endParaRPr>
          </a:p>
          <a:p>
            <a:pPr marL="184150" marR="5080" indent="-171450">
              <a:lnSpc>
                <a:spcPct val="105800"/>
              </a:lnSpc>
              <a:spcBef>
                <a:spcPts val="70"/>
              </a:spcBef>
              <a:buFont typeface="Arial" panose="020B0604020202020204" pitchFamily="34" charset="0"/>
              <a:buChar char="•"/>
            </a:pPr>
            <a:r>
              <a:rPr lang="en-IN" sz="850" dirty="0">
                <a:solidFill>
                  <a:schemeClr val="bg1"/>
                </a:solidFill>
                <a:latin typeface="Verdana"/>
                <a:cs typeface="Verdana"/>
              </a:rPr>
              <a:t>Shirish Dwivedi            </a:t>
            </a:r>
          </a:p>
          <a:p>
            <a:pPr marL="184150" marR="5080" indent="-171450">
              <a:lnSpc>
                <a:spcPct val="105800"/>
              </a:lnSpc>
              <a:spcBef>
                <a:spcPts val="70"/>
              </a:spcBef>
              <a:buFont typeface="Arial" panose="020B0604020202020204" pitchFamily="34" charset="0"/>
              <a:buChar char="•"/>
            </a:pPr>
            <a:r>
              <a:rPr lang="en-IN" sz="850" dirty="0">
                <a:solidFill>
                  <a:schemeClr val="bg1"/>
                </a:solidFill>
                <a:latin typeface="Verdana"/>
                <a:cs typeface="Verdana"/>
              </a:rPr>
              <a:t>Prince Raghav </a:t>
            </a:r>
          </a:p>
          <a:p>
            <a:pPr marL="12700" marR="5080">
              <a:lnSpc>
                <a:spcPct val="105800"/>
              </a:lnSpc>
              <a:spcBef>
                <a:spcPts val="70"/>
              </a:spcBef>
            </a:pPr>
            <a:endParaRPr lang="en-IN" sz="850" dirty="0">
              <a:solidFill>
                <a:schemeClr val="bg1"/>
              </a:solidFill>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8698" y="645296"/>
            <a:ext cx="1218565" cy="267970"/>
          </a:xfrm>
          <a:prstGeom prst="rect">
            <a:avLst/>
          </a:prstGeom>
        </p:spPr>
        <p:txBody>
          <a:bodyPr vert="horz" wrap="square" lIns="0" tIns="11430" rIns="0" bIns="0" rtlCol="0">
            <a:spAutoFit/>
          </a:bodyPr>
          <a:lstStyle/>
          <a:p>
            <a:pPr marL="12700">
              <a:lnSpc>
                <a:spcPct val="100000"/>
              </a:lnSpc>
              <a:spcBef>
                <a:spcPts val="90"/>
              </a:spcBef>
            </a:pPr>
            <a:r>
              <a:rPr sz="1600" spc="-10" dirty="0">
                <a:solidFill>
                  <a:srgbClr val="FFFFFF"/>
                </a:solidFill>
              </a:rPr>
              <a:t>Introduction</a:t>
            </a:r>
            <a:endParaRPr sz="1600"/>
          </a:p>
        </p:txBody>
      </p:sp>
      <p:pic>
        <p:nvPicPr>
          <p:cNvPr id="3" name="object 3"/>
          <p:cNvPicPr/>
          <p:nvPr/>
        </p:nvPicPr>
        <p:blipFill>
          <a:blip r:embed="rId2" cstate="print"/>
          <a:stretch>
            <a:fillRect/>
          </a:stretch>
        </p:blipFill>
        <p:spPr>
          <a:xfrm>
            <a:off x="4953396" y="1155762"/>
            <a:ext cx="354269" cy="79202"/>
          </a:xfrm>
          <a:prstGeom prst="rect">
            <a:avLst/>
          </a:prstGeom>
        </p:spPr>
      </p:pic>
      <p:pic>
        <p:nvPicPr>
          <p:cNvPr id="4" name="object 4"/>
          <p:cNvPicPr/>
          <p:nvPr/>
        </p:nvPicPr>
        <p:blipFill>
          <a:blip r:embed="rId3" cstate="print"/>
          <a:stretch>
            <a:fillRect/>
          </a:stretch>
        </p:blipFill>
        <p:spPr>
          <a:xfrm>
            <a:off x="3551255" y="1277541"/>
            <a:ext cx="1074298" cy="98700"/>
          </a:xfrm>
          <a:prstGeom prst="rect">
            <a:avLst/>
          </a:prstGeom>
        </p:spPr>
      </p:pic>
      <p:sp>
        <p:nvSpPr>
          <p:cNvPr id="5" name="object 5"/>
          <p:cNvSpPr txBox="1"/>
          <p:nvPr/>
        </p:nvSpPr>
        <p:spPr>
          <a:xfrm>
            <a:off x="3528596" y="999527"/>
            <a:ext cx="1816100" cy="876935"/>
          </a:xfrm>
          <a:prstGeom prst="rect">
            <a:avLst/>
          </a:prstGeom>
        </p:spPr>
        <p:txBody>
          <a:bodyPr vert="horz" wrap="square" lIns="0" tIns="11430" rIns="0" bIns="0" rtlCol="0">
            <a:spAutoFit/>
          </a:bodyPr>
          <a:lstStyle/>
          <a:p>
            <a:pPr marL="12700" marR="382905">
              <a:lnSpc>
                <a:spcPct val="100000"/>
              </a:lnSpc>
              <a:spcBef>
                <a:spcPts val="90"/>
              </a:spcBef>
            </a:pPr>
            <a:r>
              <a:rPr sz="800" spc="-20" dirty="0">
                <a:solidFill>
                  <a:srgbClr val="FFFFFF"/>
                </a:solidFill>
                <a:latin typeface="Verdana"/>
                <a:cs typeface="Verdana"/>
              </a:rPr>
              <a:t>This</a:t>
            </a:r>
            <a:r>
              <a:rPr sz="800" spc="-40" dirty="0">
                <a:solidFill>
                  <a:srgbClr val="FFFFFF"/>
                </a:solidFill>
                <a:latin typeface="Verdana"/>
                <a:cs typeface="Verdana"/>
              </a:rPr>
              <a:t> </a:t>
            </a:r>
            <a:r>
              <a:rPr sz="800" dirty="0">
                <a:solidFill>
                  <a:srgbClr val="FFFFFF"/>
                </a:solidFill>
                <a:latin typeface="Verdana"/>
                <a:cs typeface="Verdana"/>
              </a:rPr>
              <a:t>presentation</a:t>
            </a:r>
            <a:r>
              <a:rPr sz="800" spc="-35" dirty="0">
                <a:solidFill>
                  <a:srgbClr val="FFFFFF"/>
                </a:solidFill>
                <a:latin typeface="Verdana"/>
                <a:cs typeface="Verdana"/>
              </a:rPr>
              <a:t> </a:t>
            </a:r>
            <a:r>
              <a:rPr sz="800" spc="-20" dirty="0">
                <a:solidFill>
                  <a:srgbClr val="FFFFFF"/>
                </a:solidFill>
                <a:latin typeface="Verdana"/>
                <a:cs typeface="Verdana"/>
              </a:rPr>
              <a:t>provides</a:t>
            </a:r>
            <a:r>
              <a:rPr sz="800" spc="-35" dirty="0">
                <a:solidFill>
                  <a:srgbClr val="FFFFFF"/>
                </a:solidFill>
                <a:latin typeface="Verdana"/>
                <a:cs typeface="Verdana"/>
              </a:rPr>
              <a:t> </a:t>
            </a:r>
            <a:r>
              <a:rPr sz="800" spc="-50" dirty="0">
                <a:solidFill>
                  <a:srgbClr val="FFFFFF"/>
                </a:solidFill>
                <a:latin typeface="Verdana"/>
                <a:cs typeface="Verdana"/>
              </a:rPr>
              <a:t>a </a:t>
            </a:r>
            <a:r>
              <a:rPr sz="800" dirty="0">
                <a:solidFill>
                  <a:srgbClr val="FFFFFF"/>
                </a:solidFill>
                <a:latin typeface="Verdana"/>
                <a:cs typeface="Verdana"/>
              </a:rPr>
              <a:t>comprehensive</a:t>
            </a:r>
            <a:r>
              <a:rPr sz="800" spc="-55" dirty="0">
                <a:solidFill>
                  <a:srgbClr val="FFFFFF"/>
                </a:solidFill>
                <a:latin typeface="Verdana"/>
                <a:cs typeface="Verdana"/>
              </a:rPr>
              <a:t> </a:t>
            </a:r>
            <a:r>
              <a:rPr sz="800" spc="-20" dirty="0">
                <a:solidFill>
                  <a:srgbClr val="FFFFFF"/>
                </a:solidFill>
                <a:latin typeface="Verdana"/>
                <a:cs typeface="Verdana"/>
              </a:rPr>
              <a:t>overview</a:t>
            </a:r>
            <a:r>
              <a:rPr sz="800" spc="-50" dirty="0">
                <a:solidFill>
                  <a:srgbClr val="FFFFFF"/>
                </a:solidFill>
                <a:latin typeface="Verdana"/>
                <a:cs typeface="Verdana"/>
              </a:rPr>
              <a:t> </a:t>
            </a:r>
            <a:r>
              <a:rPr sz="800" spc="-25" dirty="0">
                <a:solidFill>
                  <a:srgbClr val="FFFFFF"/>
                </a:solidFill>
                <a:latin typeface="Verdana"/>
                <a:cs typeface="Verdana"/>
              </a:rPr>
              <a:t>of</a:t>
            </a:r>
            <a:endParaRPr sz="800" dirty="0">
              <a:latin typeface="Verdana"/>
              <a:cs typeface="Verdana"/>
            </a:endParaRPr>
          </a:p>
          <a:p>
            <a:pPr marL="12700" marR="5080" indent="1115695">
              <a:lnSpc>
                <a:spcPts val="960"/>
              </a:lnSpc>
              <a:spcBef>
                <a:spcPts val="30"/>
              </a:spcBef>
            </a:pPr>
            <a:r>
              <a:rPr sz="800" dirty="0">
                <a:solidFill>
                  <a:srgbClr val="FFFFFF"/>
                </a:solidFill>
                <a:latin typeface="Verdana"/>
                <a:cs typeface="Verdana"/>
              </a:rPr>
              <a:t>using</a:t>
            </a:r>
            <a:r>
              <a:rPr sz="800" spc="-35" dirty="0">
                <a:solidFill>
                  <a:srgbClr val="FFFFFF"/>
                </a:solidFill>
                <a:latin typeface="Verdana"/>
                <a:cs typeface="Verdana"/>
              </a:rPr>
              <a:t> </a:t>
            </a:r>
            <a:r>
              <a:rPr sz="800" i="1" spc="-10" dirty="0">
                <a:solidFill>
                  <a:srgbClr val="FFFFFF"/>
                </a:solidFill>
                <a:latin typeface="Verdana"/>
                <a:cs typeface="Verdana"/>
              </a:rPr>
              <a:t>Python </a:t>
            </a:r>
            <a:r>
              <a:rPr sz="800" dirty="0">
                <a:solidFill>
                  <a:srgbClr val="FFFFFF"/>
                </a:solidFill>
                <a:latin typeface="Verdana"/>
                <a:cs typeface="Verdana"/>
              </a:rPr>
              <a:t>and</a:t>
            </a:r>
            <a:r>
              <a:rPr sz="800" spc="-45" dirty="0">
                <a:solidFill>
                  <a:srgbClr val="FFFFFF"/>
                </a:solidFill>
                <a:latin typeface="Verdana"/>
                <a:cs typeface="Verdana"/>
              </a:rPr>
              <a:t> </a:t>
            </a:r>
            <a:r>
              <a:rPr sz="800" i="1" spc="-10" dirty="0">
                <a:solidFill>
                  <a:srgbClr val="FFFFFF"/>
                </a:solidFill>
                <a:latin typeface="Verdana"/>
                <a:cs typeface="Verdana"/>
              </a:rPr>
              <a:t>OpenCV</a:t>
            </a:r>
            <a:r>
              <a:rPr sz="800" spc="-10" dirty="0">
                <a:solidFill>
                  <a:srgbClr val="FFFFFF"/>
                </a:solidFill>
                <a:latin typeface="Verdana"/>
                <a:cs typeface="Verdana"/>
              </a:rPr>
              <a:t>.</a:t>
            </a:r>
            <a:r>
              <a:rPr sz="800" spc="-40" dirty="0">
                <a:solidFill>
                  <a:srgbClr val="FFFFFF"/>
                </a:solidFill>
                <a:latin typeface="Verdana"/>
                <a:cs typeface="Verdana"/>
              </a:rPr>
              <a:t> </a:t>
            </a:r>
            <a:r>
              <a:rPr sz="800" dirty="0">
                <a:solidFill>
                  <a:srgbClr val="FFFFFF"/>
                </a:solidFill>
                <a:latin typeface="Verdana"/>
                <a:cs typeface="Verdana"/>
              </a:rPr>
              <a:t>We</a:t>
            </a:r>
            <a:r>
              <a:rPr sz="800" spc="-45" dirty="0">
                <a:solidFill>
                  <a:srgbClr val="FFFFFF"/>
                </a:solidFill>
                <a:latin typeface="Verdana"/>
                <a:cs typeface="Verdana"/>
              </a:rPr>
              <a:t> </a:t>
            </a:r>
            <a:r>
              <a:rPr sz="800" dirty="0">
                <a:solidFill>
                  <a:srgbClr val="FFFFFF"/>
                </a:solidFill>
                <a:latin typeface="Verdana"/>
                <a:cs typeface="Verdana"/>
              </a:rPr>
              <a:t>will</a:t>
            </a:r>
            <a:r>
              <a:rPr sz="800" spc="-40" dirty="0">
                <a:solidFill>
                  <a:srgbClr val="FFFFFF"/>
                </a:solidFill>
                <a:latin typeface="Verdana"/>
                <a:cs typeface="Verdana"/>
              </a:rPr>
              <a:t> </a:t>
            </a:r>
            <a:r>
              <a:rPr sz="800" spc="-20" dirty="0">
                <a:solidFill>
                  <a:srgbClr val="FFFFFF"/>
                </a:solidFill>
                <a:latin typeface="Verdana"/>
                <a:cs typeface="Verdana"/>
              </a:rPr>
              <a:t>explore</a:t>
            </a:r>
            <a:r>
              <a:rPr sz="800" spc="-45" dirty="0">
                <a:solidFill>
                  <a:srgbClr val="FFFFFF"/>
                </a:solidFill>
                <a:latin typeface="Verdana"/>
                <a:cs typeface="Verdana"/>
              </a:rPr>
              <a:t> </a:t>
            </a:r>
            <a:r>
              <a:rPr sz="800" spc="-25" dirty="0">
                <a:solidFill>
                  <a:srgbClr val="FFFFFF"/>
                </a:solidFill>
                <a:latin typeface="Verdana"/>
                <a:cs typeface="Verdana"/>
              </a:rPr>
              <a:t>the </a:t>
            </a:r>
            <a:r>
              <a:rPr sz="800" spc="-20" dirty="0">
                <a:solidFill>
                  <a:srgbClr val="FFFFFF"/>
                </a:solidFill>
                <a:latin typeface="Verdana"/>
                <a:cs typeface="Verdana"/>
              </a:rPr>
              <a:t>latest</a:t>
            </a:r>
            <a:r>
              <a:rPr sz="800" spc="-45" dirty="0">
                <a:solidFill>
                  <a:srgbClr val="FFFFFF"/>
                </a:solidFill>
                <a:latin typeface="Verdana"/>
                <a:cs typeface="Verdana"/>
              </a:rPr>
              <a:t> </a:t>
            </a:r>
            <a:r>
              <a:rPr sz="800" dirty="0">
                <a:solidFill>
                  <a:srgbClr val="FFFFFF"/>
                </a:solidFill>
                <a:latin typeface="Verdana"/>
                <a:cs typeface="Verdana"/>
              </a:rPr>
              <a:t>advancements</a:t>
            </a:r>
            <a:r>
              <a:rPr sz="800" spc="-40" dirty="0">
                <a:solidFill>
                  <a:srgbClr val="FFFFFF"/>
                </a:solidFill>
                <a:latin typeface="Verdana"/>
                <a:cs typeface="Verdana"/>
              </a:rPr>
              <a:t> </a:t>
            </a:r>
            <a:r>
              <a:rPr sz="800" dirty="0">
                <a:solidFill>
                  <a:srgbClr val="FFFFFF"/>
                </a:solidFill>
                <a:latin typeface="Verdana"/>
                <a:cs typeface="Verdana"/>
              </a:rPr>
              <a:t>in</a:t>
            </a:r>
            <a:r>
              <a:rPr sz="800" spc="-40" dirty="0">
                <a:solidFill>
                  <a:srgbClr val="FFFFFF"/>
                </a:solidFill>
                <a:latin typeface="Verdana"/>
                <a:cs typeface="Verdana"/>
              </a:rPr>
              <a:t> </a:t>
            </a:r>
            <a:r>
              <a:rPr sz="800" dirty="0">
                <a:solidFill>
                  <a:srgbClr val="FFFFFF"/>
                </a:solidFill>
                <a:latin typeface="Verdana"/>
                <a:cs typeface="Verdana"/>
              </a:rPr>
              <a:t>the</a:t>
            </a:r>
            <a:r>
              <a:rPr sz="800" spc="-40" dirty="0">
                <a:solidFill>
                  <a:srgbClr val="FFFFFF"/>
                </a:solidFill>
                <a:latin typeface="Verdana"/>
                <a:cs typeface="Verdana"/>
              </a:rPr>
              <a:t> </a:t>
            </a:r>
            <a:r>
              <a:rPr sz="800" spc="-10" dirty="0">
                <a:solidFill>
                  <a:srgbClr val="FFFFFF"/>
                </a:solidFill>
                <a:latin typeface="Verdana"/>
                <a:cs typeface="Verdana"/>
              </a:rPr>
              <a:t>field </a:t>
            </a:r>
            <a:r>
              <a:rPr sz="800" dirty="0">
                <a:solidFill>
                  <a:srgbClr val="FFFFFF"/>
                </a:solidFill>
                <a:latin typeface="Verdana"/>
                <a:cs typeface="Verdana"/>
              </a:rPr>
              <a:t>and</a:t>
            </a:r>
            <a:r>
              <a:rPr sz="800" spc="-25" dirty="0">
                <a:solidFill>
                  <a:srgbClr val="FFFFFF"/>
                </a:solidFill>
                <a:latin typeface="Verdana"/>
                <a:cs typeface="Verdana"/>
              </a:rPr>
              <a:t> </a:t>
            </a:r>
            <a:r>
              <a:rPr sz="800" spc="-10" dirty="0">
                <a:solidFill>
                  <a:srgbClr val="FFFFFF"/>
                </a:solidFill>
                <a:latin typeface="Verdana"/>
                <a:cs typeface="Verdana"/>
              </a:rPr>
              <a:t>discuss</a:t>
            </a:r>
            <a:r>
              <a:rPr sz="800" spc="-20" dirty="0">
                <a:solidFill>
                  <a:srgbClr val="FFFFFF"/>
                </a:solidFill>
                <a:latin typeface="Verdana"/>
                <a:cs typeface="Verdana"/>
              </a:rPr>
              <a:t> </a:t>
            </a:r>
            <a:r>
              <a:rPr sz="800" dirty="0">
                <a:solidFill>
                  <a:srgbClr val="FFFFFF"/>
                </a:solidFill>
                <a:latin typeface="Verdana"/>
                <a:cs typeface="Verdana"/>
              </a:rPr>
              <a:t>the</a:t>
            </a:r>
            <a:r>
              <a:rPr sz="800" spc="-25" dirty="0">
                <a:solidFill>
                  <a:srgbClr val="FFFFFF"/>
                </a:solidFill>
                <a:latin typeface="Verdana"/>
                <a:cs typeface="Verdana"/>
              </a:rPr>
              <a:t> </a:t>
            </a:r>
            <a:r>
              <a:rPr sz="800" spc="-35" dirty="0">
                <a:solidFill>
                  <a:srgbClr val="FFFFFF"/>
                </a:solidFill>
                <a:latin typeface="Verdana"/>
                <a:cs typeface="Verdana"/>
              </a:rPr>
              <a:t>key</a:t>
            </a:r>
            <a:r>
              <a:rPr sz="800" spc="-20" dirty="0">
                <a:solidFill>
                  <a:srgbClr val="FFFFFF"/>
                </a:solidFill>
                <a:latin typeface="Verdana"/>
                <a:cs typeface="Verdana"/>
              </a:rPr>
              <a:t> </a:t>
            </a:r>
            <a:r>
              <a:rPr sz="800" dirty="0">
                <a:solidFill>
                  <a:srgbClr val="FFFFFF"/>
                </a:solidFill>
                <a:latin typeface="Verdana"/>
                <a:cs typeface="Verdana"/>
              </a:rPr>
              <a:t>components</a:t>
            </a:r>
            <a:r>
              <a:rPr sz="800" spc="-20" dirty="0">
                <a:solidFill>
                  <a:srgbClr val="FFFFFF"/>
                </a:solidFill>
                <a:latin typeface="Verdana"/>
                <a:cs typeface="Verdana"/>
              </a:rPr>
              <a:t> </a:t>
            </a:r>
            <a:r>
              <a:rPr sz="800" spc="-25" dirty="0">
                <a:solidFill>
                  <a:srgbClr val="FFFFFF"/>
                </a:solidFill>
                <a:latin typeface="Verdana"/>
                <a:cs typeface="Verdana"/>
              </a:rPr>
              <a:t>of </a:t>
            </a:r>
            <a:r>
              <a:rPr sz="800" dirty="0">
                <a:solidFill>
                  <a:srgbClr val="FFFFFF"/>
                </a:solidFill>
                <a:latin typeface="Verdana"/>
                <a:cs typeface="Verdana"/>
              </a:rPr>
              <a:t>the</a:t>
            </a:r>
            <a:r>
              <a:rPr sz="800" spc="-55" dirty="0">
                <a:solidFill>
                  <a:srgbClr val="FFFFFF"/>
                </a:solidFill>
                <a:latin typeface="Verdana"/>
                <a:cs typeface="Verdana"/>
              </a:rPr>
              <a:t> </a:t>
            </a:r>
            <a:r>
              <a:rPr sz="800" spc="-10" dirty="0">
                <a:solidFill>
                  <a:srgbClr val="FFFFFF"/>
                </a:solidFill>
                <a:latin typeface="Verdana"/>
                <a:cs typeface="Verdana"/>
              </a:rPr>
              <a:t>project.</a:t>
            </a:r>
            <a:endParaRPr sz="800" dirty="0">
              <a:latin typeface="Verdana"/>
              <a:cs typeface="Verdana"/>
            </a:endParaRPr>
          </a:p>
        </p:txBody>
      </p:sp>
      <p:pic>
        <p:nvPicPr>
          <p:cNvPr id="7" name="object 2">
            <a:extLst>
              <a:ext uri="{FF2B5EF4-FFF2-40B4-BE49-F238E27FC236}">
                <a16:creationId xmlns:a16="http://schemas.microsoft.com/office/drawing/2014/main" id="{EF61DEF6-CA7D-E4C0-79AD-F9A5897C70F3}"/>
              </a:ext>
            </a:extLst>
          </p:cNvPr>
          <p:cNvPicPr/>
          <p:nvPr/>
        </p:nvPicPr>
        <p:blipFill>
          <a:blip r:embed="rId4" cstate="print"/>
          <a:stretch>
            <a:fillRect/>
          </a:stretch>
        </p:blipFill>
        <p:spPr>
          <a:xfrm>
            <a:off x="428210" y="365330"/>
            <a:ext cx="2067135" cy="25572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5950" y="276226"/>
            <a:ext cx="2514600" cy="503984"/>
          </a:xfrm>
          <a:prstGeom prst="rect">
            <a:avLst/>
          </a:prstGeom>
        </p:spPr>
        <p:txBody>
          <a:bodyPr vert="horz" wrap="square" lIns="0" tIns="11430" rIns="0" bIns="0" rtlCol="0">
            <a:spAutoFit/>
          </a:bodyPr>
          <a:lstStyle/>
          <a:p>
            <a:pPr marL="12700">
              <a:lnSpc>
                <a:spcPct val="100000"/>
              </a:lnSpc>
              <a:spcBef>
                <a:spcPts val="90"/>
              </a:spcBef>
            </a:pPr>
            <a:r>
              <a:rPr lang="en-IN" sz="1600" spc="-10" dirty="0">
                <a:solidFill>
                  <a:schemeClr val="bg1"/>
                </a:solidFill>
              </a:rPr>
              <a:t>Understanding</a:t>
            </a:r>
            <a:r>
              <a:rPr lang="en-IN" sz="1600" spc="50" dirty="0">
                <a:solidFill>
                  <a:schemeClr val="bg1"/>
                </a:solidFill>
              </a:rPr>
              <a:t> </a:t>
            </a:r>
            <a:r>
              <a:rPr lang="en-IN" sz="1600" spc="-10" dirty="0">
                <a:solidFill>
                  <a:schemeClr val="bg1"/>
                </a:solidFill>
              </a:rPr>
              <a:t>Human </a:t>
            </a:r>
            <a:r>
              <a:rPr lang="en-IN" sz="1600" dirty="0">
                <a:solidFill>
                  <a:schemeClr val="bg1"/>
                </a:solidFill>
              </a:rPr>
              <a:t>Pose</a:t>
            </a:r>
            <a:r>
              <a:rPr lang="en-IN" sz="1600" spc="-35" dirty="0">
                <a:solidFill>
                  <a:schemeClr val="bg1"/>
                </a:solidFill>
              </a:rPr>
              <a:t> </a:t>
            </a:r>
            <a:r>
              <a:rPr lang="en-IN" sz="1600" spc="-10" dirty="0">
                <a:solidFill>
                  <a:schemeClr val="bg1"/>
                </a:solidFill>
              </a:rPr>
              <a:t>Estimation</a:t>
            </a:r>
            <a:endParaRPr sz="1600" dirty="0"/>
          </a:p>
        </p:txBody>
      </p:sp>
      <p:pic>
        <p:nvPicPr>
          <p:cNvPr id="6" name="Picture 5">
            <a:extLst>
              <a:ext uri="{FF2B5EF4-FFF2-40B4-BE49-F238E27FC236}">
                <a16:creationId xmlns:a16="http://schemas.microsoft.com/office/drawing/2014/main" id="{4E394D81-AFE0-961A-5B9F-C9007F108A3E}"/>
              </a:ext>
            </a:extLst>
          </p:cNvPr>
          <p:cNvPicPr>
            <a:picLocks noChangeAspect="1"/>
          </p:cNvPicPr>
          <p:nvPr/>
        </p:nvPicPr>
        <p:blipFill>
          <a:blip r:embed="rId2"/>
          <a:stretch>
            <a:fillRect/>
          </a:stretch>
        </p:blipFill>
        <p:spPr>
          <a:xfrm>
            <a:off x="228976" y="123825"/>
            <a:ext cx="2580477" cy="2897630"/>
          </a:xfrm>
          <a:prstGeom prst="rect">
            <a:avLst/>
          </a:prstGeom>
        </p:spPr>
      </p:pic>
      <p:sp>
        <p:nvSpPr>
          <p:cNvPr id="9" name="TextBox 8">
            <a:extLst>
              <a:ext uri="{FF2B5EF4-FFF2-40B4-BE49-F238E27FC236}">
                <a16:creationId xmlns:a16="http://schemas.microsoft.com/office/drawing/2014/main" id="{12305419-D334-AE43-B942-A6D5AF844A73}"/>
              </a:ext>
            </a:extLst>
          </p:cNvPr>
          <p:cNvSpPr txBox="1"/>
          <p:nvPr/>
        </p:nvSpPr>
        <p:spPr>
          <a:xfrm>
            <a:off x="2927350" y="885825"/>
            <a:ext cx="2819400" cy="1387367"/>
          </a:xfrm>
          <a:prstGeom prst="rect">
            <a:avLst/>
          </a:prstGeom>
          <a:noFill/>
        </p:spPr>
        <p:txBody>
          <a:bodyPr wrap="square">
            <a:spAutoFit/>
          </a:bodyPr>
          <a:lstStyle/>
          <a:p>
            <a:pPr marL="12700" marR="5080" indent="50800" algn="l">
              <a:lnSpc>
                <a:spcPct val="115399"/>
              </a:lnSpc>
              <a:spcBef>
                <a:spcPts val="95"/>
              </a:spcBef>
              <a:tabLst>
                <a:tab pos="1308735" algn="l"/>
              </a:tabLst>
            </a:pPr>
            <a:endParaRPr lang="en-US" sz="1050" spc="-10" dirty="0">
              <a:solidFill>
                <a:schemeClr val="bg1"/>
              </a:solidFill>
              <a:latin typeface="Verdana"/>
              <a:cs typeface="Verdana"/>
            </a:endParaRPr>
          </a:p>
          <a:p>
            <a:pPr marL="12700" marR="5080" indent="50800" algn="l">
              <a:lnSpc>
                <a:spcPct val="115399"/>
              </a:lnSpc>
              <a:spcBef>
                <a:spcPts val="95"/>
              </a:spcBef>
              <a:tabLst>
                <a:tab pos="1308735" algn="l"/>
              </a:tabLst>
            </a:pPr>
            <a:r>
              <a:rPr lang="en-US" sz="1050" spc="-10" dirty="0">
                <a:solidFill>
                  <a:schemeClr val="bg1"/>
                </a:solidFill>
                <a:latin typeface="Verdana"/>
                <a:cs typeface="Verdana"/>
              </a:rPr>
              <a:t>Human </a:t>
            </a:r>
            <a:r>
              <a:rPr lang="en-US" sz="1050" spc="-25" dirty="0">
                <a:solidFill>
                  <a:schemeClr val="bg1"/>
                </a:solidFill>
                <a:latin typeface="Verdana"/>
                <a:cs typeface="Verdana"/>
              </a:rPr>
              <a:t>is</a:t>
            </a:r>
            <a:r>
              <a:rPr lang="en-US" sz="1050" spc="-60" dirty="0">
                <a:solidFill>
                  <a:schemeClr val="bg1"/>
                </a:solidFill>
                <a:latin typeface="Verdana"/>
                <a:cs typeface="Verdana"/>
              </a:rPr>
              <a:t> </a:t>
            </a:r>
            <a:r>
              <a:rPr lang="en-US" sz="1050" dirty="0">
                <a:solidFill>
                  <a:schemeClr val="bg1"/>
                </a:solidFill>
                <a:latin typeface="Verdana"/>
                <a:cs typeface="Verdana"/>
              </a:rPr>
              <a:t>the</a:t>
            </a:r>
            <a:r>
              <a:rPr lang="en-US" sz="1050" spc="-55" dirty="0">
                <a:solidFill>
                  <a:schemeClr val="bg1"/>
                </a:solidFill>
                <a:latin typeface="Verdana"/>
                <a:cs typeface="Verdana"/>
              </a:rPr>
              <a:t> </a:t>
            </a:r>
            <a:r>
              <a:rPr lang="en-US" sz="1050" spc="-10" dirty="0">
                <a:solidFill>
                  <a:schemeClr val="bg1"/>
                </a:solidFill>
                <a:latin typeface="Verdana"/>
                <a:cs typeface="Verdana"/>
              </a:rPr>
              <a:t>process of</a:t>
            </a:r>
            <a:r>
              <a:rPr lang="en-US" sz="1050" spc="-40" dirty="0">
                <a:solidFill>
                  <a:schemeClr val="bg1"/>
                </a:solidFill>
                <a:latin typeface="Verdana"/>
                <a:cs typeface="Verdana"/>
              </a:rPr>
              <a:t> </a:t>
            </a:r>
            <a:r>
              <a:rPr lang="en-US" sz="1050" dirty="0">
                <a:solidFill>
                  <a:schemeClr val="bg1"/>
                </a:solidFill>
                <a:latin typeface="Verdana"/>
                <a:cs typeface="Verdana"/>
              </a:rPr>
              <a:t>detecting</a:t>
            </a:r>
            <a:r>
              <a:rPr lang="en-US" sz="1050" spc="-40" dirty="0">
                <a:solidFill>
                  <a:schemeClr val="bg1"/>
                </a:solidFill>
                <a:latin typeface="Verdana"/>
                <a:cs typeface="Verdana"/>
              </a:rPr>
              <a:t> </a:t>
            </a:r>
            <a:r>
              <a:rPr lang="en-US" sz="1050" dirty="0">
                <a:solidFill>
                  <a:schemeClr val="bg1"/>
                </a:solidFill>
                <a:latin typeface="Verdana"/>
                <a:cs typeface="Verdana"/>
              </a:rPr>
              <a:t>and</a:t>
            </a:r>
            <a:r>
              <a:rPr lang="en-US" sz="1050" spc="-40" dirty="0">
                <a:solidFill>
                  <a:schemeClr val="bg1"/>
                </a:solidFill>
                <a:latin typeface="Verdana"/>
                <a:cs typeface="Verdana"/>
              </a:rPr>
              <a:t> </a:t>
            </a:r>
            <a:r>
              <a:rPr lang="en-US" sz="1050" dirty="0">
                <a:solidFill>
                  <a:schemeClr val="bg1"/>
                </a:solidFill>
                <a:latin typeface="Verdana"/>
                <a:cs typeface="Verdana"/>
              </a:rPr>
              <a:t>tracking</a:t>
            </a:r>
            <a:r>
              <a:rPr lang="en-US" sz="1050" spc="-35" dirty="0">
                <a:solidFill>
                  <a:schemeClr val="bg1"/>
                </a:solidFill>
                <a:latin typeface="Verdana"/>
                <a:cs typeface="Verdana"/>
              </a:rPr>
              <a:t> key</a:t>
            </a:r>
            <a:r>
              <a:rPr lang="en-US" sz="1050" spc="-40" dirty="0">
                <a:solidFill>
                  <a:schemeClr val="bg1"/>
                </a:solidFill>
                <a:latin typeface="Verdana"/>
                <a:cs typeface="Verdana"/>
              </a:rPr>
              <a:t> </a:t>
            </a:r>
            <a:r>
              <a:rPr lang="en-US" sz="1050" dirty="0">
                <a:solidFill>
                  <a:schemeClr val="bg1"/>
                </a:solidFill>
                <a:latin typeface="Verdana"/>
                <a:cs typeface="Verdana"/>
              </a:rPr>
              <a:t>points</a:t>
            </a:r>
            <a:r>
              <a:rPr lang="en-US" sz="1050" spc="-40" dirty="0">
                <a:solidFill>
                  <a:schemeClr val="bg1"/>
                </a:solidFill>
                <a:latin typeface="Verdana"/>
                <a:cs typeface="Verdana"/>
              </a:rPr>
              <a:t> </a:t>
            </a:r>
            <a:r>
              <a:rPr lang="en-US" sz="1050" spc="-25" dirty="0">
                <a:solidFill>
                  <a:schemeClr val="bg1"/>
                </a:solidFill>
                <a:latin typeface="Verdana"/>
                <a:cs typeface="Verdana"/>
              </a:rPr>
              <a:t>on </a:t>
            </a:r>
            <a:r>
              <a:rPr lang="en-US" sz="1050" dirty="0">
                <a:solidFill>
                  <a:schemeClr val="bg1"/>
                </a:solidFill>
                <a:latin typeface="Verdana"/>
                <a:cs typeface="Verdana"/>
              </a:rPr>
              <a:t>the</a:t>
            </a:r>
            <a:r>
              <a:rPr lang="en-US" sz="1050" spc="-30" dirty="0">
                <a:solidFill>
                  <a:schemeClr val="bg1"/>
                </a:solidFill>
                <a:latin typeface="Verdana"/>
                <a:cs typeface="Verdana"/>
              </a:rPr>
              <a:t> </a:t>
            </a:r>
            <a:r>
              <a:rPr lang="en-US" sz="1050" dirty="0">
                <a:solidFill>
                  <a:schemeClr val="bg1"/>
                </a:solidFill>
                <a:latin typeface="Verdana"/>
                <a:cs typeface="Verdana"/>
              </a:rPr>
              <a:t>human</a:t>
            </a:r>
            <a:r>
              <a:rPr lang="en-US" sz="1050" spc="-30" dirty="0">
                <a:solidFill>
                  <a:schemeClr val="bg1"/>
                </a:solidFill>
                <a:latin typeface="Verdana"/>
                <a:cs typeface="Verdana"/>
              </a:rPr>
              <a:t> </a:t>
            </a:r>
            <a:r>
              <a:rPr lang="en-US" sz="1050" dirty="0">
                <a:solidFill>
                  <a:schemeClr val="bg1"/>
                </a:solidFill>
                <a:latin typeface="Verdana"/>
                <a:cs typeface="Verdana"/>
              </a:rPr>
              <a:t>body </a:t>
            </a:r>
            <a:r>
              <a:rPr lang="en-US" sz="1050" spc="-10" dirty="0">
                <a:solidFill>
                  <a:schemeClr val="bg1"/>
                </a:solidFill>
                <a:latin typeface="Verdana"/>
                <a:cs typeface="Verdana"/>
              </a:rPr>
              <a:t>to</a:t>
            </a:r>
            <a:r>
              <a:rPr lang="en-US" sz="1050" spc="-30" dirty="0">
                <a:solidFill>
                  <a:schemeClr val="bg1"/>
                </a:solidFill>
                <a:latin typeface="Verdana"/>
                <a:cs typeface="Verdana"/>
              </a:rPr>
              <a:t> </a:t>
            </a:r>
            <a:r>
              <a:rPr lang="en-US" sz="1050" dirty="0">
                <a:solidFill>
                  <a:schemeClr val="bg1"/>
                </a:solidFill>
                <a:latin typeface="Verdana"/>
                <a:cs typeface="Verdana"/>
              </a:rPr>
              <a:t>understand</a:t>
            </a:r>
            <a:r>
              <a:rPr lang="en-US" sz="1050" spc="-30" dirty="0">
                <a:solidFill>
                  <a:schemeClr val="bg1"/>
                </a:solidFill>
                <a:latin typeface="Verdana"/>
                <a:cs typeface="Verdana"/>
              </a:rPr>
              <a:t> </a:t>
            </a:r>
            <a:r>
              <a:rPr lang="en-US" sz="1050" spc="-25" dirty="0">
                <a:solidFill>
                  <a:schemeClr val="bg1"/>
                </a:solidFill>
                <a:latin typeface="Verdana"/>
                <a:cs typeface="Verdana"/>
              </a:rPr>
              <a:t>its </a:t>
            </a:r>
            <a:r>
              <a:rPr lang="en-US" sz="1050" dirty="0">
                <a:solidFill>
                  <a:schemeClr val="bg1"/>
                </a:solidFill>
                <a:latin typeface="Verdana"/>
                <a:cs typeface="Verdana"/>
              </a:rPr>
              <a:t>position</a:t>
            </a:r>
            <a:r>
              <a:rPr lang="en-US" sz="1050" spc="-45" dirty="0">
                <a:solidFill>
                  <a:schemeClr val="bg1"/>
                </a:solidFill>
                <a:latin typeface="Verdana"/>
                <a:cs typeface="Verdana"/>
              </a:rPr>
              <a:t> </a:t>
            </a:r>
            <a:r>
              <a:rPr lang="en-US" sz="1050" dirty="0">
                <a:solidFill>
                  <a:schemeClr val="bg1"/>
                </a:solidFill>
                <a:latin typeface="Verdana"/>
                <a:cs typeface="Verdana"/>
              </a:rPr>
              <a:t>and</a:t>
            </a:r>
            <a:r>
              <a:rPr lang="en-US" sz="1050" spc="-40" dirty="0">
                <a:solidFill>
                  <a:schemeClr val="bg1"/>
                </a:solidFill>
                <a:latin typeface="Verdana"/>
                <a:cs typeface="Verdana"/>
              </a:rPr>
              <a:t> </a:t>
            </a:r>
            <a:r>
              <a:rPr lang="en-US" sz="1050" spc="-10" dirty="0">
                <a:solidFill>
                  <a:schemeClr val="bg1"/>
                </a:solidFill>
                <a:latin typeface="Verdana"/>
                <a:cs typeface="Verdana"/>
              </a:rPr>
              <a:t>movement.</a:t>
            </a:r>
            <a:r>
              <a:rPr lang="en-US" sz="1050" spc="-40" dirty="0">
                <a:solidFill>
                  <a:schemeClr val="bg1"/>
                </a:solidFill>
                <a:latin typeface="Verdana"/>
                <a:cs typeface="Verdana"/>
              </a:rPr>
              <a:t> </a:t>
            </a:r>
            <a:r>
              <a:rPr lang="en-US" sz="1050" spc="-20" dirty="0">
                <a:solidFill>
                  <a:schemeClr val="bg1"/>
                </a:solidFill>
                <a:latin typeface="Verdana"/>
                <a:cs typeface="Verdana"/>
              </a:rPr>
              <a:t>This</a:t>
            </a:r>
            <a:r>
              <a:rPr lang="en-US" sz="1050" spc="-45" dirty="0">
                <a:solidFill>
                  <a:schemeClr val="bg1"/>
                </a:solidFill>
                <a:latin typeface="Verdana"/>
                <a:cs typeface="Verdana"/>
              </a:rPr>
              <a:t> </a:t>
            </a:r>
            <a:r>
              <a:rPr lang="en-US" sz="1050" spc="-10" dirty="0">
                <a:solidFill>
                  <a:schemeClr val="bg1"/>
                </a:solidFill>
                <a:latin typeface="Verdana"/>
                <a:cs typeface="Verdana"/>
              </a:rPr>
              <a:t>slide</a:t>
            </a:r>
            <a:r>
              <a:rPr lang="en-US" sz="1050" spc="-40" dirty="0">
                <a:solidFill>
                  <a:schemeClr val="bg1"/>
                </a:solidFill>
                <a:latin typeface="Verdana"/>
                <a:cs typeface="Verdana"/>
              </a:rPr>
              <a:t> </a:t>
            </a:r>
            <a:r>
              <a:rPr lang="en-US" sz="1050" spc="-20" dirty="0">
                <a:solidFill>
                  <a:schemeClr val="bg1"/>
                </a:solidFill>
                <a:latin typeface="Verdana"/>
                <a:cs typeface="Verdana"/>
              </a:rPr>
              <a:t>will </a:t>
            </a:r>
            <a:r>
              <a:rPr lang="en-US" sz="1050" spc="-10" dirty="0">
                <a:solidFill>
                  <a:schemeClr val="bg1"/>
                </a:solidFill>
                <a:latin typeface="Verdana"/>
                <a:cs typeface="Verdana"/>
              </a:rPr>
              <a:t>delve</a:t>
            </a:r>
            <a:r>
              <a:rPr lang="en-US" sz="1050" spc="-40" dirty="0">
                <a:solidFill>
                  <a:schemeClr val="bg1"/>
                </a:solidFill>
                <a:latin typeface="Verdana"/>
                <a:cs typeface="Verdana"/>
              </a:rPr>
              <a:t> </a:t>
            </a:r>
            <a:r>
              <a:rPr lang="en-US" sz="1050" spc="-10" dirty="0">
                <a:solidFill>
                  <a:schemeClr val="bg1"/>
                </a:solidFill>
                <a:latin typeface="Verdana"/>
                <a:cs typeface="Verdana"/>
              </a:rPr>
              <a:t>into</a:t>
            </a:r>
            <a:r>
              <a:rPr lang="en-US" sz="1050" spc="-35" dirty="0">
                <a:solidFill>
                  <a:schemeClr val="bg1"/>
                </a:solidFill>
                <a:latin typeface="Verdana"/>
                <a:cs typeface="Verdana"/>
              </a:rPr>
              <a:t> </a:t>
            </a:r>
            <a:r>
              <a:rPr lang="en-US" sz="1050" dirty="0">
                <a:solidFill>
                  <a:schemeClr val="bg1"/>
                </a:solidFill>
                <a:latin typeface="Verdana"/>
                <a:cs typeface="Verdana"/>
              </a:rPr>
              <a:t>the</a:t>
            </a:r>
            <a:r>
              <a:rPr lang="en-US" sz="1050" spc="-35" dirty="0">
                <a:solidFill>
                  <a:schemeClr val="bg1"/>
                </a:solidFill>
                <a:latin typeface="Verdana"/>
                <a:cs typeface="Verdana"/>
              </a:rPr>
              <a:t> </a:t>
            </a:r>
            <a:r>
              <a:rPr lang="en-US" sz="1050" dirty="0">
                <a:solidFill>
                  <a:schemeClr val="bg1"/>
                </a:solidFill>
                <a:latin typeface="Verdana"/>
                <a:cs typeface="Verdana"/>
              </a:rPr>
              <a:t>significance</a:t>
            </a:r>
            <a:r>
              <a:rPr lang="en-US" sz="1050" spc="-35" dirty="0">
                <a:solidFill>
                  <a:schemeClr val="bg1"/>
                </a:solidFill>
                <a:latin typeface="Verdana"/>
                <a:cs typeface="Verdana"/>
              </a:rPr>
              <a:t> </a:t>
            </a:r>
            <a:r>
              <a:rPr lang="en-US" sz="1050" spc="-25" dirty="0">
                <a:solidFill>
                  <a:schemeClr val="bg1"/>
                </a:solidFill>
                <a:latin typeface="Verdana"/>
                <a:cs typeface="Verdana"/>
              </a:rPr>
              <a:t>and </a:t>
            </a:r>
            <a:r>
              <a:rPr lang="en-US" sz="1050" dirty="0">
                <a:solidFill>
                  <a:schemeClr val="bg1"/>
                </a:solidFill>
                <a:latin typeface="Verdana"/>
                <a:cs typeface="Verdana"/>
              </a:rPr>
              <a:t>applications</a:t>
            </a:r>
            <a:r>
              <a:rPr lang="en-US" sz="1050" spc="-55" dirty="0">
                <a:solidFill>
                  <a:schemeClr val="bg1"/>
                </a:solidFill>
                <a:latin typeface="Verdana"/>
                <a:cs typeface="Verdana"/>
              </a:rPr>
              <a:t> </a:t>
            </a:r>
            <a:r>
              <a:rPr lang="en-US" sz="1050" spc="-10" dirty="0">
                <a:solidFill>
                  <a:schemeClr val="bg1"/>
                </a:solidFill>
                <a:latin typeface="Verdana"/>
                <a:cs typeface="Verdana"/>
              </a:rPr>
              <a:t>of</a:t>
            </a:r>
            <a:r>
              <a:rPr lang="en-US" sz="1050" spc="-50" dirty="0">
                <a:solidFill>
                  <a:schemeClr val="bg1"/>
                </a:solidFill>
                <a:latin typeface="Verdana"/>
                <a:cs typeface="Verdana"/>
              </a:rPr>
              <a:t> </a:t>
            </a:r>
            <a:r>
              <a:rPr lang="en-US" sz="1050" spc="-10" dirty="0">
                <a:solidFill>
                  <a:schemeClr val="bg1"/>
                </a:solidFill>
                <a:latin typeface="Verdana"/>
                <a:cs typeface="Verdana"/>
              </a:rPr>
              <a:t>this</a:t>
            </a:r>
            <a:r>
              <a:rPr lang="en-US" sz="1050" spc="-50" dirty="0">
                <a:solidFill>
                  <a:schemeClr val="bg1"/>
                </a:solidFill>
                <a:latin typeface="Verdana"/>
                <a:cs typeface="Verdana"/>
              </a:rPr>
              <a:t> </a:t>
            </a:r>
            <a:r>
              <a:rPr lang="en-US" sz="1050" spc="-10" dirty="0">
                <a:solidFill>
                  <a:schemeClr val="bg1"/>
                </a:solidFill>
                <a:latin typeface="Verdana"/>
                <a:cs typeface="Verdana"/>
              </a:rPr>
              <a:t>technology.</a:t>
            </a:r>
            <a:endParaRPr lang="en-US" sz="1050" dirty="0">
              <a:solidFill>
                <a:schemeClr val="bg1"/>
              </a:solidFill>
              <a:latin typeface="Verdana"/>
              <a:cs typeface="Verdana"/>
            </a:endParaRPr>
          </a:p>
        </p:txBody>
      </p:sp>
    </p:spTree>
    <p:extLst>
      <p:ext uri="{BB962C8B-B14F-4D97-AF65-F5344CB8AC3E}">
        <p14:creationId xmlns:p14="http://schemas.microsoft.com/office/powerpoint/2010/main" val="127863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07B2-C17C-62B3-A894-6E1D0F8EFC29}"/>
              </a:ext>
            </a:extLst>
          </p:cNvPr>
          <p:cNvSpPr>
            <a:spLocks noGrp="1"/>
          </p:cNvSpPr>
          <p:nvPr>
            <p:ph type="title"/>
          </p:nvPr>
        </p:nvSpPr>
        <p:spPr>
          <a:xfrm>
            <a:off x="1708150" y="47625"/>
            <a:ext cx="2012315" cy="304800"/>
          </a:xfrm>
        </p:spPr>
        <p:txBody>
          <a:bodyPr/>
          <a:lstStyle/>
          <a:p>
            <a:r>
              <a:rPr lang="en-IN" dirty="0">
                <a:solidFill>
                  <a:schemeClr val="bg1"/>
                </a:solidFill>
              </a:rPr>
              <a:t>What is Pose Estimation?</a:t>
            </a:r>
          </a:p>
        </p:txBody>
      </p:sp>
      <p:sp>
        <p:nvSpPr>
          <p:cNvPr id="3" name="Text Placeholder 2">
            <a:extLst>
              <a:ext uri="{FF2B5EF4-FFF2-40B4-BE49-F238E27FC236}">
                <a16:creationId xmlns:a16="http://schemas.microsoft.com/office/drawing/2014/main" id="{B7B794E4-9FB3-89BB-CD6D-280BC68BF855}"/>
              </a:ext>
            </a:extLst>
          </p:cNvPr>
          <p:cNvSpPr>
            <a:spLocks noGrp="1"/>
          </p:cNvSpPr>
          <p:nvPr>
            <p:ph type="body" idx="1"/>
          </p:nvPr>
        </p:nvSpPr>
        <p:spPr>
          <a:xfrm>
            <a:off x="292735" y="315591"/>
            <a:ext cx="5269230" cy="1338828"/>
          </a:xfrm>
        </p:spPr>
        <p:txBody>
          <a:bodyPr/>
          <a:lstStyle/>
          <a:p>
            <a:r>
              <a:rPr lang="en-IN" sz="10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Pose estimation is a fundamental task in computer vision and artificial intelligence (AI) that involves detecting and tracking the position and orientation of human body parts in images or videos. Human pose estimation and tracking is a computer vision task that includes detecting, associating, and tracking semantic key points. Examples of semantic key points are “right shoulders,” “left knees,”. </a:t>
            </a:r>
          </a:p>
          <a:p>
            <a:r>
              <a:rPr lang="en-IN" sz="9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Today, the most powerful image processing models are based on convolutional neural networks (CNNs). Hence, state-of-the-art methods are typically based on designing the CNN architecture tailored particularly for object or human pose</a:t>
            </a:r>
          </a:p>
          <a:p>
            <a:endParaRPr lang="en-IN" sz="1000" dirty="0">
              <a:solidFill>
                <a:schemeClr val="bg1"/>
              </a:solidFill>
            </a:endParaRPr>
          </a:p>
        </p:txBody>
      </p:sp>
      <p:graphicFrame>
        <p:nvGraphicFramePr>
          <p:cNvPr id="4" name="Diagram 3">
            <a:extLst>
              <a:ext uri="{FF2B5EF4-FFF2-40B4-BE49-F238E27FC236}">
                <a16:creationId xmlns:a16="http://schemas.microsoft.com/office/drawing/2014/main" id="{10FC0A9E-DF62-EFFE-6DD8-069DA8720ECB}"/>
              </a:ext>
            </a:extLst>
          </p:cNvPr>
          <p:cNvGraphicFramePr/>
          <p:nvPr>
            <p:extLst>
              <p:ext uri="{D42A27DB-BD31-4B8C-83A1-F6EECF244321}">
                <p14:modId xmlns:p14="http://schemas.microsoft.com/office/powerpoint/2010/main" val="2865631324"/>
              </p:ext>
            </p:extLst>
          </p:nvPr>
        </p:nvGraphicFramePr>
        <p:xfrm>
          <a:off x="107950" y="1495425"/>
          <a:ext cx="5562599" cy="1791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2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BB70-1C31-E3A0-6901-8909B29C01E7}"/>
              </a:ext>
            </a:extLst>
          </p:cNvPr>
          <p:cNvSpPr>
            <a:spLocks noGrp="1"/>
          </p:cNvSpPr>
          <p:nvPr>
            <p:ph type="title"/>
          </p:nvPr>
        </p:nvSpPr>
        <p:spPr>
          <a:xfrm>
            <a:off x="1555750" y="352425"/>
            <a:ext cx="2356747" cy="307777"/>
          </a:xfrm>
        </p:spPr>
        <p:txBody>
          <a:bodyPr/>
          <a:lstStyle/>
          <a:p>
            <a:r>
              <a:rPr lang="en-IN" sz="2000" dirty="0">
                <a:solidFill>
                  <a:schemeClr val="bg1"/>
                </a:solidFill>
              </a:rPr>
              <a:t> 2d Pose estimation</a:t>
            </a:r>
          </a:p>
        </p:txBody>
      </p:sp>
      <p:sp>
        <p:nvSpPr>
          <p:cNvPr id="3" name="Text Placeholder 2">
            <a:extLst>
              <a:ext uri="{FF2B5EF4-FFF2-40B4-BE49-F238E27FC236}">
                <a16:creationId xmlns:a16="http://schemas.microsoft.com/office/drawing/2014/main" id="{3A45390F-8803-6521-9643-FD02CC68CC86}"/>
              </a:ext>
            </a:extLst>
          </p:cNvPr>
          <p:cNvSpPr>
            <a:spLocks noGrp="1"/>
          </p:cNvSpPr>
          <p:nvPr>
            <p:ph type="body" idx="1"/>
          </p:nvPr>
        </p:nvSpPr>
        <p:spPr>
          <a:xfrm>
            <a:off x="336550" y="1038225"/>
            <a:ext cx="5269230" cy="1523494"/>
          </a:xfrm>
        </p:spPr>
        <p:txBody>
          <a:bodyPr/>
          <a:lstStyle/>
          <a:p>
            <a:r>
              <a:rPr lang="en-IN" sz="1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2D human pose estimation is used to estimate the 2D position or spatial location of human body </a:t>
            </a:r>
            <a:r>
              <a:rPr lang="en-IN" sz="1100" dirty="0" err="1">
                <a:solidFill>
                  <a:schemeClr val="bg1"/>
                </a:solidFill>
                <a:effectLst/>
                <a:latin typeface="Roboto" panose="02000000000000000000" pitchFamily="2" charset="0"/>
                <a:ea typeface="Calibri" panose="020F0502020204030204" pitchFamily="34" charset="0"/>
                <a:cs typeface="Times New Roman" panose="02020603050405020304" pitchFamily="18" charset="0"/>
              </a:rPr>
              <a:t>keypoints</a:t>
            </a:r>
            <a:r>
              <a:rPr lang="en-IN" sz="1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 from visuals such as images and videos. Traditional 2D human pose estimation methods use different hand-crafted feature extraction techniques for the individual body parts. Early computer vision works described the human body as a stick figure to obtain global pose structures. However, modern deep learning based approaches have achieved major breakthroughs by improving the performance significantly for both single-person and multi-person pose estimation. Some popular 2D human pose estimation methods include </a:t>
            </a:r>
            <a:r>
              <a:rPr lang="en-IN" sz="1100" dirty="0" err="1">
                <a:solidFill>
                  <a:schemeClr val="bg1"/>
                </a:solidFill>
                <a:effectLst/>
                <a:latin typeface="Roboto" panose="02000000000000000000" pitchFamily="2" charset="0"/>
                <a:ea typeface="Calibri" panose="020F0502020204030204" pitchFamily="34" charset="0"/>
                <a:cs typeface="Times New Roman" panose="02020603050405020304" pitchFamily="18" charset="0"/>
              </a:rPr>
              <a:t>OpenPose</a:t>
            </a:r>
            <a:r>
              <a:rPr lang="en-IN" sz="1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 CPN, </a:t>
            </a:r>
            <a:r>
              <a:rPr lang="en-IN" sz="1100" dirty="0" err="1">
                <a:solidFill>
                  <a:schemeClr val="bg1"/>
                </a:solidFill>
                <a:effectLst/>
                <a:latin typeface="Roboto" panose="02000000000000000000" pitchFamily="2" charset="0"/>
                <a:ea typeface="Calibri" panose="020F0502020204030204" pitchFamily="34" charset="0"/>
                <a:cs typeface="Times New Roman" panose="02020603050405020304" pitchFamily="18" charset="0"/>
              </a:rPr>
              <a:t>AlphaPose</a:t>
            </a:r>
            <a:r>
              <a:rPr lang="en-IN" sz="1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 and </a:t>
            </a:r>
            <a:r>
              <a:rPr lang="en-IN" sz="1100" dirty="0" err="1">
                <a:solidFill>
                  <a:schemeClr val="bg1"/>
                </a:solidFill>
                <a:effectLst/>
                <a:latin typeface="Roboto" panose="02000000000000000000" pitchFamily="2" charset="0"/>
                <a:ea typeface="Calibri" panose="020F0502020204030204" pitchFamily="34" charset="0"/>
                <a:cs typeface="Times New Roman" panose="02020603050405020304" pitchFamily="18" charset="0"/>
              </a:rPr>
              <a:t>HRNet</a:t>
            </a:r>
            <a:r>
              <a:rPr lang="en-IN" sz="1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 (we will cover them and others later in this article).</a:t>
            </a:r>
            <a:endParaRPr lang="en-IN" sz="1100" dirty="0">
              <a:solidFill>
                <a:schemeClr val="bg1"/>
              </a:solidFill>
            </a:endParaRPr>
          </a:p>
        </p:txBody>
      </p:sp>
    </p:spTree>
    <p:extLst>
      <p:ext uri="{BB962C8B-B14F-4D97-AF65-F5344CB8AC3E}">
        <p14:creationId xmlns:p14="http://schemas.microsoft.com/office/powerpoint/2010/main" val="7469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26B3-B5FE-6482-6B74-89319BAD30B3}"/>
              </a:ext>
            </a:extLst>
          </p:cNvPr>
          <p:cNvSpPr>
            <a:spLocks noGrp="1"/>
          </p:cNvSpPr>
          <p:nvPr>
            <p:ph type="title"/>
          </p:nvPr>
        </p:nvSpPr>
        <p:spPr>
          <a:xfrm>
            <a:off x="1708150" y="47625"/>
            <a:ext cx="1968500" cy="246221"/>
          </a:xfrm>
        </p:spPr>
        <p:txBody>
          <a:bodyPr/>
          <a:lstStyle/>
          <a:p>
            <a:r>
              <a:rPr lang="en-IN" sz="1600" dirty="0">
                <a:solidFill>
                  <a:schemeClr val="bg1"/>
                </a:solidFill>
              </a:rPr>
              <a:t>3d Pose estimation</a:t>
            </a:r>
          </a:p>
        </p:txBody>
      </p:sp>
      <p:sp>
        <p:nvSpPr>
          <p:cNvPr id="3" name="Text Placeholder 2">
            <a:extLst>
              <a:ext uri="{FF2B5EF4-FFF2-40B4-BE49-F238E27FC236}">
                <a16:creationId xmlns:a16="http://schemas.microsoft.com/office/drawing/2014/main" id="{69CFD66C-05F8-F444-F594-FC3B3ADEE97A}"/>
              </a:ext>
            </a:extLst>
          </p:cNvPr>
          <p:cNvSpPr>
            <a:spLocks noGrp="1"/>
          </p:cNvSpPr>
          <p:nvPr>
            <p:ph type="body" idx="1"/>
          </p:nvPr>
        </p:nvSpPr>
        <p:spPr>
          <a:xfrm>
            <a:off x="260350" y="428625"/>
            <a:ext cx="5269230" cy="2431435"/>
          </a:xfrm>
        </p:spPr>
        <p:txBody>
          <a:bodyPr/>
          <a:lstStyle/>
          <a:p>
            <a:br>
              <a:rPr lang="en-IN" sz="1800" kern="100" dirty="0">
                <a:solidFill>
                  <a:srgbClr val="333333"/>
                </a:solidFill>
                <a:effectLst/>
                <a:latin typeface="Roboto" panose="02000000000000000000" pitchFamily="2" charset="0"/>
                <a:ea typeface="Calibri" panose="020F0502020204030204" pitchFamily="34" charset="0"/>
                <a:cs typeface="Times New Roman" panose="02020603050405020304" pitchFamily="18" charset="0"/>
              </a:rPr>
            </a:br>
            <a:r>
              <a:rPr lang="en-IN" sz="1000" kern="100" dirty="0">
                <a:solidFill>
                  <a:schemeClr val="bg1"/>
                </a:solidFill>
                <a:latin typeface="Roboto" panose="02000000000000000000" pitchFamily="2" charset="0"/>
                <a:ea typeface="Calibri" panose="020F0502020204030204" pitchFamily="34" charset="0"/>
                <a:cs typeface="Times New Roman" panose="02020603050405020304" pitchFamily="18" charset="0"/>
              </a:rPr>
              <a:t>3D Human Pose Estimation is used to predict the locations of body joints in 3D space. Besides the 3D pose, some methods also recover 3D human mesh from images or videos. This field has attracted much interest in recent years since it is used to provide extensive 3D structure information related to the human body. It can be applied to various applications, such as 3D animation industries, virtual or augmented reality, and 3D action prediction. 3D human pose estimation can be performed on monocular images or videos (normal camera feeds). Using multiple viewpoints or additional sensors (IMU or LiDAR), 3D pose estimation can be applied with information fusion techniques, which is a very challenging task. While 2D human datasets can be easily obtained, collecting accurate 3D pose image annotation is time-consuming, and manual </a:t>
            </a:r>
            <a:r>
              <a:rPr lang="en-IN" sz="1000" kern="100" dirty="0" err="1">
                <a:solidFill>
                  <a:schemeClr val="bg1"/>
                </a:solidFill>
                <a:latin typeface="Roboto" panose="02000000000000000000" pitchFamily="2" charset="0"/>
                <a:ea typeface="Calibri" panose="020F0502020204030204" pitchFamily="34" charset="0"/>
                <a:cs typeface="Times New Roman" panose="02020603050405020304" pitchFamily="18" charset="0"/>
              </a:rPr>
              <a:t>labeling</a:t>
            </a:r>
            <a:r>
              <a:rPr lang="en-IN" sz="1000" kern="100" dirty="0">
                <a:solidFill>
                  <a:schemeClr val="bg1"/>
                </a:solidFill>
                <a:latin typeface="Roboto" panose="02000000000000000000" pitchFamily="2" charset="0"/>
                <a:ea typeface="Calibri" panose="020F0502020204030204" pitchFamily="34" charset="0"/>
                <a:cs typeface="Times New Roman" panose="02020603050405020304" pitchFamily="18" charset="0"/>
              </a:rPr>
              <a:t> is not practical and expensive. Therefore, although 3D pose tracking has made significant advancements in recent years, especially due to the progress made in 2D human pose estimation, there are still several challenges to overcome: Model generalization, robustness to occlusion, and computation efficiency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000" dirty="0"/>
          </a:p>
        </p:txBody>
      </p:sp>
    </p:spTree>
    <p:extLst>
      <p:ext uri="{BB962C8B-B14F-4D97-AF65-F5344CB8AC3E}">
        <p14:creationId xmlns:p14="http://schemas.microsoft.com/office/powerpoint/2010/main" val="297131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9315-BE95-F16B-2D0D-E769BE73BDE8}"/>
              </a:ext>
            </a:extLst>
          </p:cNvPr>
          <p:cNvSpPr>
            <a:spLocks noGrp="1"/>
          </p:cNvSpPr>
          <p:nvPr>
            <p:ph type="title"/>
          </p:nvPr>
        </p:nvSpPr>
        <p:spPr>
          <a:xfrm>
            <a:off x="1708150" y="47625"/>
            <a:ext cx="1968500" cy="215444"/>
          </a:xfrm>
        </p:spPr>
        <p:txBody>
          <a:bodyPr/>
          <a:lstStyle/>
          <a:p>
            <a:r>
              <a:rPr lang="en-IN" sz="1400" dirty="0">
                <a:solidFill>
                  <a:schemeClr val="bg1"/>
                </a:solidFill>
              </a:rPr>
              <a:t>       Types of 3d model</a:t>
            </a:r>
          </a:p>
        </p:txBody>
      </p:sp>
      <p:sp>
        <p:nvSpPr>
          <p:cNvPr id="3" name="Text Placeholder 2">
            <a:extLst>
              <a:ext uri="{FF2B5EF4-FFF2-40B4-BE49-F238E27FC236}">
                <a16:creationId xmlns:a16="http://schemas.microsoft.com/office/drawing/2014/main" id="{6EFB5866-0507-EB26-741C-F0247F1D892E}"/>
              </a:ext>
            </a:extLst>
          </p:cNvPr>
          <p:cNvSpPr>
            <a:spLocks noGrp="1"/>
          </p:cNvSpPr>
          <p:nvPr>
            <p:ph type="body" idx="1"/>
          </p:nvPr>
        </p:nvSpPr>
        <p:spPr>
          <a:xfrm>
            <a:off x="184150" y="428625"/>
            <a:ext cx="5269230" cy="762000"/>
          </a:xfrm>
        </p:spPr>
        <p:txBody>
          <a:bodyPr/>
          <a:lstStyle/>
          <a:p>
            <a:pPr marL="342900" lvl="0" indent="-342900">
              <a:lnSpc>
                <a:spcPct val="107000"/>
              </a:lnSpc>
              <a:buFont typeface="Symbol" panose="05050102010706020507" pitchFamily="18" charset="2"/>
              <a:buChar char=""/>
            </a:pPr>
            <a:r>
              <a:rPr lang="en-IN" sz="16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Kinematic Model</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Planar Model</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solidFill>
                  <a:schemeClr val="bg1"/>
                </a:solidFill>
                <a:effectLst/>
                <a:latin typeface="Roboto" panose="02000000000000000000" pitchFamily="2" charset="0"/>
                <a:ea typeface="Calibri" panose="020F0502020204030204" pitchFamily="34" charset="0"/>
                <a:cs typeface="Times New Roman" panose="02020603050405020304" pitchFamily="18" charset="0"/>
              </a:rPr>
              <a:t>Volumetric model</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Human Pose Modeling">
            <a:extLst>
              <a:ext uri="{FF2B5EF4-FFF2-40B4-BE49-F238E27FC236}">
                <a16:creationId xmlns:a16="http://schemas.microsoft.com/office/drawing/2014/main" id="{11AAF20F-5491-DE27-9931-600380581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266825"/>
            <a:ext cx="4509135" cy="1912620"/>
          </a:xfrm>
          <a:prstGeom prst="rect">
            <a:avLst/>
          </a:prstGeom>
          <a:noFill/>
          <a:ln>
            <a:noFill/>
          </a:ln>
        </p:spPr>
      </p:pic>
    </p:spTree>
    <p:extLst>
      <p:ext uri="{BB962C8B-B14F-4D97-AF65-F5344CB8AC3E}">
        <p14:creationId xmlns:p14="http://schemas.microsoft.com/office/powerpoint/2010/main" val="118650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35C7-5E23-134F-7607-3607B021B043}"/>
              </a:ext>
            </a:extLst>
          </p:cNvPr>
          <p:cNvSpPr>
            <a:spLocks noGrp="1"/>
          </p:cNvSpPr>
          <p:nvPr>
            <p:ph type="title"/>
          </p:nvPr>
        </p:nvSpPr>
        <p:spPr>
          <a:xfrm>
            <a:off x="1631950" y="160275"/>
            <a:ext cx="1968500" cy="192360"/>
          </a:xfrm>
        </p:spPr>
        <p:txBody>
          <a:bodyPr/>
          <a:lstStyle/>
          <a:p>
            <a:r>
              <a:rPr lang="en-IN" dirty="0">
                <a:solidFill>
                  <a:schemeClr val="bg1"/>
                </a:solidFill>
              </a:rPr>
              <a:t>           Python OpenCV</a:t>
            </a:r>
          </a:p>
        </p:txBody>
      </p:sp>
      <p:sp>
        <p:nvSpPr>
          <p:cNvPr id="3" name="Text Placeholder 2">
            <a:extLst>
              <a:ext uri="{FF2B5EF4-FFF2-40B4-BE49-F238E27FC236}">
                <a16:creationId xmlns:a16="http://schemas.microsoft.com/office/drawing/2014/main" id="{4F9A96FA-5607-7F63-C275-2F01EB3FCEB0}"/>
              </a:ext>
            </a:extLst>
          </p:cNvPr>
          <p:cNvSpPr>
            <a:spLocks noGrp="1"/>
          </p:cNvSpPr>
          <p:nvPr>
            <p:ph type="body" idx="1"/>
          </p:nvPr>
        </p:nvSpPr>
        <p:spPr>
          <a:xfrm>
            <a:off x="260350" y="504825"/>
            <a:ext cx="5269230" cy="1626086"/>
          </a:xfrm>
        </p:spPr>
        <p:txBody>
          <a:bodyPr/>
          <a:lstStyle/>
          <a:p>
            <a:pPr algn="just">
              <a:spcAft>
                <a:spcPts val="800"/>
              </a:spcAft>
            </a:pPr>
            <a:r>
              <a:rPr lang="en-IN" sz="900" kern="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NumPy, python is capable of processing the OpenCV array structure for analysis. To Identify image pattern and its various features we use vector space and perform mathematical operations on these features. </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900" kern="0"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The first OpenCV version was 1.0. OpenCV is released under a BSD license and hence it’s free for both academic and commercial use. It has C++, C, Python and Java interfaces and supports Windows, Linux, Mac OS, iOS and Android. When OpenCV was designed the main focus was real-time applications for computational efficiency. All things are written in optimized C/C++ to take advantage of multi-core processing.</a:t>
            </a:r>
            <a:endParaRPr lang="en-IN" sz="900" dirty="0">
              <a:solidFill>
                <a:schemeClr val="bg1"/>
              </a:solidFill>
            </a:endParaRPr>
          </a:p>
        </p:txBody>
      </p:sp>
      <p:sp>
        <p:nvSpPr>
          <p:cNvPr id="5" name="TextBox 4">
            <a:extLst>
              <a:ext uri="{FF2B5EF4-FFF2-40B4-BE49-F238E27FC236}">
                <a16:creationId xmlns:a16="http://schemas.microsoft.com/office/drawing/2014/main" id="{D95C34C5-2A01-B9C4-2183-1A7164D82335}"/>
              </a:ext>
            </a:extLst>
          </p:cNvPr>
          <p:cNvSpPr txBox="1"/>
          <p:nvPr/>
        </p:nvSpPr>
        <p:spPr>
          <a:xfrm>
            <a:off x="168520" y="2274064"/>
            <a:ext cx="2926860" cy="48135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face recognition</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Automated inspection and surveillance</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number of people – count (foot traffic in a mall, etc)</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E3A3F6A-F15B-A48C-468B-AFB9036CEA92}"/>
              </a:ext>
            </a:extLst>
          </p:cNvPr>
          <p:cNvSpPr txBox="1"/>
          <p:nvPr/>
        </p:nvSpPr>
        <p:spPr>
          <a:xfrm>
            <a:off x="168520" y="2723743"/>
            <a:ext cx="2926860" cy="34964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Vehicle counting on highways along with their speeds</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1ABD4A0-1D7A-AED9-E127-F93B2803AADE}"/>
              </a:ext>
            </a:extLst>
          </p:cNvPr>
          <p:cNvSpPr txBox="1"/>
          <p:nvPr/>
        </p:nvSpPr>
        <p:spPr>
          <a:xfrm>
            <a:off x="2959100" y="2257493"/>
            <a:ext cx="2926860" cy="74475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Street view image stitching</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Video/image search and retrieval</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Robot and driver-less car navigation and control</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object recognition</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800" kern="100" dirty="0">
                <a:solidFill>
                  <a:schemeClr val="tx2">
                    <a:lumMod val="60000"/>
                    <a:lumOff val="40000"/>
                  </a:schemeClr>
                </a:solidFill>
                <a:effectLst/>
                <a:latin typeface="Roboto" panose="02000000000000000000" pitchFamily="2" charset="0"/>
                <a:ea typeface="Calibri" panose="020F0502020204030204" pitchFamily="34" charset="0"/>
                <a:cs typeface="Times New Roman" panose="02020603050405020304" pitchFamily="18" charset="0"/>
              </a:rPr>
              <a:t>Medical image analysis</a:t>
            </a:r>
            <a:endParaRPr lang="en-IN" sz="800" kern="1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63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5E52-2F5B-86C8-1834-2BEF5B1E7C39}"/>
              </a:ext>
            </a:extLst>
          </p:cNvPr>
          <p:cNvSpPr>
            <a:spLocks noGrp="1"/>
          </p:cNvSpPr>
          <p:nvPr>
            <p:ph type="title"/>
          </p:nvPr>
        </p:nvSpPr>
        <p:spPr>
          <a:xfrm>
            <a:off x="2317750" y="119024"/>
            <a:ext cx="2501900" cy="276999"/>
          </a:xfrm>
        </p:spPr>
        <p:txBody>
          <a:bodyPr/>
          <a:lstStyle/>
          <a:p>
            <a:r>
              <a:rPr lang="en-IN" sz="1800" dirty="0" err="1">
                <a:solidFill>
                  <a:schemeClr val="bg1"/>
                </a:solidFill>
              </a:rPr>
              <a:t>MediaPipe</a:t>
            </a:r>
            <a:endParaRPr lang="en-IN" sz="1800" dirty="0">
              <a:solidFill>
                <a:schemeClr val="bg1"/>
              </a:solidFill>
            </a:endParaRPr>
          </a:p>
        </p:txBody>
      </p:sp>
      <p:sp>
        <p:nvSpPr>
          <p:cNvPr id="3" name="Text Placeholder 2">
            <a:extLst>
              <a:ext uri="{FF2B5EF4-FFF2-40B4-BE49-F238E27FC236}">
                <a16:creationId xmlns:a16="http://schemas.microsoft.com/office/drawing/2014/main" id="{B779EB76-CDDD-52F8-5FF6-977CCADBAF9B}"/>
              </a:ext>
            </a:extLst>
          </p:cNvPr>
          <p:cNvSpPr>
            <a:spLocks noGrp="1"/>
          </p:cNvSpPr>
          <p:nvPr>
            <p:ph type="body" idx="1"/>
          </p:nvPr>
        </p:nvSpPr>
        <p:spPr>
          <a:xfrm>
            <a:off x="292735" y="504825"/>
            <a:ext cx="5269230" cy="677108"/>
          </a:xfrm>
        </p:spPr>
        <p:txBody>
          <a:bodyPr/>
          <a:lstStyle/>
          <a:p>
            <a:r>
              <a:rPr lang="en-IN" sz="1100" kern="0" dirty="0" err="1">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MediaPipe</a:t>
            </a:r>
            <a:r>
              <a:rPr lang="en-IN" sz="1100" kern="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is a Framework for building machine learning pipelines for processing time-series data like video, audio, etc. This cross-platform Framework works on Desktop/Server, Android, iOS, and embedded devices like Raspberry Pi and Jetson Nano.</a:t>
            </a:r>
            <a:endParaRPr lang="en-IN" sz="1100" dirty="0">
              <a:solidFill>
                <a:schemeClr val="bg1"/>
              </a:solidFill>
            </a:endParaRPr>
          </a:p>
        </p:txBody>
      </p:sp>
      <p:pic>
        <p:nvPicPr>
          <p:cNvPr id="4" name="Picture 3">
            <a:extLst>
              <a:ext uri="{FF2B5EF4-FFF2-40B4-BE49-F238E27FC236}">
                <a16:creationId xmlns:a16="http://schemas.microsoft.com/office/drawing/2014/main" id="{649240DD-D65B-DED1-9A7D-2A12D1CF48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950" y="1290735"/>
            <a:ext cx="3780155" cy="1685700"/>
          </a:xfrm>
          <a:prstGeom prst="rect">
            <a:avLst/>
          </a:prstGeom>
          <a:noFill/>
          <a:ln>
            <a:noFill/>
          </a:ln>
        </p:spPr>
      </p:pic>
    </p:spTree>
    <p:extLst>
      <p:ext uri="{BB962C8B-B14F-4D97-AF65-F5344CB8AC3E}">
        <p14:creationId xmlns:p14="http://schemas.microsoft.com/office/powerpoint/2010/main" val="30349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TotalTime>
  <Words>1053</Words>
  <Application>Microsoft Office PowerPoint</Application>
  <PresentationFormat>Custom</PresentationFormat>
  <Paragraphs>65</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Bell MT</vt:lpstr>
      <vt:lpstr>Calibri</vt:lpstr>
      <vt:lpstr>Calibri Light</vt:lpstr>
      <vt:lpstr>Cambria</vt:lpstr>
      <vt:lpstr>Consolas</vt:lpstr>
      <vt:lpstr>Lato</vt:lpstr>
      <vt:lpstr>Roboto</vt:lpstr>
      <vt:lpstr>Symbol</vt:lpstr>
      <vt:lpstr>Times New Roman</vt:lpstr>
      <vt:lpstr>Verdana</vt:lpstr>
      <vt:lpstr>Office Theme</vt:lpstr>
      <vt:lpstr>PowerPoint Presentation</vt:lpstr>
      <vt:lpstr>Introduction</vt:lpstr>
      <vt:lpstr>Understanding Human Pose Estimation</vt:lpstr>
      <vt:lpstr>What is Pose Estimation?</vt:lpstr>
      <vt:lpstr> 2d Pose estimation</vt:lpstr>
      <vt:lpstr>3d Pose estimation</vt:lpstr>
      <vt:lpstr>       Types of 3d model</vt:lpstr>
      <vt:lpstr>           Python OpenCV</vt:lpstr>
      <vt:lpstr>MediaPipe</vt:lpstr>
      <vt:lpstr>PowerPoint Presentation</vt:lpstr>
      <vt:lpstr>MediaPipe Solutions </vt:lpstr>
      <vt:lpstr>Understanding Facial Recognition</vt:lpstr>
      <vt:lpstr>Mediapipe Holistic Model</vt:lpstr>
      <vt:lpstr>             GYM TRACKER</vt:lpstr>
      <vt:lpstr>               Curl counter</vt:lpstr>
      <vt:lpstr>Real-World Applications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Shirish</dc:creator>
  <cp:lastModifiedBy>shirish dwivedi</cp:lastModifiedBy>
  <cp:revision>2</cp:revision>
  <dcterms:created xsi:type="dcterms:W3CDTF">2023-12-02T07:42:37Z</dcterms:created>
  <dcterms:modified xsi:type="dcterms:W3CDTF">2023-12-03T10:52:16Z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2023-12-02T00:00:00Z</vt:filetime>
  </property>
  <property fmtid="{D5CDD505-2E9C-101B-9397-08002B2CF9AE}" pid="3" name="LastSaved">
    <vt:filetime>2023-12-02T00:00:00Z</vt:filetime>
  </property>
  <property fmtid="{D5CDD505-2E9C-101B-9397-08002B2CF9AE}" pid="4" name="Producer">
    <vt:lpwstr>GPL Ghostscript 10.02.0</vt:lpwstr>
  </property>
</Properties>
</file>