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370" r:id="rId4"/>
    <p:sldId id="270" r:id="rId5"/>
    <p:sldId id="261" r:id="rId6"/>
    <p:sldId id="422" r:id="rId7"/>
    <p:sldId id="423" r:id="rId8"/>
    <p:sldId id="258" r:id="rId9"/>
    <p:sldId id="264" r:id="rId10"/>
    <p:sldId id="259" r:id="rId11"/>
    <p:sldId id="260" r:id="rId12"/>
    <p:sldId id="404" r:id="rId13"/>
    <p:sldId id="399" r:id="rId14"/>
    <p:sldId id="406" r:id="rId15"/>
    <p:sldId id="348" r:id="rId16"/>
    <p:sldId id="371" r:id="rId17"/>
    <p:sldId id="372" r:id="rId18"/>
    <p:sldId id="353" r:id="rId19"/>
    <p:sldId id="265" r:id="rId20"/>
    <p:sldId id="349" r:id="rId21"/>
    <p:sldId id="350" r:id="rId22"/>
    <p:sldId id="351" r:id="rId23"/>
    <p:sldId id="268" r:id="rId24"/>
    <p:sldId id="278" r:id="rId25"/>
    <p:sldId id="279" r:id="rId26"/>
    <p:sldId id="408" r:id="rId27"/>
    <p:sldId id="409" r:id="rId28"/>
    <p:sldId id="410" r:id="rId29"/>
    <p:sldId id="412" r:id="rId30"/>
    <p:sldId id="280" r:id="rId31"/>
    <p:sldId id="281" r:id="rId32"/>
    <p:sldId id="285" r:id="rId33"/>
    <p:sldId id="306" r:id="rId34"/>
    <p:sldId id="287" r:id="rId35"/>
    <p:sldId id="289" r:id="rId36"/>
    <p:sldId id="290" r:id="rId37"/>
    <p:sldId id="335" r:id="rId38"/>
    <p:sldId id="344" r:id="rId39"/>
    <p:sldId id="295" r:id="rId40"/>
    <p:sldId id="398" r:id="rId41"/>
    <p:sldId id="401" r:id="rId42"/>
    <p:sldId id="402" r:id="rId43"/>
    <p:sldId id="381" r:id="rId44"/>
    <p:sldId id="304" r:id="rId45"/>
    <p:sldId id="395" r:id="rId46"/>
    <p:sldId id="307" r:id="rId47"/>
    <p:sldId id="308" r:id="rId48"/>
    <p:sldId id="397" r:id="rId49"/>
    <p:sldId id="405" r:id="rId50"/>
    <p:sldId id="315" r:id="rId51"/>
    <p:sldId id="317" r:id="rId52"/>
    <p:sldId id="316" r:id="rId53"/>
    <p:sldId id="318" r:id="rId54"/>
    <p:sldId id="326" r:id="rId55"/>
    <p:sldId id="319" r:id="rId56"/>
    <p:sldId id="321" r:id="rId57"/>
    <p:sldId id="320" r:id="rId58"/>
    <p:sldId id="419" r:id="rId59"/>
    <p:sldId id="413" r:id="rId60"/>
    <p:sldId id="414" r:id="rId61"/>
    <p:sldId id="416" r:id="rId62"/>
    <p:sldId id="425" r:id="rId63"/>
    <p:sldId id="426" r:id="rId64"/>
    <p:sldId id="420" r:id="rId65"/>
    <p:sldId id="424" r:id="rId6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B2F"/>
    <a:srgbClr val="DAE2EA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07" autoAdjust="0"/>
    <p:restoredTop sz="94673" autoAdjust="0"/>
  </p:normalViewPr>
  <p:slideViewPr>
    <p:cSldViewPr>
      <p:cViewPr varScale="1">
        <p:scale>
          <a:sx n="116" d="100"/>
          <a:sy n="116" d="100"/>
        </p:scale>
        <p:origin x="24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028440" cy="3505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2"/>
            <a:ext cx="4028440" cy="3505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92026DA-E833-45AF-A48D-F9A19F767B9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5"/>
            <a:ext cx="4028440" cy="3505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5"/>
            <a:ext cx="4028440" cy="3505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9A56B161-0E42-4C5D-8447-E03BEAB5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5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028440" cy="3505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2"/>
            <a:ext cx="4028440" cy="3505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22895F0-9356-4832-B032-362AFABEB5FB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2" y="3329940"/>
            <a:ext cx="7437119" cy="31546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5"/>
            <a:ext cx="4028440" cy="3505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5"/>
            <a:ext cx="4028440" cy="3505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F55A1176-0C74-44DF-9266-FF7B17C3A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8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176-0C74-44DF-9266-FF7B17C3A31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9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176-0C74-44DF-9266-FF7B17C3A31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176-0C74-44DF-9266-FF7B17C3A31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176-0C74-44DF-9266-FF7B17C3A31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176-0C74-44DF-9266-FF7B17C3A31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176-0C74-44DF-9266-FF7B17C3A31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176-0C74-44DF-9266-FF7B17C3A31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176-0C74-44DF-9266-FF7B17C3A31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176-0C74-44DF-9266-FF7B17C3A31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A1176-0C74-44DF-9266-FF7B17C3A31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4301B-5AC7-4E8E-8827-CA40B4499B3C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10F5-745D-4460-A9B5-7B034AB4A686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66C6-1452-4D3F-8860-EEA13731DC6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7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6F914-A979-490D-A845-A62F71BD340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5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98FE-8DE5-4390-97B9-C0B0C7B6C1F3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DBE7-5BB0-4904-9D56-5C47A8FC7326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5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56C6-5549-40B5-9A8C-8ED69E4A18E0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F4ED-5F68-4DB1-8273-0B018F5912D1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8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0024-CBA9-47E2-84A9-E68B1FEABCA0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5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A281B-AC52-4BDC-B505-EE7FBC9F958E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1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399D-9FBF-41DC-8F5B-7B302A64DA67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64999">
              <a:schemeClr val="bg1"/>
            </a:gs>
            <a:gs pos="100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867B-AB21-4E35-8DD2-D568606D6FF4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23D8-CB66-49F3-90E8-3C0B3A5DA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s/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school.com/courses/try-r" TargetMode="External"/><Relationship Id="rId3" Type="http://schemas.openxmlformats.org/officeDocument/2006/relationships/hyperlink" Target="http://cran.r-project.org/doc/contrib/Verzani-SimpleR.pdf" TargetMode="External"/><Relationship Id="rId7" Type="http://schemas.openxmlformats.org/officeDocument/2006/relationships/hyperlink" Target="http://cran.r-project.org/manuals.html" TargetMode="External"/><Relationship Id="rId2" Type="http://schemas.openxmlformats.org/officeDocument/2006/relationships/hyperlink" Target="http://cran.r-project.org/doc/manuals/R-intro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an.r-project.org/doc/contrib/usingR.pdf" TargetMode="External"/><Relationship Id="rId5" Type="http://schemas.openxmlformats.org/officeDocument/2006/relationships/hyperlink" Target="http://cran.r-project.org/doc/contrib/Owen-TheRGuide.pdf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://cran.r-project.org/doc/contrib/Paradis-rdebuts_en.pdf" TargetMode="External"/><Relationship Id="rId9" Type="http://schemas.openxmlformats.org/officeDocument/2006/relationships/hyperlink" Target="http://www.ats.ucla.edu/stat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5638800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  <a:latin typeface="Segoe UI Semibold" pitchFamily="34" charset="0"/>
                <a:cs typeface="Arial" pitchFamily="34" charset="0"/>
              </a:rPr>
              <a:t>R for Researchers 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Analysis and Visualization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sz="1800" dirty="0" err="1">
                <a:latin typeface="Segoe UI Light" pitchFamily="34" charset="0"/>
                <a:cs typeface="Arial" pitchFamily="34" charset="0"/>
              </a:rPr>
              <a:t>Er</a:t>
            </a:r>
            <a:r>
              <a:rPr lang="en-US" sz="1800" dirty="0">
                <a:latin typeface="Segoe UI Light" pitchFamily="34" charset="0"/>
                <a:cs typeface="Arial" pitchFamily="34" charset="0"/>
              </a:rPr>
              <a:t>. Shirish Maharjan</a:t>
            </a:r>
            <a:br>
              <a:rPr lang="en-US" sz="1800" dirty="0">
                <a:latin typeface="Segoe UI Light" pitchFamily="34" charset="0"/>
                <a:cs typeface="Arial" pitchFamily="34" charset="0"/>
              </a:rPr>
            </a:br>
            <a:r>
              <a:rPr lang="en-US" sz="1800" i="1" dirty="0">
                <a:solidFill>
                  <a:schemeClr val="tx2"/>
                </a:solidFill>
                <a:latin typeface="Segoe UI Light" pitchFamily="34" charset="0"/>
                <a:cs typeface="Arial" pitchFamily="34" charset="0"/>
              </a:rPr>
              <a:t>Shirish.Maharjan@herdint.com</a:t>
            </a:r>
            <a:br>
              <a:rPr lang="en-US" sz="1800" dirty="0">
                <a:latin typeface="Segoe UI Light" pitchFamily="34" charset="0"/>
                <a:cs typeface="Arial" pitchFamily="34" charset="0"/>
              </a:rPr>
            </a:br>
            <a:r>
              <a:rPr lang="en-US" sz="1800" b="1" dirty="0">
                <a:latin typeface="Segoe UI Semibold" pitchFamily="34" charset="0"/>
                <a:cs typeface="Arial" pitchFamily="34" charset="0"/>
              </a:rPr>
              <a:t>S</a:t>
            </a:r>
            <a:r>
              <a:rPr lang="en-US" sz="1800" b="1" dirty="0">
                <a:latin typeface="Segoe UI Semibold" pitchFamily="34" charset="0"/>
              </a:rPr>
              <a:t>enior Data Analyst</a:t>
            </a:r>
            <a:br>
              <a:rPr lang="en-US" sz="2700" b="1" dirty="0"/>
            </a:br>
            <a:br>
              <a:rPr lang="en-US" sz="2700" b="1" dirty="0"/>
            </a:br>
            <a:r>
              <a:rPr lang="en-US" sz="3200" b="1" dirty="0">
                <a:solidFill>
                  <a:srgbClr val="C00000"/>
                </a:solidFill>
              </a:rPr>
              <a:t>Herd International</a:t>
            </a:r>
            <a:br>
              <a:rPr lang="en-US" sz="3200" dirty="0"/>
            </a:b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08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R as a calculator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38200" y="1768343"/>
            <a:ext cx="60198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7 + 5              </a:t>
            </a:r>
            <a:r>
              <a:rPr lang="en-US" sz="1400" dirty="0">
                <a:solidFill>
                  <a:srgbClr val="4D6B2F"/>
                </a:solidFill>
                <a:latin typeface="Segoe UI Light" pitchFamily="34" charset="0"/>
                <a:cs typeface="Courier New" pitchFamily="49" charset="0"/>
              </a:rPr>
              <a:t># arithmetic operation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Segoe UI Light" pitchFamily="34" charset="0"/>
                <a:cs typeface="Courier New" pitchFamily="49" charset="0"/>
              </a:rPr>
              <a:t>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[1] 12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6 – 3 * ( 8/2 – 1 )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[1] -3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log(10)            </a:t>
            </a:r>
            <a:r>
              <a:rPr lang="en-US" sz="1400" dirty="0">
                <a:solidFill>
                  <a:srgbClr val="4D6B2F"/>
                </a:solidFill>
                <a:latin typeface="Segoe UI Light" pitchFamily="34" charset="0"/>
                <a:cs typeface="Courier New" pitchFamily="49" charset="0"/>
              </a:rPr>
              <a:t># commonly used functions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[1] 2.302585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(7)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[1] 1096.633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[1] 1.414214</a:t>
            </a:r>
          </a:p>
          <a:p>
            <a:endParaRPr lang="en-US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9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077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(x), sum(x), sign(x), abs(x), …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trigonometric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sin(x),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(x), tan(x),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(x),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(x), … 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D6B2F"/>
                </a:solidFill>
                <a:latin typeface="Segoe UI Light" pitchFamily="34" charset="0"/>
                <a:cs typeface="Courier New" pitchFamily="49" charset="0"/>
              </a:rPr>
              <a:t># hyperbolic </a:t>
            </a:r>
            <a:r>
              <a:rPr lang="en-US" sz="1800" dirty="0">
                <a:latin typeface="Garamond" pitchFamily="18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sinh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(x),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cosh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(x), …	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logarithmic and exponent</a:t>
            </a:r>
            <a:r>
              <a:rPr lang="en-US" sz="1800" dirty="0">
                <a:latin typeface="Garamond" pitchFamily="18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log(x), log10(x), log2(x) or log(x, base=10),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(x)			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factorial and combination functions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factorial(n)	, choose(n ,m)	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built-in constants</a:t>
            </a:r>
            <a:endParaRPr lang="en-US" sz="1400" dirty="0"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T, F, pi, LETTERS, letters,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month.abb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month.name</a:t>
            </a:r>
            <a:r>
              <a:rPr lang="en-US" sz="1600" dirty="0">
                <a:solidFill>
                  <a:schemeClr val="tx2"/>
                </a:solidFill>
                <a:latin typeface="Garamond" pitchFamily="18" charset="0"/>
                <a:cs typeface="Courier New" pitchFamily="49" charset="0"/>
              </a:rPr>
              <a:t>		</a:t>
            </a:r>
            <a:endParaRPr lang="en-US" sz="1400" dirty="0">
              <a:solidFill>
                <a:srgbClr val="4D6B2F"/>
              </a:solidFill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6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Logical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077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>
                <a:latin typeface="Segoe UI Semibold" pitchFamily="34" charset="0"/>
              </a:rPr>
              <a:t>Symbol </a:t>
            </a:r>
            <a:r>
              <a:rPr lang="en-US" sz="1800" dirty="0"/>
              <a:t>		</a:t>
            </a:r>
            <a:r>
              <a:rPr lang="en-US" sz="1800" dirty="0">
                <a:latin typeface="Segoe UI Semibold" pitchFamily="34" charset="0"/>
              </a:rPr>
              <a:t>Meaning</a:t>
            </a:r>
          </a:p>
          <a:p>
            <a:pPr marL="0" indent="0">
              <a:buNone/>
            </a:pPr>
            <a:endParaRPr lang="en-US" sz="1800" dirty="0">
              <a:latin typeface="Segoe UI Semibold" pitchFamily="34" charset="0"/>
            </a:endParaRPr>
          </a:p>
          <a:p>
            <a:pPr marL="0" indent="0">
              <a:buNone/>
            </a:pPr>
            <a:r>
              <a:rPr lang="en-US" sz="1800" dirty="0"/>
              <a:t>		! 		logical NOT</a:t>
            </a:r>
          </a:p>
          <a:p>
            <a:pPr marL="0" indent="0">
              <a:buNone/>
            </a:pPr>
            <a:r>
              <a:rPr lang="en-US" sz="1800" dirty="0"/>
              <a:t>		&amp; 		logical AND</a:t>
            </a:r>
          </a:p>
          <a:p>
            <a:pPr marL="0" indent="0">
              <a:buNone/>
            </a:pPr>
            <a:r>
              <a:rPr lang="en-US" sz="1800" dirty="0"/>
              <a:t>		| 		logical OR</a:t>
            </a:r>
          </a:p>
          <a:p>
            <a:pPr marL="0" indent="0">
              <a:buNone/>
            </a:pPr>
            <a:r>
              <a:rPr lang="en-US" sz="1800" dirty="0"/>
              <a:t>		&lt; 		less than</a:t>
            </a:r>
          </a:p>
          <a:p>
            <a:pPr marL="0" indent="0">
              <a:buNone/>
            </a:pPr>
            <a:r>
              <a:rPr lang="en-US" sz="1800" dirty="0"/>
              <a:t>		&lt;=		less than or equal to</a:t>
            </a:r>
          </a:p>
          <a:p>
            <a:pPr marL="0" indent="0">
              <a:buNone/>
            </a:pPr>
            <a:r>
              <a:rPr lang="en-US" sz="1800" dirty="0"/>
              <a:t>		&gt; 		greater than</a:t>
            </a:r>
          </a:p>
          <a:p>
            <a:pPr marL="0" indent="0">
              <a:buNone/>
            </a:pPr>
            <a:r>
              <a:rPr lang="en-US" sz="1800" dirty="0"/>
              <a:t>		&gt;= 		greater than or equal to</a:t>
            </a:r>
          </a:p>
          <a:p>
            <a:pPr marL="0" indent="0">
              <a:buNone/>
            </a:pPr>
            <a:r>
              <a:rPr lang="en-US" sz="1800" dirty="0"/>
              <a:t>		== 		logical equals</a:t>
            </a:r>
          </a:p>
          <a:p>
            <a:pPr marL="0" indent="0">
              <a:buNone/>
            </a:pPr>
            <a:r>
              <a:rPr lang="en-US" sz="1800" dirty="0"/>
              <a:t>		! = 		not equal</a:t>
            </a:r>
            <a:r>
              <a:rPr lang="en-US" sz="1800" dirty="0">
                <a:solidFill>
                  <a:schemeClr val="tx2"/>
                </a:solidFill>
                <a:cs typeface="Courier New" pitchFamily="49" charset="0"/>
              </a:rPr>
              <a:t>	</a:t>
            </a:r>
            <a:endParaRPr lang="en-US" sz="1800" dirty="0">
              <a:solidFill>
                <a:srgbClr val="4D6B2F"/>
              </a:solidFill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Operations in 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38200" y="2252008"/>
            <a:ext cx="6019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# A few operations can be listed on one line.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# Use semicolon(</a:t>
            </a:r>
            <a:r>
              <a:rPr lang="en-US" sz="1600" b="1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) to separate them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(2)            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Segoe UI Light" pitchFamily="34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[1] 1.414214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25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880248"/>
            <a:ext cx="6629400" cy="5191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Garamond" pitchFamily="18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371601" y="1905000"/>
            <a:ext cx="5943600" cy="14157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get help on function </a:t>
            </a:r>
            <a:r>
              <a:rPr lang="en-US" sz="1400" dirty="0" err="1">
                <a:solidFill>
                  <a:srgbClr val="4D6B2F"/>
                </a:solidFill>
                <a:cs typeface="Courier New" pitchFamily="49" charset="0"/>
              </a:rPr>
              <a:t>read.table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()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?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or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help(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help.start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help in html format</a:t>
            </a:r>
            <a:endParaRPr lang="en-US" sz="1400" b="1" dirty="0">
              <a:solidFill>
                <a:srgbClr val="4D6B2F"/>
              </a:solidFill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3962400"/>
            <a:ext cx="5943601" cy="8925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182880" bIns="18288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cs typeface="Courier New" pitchFamily="49" charset="0"/>
              </a:rPr>
              <a:t># find all functions related to the subject of interest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help.search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input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1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52600"/>
            <a:ext cx="73914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ourier New" pitchFamily="49" charset="0"/>
              </a:rPr>
              <a:t>Assignment operator is  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800" b="1" dirty="0">
                <a:solidFill>
                  <a:schemeClr val="tx2"/>
                </a:solidFill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ourier New" pitchFamily="49" charset="0"/>
              </a:rPr>
              <a:t>Equal sign (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dirty="0">
                <a:solidFill>
                  <a:schemeClr val="tx2"/>
                </a:solidFill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itchFamily="49" charset="0"/>
              </a:rPr>
              <a:t>) could be used instead,  but 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1800" b="1" dirty="0">
                <a:solidFill>
                  <a:schemeClr val="tx2"/>
                </a:solidFill>
                <a:cs typeface="Courier New" pitchFamily="49" charset="0"/>
              </a:rPr>
              <a:t>  </a:t>
            </a:r>
            <a:r>
              <a:rPr lang="en-US" sz="1800" dirty="0">
                <a:solidFill>
                  <a:schemeClr val="tx2"/>
                </a:solidFill>
                <a:cs typeface="Courier New" pitchFamily="49" charset="0"/>
              </a:rPr>
              <a:t>operator is preferred </a:t>
            </a:r>
            <a:endParaRPr lang="en-US" sz="1800" b="1" dirty="0">
              <a:solidFill>
                <a:schemeClr val="tx2"/>
              </a:solidFill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95400" y="2971800"/>
            <a:ext cx="60198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x &lt;- 5    </a:t>
            </a:r>
            <a:r>
              <a:rPr lang="en-US" sz="1400" dirty="0">
                <a:solidFill>
                  <a:srgbClr val="4D6B2F"/>
                </a:solidFill>
                <a:latin typeface="Segoe UI Light" pitchFamily="34" charset="0"/>
                <a:cs typeface="Courier New" pitchFamily="49" charset="0"/>
              </a:rPr>
              <a:t># assign value 5 to a variable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x        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print value of </a:t>
            </a:r>
            <a:r>
              <a:rPr lang="en-US" sz="1400" b="1" dirty="0">
                <a:solidFill>
                  <a:srgbClr val="4D6B2F"/>
                </a:solidFill>
                <a:cs typeface="Courier New" pitchFamily="49" charset="0"/>
              </a:rPr>
              <a:t>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[1] 5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x &lt;- 4; y &lt;- 3 	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semicolon can be used as a separator</a:t>
            </a:r>
            <a:endParaRPr lang="en-US" sz="1400" b="1" dirty="0">
              <a:solidFill>
                <a:srgbClr val="4D6B2F"/>
              </a:solidFill>
              <a:cs typeface="Courier New" pitchFamily="49" charset="0"/>
            </a:endParaRP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z &lt;- x*x – y*y 	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assign the result to a new variable</a:t>
            </a:r>
          </a:p>
          <a:p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2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52600"/>
            <a:ext cx="73914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cs typeface="Courier New" pitchFamily="49" charset="0"/>
              </a:rPr>
              <a:t>Caution:</a:t>
            </a:r>
            <a:r>
              <a:rPr lang="en-US" sz="1800" dirty="0">
                <a:solidFill>
                  <a:schemeClr val="tx2"/>
                </a:solidFill>
                <a:cs typeface="Courier New" pitchFamily="49" charset="0"/>
              </a:rPr>
              <a:t>  Be careful comparing a variable with a negative number!</a:t>
            </a:r>
            <a:endParaRPr lang="en-US" sz="1800" b="1" dirty="0">
              <a:solidFill>
                <a:schemeClr val="tx2"/>
              </a:solidFill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95400" y="2667000"/>
            <a:ext cx="6019800" cy="22159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x &lt;- -5    </a:t>
            </a:r>
            <a:r>
              <a:rPr lang="en-US" sz="1400" dirty="0">
                <a:solidFill>
                  <a:srgbClr val="4D6B2F"/>
                </a:solidFill>
                <a:latin typeface="Segoe UI Light" pitchFamily="34" charset="0"/>
                <a:cs typeface="Courier New" pitchFamily="49" charset="0"/>
              </a:rPr>
              <a:t># assign value -5 to a variable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4D6B2F"/>
              </a:solidFill>
              <a:latin typeface="Segoe UI Light" pitchFamily="34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latin typeface="+mj-lt"/>
                <a:cs typeface="Courier New" pitchFamily="49" charset="0"/>
              </a:rPr>
              <a:t># </a:t>
            </a:r>
            <a:r>
              <a:rPr lang="en-US" sz="1400" b="1" dirty="0">
                <a:solidFill>
                  <a:srgbClr val="4D6B2F"/>
                </a:solidFill>
                <a:latin typeface="+mj-lt"/>
                <a:cs typeface="Courier New" pitchFamily="49" charset="0"/>
              </a:rPr>
              <a:t>Wrong evaluation </a:t>
            </a:r>
            <a:r>
              <a:rPr lang="en-US" sz="1400" dirty="0">
                <a:solidFill>
                  <a:srgbClr val="4D6B2F"/>
                </a:solidFill>
                <a:latin typeface="+mj-lt"/>
                <a:cs typeface="Courier New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x &lt;-3      </a:t>
            </a:r>
            <a:r>
              <a:rPr lang="en-US" sz="1600" dirty="0">
                <a:solidFill>
                  <a:srgbClr val="4D6B2F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Desired : Is </a:t>
            </a:r>
            <a:r>
              <a:rPr lang="en-US" sz="1400" i="1" dirty="0">
                <a:solidFill>
                  <a:srgbClr val="4D6B2F"/>
                </a:solidFill>
                <a:cs typeface="Courier New" pitchFamily="49" charset="0"/>
              </a:rPr>
              <a:t>x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  less than -3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x 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[1] 3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45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52600"/>
            <a:ext cx="73914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cs typeface="Courier New" pitchFamily="49" charset="0"/>
              </a:rPr>
              <a:t>Caution:</a:t>
            </a:r>
            <a:r>
              <a:rPr lang="en-US" sz="1800" dirty="0">
                <a:solidFill>
                  <a:schemeClr val="tx2"/>
                </a:solidFill>
                <a:cs typeface="Courier New" pitchFamily="49" charset="0"/>
              </a:rPr>
              <a:t>  Be careful comparing a variable with a negative number!</a:t>
            </a:r>
            <a:endParaRPr lang="en-US" sz="1800" b="1" dirty="0">
              <a:solidFill>
                <a:schemeClr val="tx2"/>
              </a:solidFill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95400" y="2362200"/>
            <a:ext cx="6019800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x &lt;- -5    </a:t>
            </a:r>
            <a:r>
              <a:rPr lang="en-US" sz="1400" dirty="0">
                <a:solidFill>
                  <a:srgbClr val="4D6B2F"/>
                </a:solidFill>
                <a:latin typeface="Segoe UI Light" pitchFamily="34" charset="0"/>
                <a:cs typeface="Courier New" pitchFamily="49" charset="0"/>
              </a:rPr>
              <a:t># assign value -5 to a variable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4D6B2F"/>
              </a:solidFill>
              <a:latin typeface="Segoe UI Light" pitchFamily="34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latin typeface="+mj-lt"/>
                <a:cs typeface="Courier New" pitchFamily="49" charset="0"/>
              </a:rPr>
              <a:t># </a:t>
            </a:r>
            <a:r>
              <a:rPr lang="en-US" sz="1400" b="1" dirty="0">
                <a:solidFill>
                  <a:srgbClr val="4D6B2F"/>
                </a:solidFill>
                <a:latin typeface="+mj-lt"/>
                <a:cs typeface="Courier New" pitchFamily="49" charset="0"/>
              </a:rPr>
              <a:t>Correct evaluation  (use space!)</a:t>
            </a:r>
            <a:r>
              <a:rPr lang="en-US" sz="1400" dirty="0">
                <a:solidFill>
                  <a:srgbClr val="4D6B2F"/>
                </a:solidFill>
                <a:latin typeface="+mj-lt"/>
                <a:cs typeface="Courier New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x &lt; -3      </a:t>
            </a:r>
            <a:r>
              <a:rPr lang="en-US" sz="1600" dirty="0">
                <a:solidFill>
                  <a:srgbClr val="4D6B2F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Is </a:t>
            </a:r>
            <a:r>
              <a:rPr lang="en-US" sz="1400" i="1" dirty="0">
                <a:solidFill>
                  <a:srgbClr val="4D6B2F"/>
                </a:solidFill>
                <a:cs typeface="Courier New" pitchFamily="49" charset="0"/>
              </a:rPr>
              <a:t>x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  less than -3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[1] TRUE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</a:t>
            </a:r>
            <a:r>
              <a:rPr lang="en-US" sz="1400" b="1" dirty="0">
                <a:solidFill>
                  <a:srgbClr val="4D6B2F"/>
                </a:solidFill>
                <a:latin typeface="+mj-lt"/>
                <a:cs typeface="Courier New" pitchFamily="49" charset="0"/>
              </a:rPr>
              <a:t>Even better (use parenthesis):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x &lt;(-7)      </a:t>
            </a:r>
            <a:r>
              <a:rPr lang="en-US" sz="1400" dirty="0">
                <a:solidFill>
                  <a:srgbClr val="4D6B2F"/>
                </a:solidFill>
                <a:latin typeface="Segoe UI Light" pitchFamily="34" charset="0"/>
                <a:cs typeface="Courier New" pitchFamily="49" charset="0"/>
              </a:rPr>
              <a:t>#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Is </a:t>
            </a:r>
            <a:r>
              <a:rPr lang="en-US" sz="1400" i="1" dirty="0">
                <a:solidFill>
                  <a:srgbClr val="4D6B2F"/>
                </a:solidFill>
                <a:cs typeface="Courier New" pitchFamily="49" charset="0"/>
              </a:rPr>
              <a:t>x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  less than -7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[1] FALSE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7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sz="1800" dirty="0">
                <a:solidFill>
                  <a:schemeClr val="tx2"/>
                </a:solidFill>
                <a:cs typeface="Courier New" pitchFamily="49" charset="0"/>
              </a:rPr>
              <a:t>can also be used as an assignment operator </a:t>
            </a:r>
            <a:endParaRPr lang="en-US" sz="1800" dirty="0"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ourier New" pitchFamily="49" charset="0"/>
              </a:rPr>
              <a:t>Objects can take values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Inf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-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Inf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itchFamily="49" charset="0"/>
              </a:rPr>
              <a:t>(not a number)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ourier New" pitchFamily="49" charset="0"/>
              </a:rPr>
              <a:t>and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800" dirty="0">
                <a:solidFill>
                  <a:schemeClr val="tx2"/>
                </a:solidFill>
                <a:cs typeface="Courier New" pitchFamily="49" charset="0"/>
              </a:rPr>
              <a:t> (not available) for missing data</a:t>
            </a:r>
            <a:endParaRPr lang="en-US" sz="18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95400" y="2133600"/>
            <a:ext cx="60198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5 -&gt; a   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assign value 5 to a variable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         		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[1] 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4621778"/>
            <a:ext cx="60198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 &lt;- NA   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assign “missing data” value to a variable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          		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[1] NA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Names of the objects may contain any combinations of letters, numbers and dots ( </a:t>
            </a:r>
            <a:r>
              <a:rPr lang="en-US" sz="1400" b="1" dirty="0">
                <a:solidFill>
                  <a:schemeClr val="tx2"/>
                </a:solidFill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 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19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73988" y="3124200"/>
            <a:ext cx="6019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sept14.2012.num &lt;- 1000     </a:t>
            </a:r>
            <a:r>
              <a:rPr lang="en-US" sz="1600" dirty="0">
                <a:solidFill>
                  <a:srgbClr val="4D6B2F"/>
                </a:solidFill>
                <a:latin typeface="Segoe UI Semibold" pitchFamily="34" charset="0"/>
                <a:cs typeface="Courier New" pitchFamily="49" charset="0"/>
              </a:rPr>
              <a:t># correct!</a:t>
            </a:r>
            <a:endParaRPr lang="en-US" sz="1600" dirty="0">
              <a:latin typeface="Segoe UI Semibold" pitchFamily="34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3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600201"/>
            <a:ext cx="4876800" cy="360635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Introduction</a:t>
            </a: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Help System</a:t>
            </a: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Variables</a:t>
            </a: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R environment</a:t>
            </a: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Vectors</a:t>
            </a: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Matrices</a:t>
            </a: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Datasets (data frames)</a:t>
            </a: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Lists</a:t>
            </a: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Data Visualization using ggplot2</a:t>
            </a: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Online Resources</a:t>
            </a:r>
          </a:p>
          <a:p>
            <a:pPr>
              <a:lnSpc>
                <a:spcPct val="200000"/>
              </a:lnSpc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8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Names of the objects may contain any combinations of letters, numbers and dots ( </a:t>
            </a:r>
            <a:r>
              <a:rPr lang="en-US" sz="1400" b="1" dirty="0">
                <a:solidFill>
                  <a:schemeClr val="tx2"/>
                </a:solidFill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 )</a:t>
            </a:r>
          </a:p>
          <a:p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Names of the objects may </a:t>
            </a:r>
            <a:r>
              <a:rPr lang="en-US" sz="1400" dirty="0">
                <a:solidFill>
                  <a:schemeClr val="tx2"/>
                </a:solidFill>
                <a:latin typeface="Segoe UI Semibold" pitchFamily="34" charset="0"/>
                <a:cs typeface="Courier New" pitchFamily="49" charset="0"/>
              </a:rPr>
              <a:t>NOT</a:t>
            </a:r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 start with a </a:t>
            </a:r>
            <a:r>
              <a:rPr lang="en-US" sz="1400" i="1" dirty="0">
                <a:solidFill>
                  <a:schemeClr val="tx2"/>
                </a:solidFill>
                <a:cs typeface="Courier New" pitchFamily="49" charset="0"/>
              </a:rPr>
              <a:t>number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73988" y="3124200"/>
            <a:ext cx="60198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2012.sept14.num &lt;- 1000     </a:t>
            </a:r>
            <a:r>
              <a:rPr lang="en-US" sz="1600" dirty="0">
                <a:solidFill>
                  <a:srgbClr val="FF0000"/>
                </a:solidFill>
                <a:latin typeface="Segoe UI Semibold" pitchFamily="34" charset="0"/>
                <a:cs typeface="Courier New" pitchFamily="49" charset="0"/>
              </a:rPr>
              <a:t># wrong!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Error: unexpected symbol in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2012.sept14.num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6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Names of the objects may contain any combinations of letters, numbers and dots ( </a:t>
            </a:r>
            <a:r>
              <a:rPr lang="en-US" sz="1400" b="1" dirty="0">
                <a:solidFill>
                  <a:schemeClr val="tx2"/>
                </a:solidFill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 )</a:t>
            </a:r>
          </a:p>
          <a:p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Names of the objects may NOT start with a number</a:t>
            </a:r>
          </a:p>
          <a:p>
            <a:r>
              <a:rPr lang="en-US" sz="1400" b="1" dirty="0">
                <a:solidFill>
                  <a:schemeClr val="tx2"/>
                </a:solidFill>
                <a:cs typeface="Courier New" pitchFamily="49" charset="0"/>
              </a:rPr>
              <a:t>Case sensitive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73988" y="3124200"/>
            <a:ext cx="60198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 &lt;- 5;   A &lt;- 7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Garamond" pitchFamily="18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         		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[1] 5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         		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[1] 7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9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Names of the objects may contain any combinations of letters, numbers and dots ( </a:t>
            </a:r>
            <a:r>
              <a:rPr lang="en-US" sz="1400" b="1" dirty="0">
                <a:solidFill>
                  <a:schemeClr val="tx2"/>
                </a:solidFill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 )</a:t>
            </a:r>
          </a:p>
          <a:p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Names of the objects may NOT start with a number</a:t>
            </a:r>
          </a:p>
          <a:p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Case sensitive</a:t>
            </a:r>
          </a:p>
          <a:p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Avoid renaming predefined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 objects, constants and functions: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c, q, s, t, C, D, F, I</a:t>
            </a:r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, and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73988" y="3124200"/>
            <a:ext cx="60198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examples of correct variable assignments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b.total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&lt;- 21;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b.average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&lt;- 3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b.total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Garamond" pitchFamily="18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[1] 21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b.average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[1] 3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60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string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137" y="1905000"/>
            <a:ext cx="7205663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cs typeface="Courier New" pitchFamily="49" charset="0"/>
              </a:rPr>
              <a:t>Strings are delimited by </a:t>
            </a:r>
            <a:r>
              <a:rPr lang="en-US" sz="1800" b="1" dirty="0">
                <a:solidFill>
                  <a:srgbClr val="C00000"/>
                </a:solidFill>
                <a:latin typeface="Segoe UI Semibold" pitchFamily="34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chemeClr val="tx2"/>
                </a:solidFill>
                <a:cs typeface="Courier New" pitchFamily="49" charset="0"/>
              </a:rPr>
              <a:t> or by </a:t>
            </a:r>
            <a:r>
              <a:rPr lang="en-US" sz="1800" b="1" dirty="0">
                <a:solidFill>
                  <a:srgbClr val="C00000"/>
                </a:solidFill>
                <a:latin typeface="Segoe UI Semibold" pitchFamily="34" charset="0"/>
                <a:cs typeface="Courier New" pitchFamily="49" charset="0"/>
              </a:rPr>
              <a:t>'</a:t>
            </a:r>
            <a:r>
              <a:rPr lang="en-US" sz="1800" dirty="0">
                <a:solidFill>
                  <a:schemeClr val="tx2"/>
                </a:solidFill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557337" y="2438400"/>
            <a:ext cx="601980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&lt;- “Shirish"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 	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[1] “Shirish"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hisName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&lt;- ‘Ram'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hisName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[1] “Ram"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7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There are basic data types:</a:t>
            </a:r>
            <a:endParaRPr lang="en-US" sz="2400" b="1" dirty="0">
              <a:solidFill>
                <a:schemeClr val="tx2"/>
              </a:solidFill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cs typeface="Courier New" pitchFamily="49" charset="0"/>
            </a:endParaRP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Integer</a:t>
            </a:r>
            <a:r>
              <a:rPr lang="en-US" sz="1800" b="1" baseline="300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(*)</a:t>
            </a:r>
            <a:r>
              <a:rPr lang="en-US" sz="1800" baseline="300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 </a:t>
            </a:r>
          </a:p>
          <a:p>
            <a:endParaRPr lang="en-US" sz="1800" dirty="0">
              <a:solidFill>
                <a:schemeClr val="accent1">
                  <a:lumMod val="75000"/>
                </a:schemeClr>
              </a:solidFill>
              <a:cs typeface="Courier New" pitchFamily="49" charset="0"/>
            </a:endParaRP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Numerical</a:t>
            </a:r>
          </a:p>
          <a:p>
            <a:endParaRPr lang="en-US" sz="1800" dirty="0">
              <a:cs typeface="Courier New" pitchFamily="49" charset="0"/>
            </a:endParaRP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Complex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 </a:t>
            </a:r>
          </a:p>
          <a:p>
            <a:endParaRPr lang="en-US" sz="1800" dirty="0">
              <a:cs typeface="Courier New" pitchFamily="49" charset="0"/>
            </a:endParaRP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Logical (Boolean)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 </a:t>
            </a:r>
          </a:p>
          <a:p>
            <a:endParaRPr lang="en-US" sz="1800" dirty="0">
              <a:cs typeface="Courier New" pitchFamily="49" charset="0"/>
            </a:endParaRP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Character string</a:t>
            </a:r>
          </a:p>
          <a:p>
            <a:endParaRPr lang="en-US" sz="1800" b="1" dirty="0">
              <a:solidFill>
                <a:schemeClr val="accent1">
                  <a:lumMod val="75000"/>
                </a:schemeClr>
              </a:solidFill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64614" y="2971800"/>
            <a:ext cx="328858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&lt;- 21.69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4615" y="3657600"/>
            <a:ext cx="328858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cmp_value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&lt;- 7 + 3i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64614" y="4343400"/>
            <a:ext cx="328858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log_value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( 2 &lt; 4 )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64614" y="4979313"/>
            <a:ext cx="328858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"Hello R"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64614" y="2286000"/>
            <a:ext cx="328858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&lt;- 21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	</a:t>
            </a:r>
          </a:p>
        </p:txBody>
      </p:sp>
    </p:spTree>
    <p:extLst>
      <p:ext uri="{BB962C8B-B14F-4D97-AF65-F5344CB8AC3E}">
        <p14:creationId xmlns:p14="http://schemas.microsoft.com/office/powerpoint/2010/main" val="36849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Data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6172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mode()  or  class():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cs typeface="Courier New" pitchFamily="49" charset="0"/>
              </a:rPr>
              <a:t>Note: </a:t>
            </a:r>
            <a:r>
              <a:rPr lang="en-US" sz="1600" dirty="0">
                <a:cs typeface="Courier New" pitchFamily="49" charset="0"/>
              </a:rPr>
              <a:t>There is some differences between these  functions. See help for more information:</a:t>
            </a:r>
          </a:p>
          <a:p>
            <a:pPr marL="0" indent="0">
              <a:buNone/>
            </a:pPr>
            <a:endParaRPr lang="en-US" sz="1600" dirty="0"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26214" y="2133600"/>
            <a:ext cx="3288586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[1] "numeric"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5800" y="2146071"/>
            <a:ext cx="3288586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[1] "character"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1990" y="4038600"/>
            <a:ext cx="5530493" cy="14157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[1] "integer"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[1] "numeric"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345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saving current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33563" y="1600200"/>
            <a:ext cx="5105400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 &lt;- 5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b &lt;- a + 3;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&lt;- "apple"	</a:t>
            </a:r>
          </a:p>
          <a:p>
            <a:r>
              <a:rPr lang="en-US" sz="1600" dirty="0">
                <a:solidFill>
                  <a:schemeClr val="tx2"/>
                </a:solidFill>
                <a:latin typeface="Garamond" pitchFamily="18" charset="0"/>
                <a:cs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list all objects in the current session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	</a:t>
            </a:r>
            <a:r>
              <a:rPr lang="en-US" sz="1600" dirty="0">
                <a:solidFill>
                  <a:schemeClr val="tx2"/>
                </a:solidFill>
                <a:latin typeface="Garamond" pitchFamily="18" charset="0"/>
                <a:cs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[1] "a"    "b"      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33563" y="3733800"/>
            <a:ext cx="5105400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save contents of the current workspace into </a:t>
            </a:r>
            <a:r>
              <a:rPr lang="en-US" sz="1400" b="1" dirty="0">
                <a:solidFill>
                  <a:srgbClr val="4D6B2F"/>
                </a:solidFill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4D6B2F"/>
                </a:solidFill>
                <a:cs typeface="Courier New" pitchFamily="49" charset="0"/>
              </a:rPr>
              <a:t>RData</a:t>
            </a:r>
            <a:r>
              <a:rPr lang="en-US" sz="1400" b="1" dirty="0">
                <a:solidFill>
                  <a:srgbClr val="4D6B2F"/>
                </a:solidFill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file</a:t>
            </a:r>
            <a:endParaRPr lang="en-US" sz="1400" b="1" dirty="0">
              <a:solidFill>
                <a:srgbClr val="4D6B2F"/>
              </a:solidFill>
              <a:cs typeface="Courier New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save.image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sz="1600" dirty="0">
              <a:solidFill>
                <a:schemeClr val="tx2"/>
              </a:solidFill>
              <a:latin typeface="Garamond" pitchFamily="18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save contents to the file with a given name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save.image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(file = 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myFile.Rdata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")</a:t>
            </a:r>
            <a:endParaRPr lang="en-US" sz="1600" dirty="0">
              <a:solidFill>
                <a:schemeClr val="tx2"/>
              </a:solidFill>
              <a:latin typeface="Garamond" pitchFamily="18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800" y="5486400"/>
            <a:ext cx="511016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save some objects to the file</a:t>
            </a:r>
            <a:endParaRPr lang="en-US" sz="1400" b="1" dirty="0">
              <a:solidFill>
                <a:srgbClr val="4D6B2F"/>
              </a:solidFill>
              <a:cs typeface="Courier New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save(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file = 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ab.Rdata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")</a:t>
            </a:r>
            <a:endParaRPr lang="en-US" sz="1600" dirty="0">
              <a:solidFill>
                <a:schemeClr val="tx2"/>
              </a:solidFill>
              <a:latin typeface="Garamond" pitchFamily="18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5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loading stored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66800" y="1906012"/>
            <a:ext cx="6810375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load saved session</a:t>
            </a:r>
            <a:endParaRPr lang="en-US" sz="1400" b="1" dirty="0">
              <a:solidFill>
                <a:srgbClr val="4D6B2F"/>
              </a:solidFill>
              <a:cs typeface="Courier New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load("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myFile.Rdata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")	</a:t>
            </a:r>
          </a:p>
          <a:p>
            <a:pPr>
              <a:lnSpc>
                <a:spcPct val="200000"/>
              </a:lnSpc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list all the objects in the current workspace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				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or</a:t>
            </a: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objects()</a:t>
            </a:r>
          </a:p>
          <a:p>
            <a:pPr lvl="0"/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0"/>
            <a:endParaRPr lang="en-US" sz="16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remove objects from the current workspace</a:t>
            </a: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(a, b)	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52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other useful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66800" y="2209800"/>
            <a:ext cx="6810375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delete the file (or directory!)</a:t>
            </a:r>
            <a:endParaRPr lang="en-US" sz="1400" b="1" dirty="0">
              <a:solidFill>
                <a:srgbClr val="4D6B2F"/>
              </a:solidFill>
              <a:cs typeface="Courier New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unlink("</a:t>
            </a:r>
            <a:r>
              <a:rPr lang="en-US" sz="16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myFile.Rdata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")	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get working directory path</a:t>
            </a:r>
            <a:endParaRPr lang="en-US" sz="1400" b="1" dirty="0">
              <a:solidFill>
                <a:srgbClr val="4D6B2F"/>
              </a:solidFill>
              <a:cs typeface="Courier New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getwd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	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set working directory path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setwd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)		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+mj-lt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itchFamily="49" charset="0"/>
              </a:rPr>
              <a:t>Use arrow keys ( “up” and “down” ) to traverse through the history of commands.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itchFamily="49" charset="0"/>
              </a:rPr>
              <a:t>“Up arrow” – traverse backwards (older commands)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+mj-lt"/>
                <a:cs typeface="Courier New" pitchFamily="49" charset="0"/>
              </a:rPr>
              <a:t>“Down arrow” – traverse forward (newer commands)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29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1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Open source programming language for statistical computing and graphics</a:t>
            </a:r>
          </a:p>
          <a:p>
            <a:endParaRPr lang="en-US" sz="1800" dirty="0">
              <a:latin typeface="Segoe UI Light" pitchFamily="34" charset="0"/>
              <a:cs typeface="Courier New" pitchFamily="49" charset="0"/>
            </a:endParaRP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Part of GNU project</a:t>
            </a:r>
          </a:p>
          <a:p>
            <a:endParaRPr lang="en-US" sz="1800" dirty="0">
              <a:latin typeface="Segoe UI Light" pitchFamily="34" charset="0"/>
              <a:cs typeface="Courier New" pitchFamily="49" charset="0"/>
            </a:endParaRP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Written primarily in C and Fortran.</a:t>
            </a:r>
          </a:p>
          <a:p>
            <a:endParaRPr lang="en-US" sz="1800" dirty="0">
              <a:latin typeface="Segoe UI Light" pitchFamily="34" charset="0"/>
              <a:cs typeface="Courier New" pitchFamily="49" charset="0"/>
            </a:endParaRP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Available for various operating systems: Unix/Linux, Windows, Mac</a:t>
            </a:r>
          </a:p>
          <a:p>
            <a:endParaRPr lang="en-US" sz="1800" dirty="0">
              <a:latin typeface="Segoe UI Light" pitchFamily="34" charset="0"/>
              <a:cs typeface="Courier New" pitchFamily="49" charset="0"/>
            </a:endParaRP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Can be downloaded and installed from   </a:t>
            </a:r>
            <a:r>
              <a:rPr lang="en-US" sz="1800" u="sng" dirty="0">
                <a:solidFill>
                  <a:srgbClr val="002060"/>
                </a:solidFill>
                <a:latin typeface="Segoe UI Light" pitchFamily="34" charset="0"/>
                <a:cs typeface="Courier New" pitchFamily="49" charset="0"/>
                <a:hlinkClick r:id="rId2"/>
              </a:rPr>
              <a:t>http://cran.r-project.org</a:t>
            </a:r>
            <a:r>
              <a:rPr lang="en-US" sz="1800" dirty="0">
                <a:latin typeface="Segoe UI Light" pitchFamily="34" charset="0"/>
                <a:cs typeface="Courier New" pitchFamily="49" charset="0"/>
                <a:hlinkClick r:id="rId2"/>
              </a:rPr>
              <a:t>/</a:t>
            </a:r>
            <a:endParaRPr lang="en-US" sz="1800" dirty="0">
              <a:latin typeface="Segoe UI Light" pitchFamily="34" charset="0"/>
              <a:cs typeface="Courier New" pitchFamily="49" charset="0"/>
            </a:endParaRPr>
          </a:p>
          <a:p>
            <a:endParaRPr lang="en-US" sz="1800" dirty="0">
              <a:latin typeface="Segoe UI Light" pitchFamily="34" charset="0"/>
              <a:cs typeface="Courier New" pitchFamily="49" charset="0"/>
            </a:endParaRP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R Studio download : </a:t>
            </a:r>
            <a:r>
              <a:rPr lang="en-US" sz="1800" dirty="0">
                <a:hlinkClick r:id="rId3"/>
              </a:rPr>
              <a:t>Download RStudio - Posit</a:t>
            </a:r>
            <a:endParaRPr lang="en-US" sz="1800" dirty="0">
              <a:latin typeface="Segoe UI Light" pitchFamily="34" charset="0"/>
              <a:cs typeface="Courier New" pitchFamily="49" charset="0"/>
            </a:endParaRPr>
          </a:p>
          <a:p>
            <a:pPr>
              <a:lnSpc>
                <a:spcPct val="200000"/>
              </a:lnSpc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2" descr="P:\SCV-Work\Tutorials\R\pics\bcg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data objects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7772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Vectors, matrices, data frames &amp; lists</a:t>
            </a:r>
          </a:p>
          <a:p>
            <a:pPr marL="0" indent="0">
              <a:buNone/>
            </a:pPr>
            <a:endParaRPr lang="en-US" sz="1800" b="1" dirty="0">
              <a:cs typeface="Courier New" pitchFamily="49" charset="0"/>
            </a:endParaRPr>
          </a:p>
          <a:p>
            <a:r>
              <a:rPr lang="en-US" sz="1800" b="1" dirty="0">
                <a:cs typeface="Courier New" pitchFamily="49" charset="0"/>
              </a:rPr>
              <a:t>Vector</a:t>
            </a:r>
            <a:r>
              <a:rPr lang="en-US" sz="1800" dirty="0">
                <a:cs typeface="Courier New" pitchFamily="49" charset="0"/>
              </a:rPr>
              <a:t> – a set of elements of the same type.</a:t>
            </a:r>
          </a:p>
          <a:p>
            <a:pPr marL="0" indent="0">
              <a:buNone/>
            </a:pPr>
            <a:endParaRPr lang="en-US" sz="1800" dirty="0">
              <a:cs typeface="Courier New" pitchFamily="49" charset="0"/>
            </a:endParaRPr>
          </a:p>
          <a:p>
            <a:r>
              <a:rPr lang="en-US" sz="1800" b="1" dirty="0">
                <a:cs typeface="Courier New" pitchFamily="49" charset="0"/>
              </a:rPr>
              <a:t>Matrix</a:t>
            </a:r>
            <a:r>
              <a:rPr lang="en-US" sz="1800" dirty="0">
                <a:cs typeface="Courier New" pitchFamily="49" charset="0"/>
              </a:rPr>
              <a:t> - a set of elements of the same type organized in rows and columns.</a:t>
            </a:r>
          </a:p>
          <a:p>
            <a:pPr marL="0" indent="0">
              <a:buNone/>
            </a:pPr>
            <a:endParaRPr lang="en-US" sz="1800" dirty="0">
              <a:cs typeface="Courier New" pitchFamily="49" charset="0"/>
            </a:endParaRPr>
          </a:p>
          <a:p>
            <a:r>
              <a:rPr lang="en-US" sz="1800" b="1" dirty="0">
                <a:cs typeface="Courier New" pitchFamily="49" charset="0"/>
              </a:rPr>
              <a:t>Data Frame </a:t>
            </a:r>
            <a:r>
              <a:rPr lang="en-US" sz="1800" dirty="0">
                <a:cs typeface="Courier New" pitchFamily="49" charset="0"/>
              </a:rPr>
              <a:t>- a set of elements organized in rows and columns, where columns can be of different types.</a:t>
            </a:r>
          </a:p>
          <a:p>
            <a:pPr marL="0" indent="0">
              <a:buNone/>
            </a:pPr>
            <a:endParaRPr lang="en-US" sz="1800" dirty="0">
              <a:cs typeface="Courier New" pitchFamily="49" charset="0"/>
            </a:endParaRPr>
          </a:p>
          <a:p>
            <a:r>
              <a:rPr lang="en-US" sz="1800" b="1" dirty="0">
                <a:cs typeface="Courier New" pitchFamily="49" charset="0"/>
              </a:rPr>
              <a:t>List</a:t>
            </a:r>
            <a:r>
              <a:rPr lang="en-US" sz="1800" dirty="0">
                <a:cs typeface="Courier New" pitchFamily="49" charset="0"/>
              </a:rPr>
              <a:t> - a collection of data objects (possibly of different types) – a generalization of a vector.</a:t>
            </a:r>
          </a:p>
          <a:p>
            <a:endParaRPr lang="en-US" sz="1800" dirty="0">
              <a:cs typeface="Courier New" pitchFamily="49" charset="0"/>
            </a:endParaRPr>
          </a:p>
          <a:p>
            <a:endParaRPr lang="en-US" sz="1800" dirty="0">
              <a:latin typeface="Garamond" pitchFamily="18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30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2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57400"/>
            <a:ext cx="71628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Vector :  </a:t>
            </a:r>
            <a:r>
              <a:rPr lang="en-US" sz="20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a set of elements of the same type.</a:t>
            </a:r>
          </a:p>
          <a:p>
            <a:pPr marL="0" indent="0">
              <a:buNone/>
            </a:pPr>
            <a:endParaRPr lang="en-US" sz="2000" i="1" dirty="0"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2,  3,  7,  5,  1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TRUE,  FALSE,  FALSE,  TRUE,  FALSE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"Monday", "Tuesday", "Wednesday", "Thursday", "Friday"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31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6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642937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cs typeface="Courier New" pitchFamily="49" charset="0"/>
              </a:rPr>
              <a:t>To create a vector – use function “concatenate” :  </a:t>
            </a:r>
            <a:r>
              <a:rPr lang="en-US" sz="2000" b="1" dirty="0">
                <a:solidFill>
                  <a:srgbClr val="C00000"/>
                </a:solidFill>
                <a:latin typeface="Garamond" pitchFamily="18" charset="0"/>
                <a:cs typeface="Courier New" pitchFamily="49" charset="0"/>
              </a:rPr>
              <a:t>c(  )</a:t>
            </a:r>
          </a:p>
          <a:p>
            <a:pPr marL="0" indent="0">
              <a:buNone/>
            </a:pPr>
            <a:endParaRPr lang="en-US" sz="1800" dirty="0">
              <a:latin typeface="Garamond" pitchFamily="18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1800" dirty="0">
              <a:latin typeface="Garamond" pitchFamily="18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32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371600" y="2235637"/>
            <a:ext cx="6324599" cy="363176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&lt;- c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1,6,9,2,5 )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myVec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[1]   1  6  9  2  5</a:t>
            </a: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lets find out the type of </a:t>
            </a:r>
            <a:r>
              <a:rPr lang="en-US" sz="1400" b="1" dirty="0" err="1">
                <a:solidFill>
                  <a:srgbClr val="4D6B2F"/>
                </a:solidFill>
                <a:cs typeface="Courier New" pitchFamily="49" charset="0"/>
              </a:rPr>
              <a:t>myVec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 object</a:t>
            </a: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mode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[1] "numeric"</a:t>
            </a:r>
          </a:p>
          <a:p>
            <a:pPr lvl="0"/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fill vector with consecutive numbers from 5 to 9 and print it</a:t>
            </a: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(a&lt;-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c(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5:9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))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[1]  5  6  7  8  9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6429375" cy="635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can also use function “sequence” :  </a:t>
            </a:r>
            <a:r>
              <a:rPr lang="en-US" sz="2000" b="1" dirty="0" err="1">
                <a:solidFill>
                  <a:srgbClr val="C00000"/>
                </a:solidFill>
                <a:latin typeface="Garamond" pitchFamily="18" charset="0"/>
                <a:cs typeface="Courier New" pitchFamily="49" charset="0"/>
              </a:rPr>
              <a:t>seq</a:t>
            </a:r>
            <a:r>
              <a:rPr lang="en-US" sz="2000" b="1" dirty="0">
                <a:solidFill>
                  <a:srgbClr val="C00000"/>
                </a:solidFill>
                <a:latin typeface="Garamond" pitchFamily="18" charset="0"/>
                <a:cs typeface="Courier New" pitchFamily="49" charset="0"/>
              </a:rPr>
              <a:t>(  )</a:t>
            </a:r>
          </a:p>
          <a:p>
            <a:pPr marL="0" indent="0">
              <a:buNone/>
            </a:pPr>
            <a:endParaRPr lang="en-US" sz="1800" dirty="0">
              <a:latin typeface="Garamond" pitchFamily="18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1800" dirty="0">
              <a:latin typeface="Garamond" pitchFamily="18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33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85800" y="2133600"/>
            <a:ext cx="7086600" cy="16619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-1.1, 0.5, by=0.2 )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myVec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[1] -1.1 -0.9 -0.7 -0.5 -0.3 -0.1  0.1  0.3  0.5</a:t>
            </a: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47800" y="4088963"/>
            <a:ext cx="6429375" cy="63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 function “repeat” :  </a:t>
            </a:r>
            <a:r>
              <a:rPr lang="en-US" sz="2000" b="1" dirty="0">
                <a:solidFill>
                  <a:srgbClr val="C00000"/>
                </a:solidFill>
                <a:latin typeface="Garamond" pitchFamily="18" charset="0"/>
                <a:cs typeface="Courier New" pitchFamily="49" charset="0"/>
              </a:rPr>
              <a:t>rep(  )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Garamond" pitchFamily="18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Garamond" pitchFamily="18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1" y="4586407"/>
            <a:ext cx="4876799" cy="12926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&lt;- rep( 7, 3)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myVec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[1] 7 7 7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1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6705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  What can we do with vectors?</a:t>
            </a:r>
          </a:p>
          <a:p>
            <a:pPr marL="0" indent="0">
              <a:buNone/>
            </a:pPr>
            <a:endParaRPr lang="en-US" sz="1800" dirty="0">
              <a:latin typeface="Garamond" pitchFamily="18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1800" dirty="0">
              <a:latin typeface="Garamond" pitchFamily="18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34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371601" y="2282547"/>
            <a:ext cx="6324599" cy="35086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create more vectors: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 &lt;- c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1, 2, 4 )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 &lt;- c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7, 3 )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&lt;- c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a, b )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[1]  1  2  4  7  3</a:t>
            </a:r>
          </a:p>
          <a:p>
            <a:pPr lvl="0">
              <a:lnSpc>
                <a:spcPct val="150000"/>
              </a:lnSpc>
            </a:pP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D6B2F"/>
                </a:solidFill>
                <a:cs typeface="Courier New" pitchFamily="49" charset="0"/>
              </a:rPr>
              <a:t># append more values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[6:10] &lt;- c( 0, 6, 4, 1, 9)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Accessing vector data (partial list)</a:t>
            </a:r>
            <a:endParaRPr lang="en-US" sz="1600" dirty="0">
              <a:solidFill>
                <a:prstClr val="black"/>
              </a:solidFill>
              <a:latin typeface="+mj-lt"/>
              <a:cs typeface="Courier New" pitchFamily="49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x[n]             </a:t>
            </a:r>
            <a:r>
              <a:rPr lang="en-US" sz="17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aseline="300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7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 element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x[-n]            </a:t>
            </a:r>
            <a:r>
              <a:rPr lang="en-US" sz="17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all </a:t>
            </a:r>
            <a:r>
              <a:rPr lang="en-US" sz="1700" i="1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but</a:t>
            </a:r>
            <a:r>
              <a:rPr lang="en-US" sz="17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 n</a:t>
            </a:r>
            <a:r>
              <a:rPr lang="en-US" sz="1800" baseline="300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7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 element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x[1:n] 	          </a:t>
            </a:r>
            <a:r>
              <a:rPr lang="en-US" sz="17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first n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x[-(1:n)]        </a:t>
            </a:r>
            <a:r>
              <a:rPr lang="en-US" sz="17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elements starting from n+1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x[c(1,3,6)]      </a:t>
            </a:r>
            <a:r>
              <a:rPr lang="en-US" sz="17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specific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x[x&gt;3 &amp; x&lt;7]     </a:t>
            </a:r>
            <a:r>
              <a:rPr lang="en-US" sz="17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all element greater than 3 and less than 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x[x&lt;3 | x&gt;7]     </a:t>
            </a:r>
            <a:r>
              <a:rPr lang="en-US" sz="17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all element less than 3 or greater than 7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length(x)        </a:t>
            </a:r>
            <a:r>
              <a:rPr lang="en-US" sz="17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vector length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which(x == max(x))        </a:t>
            </a:r>
            <a:r>
              <a:rPr lang="en-US" sz="17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which indices are largest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dirty="0">
              <a:solidFill>
                <a:schemeClr val="tx2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35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Math with vectors (partial list)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Any math function used for scalars: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sin,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tan,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log,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Standard vector functions: </a:t>
            </a:r>
            <a:endParaRPr lang="en-US" sz="1600" dirty="0">
              <a:cs typeface="Courier New" pitchFamily="49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max(x), min(x), range(x)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sum(x), prod(x)</a:t>
            </a:r>
            <a:r>
              <a:rPr lang="en-US" sz="1600" dirty="0">
                <a:cs typeface="Courier New" pitchFamily="49" charset="0"/>
              </a:rPr>
              <a:t>             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sum and product of elements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mean(x)	, median(x)</a:t>
            </a:r>
            <a:r>
              <a:rPr lang="en-US" sz="1600" dirty="0">
                <a:cs typeface="Courier New" pitchFamily="49" charset="0"/>
              </a:rPr>
              <a:t>     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mean and median values of vector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(x)</a:t>
            </a:r>
            <a:r>
              <a:rPr lang="en-US" sz="1600" dirty="0">
                <a:cs typeface="Courier New" pitchFamily="49" charset="0"/>
              </a:rPr>
              <a:t>               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variance and standard deviation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IQR(x)</a:t>
            </a:r>
            <a:r>
              <a:rPr lang="en-US" sz="1600" dirty="0">
                <a:cs typeface="Courier New" pitchFamily="49" charset="0"/>
              </a:rPr>
              <a:t>          	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               # interquartile range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36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37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79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Additional functions of interest:</a:t>
            </a: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37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38201" y="2133600"/>
            <a:ext cx="6858000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cumulative maximum and minimum</a:t>
            </a:r>
            <a:endParaRPr lang="en-US" sz="1400" b="1" dirty="0">
              <a:solidFill>
                <a:srgbClr val="4D6B2F"/>
              </a:solidFill>
              <a:cs typeface="Courier New" pitchFamily="49" charset="0"/>
            </a:endParaRP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&lt;- c( 12, 14, 11, 13, 15, 12, 10, 17, 13, 9, 19)</a:t>
            </a:r>
          </a:p>
          <a:p>
            <a:pPr lvl="0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cummax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     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running (cumulative) maximum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 12 14 14 14 15 15 15 17 17 17 19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cummin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     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running (cumulative) minimum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[1] 12 12 11 11 11 11 10 10 10  9  9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repetitions of a value </a:t>
            </a:r>
            <a:endParaRPr lang="en-US" sz="1400" b="1" dirty="0">
              <a:solidFill>
                <a:srgbClr val="4D6B2F"/>
              </a:solidFill>
              <a:cs typeface="Courier New" pitchFamily="49" charset="0"/>
            </a:endParaRP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rep(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yes", 5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[1] "yes" "yes" "yes" "yes" "yes"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gender &lt;- c( rep(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"male", 3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 rep(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"female",2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2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Handling of missing data: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38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3400" y="2229922"/>
            <a:ext cx="8034734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Sometimes data are not available</a:t>
            </a: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 &lt;- c( 3, 2, NA, 7, 1, NA, 5)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 in some cases we might want to replace them with some other value</a:t>
            </a:r>
            <a:endParaRPr lang="en-US" sz="1400" b="1" dirty="0">
              <a:solidFill>
                <a:srgbClr val="4D6B2F"/>
              </a:solidFill>
              <a:cs typeface="Courier New" pitchFamily="49" charset="0"/>
            </a:endParaRP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v[is.na(v)] &lt;- 0   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replace missing data with zeros </a:t>
            </a:r>
          </a:p>
          <a:p>
            <a:pPr lvl="0"/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 the following will not work:</a:t>
            </a:r>
            <a:endParaRPr lang="en-US" sz="1400" b="1" dirty="0">
              <a:solidFill>
                <a:srgbClr val="4D6B2F"/>
              </a:solidFill>
              <a:cs typeface="Courier New" pitchFamily="49" charset="0"/>
            </a:endParaRP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v[ v == NA ] &lt;- 0 </a:t>
            </a:r>
          </a:p>
          <a:p>
            <a:pPr lvl="0"/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 == NA          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</a:t>
            </a:r>
            <a:r>
              <a:rPr lang="en-US" sz="1400" b="1" dirty="0">
                <a:solidFill>
                  <a:srgbClr val="4D6B2F"/>
                </a:solidFill>
                <a:cs typeface="Courier New" pitchFamily="49" charset="0"/>
              </a:rPr>
              <a:t>v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 is unchanged because all the elements of </a:t>
            </a:r>
            <a:r>
              <a:rPr lang="en-US" sz="1400" b="1" dirty="0">
                <a:solidFill>
                  <a:srgbClr val="4D6B2F"/>
                </a:solidFill>
                <a:cs typeface="Courier New" pitchFamily="49" charset="0"/>
              </a:rPr>
              <a:t>v==NA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 evaluate to </a:t>
            </a:r>
            <a:r>
              <a:rPr lang="en-US" sz="1400" b="1" dirty="0">
                <a:solidFill>
                  <a:srgbClr val="4D6B2F"/>
                </a:solidFill>
                <a:cs typeface="Courier New" pitchFamily="49" charset="0"/>
              </a:rPr>
              <a:t>NA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600" dirty="0">
                <a:latin typeface="Courier New" pitchFamily="49" charset="0"/>
                <a:cs typeface="Courier New" pitchFamily="49" charset="0"/>
              </a:rPr>
              <a:t>[1] NA NA NA NA NA NA NA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086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Operations with vectors of different length:</a:t>
            </a:r>
          </a:p>
          <a:p>
            <a:pPr marL="0" indent="0">
              <a:buNone/>
            </a:pPr>
            <a:endParaRPr lang="en-US" sz="1900" b="1" dirty="0">
              <a:solidFill>
                <a:schemeClr val="tx2"/>
              </a:solidFill>
              <a:latin typeface="Garamond" pitchFamily="18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1400" b="1" dirty="0">
              <a:solidFill>
                <a:schemeClr val="tx2"/>
              </a:solidFill>
              <a:latin typeface="Garamond" pitchFamily="18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39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95400" y="2153722"/>
            <a:ext cx="6629400" cy="264687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&lt;- c(2, 3, 4, 8)</a:t>
            </a: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y &lt;- c(1, 2, 3)</a:t>
            </a: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r1 &lt;- x + y</a:t>
            </a:r>
          </a:p>
          <a:p>
            <a:pPr lvl="0"/>
            <a:r>
              <a:rPr lang="pt-B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Warning message: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x + y : longer object length is not a multiple of shorter    object length</a:t>
            </a:r>
          </a:p>
          <a:p>
            <a:pPr lvl="0"/>
            <a:endParaRPr lang="pt-BR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r1</a:t>
            </a:r>
          </a:p>
          <a:p>
            <a:pPr lvl="0"/>
            <a:r>
              <a:rPr lang="pt-BR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[1]  3  5  7  9</a:t>
            </a:r>
          </a:p>
          <a:p>
            <a:pPr lvl="0"/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7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Easy to install. Ready to use in a few minutes.</a:t>
            </a:r>
          </a:p>
          <a:p>
            <a:endParaRPr lang="en-US" sz="1800" dirty="0">
              <a:latin typeface="Segoe UI Light" pitchFamily="34" charset="0"/>
              <a:cs typeface="Courier New" pitchFamily="49" charset="0"/>
            </a:endParaRP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A few thousand supplemental packages</a:t>
            </a:r>
          </a:p>
          <a:p>
            <a:endParaRPr lang="en-US" sz="1800" dirty="0">
              <a:latin typeface="Segoe UI Light" pitchFamily="34" charset="0"/>
              <a:cs typeface="Courier New" pitchFamily="49" charset="0"/>
            </a:endParaRP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Open source with a large support community: easy to find help!</a:t>
            </a:r>
          </a:p>
          <a:p>
            <a:endParaRPr lang="en-US" sz="1800" dirty="0">
              <a:latin typeface="Segoe UI Light" pitchFamily="34" charset="0"/>
              <a:cs typeface="Courier New" pitchFamily="49" charset="0"/>
            </a:endParaRP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Many books, blogs, tutorials.</a:t>
            </a:r>
          </a:p>
          <a:p>
            <a:endParaRPr lang="en-US" sz="1800" dirty="0">
              <a:latin typeface="Segoe UI Light" pitchFamily="34" charset="0"/>
              <a:cs typeface="Courier New" pitchFamily="49" charset="0"/>
            </a:endParaRP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Frequent updates, Powerful Visualization</a:t>
            </a:r>
          </a:p>
          <a:p>
            <a:endParaRPr lang="en-US" sz="1800" dirty="0">
              <a:latin typeface="Segoe UI Light" pitchFamily="34" charset="0"/>
              <a:cs typeface="Courier New" pitchFamily="49" charset="0"/>
            </a:endParaRP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More popular than major statistics packages (SAS, Stata, SPSS etc.)</a:t>
            </a:r>
          </a:p>
          <a:p>
            <a:endParaRPr lang="en-US" sz="1800" dirty="0">
              <a:latin typeface="Segoe UI Light" pitchFamily="34" charset="0"/>
              <a:cs typeface="Courier New" pitchFamily="49" charset="0"/>
            </a:endParaRPr>
          </a:p>
          <a:p>
            <a:r>
              <a:rPr lang="en-US" sz="1800" dirty="0">
                <a:latin typeface="Segoe UI Light" pitchFamily="34" charset="0"/>
                <a:cs typeface="Courier New" pitchFamily="49" charset="0"/>
              </a:rPr>
              <a:t>Build for DATA </a:t>
            </a:r>
          </a:p>
          <a:p>
            <a:pPr marL="0" indent="0">
              <a:lnSpc>
                <a:spcPct val="200000"/>
              </a:lnSpc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0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3999"/>
            <a:ext cx="6096000" cy="45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Useful vector operations:</a:t>
            </a:r>
          </a:p>
          <a:p>
            <a:pPr marL="0" indent="0">
              <a:buNone/>
            </a:pPr>
            <a:endParaRPr lang="en-US" sz="1900" b="1" dirty="0">
              <a:solidFill>
                <a:schemeClr val="tx2"/>
              </a:solidFill>
              <a:latin typeface="Garamond" pitchFamily="18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40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528637" y="2332037"/>
            <a:ext cx="8077200" cy="345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sort(x)          </a:t>
            </a:r>
            <a:r>
              <a:rPr lang="en-US" sz="14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returns sorted vector (in increasing order)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rev(x)           </a:t>
            </a:r>
            <a:r>
              <a:rPr lang="en-US" sz="14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reverses the order of elements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unique(x)        </a:t>
            </a:r>
            <a:r>
              <a:rPr lang="en-US" sz="14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returns the vector of unique elements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duplicate(x)     </a:t>
            </a:r>
            <a:r>
              <a:rPr lang="en-US" sz="14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returns the logical vector indicating non-unique elements</a:t>
            </a:r>
          </a:p>
        </p:txBody>
      </p:sp>
    </p:spTree>
    <p:extLst>
      <p:ext uri="{BB962C8B-B14F-4D97-AF65-F5344CB8AC3E}">
        <p14:creationId xmlns:p14="http://schemas.microsoft.com/office/powerpoint/2010/main" val="4708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3999"/>
            <a:ext cx="7010400" cy="45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Useful vector operations (handling of missing values) :</a:t>
            </a:r>
          </a:p>
          <a:p>
            <a:pPr marL="0" indent="0">
              <a:buNone/>
            </a:pPr>
            <a:endParaRPr lang="en-US" sz="1900" b="1" dirty="0">
              <a:solidFill>
                <a:schemeClr val="tx2"/>
              </a:solidFill>
              <a:latin typeface="Garamond" pitchFamily="18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41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528637" y="2307083"/>
            <a:ext cx="8077200" cy="310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is.na(x)         </a:t>
            </a:r>
            <a:r>
              <a:rPr lang="en-US" sz="14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returns the logical vector indicating missing elements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na.omit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(x)               </a:t>
            </a:r>
            <a:r>
              <a:rPr lang="en-US" sz="14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suppress observations with missing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sum(is.na(x))            </a:t>
            </a:r>
            <a:r>
              <a:rPr lang="en-US" sz="14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get the number of missing elements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which(is.na(x))          </a:t>
            </a:r>
            <a:r>
              <a:rPr lang="en-US" sz="14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get indices of the missing elements in a vector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mean( x, na.rm=TRUE )    </a:t>
            </a:r>
            <a:r>
              <a:rPr lang="en-US" sz="14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calculate mean of all non-missing elements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x[is.na(x)] &lt;- 0         </a:t>
            </a:r>
            <a:r>
              <a:rPr lang="en-US" sz="14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replace all missing elements with zeros</a:t>
            </a:r>
          </a:p>
        </p:txBody>
      </p:sp>
    </p:spTree>
    <p:extLst>
      <p:ext uri="{BB962C8B-B14F-4D97-AF65-F5344CB8AC3E}">
        <p14:creationId xmlns:p14="http://schemas.microsoft.com/office/powerpoint/2010/main" val="162597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3999"/>
            <a:ext cx="7010400" cy="45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Named vector elements :</a:t>
            </a:r>
          </a:p>
          <a:p>
            <a:pPr marL="0" indent="0">
              <a:buNone/>
            </a:pPr>
            <a:endParaRPr lang="en-US" sz="1900" b="1" dirty="0">
              <a:solidFill>
                <a:schemeClr val="tx2"/>
              </a:solidFill>
              <a:latin typeface="Garamond" pitchFamily="18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42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28738" y="2209800"/>
            <a:ext cx="654843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pt-BR" sz="1600" dirty="0">
                <a:solidFill>
                  <a:srgbClr val="4D6B2F"/>
                </a:solidFill>
                <a:cs typeface="Courier New" pitchFamily="49" charset="0"/>
              </a:rPr>
              <a:t># </a:t>
            </a:r>
            <a:r>
              <a:rPr lang="en-US" sz="1600" dirty="0">
                <a:solidFill>
                  <a:srgbClr val="4D6B2F"/>
                </a:solidFill>
                <a:cs typeface="Courier New" pitchFamily="49" charset="0"/>
              </a:rPr>
              <a:t>define a vector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 &lt;- c(“Shirish", “Maharjan")</a:t>
            </a: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</a:t>
            </a:r>
          </a:p>
          <a:p>
            <a:pPr lvl="0"/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pt-B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Shirish "  " Maharjan"</a:t>
            </a:r>
          </a:p>
          <a:p>
            <a:pPr lvl="0"/>
            <a:endParaRPr lang="pt-BR" sz="16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pt-BR" sz="1600" dirty="0">
                <a:solidFill>
                  <a:srgbClr val="4D6B2F"/>
                </a:solidFill>
                <a:cs typeface="Courier New" pitchFamily="49" charset="0"/>
              </a:rPr>
              <a:t># provide names of vector’s elements</a:t>
            </a:r>
            <a:endParaRPr lang="pt-BR" sz="16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</a:t>
            </a:r>
            <a:r>
              <a:rPr lang="pt-B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(v) &lt;- c("first", "last")</a:t>
            </a:r>
          </a:p>
          <a:p>
            <a:endParaRPr lang="pt-BR" sz="16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</a:t>
            </a:r>
          </a:p>
          <a:p>
            <a:pPr lvl="0"/>
            <a:r>
              <a:rPr lang="pt-BR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first    last</a:t>
            </a:r>
          </a:p>
          <a:p>
            <a:pPr lvl="0"/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 </a:t>
            </a:r>
            <a:r>
              <a:rPr lang="pt-BR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Shirish "  " Maharjan"</a:t>
            </a:r>
          </a:p>
        </p:txBody>
      </p:sp>
    </p:spTree>
    <p:extLst>
      <p:ext uri="{BB962C8B-B14F-4D97-AF65-F5344CB8AC3E}">
        <p14:creationId xmlns:p14="http://schemas.microsoft.com/office/powerpoint/2010/main" val="375686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136" y="2133600"/>
            <a:ext cx="7205663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Matrix : </a:t>
            </a:r>
            <a:r>
              <a:rPr lang="en-US" sz="20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a set of elements of the same type organized in rows and columns.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2  3  7  5  1                TRUE   FALSE  FALSE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7  9  1  4  0                FALSE  TRUE   FALSE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8  2  6  3  7                FALSE  FALSE  TRUE</a:t>
            </a:r>
          </a:p>
          <a:p>
            <a:pPr marL="0" indent="0">
              <a:buNone/>
            </a:pPr>
            <a:endParaRPr lang="en-US" sz="1800" dirty="0"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Garamond" pitchFamily="18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43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78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399"/>
            <a:ext cx="7348934" cy="9144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Matrices are very similar to vectors. The data (of the same type) organized in rows and columns.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There are a few way to create a matrix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44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219200" y="2514600"/>
            <a:ext cx="6096000" cy="46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Using    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matrix( data, nrow,  ncol, byrow )</a:t>
            </a:r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   function:</a:t>
            </a:r>
          </a:p>
          <a:p>
            <a:pPr marL="0" indent="0">
              <a:buFont typeface="Arial" pitchFamily="34" charset="0"/>
              <a:buNone/>
            </a:pPr>
            <a:endParaRPr lang="en-US" sz="1400" dirty="0">
              <a:solidFill>
                <a:schemeClr val="tx2"/>
              </a:solidFill>
              <a:latin typeface="Garamond" pitchFamily="18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5400" y="3011031"/>
            <a:ext cx="457200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&gt;</a:t>
            </a:r>
            <a:r>
              <a:rPr lang="pt-BR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mat &lt;- matrix(seq(1:21) ,nrow = 7)</a:t>
            </a:r>
          </a:p>
          <a:p>
            <a:pPr lvl="0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&gt;</a:t>
            </a:r>
            <a:r>
              <a:rPr lang="pt-BR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mat 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    [,1] [,2] [,3]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[1,]    1    8   15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[2,]    2    9   16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[3,]    3   10   17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[4,]    4   11   18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[5,]    5   12   19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[6,]    6   13   20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[7,]    7   14   21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7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399"/>
            <a:ext cx="6096000" cy="68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To find dimensions of a matrix, use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dim()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function: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45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295400" y="2222718"/>
            <a:ext cx="539115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&gt;</a:t>
            </a:r>
            <a:r>
              <a:rPr lang="pt-BR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dmat &lt;- diag(5)</a:t>
            </a:r>
          </a:p>
          <a:p>
            <a:pPr lvl="0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&gt;</a:t>
            </a:r>
            <a:r>
              <a:rPr lang="pt-BR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dim( </a:t>
            </a: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dmat) </a:t>
            </a:r>
          </a:p>
          <a:p>
            <a:pPr lvl="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[1]   5   5</a:t>
            </a:r>
            <a:endParaRPr lang="en-US" sz="1400" dirty="0">
              <a:solidFill>
                <a:prstClr val="black"/>
              </a:solidFill>
              <a:latin typeface="Courier New" pitchFamily="49" charset="0"/>
              <a:ea typeface="Batang" pitchFamily="18" charset="-127"/>
              <a:cs typeface="Courier New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219200" y="3439417"/>
            <a:ext cx="6096000" cy="68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To find the number of rows and columns  of a matrix, use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nrow()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and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ncol()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respectfully</a:t>
            </a:r>
            <a:r>
              <a:rPr lang="en-US" sz="1400" dirty="0">
                <a:solidFill>
                  <a:schemeClr val="tx2"/>
                </a:solidFill>
                <a:cs typeface="Courier New" pitchFamily="49" charset="0"/>
              </a:rPr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95400" y="4114800"/>
            <a:ext cx="539115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&gt;</a:t>
            </a:r>
            <a:r>
              <a:rPr lang="pt-BR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dmat &lt;- matrix(seq(1:21) ,nrow = 7)</a:t>
            </a:r>
          </a:p>
          <a:p>
            <a:pPr lvl="0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&gt;</a:t>
            </a:r>
            <a:r>
              <a:rPr lang="pt-BR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nrow( </a:t>
            </a: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dmat) </a:t>
            </a:r>
          </a:p>
          <a:p>
            <a:pPr lvl="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[1]   7</a:t>
            </a:r>
          </a:p>
          <a:p>
            <a:pPr lvl="0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&gt;</a:t>
            </a:r>
            <a:r>
              <a:rPr lang="pt-BR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ncol( </a:t>
            </a: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dmat) </a:t>
            </a:r>
          </a:p>
          <a:p>
            <a:pPr lvl="0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[1]   3</a:t>
            </a:r>
            <a:endParaRPr lang="en-US" sz="1400" dirty="0">
              <a:solidFill>
                <a:prstClr val="black"/>
              </a:solidFill>
              <a:latin typeface="Courier New" pitchFamily="49" charset="0"/>
              <a:ea typeface="Batang" pitchFamily="18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137" y="1600200"/>
            <a:ext cx="598646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Operations with matrices:</a:t>
            </a:r>
          </a:p>
          <a:p>
            <a:pPr marL="0" lvl="0" indent="0">
              <a:buNone/>
            </a:pP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46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81137" y="2229922"/>
            <a:ext cx="5910263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transpose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 &lt;- t(mat)</a:t>
            </a:r>
          </a:p>
          <a:p>
            <a:pPr lvl="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mat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[,1] [,2] [,3] [,4] [,5] [,6] [,7]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[1,]    1    4    7   10   13   16   19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[2,]    2    5    8   11   14   17   20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[3,]    3    6    9   12   15   18   21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9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137" y="1600200"/>
            <a:ext cx="598646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Matrix multiplication:</a:t>
            </a:r>
          </a:p>
          <a:p>
            <a:pPr marL="0" lvl="0" indent="0">
              <a:buNone/>
            </a:pP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47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81137" y="2229922"/>
            <a:ext cx="591026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matrix’ elements  multiplication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 &lt;- matrix( seq(1:9), nrow=3)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 &lt;- matrix( seq(1:9), nrow=3, byrow=TRUE)</a:t>
            </a:r>
          </a:p>
          <a:p>
            <a:pPr lvl="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(x * y)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[,1] [,2] [,3] 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[1,]    1    8   21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[2,]    8   25   48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[3,]   21   48   81</a:t>
            </a:r>
          </a:p>
          <a:p>
            <a:pPr lvl="0"/>
            <a:endParaRPr lang="pt-B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as with vectors, to perform usual matrix multiplication, use %*%</a:t>
            </a:r>
          </a:p>
          <a:p>
            <a:pPr lvl="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(x %*% y)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[,1] [,2] [,3]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[1,]   66   78   90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[2,]   78   93  108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[3,]   90  108  126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7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matrices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48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28637" y="1494979"/>
            <a:ext cx="8077200" cy="1781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9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Naming matrix rows and columns</a:t>
            </a:r>
          </a:p>
          <a:p>
            <a:pPr marL="0" indent="0">
              <a:buFont typeface="Arial" pitchFamily="34" charset="0"/>
              <a:buNone/>
            </a:pPr>
            <a:endParaRPr lang="en-US" sz="1600" dirty="0">
              <a:solidFill>
                <a:prstClr val="black"/>
              </a:solidFill>
              <a:latin typeface="+mj-lt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(x)           </a:t>
            </a:r>
            <a:r>
              <a:rPr lang="en-US" sz="17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set or retrieve row names of matrix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(x)           </a:t>
            </a:r>
            <a:r>
              <a:rPr lang="en-US" sz="17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set or retrieve column names of matrix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dimnames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(x)           </a:t>
            </a:r>
            <a:r>
              <a:rPr lang="en-US" sz="17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set or retrieve row and column names of matrix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3302437"/>
            <a:ext cx="6396038" cy="27699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define matrix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x &lt;- matrix(1:6, nrow = 2)  </a:t>
            </a:r>
          </a:p>
          <a:p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[,1] [,2] [,3]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[1,]    1    3    5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[2,]    2    4    6</a:t>
            </a:r>
            <a:endParaRPr lang="pt-BR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specify column names: </a:t>
            </a:r>
            <a:endParaRPr lang="pt-BR" sz="1400" b="1" dirty="0">
              <a:solidFill>
                <a:srgbClr val="4D6B2F"/>
              </a:solidFill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colnames(x) &lt;- c("col1" , "col2", "col3")</a:t>
            </a:r>
          </a:p>
          <a:p>
            <a:pPr lvl="0"/>
            <a:endParaRPr lang="pt-BR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specify both – row and column names: </a:t>
            </a:r>
          </a:p>
          <a:p>
            <a:pPr lvl="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dimnames(x) &lt;- list(c("col1" , "col2", "col3"),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c("row1" , "row2"))</a:t>
            </a:r>
          </a:p>
        </p:txBody>
      </p:sp>
    </p:spTree>
    <p:extLst>
      <p:ext uri="{BB962C8B-B14F-4D97-AF65-F5344CB8AC3E}">
        <p14:creationId xmlns:p14="http://schemas.microsoft.com/office/powerpoint/2010/main" val="14577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matrices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49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28637" y="1494979"/>
            <a:ext cx="7015163" cy="4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Combining vectors and matrices: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2057400"/>
            <a:ext cx="6396038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To stuck 2 vectors or matrices, one below the other, use </a:t>
            </a:r>
            <a:r>
              <a:rPr lang="en-US" sz="1400" b="1" dirty="0" err="1">
                <a:solidFill>
                  <a:srgbClr val="4D6B2F"/>
                </a:solidFill>
                <a:cs typeface="Courier New" pitchFamily="49" charset="0"/>
              </a:rPr>
              <a:t>rbind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x &lt;- rbind( c(1,2,3) , c(4,5,6) )  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[,1] [,2] [,3]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[2,]    4    5    6</a:t>
            </a:r>
            <a:endParaRPr lang="pt-BR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To stuck 2 vectors or matrices, next to each other, use </a:t>
            </a:r>
            <a:r>
              <a:rPr lang="en-US" sz="1400" b="1" dirty="0" err="1">
                <a:solidFill>
                  <a:srgbClr val="4D6B2F"/>
                </a:solidFill>
                <a:cs typeface="Courier New" pitchFamily="49" charset="0"/>
              </a:rPr>
              <a:t>cbind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x &lt;- cbind( c(1,2,3) , c(4,5,6) )  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[,1] [,2]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[1,]    1    4    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[2,]    2    5    </a:t>
            </a:r>
          </a:p>
          <a:p>
            <a:r>
              <a:rPr lang="pt-B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[3,]    3    6    </a:t>
            </a:r>
            <a:endParaRPr lang="pt-BR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pt-BR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8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041"/>
            <a:ext cx="8229600" cy="1143000"/>
          </a:xfrm>
        </p:spPr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Getting Started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CEB586A-1537-4042-A1CA-7647375B1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1860"/>
            <a:ext cx="9144000" cy="52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136" y="1600200"/>
            <a:ext cx="6900864" cy="1904999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Data frames are fundamental data type in R</a:t>
            </a:r>
          </a:p>
          <a:p>
            <a:r>
              <a:rPr lang="en-US" sz="19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A data frame is a generalization of a matrix</a:t>
            </a:r>
          </a:p>
          <a:p>
            <a:r>
              <a:rPr lang="en-US" sz="19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Different columns may have different types of data</a:t>
            </a:r>
          </a:p>
          <a:p>
            <a:r>
              <a:rPr lang="en-US" sz="19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All elements of any column must have the same data type</a:t>
            </a:r>
          </a:p>
          <a:p>
            <a:pPr marL="0" lvl="0" indent="0">
              <a:buNone/>
            </a:pP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50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71600" y="35814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Age   Weight   Height   Gender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18	150       67      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23	170       70      M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38	160       65      M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52	190       68      F</a:t>
            </a:r>
          </a:p>
        </p:txBody>
      </p:sp>
    </p:spTree>
    <p:extLst>
      <p:ext uri="{BB962C8B-B14F-4D97-AF65-F5344CB8AC3E}">
        <p14:creationId xmlns:p14="http://schemas.microsoft.com/office/powerpoint/2010/main" val="15055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137" y="1600201"/>
            <a:ext cx="6291262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tx2"/>
                </a:solidFill>
                <a:cs typeface="Courier New" pitchFamily="49" charset="0"/>
              </a:rPr>
              <a:t>We can create data on the fly:</a:t>
            </a:r>
          </a:p>
          <a:p>
            <a:pPr marL="0" lvl="0" indent="0">
              <a:buNone/>
            </a:pP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51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3571" y="2192448"/>
            <a:ext cx="7620000" cy="3200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lvl="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age    &lt;- c( 18, 23, 38, 52)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weight &lt;- c( 150, 170, 160, 190)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height &lt;- c( 67, 70, 65, 68)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gender &lt;- c("F", "M", "M", "F")</a:t>
            </a:r>
          </a:p>
          <a:p>
            <a:endParaRPr lang="pt-BR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data0 &lt;- data.frame( Age = age, Weight = weight, Height = height, 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+     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Gender = gender)</a:t>
            </a:r>
          </a:p>
          <a:p>
            <a:endParaRPr lang="pt-BR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data0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Age Weight Height Gender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18    150     67      F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23    170     70      M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38    160     65      M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52    190     68      F</a:t>
            </a:r>
            <a:endParaRPr lang="pt-B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137" y="1600201"/>
            <a:ext cx="6291262" cy="1143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The data usually come from an external file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cs typeface="Courier New" pitchFamily="49" charset="0"/>
              </a:rPr>
              <a:t>.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cs typeface="Courier New" pitchFamily="49" charset="0"/>
              </a:rPr>
              <a:t>First consider a simple text file :  </a:t>
            </a:r>
            <a:r>
              <a:rPr lang="en-US" sz="1600" i="1" dirty="0">
                <a:solidFill>
                  <a:schemeClr val="accent2"/>
                </a:solidFill>
                <a:latin typeface="+mj-lt"/>
                <a:cs typeface="Courier New" pitchFamily="49" charset="0"/>
              </a:rPr>
              <a:t>inData.txt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cs typeface="Courier New" pitchFamily="49" charset="0"/>
              </a:rPr>
              <a:t>To load such a file, use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cs typeface="Courier New" pitchFamily="49" charset="0"/>
              </a:rPr>
              <a:t>function: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52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0576" y="2895600"/>
            <a:ext cx="708659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data1 &lt;- read.table(file = "</a:t>
            </a:r>
            <a:r>
              <a:rPr lang="pt-BR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inData.txt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header = TRUE 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data1</a:t>
            </a:r>
          </a:p>
          <a:p>
            <a:pPr lvl="0"/>
            <a:endParaRPr lang="pt-BR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Age Weight Height Gender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18    150     67      F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23    170     70      M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38    160     65      M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52    190     68      F</a:t>
            </a:r>
            <a:endParaRPr lang="pt-B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4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1600201"/>
            <a:ext cx="6981824" cy="11430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cs typeface="Courier New" pitchFamily="49" charset="0"/>
              </a:rPr>
              <a:t>Often data come in a form of a spreadsheet. To read this into R, first save the data as a CSV file, for example </a:t>
            </a:r>
            <a:r>
              <a:rPr lang="en-US" sz="1600" i="1" dirty="0">
                <a:solidFill>
                  <a:schemeClr val="accent2"/>
                </a:solidFill>
                <a:latin typeface="+mj-lt"/>
                <a:cs typeface="Courier New" pitchFamily="49" charset="0"/>
              </a:rPr>
              <a:t>inData.csv.</a:t>
            </a:r>
          </a:p>
          <a:p>
            <a:pPr marL="0" lvl="0" indent="0">
              <a:buNone/>
            </a:pPr>
            <a:endParaRPr lang="en-US" sz="1600" i="1" dirty="0">
              <a:solidFill>
                <a:schemeClr val="accent2"/>
              </a:solidFill>
              <a:latin typeface="+mj-lt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cs typeface="Courier New" pitchFamily="49" charset="0"/>
              </a:rPr>
              <a:t>To load such a file, use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read.csv()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cs typeface="Courier New" pitchFamily="49" charset="0"/>
              </a:rPr>
              <a:t>function: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53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0575" y="3048000"/>
            <a:ext cx="7086599" cy="1908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lvl="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data1 &lt;- read.csv(file="inData.csv"</a:t>
            </a: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header=TRUE, sep=","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data1</a:t>
            </a:r>
          </a:p>
          <a:p>
            <a:pPr lvl="0"/>
            <a:endParaRPr lang="pt-BR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Age Weight Height Gender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18    150     67      F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23    170     70      M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38    160     65      M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52    190     68      F</a:t>
            </a:r>
            <a:endParaRPr lang="pt-B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4" y="1600201"/>
            <a:ext cx="7515225" cy="5333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cs typeface="Courier New" pitchFamily="49" charset="0"/>
              </a:rPr>
              <a:t>The contents of the text file can be displayed using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file.show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cs typeface="Courier New" pitchFamily="49" charset="0"/>
              </a:rPr>
              <a:t>function.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54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6227" y="2093892"/>
            <a:ext cx="7086599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lvl="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file.show("inData.csv")</a:t>
            </a:r>
          </a:p>
          <a:p>
            <a:pPr lvl="0"/>
            <a:endParaRPr lang="pt-BR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Age,Weight,Height,Gender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18,150,67,F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23,170,70,M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38,160,65,M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52,190,68,F</a:t>
            </a:r>
            <a:endParaRPr lang="pt-B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6291262" cy="6095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To explore the data frame: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55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3771" y="1943993"/>
            <a:ext cx="6491429" cy="40626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get column names</a:t>
            </a:r>
          </a:p>
          <a:p>
            <a:pPr lvl="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names(data1)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[1] "Age"    "Weight"   "Height"   "Gender"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get row names (sometimes each row is given some name)</a:t>
            </a:r>
          </a:p>
          <a:p>
            <a:pPr lvl="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row.names(data1)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[1] "1" "2" "3" "4"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to set the rows the names use </a:t>
            </a:r>
            <a:r>
              <a:rPr lang="en-US" sz="1400" dirty="0" err="1">
                <a:solidFill>
                  <a:srgbClr val="4D6B2F"/>
                </a:solidFill>
                <a:cs typeface="Courier New" pitchFamily="49" charset="0"/>
              </a:rPr>
              <a:t>row.names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 function</a:t>
            </a:r>
          </a:p>
          <a:p>
            <a:pPr lvl="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row.names(data1) &lt;- c(“Ram", “Shyam", “Hari", “Gopal")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data1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Age Weight Height Gender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Ram  18    150     67      F</a:t>
            </a:r>
          </a:p>
          <a:p>
            <a:pPr lvl="0"/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Shyam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23    170     70      M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Hari   38    160     65      M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Gopal  52    190     68      F</a:t>
            </a:r>
          </a:p>
        </p:txBody>
      </p:sp>
    </p:spTree>
    <p:extLst>
      <p:ext uri="{BB962C8B-B14F-4D97-AF65-F5344CB8AC3E}">
        <p14:creationId xmlns:p14="http://schemas.microsoft.com/office/powerpoint/2010/main" val="2353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data frames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56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3771" y="1991142"/>
            <a:ext cx="6491429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access a single column</a:t>
            </a:r>
          </a:p>
          <a:p>
            <a:pPr lvl="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data1</a:t>
            </a:r>
            <a:r>
              <a:rPr lang="pt-B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Height</a:t>
            </a:r>
          </a:p>
          <a:p>
            <a:pPr lvl="0"/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data1</a:t>
            </a:r>
            <a:r>
              <a:rPr lang="pt-B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[,3]</a:t>
            </a:r>
            <a:endParaRPr lang="pt-BR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data1</a:t>
            </a:r>
            <a:r>
              <a:rPr lang="pt-B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[, "Height"]</a:t>
            </a:r>
            <a:endParaRPr lang="pt-BR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data1</a:t>
            </a:r>
            <a:r>
              <a:rPr lang="pt-B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[[3]]    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access the object that is stored in the third list element </a:t>
            </a:r>
            <a:endParaRPr lang="pt-BR" sz="1400" b="1" dirty="0">
              <a:solidFill>
                <a:srgbClr val="4D6B2F"/>
              </a:solidFill>
              <a:cs typeface="Courier New" pitchFamily="49" charset="0"/>
            </a:endParaRPr>
          </a:p>
          <a:p>
            <a:pPr lvl="0"/>
            <a:endParaRPr lang="pt-BR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[1] 67 70 65 68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6291262" cy="6095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To access the data in the data frame:</a:t>
            </a:r>
          </a:p>
        </p:txBody>
      </p:sp>
    </p:spTree>
    <p:extLst>
      <p:ext uri="{BB962C8B-B14F-4D97-AF65-F5344CB8AC3E}">
        <p14:creationId xmlns:p14="http://schemas.microsoft.com/office/powerpoint/2010/main" val="388235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6291262" cy="60959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cs typeface="Courier New" pitchFamily="49" charset="0"/>
              </a:rPr>
              <a:t>Very convenient function to analyze the data set -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summary()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cs typeface="Courier New" pitchFamily="49" charset="0"/>
              </a:rPr>
              <a:t>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57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3771" y="2130385"/>
            <a:ext cx="6491429" cy="1908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lvl="0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summary(</a:t>
            </a:r>
            <a:r>
              <a:rPr lang="pt-BR" sz="14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data1</a:t>
            </a:r>
            <a:r>
              <a:rPr lang="pt-B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Age            Weight          Height     Gender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Min.   :18.00   Min.   :150.0   Min.   :65.0   F:2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1st Qu.:21.75   1st Qu.:157.5   1st Qu.:66.5   M:2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Median :30.50   Median :165.0   Median :67.5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Mean   :32.75   Mean   :167.5   Mean   :67.5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3rd Qu.:41.50   3rd Qu.:175.0   3rd Qu.:68.5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Max.   :52.00   Max.   :190.0   Max.   :70.0</a:t>
            </a:r>
            <a:endParaRPr lang="pt-B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3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8001000" cy="3840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List: </a:t>
            </a:r>
            <a:r>
              <a:rPr lang="en-US" sz="2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 collection of data objects (possibly of different types) – a generalization of a vector.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4,    TRUE ,   “Ram",    7,    FALSE,    “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Shyam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58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5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399"/>
            <a:ext cx="6553200" cy="467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A </a:t>
            </a:r>
            <a:r>
              <a:rPr lang="en-US" sz="1600" b="1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List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 is a generalized version of a vector.  It is similar to </a:t>
            </a:r>
            <a:r>
              <a:rPr lang="en-US" sz="1600" b="1" i="1" dirty="0" err="1">
                <a:solidFill>
                  <a:schemeClr val="tx2"/>
                </a:solidFill>
                <a:latin typeface="+mj-lt"/>
                <a:cs typeface="Courier New" pitchFamily="49" charset="0"/>
              </a:rPr>
              <a:t>struct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 in C. 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Garamond" pitchFamily="18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59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2192448"/>
            <a:ext cx="522406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Garamond" pitchFamily="18" charset="0"/>
                <a:cs typeface="Courier New" pitchFamily="49" charset="0"/>
              </a:rPr>
              <a:t># create an empty list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&gt; </a:t>
            </a: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li &lt;- list()</a:t>
            </a:r>
          </a:p>
          <a:p>
            <a:pPr marL="285750" lvl="0" indent="-285750">
              <a:buFont typeface="Wingdings"/>
              <a:buChar char="Ø"/>
            </a:pPr>
            <a:endParaRPr lang="pt-BR" sz="1400" b="1" dirty="0">
              <a:solidFill>
                <a:schemeClr val="tx2">
                  <a:lumMod val="50000"/>
                </a:schemeClr>
              </a:solidFill>
              <a:latin typeface="Courier New" pitchFamily="49" charset="0"/>
              <a:ea typeface="Batang" pitchFamily="18" charset="-127"/>
              <a:cs typeface="Courier New" pitchFamily="49" charset="0"/>
            </a:endParaRPr>
          </a:p>
          <a:p>
            <a:pPr lvl="0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&gt;</a:t>
            </a:r>
            <a:r>
              <a:rPr lang="pt-BR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li0 &lt;- list(“Ram", 120,  72, T)</a:t>
            </a:r>
          </a:p>
          <a:p>
            <a:pPr lvl="0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&gt;</a:t>
            </a:r>
            <a:r>
              <a:rPr lang="pt-BR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li0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 [[1]]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 [1] “Ram"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itchFamily="49" charset="0"/>
              <a:ea typeface="Batang" pitchFamily="18" charset="-127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 [[2]]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 [1] 120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itchFamily="49" charset="0"/>
              <a:ea typeface="Batang" pitchFamily="18" charset="-127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 [[3]]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 [1] 72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itchFamily="49" charset="0"/>
              <a:ea typeface="Batang" pitchFamily="18" charset="-127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 [[4]]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 [1] TRUE</a:t>
            </a:r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219200" y="5857219"/>
            <a:ext cx="6553200" cy="46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schemeClr val="tx2"/>
                </a:solidFill>
                <a:latin typeface="Segoe Print" pitchFamily="2" charset="0"/>
                <a:cs typeface="Courier New" pitchFamily="49" charset="0"/>
              </a:rPr>
              <a:t>* Notice double brackets to access each element of the list</a:t>
            </a:r>
          </a:p>
          <a:p>
            <a:pPr marL="0" indent="0">
              <a:buFont typeface="Arial" pitchFamily="34" charset="0"/>
              <a:buNone/>
            </a:pPr>
            <a:endParaRPr lang="en-US" sz="1400" dirty="0">
              <a:solidFill>
                <a:schemeClr val="tx2"/>
              </a:solidFill>
              <a:latin typeface="Garamond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3CE733-EE45-4964-8DE3-6E1A945DF4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" y="0"/>
            <a:ext cx="9123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305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399"/>
            <a:ext cx="6096000" cy="467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We can also give names to each element, i.e.: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Garamond" pitchFamily="18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60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209800"/>
            <a:ext cx="769620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create a list that stores data along with their names:</a:t>
            </a:r>
          </a:p>
          <a:p>
            <a:pPr lvl="0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&gt;</a:t>
            </a:r>
            <a:r>
              <a:rPr lang="pt-BR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li &lt;- list(name = “Ram", weight = 120, height = 72, student = TRUE)</a:t>
            </a:r>
          </a:p>
          <a:p>
            <a:pPr lvl="0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&gt;</a:t>
            </a:r>
            <a:r>
              <a:rPr lang="pt-BR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li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$name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[1] “Ram"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itchFamily="49" charset="0"/>
              <a:ea typeface="Batang" pitchFamily="18" charset="-127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$weight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[1] 120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itchFamily="49" charset="0"/>
              <a:ea typeface="Batang" pitchFamily="18" charset="-127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$height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[1] 72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itchFamily="49" charset="0"/>
              <a:ea typeface="Batang" pitchFamily="18" charset="-127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$student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[1] TRUE</a:t>
            </a:r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3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6096000" cy="467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Garamond" pitchFamily="18" charset="0"/>
                <a:cs typeface="Courier New" pitchFamily="49" charset="0"/>
              </a:rPr>
              <a:t>We can add more elements after the list has been created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Garamond" pitchFamily="18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61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1905000"/>
            <a:ext cx="6019800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&gt;</a:t>
            </a:r>
            <a:r>
              <a:rPr lang="pt-BR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li$year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&lt;- "freshman"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itchFamily="49" charset="0"/>
              <a:ea typeface="Batang" pitchFamily="18" charset="-127"/>
              <a:cs typeface="Courier New" pitchFamily="49" charset="0"/>
            </a:endParaRPr>
          </a:p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&gt; </a:t>
            </a:r>
            <a:r>
              <a:rPr lang="en-US" sz="1400" dirty="0">
                <a:solidFill>
                  <a:srgbClr val="4D6B2F"/>
                </a:solidFill>
                <a:cs typeface="Courier New" pitchFamily="49" charset="0"/>
              </a:rPr>
              <a:t># check if the element got into the list:</a:t>
            </a:r>
            <a:endParaRPr lang="pt-BR" sz="1400" dirty="0">
              <a:solidFill>
                <a:srgbClr val="4D6B2F"/>
              </a:solidFill>
              <a:ea typeface="Batang" pitchFamily="18" charset="-127"/>
              <a:cs typeface="Courier New" pitchFamily="49" charset="0"/>
            </a:endParaRPr>
          </a:p>
          <a:p>
            <a:pPr lvl="0"/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&gt;</a:t>
            </a:r>
            <a:r>
              <a:rPr lang="pt-BR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li</a:t>
            </a:r>
          </a:p>
          <a:p>
            <a:pPr lvl="0"/>
            <a:r>
              <a:rPr lang="pt-BR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$name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[1] “Ram"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itchFamily="49" charset="0"/>
              <a:ea typeface="Batang" pitchFamily="18" charset="-127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$weight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[1] 120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itchFamily="49" charset="0"/>
              <a:ea typeface="Batang" pitchFamily="18" charset="-127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$height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[1] 72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itchFamily="49" charset="0"/>
              <a:ea typeface="Batang" pitchFamily="18" charset="-127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$student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[1] TRUE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itchFamily="49" charset="0"/>
              <a:ea typeface="Batang" pitchFamily="18" charset="-127"/>
              <a:cs typeface="Courier New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$year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itchFamily="49" charset="0"/>
                <a:ea typeface="Batang" pitchFamily="18" charset="-127"/>
                <a:cs typeface="Courier New" pitchFamily="49" charset="0"/>
              </a:rPr>
              <a:t>[1] "freshman"</a:t>
            </a:r>
          </a:p>
        </p:txBody>
      </p:sp>
      <p:pic>
        <p:nvPicPr>
          <p:cNvPr id="13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0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4A0EBFA-2C9E-4F5B-BB22-536CDD34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Packages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E7658-7D34-41EA-B465-6B4548FA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35" y="1417638"/>
            <a:ext cx="4838106" cy="284956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74490F-E680-4389-B1B4-2ADE9BD5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95800"/>
            <a:ext cx="8153400" cy="198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R packages are collections of functions, data, and compiled code that enhance the functionality of R, allowing users to perform a wide range of tasks from data analysis to visualization.</a:t>
            </a:r>
          </a:p>
          <a:p>
            <a:pPr marL="0" indent="0">
              <a:buNone/>
            </a:pPr>
            <a:endParaRPr lang="en-US" sz="1600" b="1" dirty="0">
              <a:solidFill>
                <a:schemeClr val="tx2"/>
              </a:solidFill>
              <a:latin typeface="Garamond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/>
              <a:t>install.packages</a:t>
            </a:r>
            <a:r>
              <a:rPr lang="en-US" sz="1600" dirty="0"/>
              <a:t>("</a:t>
            </a:r>
            <a:r>
              <a:rPr lang="en-US" sz="1600" dirty="0" err="1"/>
              <a:t>package_name</a:t>
            </a:r>
            <a:r>
              <a:rPr lang="en-US" sz="1600" dirty="0"/>
              <a:t>")</a:t>
            </a:r>
            <a:endParaRPr lang="en-US" sz="1600" dirty="0">
              <a:solidFill>
                <a:schemeClr val="tx2"/>
              </a:solidFill>
              <a:latin typeface="Garamond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368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09CD4-A7A1-4131-8EAC-65B48C098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880"/>
            <a:ext cx="9144000" cy="57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036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07720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4D6B2F"/>
                </a:solidFill>
                <a:latin typeface="+mj-lt"/>
                <a:cs typeface="Courier New" pitchFamily="49" charset="0"/>
              </a:rPr>
              <a:t>Online Books: 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"An introduction to R. Notes on R: A Programming Environment for Data Analysis and Graphics"</a:t>
            </a:r>
            <a:r>
              <a:rPr lang="en-US" sz="1400" dirty="0"/>
              <a:t>, by W. N. </a:t>
            </a:r>
            <a:r>
              <a:rPr lang="en-US" sz="1400" dirty="0" err="1"/>
              <a:t>Venables</a:t>
            </a:r>
            <a:r>
              <a:rPr lang="en-US" sz="1400" dirty="0"/>
              <a:t>, etc.</a:t>
            </a:r>
            <a:endParaRPr lang="en-US" sz="1400" b="1" dirty="0">
              <a:hlinkClick r:id="rId3"/>
            </a:endParaRP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"Using R for Introductory Statistics "</a:t>
            </a:r>
            <a:r>
              <a:rPr lang="en-US" sz="1400" dirty="0"/>
              <a:t>, by John </a:t>
            </a:r>
            <a:r>
              <a:rPr lang="en-US" sz="1400" dirty="0" err="1"/>
              <a:t>Verzani</a:t>
            </a:r>
            <a:r>
              <a:rPr lang="en-US" sz="1400" dirty="0"/>
              <a:t>. </a:t>
            </a:r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"R for Beginners"</a:t>
            </a:r>
            <a:r>
              <a:rPr lang="en-US" sz="1400" dirty="0"/>
              <a:t>, by Emmanuel </a:t>
            </a:r>
            <a:r>
              <a:rPr lang="en-US" sz="1400" dirty="0" err="1"/>
              <a:t>Paradis</a:t>
            </a:r>
            <a:r>
              <a:rPr lang="en-US" sz="1400" dirty="0"/>
              <a:t>. </a:t>
            </a:r>
            <a:endParaRPr lang="en-US" sz="1400" b="1" dirty="0">
              <a:hlinkClick r:id="rId5"/>
            </a:endParaRPr>
          </a:p>
          <a:p>
            <a:pPr marL="0" indent="0">
              <a:buNone/>
            </a:pPr>
            <a:r>
              <a:rPr lang="en-US" sz="1400" dirty="0">
                <a:hlinkClick r:id="rId5"/>
              </a:rPr>
              <a:t>"The R Guide"</a:t>
            </a:r>
            <a:r>
              <a:rPr lang="en-US" sz="1400" dirty="0"/>
              <a:t>, W. J. Owen. </a:t>
            </a:r>
            <a:endParaRPr lang="en-US" sz="1400" b="1" dirty="0">
              <a:hlinkClick r:id="rId6"/>
            </a:endParaRPr>
          </a:p>
          <a:p>
            <a:pPr marL="0" indent="0">
              <a:buNone/>
            </a:pPr>
            <a:r>
              <a:rPr lang="en-US" sz="1400" dirty="0">
                <a:hlinkClick r:id="rId6"/>
              </a:rPr>
              <a:t>"Using R for Data Analysis and Graphics. Introduction, Code and Commentary"</a:t>
            </a:r>
            <a:r>
              <a:rPr lang="en-US" sz="1400" dirty="0"/>
              <a:t>, by J. H. </a:t>
            </a:r>
            <a:r>
              <a:rPr lang="en-US" sz="1400" dirty="0" err="1"/>
              <a:t>Maindonald</a:t>
            </a:r>
            <a:r>
              <a:rPr lang="en-US" sz="1400" dirty="0"/>
              <a:t>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4D6B2F"/>
                </a:solidFill>
                <a:latin typeface="+mj-lt"/>
                <a:cs typeface="Courier New" pitchFamily="49" charset="0"/>
              </a:rPr>
              <a:t>Official CRAN R language manuals:</a:t>
            </a:r>
          </a:p>
          <a:p>
            <a:pPr marL="0" indent="0">
              <a:buNone/>
            </a:pPr>
            <a:r>
              <a:rPr lang="en-US" sz="1400" dirty="0">
                <a:hlinkClick r:id="rId7"/>
              </a:rPr>
              <a:t>http://cran.r-project.org/manuals.html</a:t>
            </a:r>
            <a:endParaRPr lang="en-US" sz="1400" dirty="0"/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4D6B2F"/>
                </a:solidFill>
                <a:latin typeface="+mj-lt"/>
                <a:cs typeface="Courier New" pitchFamily="49" charset="0"/>
              </a:rPr>
              <a:t>Free Online Courses &amp; Code Examples: </a:t>
            </a:r>
          </a:p>
          <a:p>
            <a:pPr marL="0" indent="0">
              <a:buNone/>
            </a:pPr>
            <a:r>
              <a:rPr lang="en-US" sz="1400" dirty="0">
                <a:hlinkClick r:id="rId8"/>
              </a:rPr>
              <a:t>http://www.codeschool.com/courses/try-r</a:t>
            </a:r>
            <a:r>
              <a:rPr lang="en-US" sz="1400" dirty="0"/>
              <a:t>  by Code School</a:t>
            </a:r>
          </a:p>
          <a:p>
            <a:pPr marL="0" indent="0">
              <a:buNone/>
            </a:pPr>
            <a:r>
              <a:rPr lang="en-US" sz="1400" dirty="0">
                <a:hlinkClick r:id="rId9"/>
              </a:rPr>
              <a:t>http://www.ats.ucla.edu/stat/</a:t>
            </a:r>
            <a:r>
              <a:rPr lang="en-US" sz="1400" dirty="0"/>
              <a:t>   Institute for Digital Research and Education</a:t>
            </a:r>
          </a:p>
          <a:p>
            <a:pPr marL="0" indent="0">
              <a:buNone/>
            </a:pPr>
            <a:r>
              <a:rPr lang="en-US" sz="1400" dirty="0"/>
              <a:t>Many MOOCs courses!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64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P:\SCV-Work\Tutorials\R\pics\bcg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10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24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D5C7F0-07FA-43AE-96BE-56E1FACB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49" y="30480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Introduction to R and RStudio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486285-642A-4916-907C-E95DA88F2720}"/>
              </a:ext>
            </a:extLst>
          </p:cNvPr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020FB8-410C-4B17-9B8D-2E851861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>
                <a:cs typeface="Courier New" pitchFamily="49" charset="0"/>
              </a:rPr>
              <a:t>R is the engine: The underlying programming language.</a:t>
            </a:r>
          </a:p>
          <a:p>
            <a:endParaRPr lang="en-US" sz="1800" dirty="0">
              <a:cs typeface="Courier New" pitchFamily="49" charset="0"/>
            </a:endParaRPr>
          </a:p>
          <a:p>
            <a:r>
              <a:rPr lang="en-US" sz="1800" b="1" dirty="0"/>
              <a:t>RStudio is the dashboard:</a:t>
            </a:r>
            <a:r>
              <a:rPr lang="en-US" sz="1800" dirty="0"/>
              <a:t> An Integrated Development Environment (IDE) that makes using R much easier.</a:t>
            </a:r>
          </a:p>
          <a:p>
            <a:endParaRPr lang="en-US" sz="1800" dirty="0">
              <a:cs typeface="Courier New" pitchFamily="49" charset="0"/>
            </a:endParaRPr>
          </a:p>
          <a:p>
            <a:r>
              <a:rPr lang="en-US" sz="1800" b="1" dirty="0"/>
              <a:t>The 4 Panes:</a:t>
            </a:r>
            <a:endParaRPr lang="en-US" sz="1800" dirty="0"/>
          </a:p>
          <a:p>
            <a:pPr lvl="1"/>
            <a:r>
              <a:rPr lang="en-US" sz="1800" b="1" dirty="0"/>
              <a:t>Source Editor (Top-Left):</a:t>
            </a:r>
            <a:r>
              <a:rPr lang="en-US" sz="1800" dirty="0"/>
              <a:t> Where you write and save your R scripts (.R files). This is your lab notebook.</a:t>
            </a:r>
          </a:p>
          <a:p>
            <a:pPr lvl="1"/>
            <a:r>
              <a:rPr lang="en-US" sz="1800" b="1" dirty="0"/>
              <a:t>Console (Bottom-Left):</a:t>
            </a:r>
            <a:r>
              <a:rPr lang="en-US" sz="1800" dirty="0"/>
              <a:t> Where the code actually runs. You can type commands directly here.</a:t>
            </a:r>
          </a:p>
          <a:p>
            <a:pPr lvl="1"/>
            <a:r>
              <a:rPr lang="en-US" sz="1800" b="1" dirty="0"/>
              <a:t>Environment/History (Top-Right):</a:t>
            </a:r>
            <a:r>
              <a:rPr lang="en-US" sz="1800" dirty="0"/>
              <a:t> View all active objects (data, variables) in your workspace.</a:t>
            </a:r>
          </a:p>
          <a:p>
            <a:pPr lvl="1"/>
            <a:r>
              <a:rPr lang="en-US" sz="1800" b="1" dirty="0"/>
              <a:t>Files/Plots/Packages (Bottom-Right):</a:t>
            </a:r>
            <a:r>
              <a:rPr lang="en-US" sz="1800" dirty="0"/>
              <a:t> View files, see your plots, install packages, and access help.</a:t>
            </a:r>
          </a:p>
          <a:p>
            <a:pPr marL="0" indent="0">
              <a:lnSpc>
                <a:spcPct val="200000"/>
              </a:lnSpc>
              <a:buNone/>
            </a:pPr>
            <a:endParaRPr lang="en-US" sz="18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84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34003" y="3253026"/>
            <a:ext cx="60198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7 + 5    </a:t>
            </a:r>
            <a:r>
              <a:rPr lang="en-US" sz="1600" dirty="0">
                <a:solidFill>
                  <a:srgbClr val="4D6B2F"/>
                </a:solidFill>
                <a:latin typeface="Courier New" pitchFamily="49" charset="0"/>
                <a:cs typeface="Courier New" pitchFamily="49" charset="0"/>
              </a:rPr>
              <a:t># arithmetic operations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[1]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R as a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469366"/>
            <a:ext cx="7591185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2000" y="1981200"/>
            <a:ext cx="0" cy="1447800"/>
          </a:xfrm>
          <a:prstGeom prst="straightConnector1">
            <a:avLst/>
          </a:prstGeom>
          <a:ln w="19050"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306" y="1676399"/>
            <a:ext cx="15397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system prompt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371600" y="2514600"/>
            <a:ext cx="762000" cy="838200"/>
          </a:xfrm>
          <a:prstGeom prst="straightConnector1">
            <a:avLst/>
          </a:prstGeom>
          <a:ln w="19050"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3600" y="2356247"/>
            <a:ext cx="12510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User’s input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972565" y="2514600"/>
            <a:ext cx="599435" cy="853637"/>
          </a:xfrm>
          <a:prstGeom prst="straightConnector1">
            <a:avLst/>
          </a:prstGeom>
          <a:ln w="19050"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2328446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following </a:t>
            </a:r>
            <a:r>
              <a:rPr lang="en-US" sz="1600" b="1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</a:t>
            </a:r>
            <a:r>
              <a:rPr lang="en-US" sz="160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sign is a comment</a:t>
            </a:r>
            <a:endParaRPr lang="en-US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83787" y="4038600"/>
            <a:ext cx="0" cy="1600200"/>
          </a:xfrm>
          <a:prstGeom prst="straightConnector1">
            <a:avLst/>
          </a:prstGeom>
          <a:ln w="19050"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89293" y="5486399"/>
            <a:ext cx="27072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Number of output elements</a:t>
            </a:r>
          </a:p>
          <a:p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447800" y="4038601"/>
            <a:ext cx="685800" cy="914399"/>
          </a:xfrm>
          <a:prstGeom prst="straightConnector1">
            <a:avLst/>
          </a:prstGeom>
          <a:ln w="19050"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65707" y="4800600"/>
            <a:ext cx="847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Answer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8</a:t>
            </a:fld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08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34003" y="3078540"/>
            <a:ext cx="60198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rnd" cmpd="thickThin">
            <a:solidFill>
              <a:schemeClr val="bg1">
                <a:lumMod val="75000"/>
              </a:schemeClr>
            </a:solidFill>
          </a:ln>
          <a:effectLst>
            <a:outerShdw blurRad="152400" dist="889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7 -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4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i="1" dirty="0">
                <a:latin typeface="Courier New" pitchFamily="49" charset="0"/>
                <a:cs typeface="Courier New" pitchFamily="49" charset="0"/>
              </a:rPr>
              <a:t>R as a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388"/>
            <a:ext cx="80772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2000" y="1905000"/>
            <a:ext cx="0" cy="1447800"/>
          </a:xfrm>
          <a:prstGeom prst="straightConnector1">
            <a:avLst/>
          </a:prstGeom>
          <a:ln w="19050"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371" y="1676399"/>
            <a:ext cx="15397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system prompt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371600" y="2514600"/>
            <a:ext cx="762000" cy="838200"/>
          </a:xfrm>
          <a:prstGeom prst="straightConnector1">
            <a:avLst/>
          </a:prstGeom>
          <a:ln w="19050"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3600" y="2310334"/>
            <a:ext cx="221137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Incomplete expression</a:t>
            </a:r>
          </a:p>
          <a:p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62000" y="3863370"/>
            <a:ext cx="0" cy="1775430"/>
          </a:xfrm>
          <a:prstGeom prst="straightConnector1">
            <a:avLst/>
          </a:prstGeom>
          <a:ln w="19050"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5254" y="5494787"/>
            <a:ext cx="63581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Plus sign appears to prompt for continuation of the input expression</a:t>
            </a:r>
          </a:p>
          <a:p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471418" y="4343400"/>
            <a:ext cx="662182" cy="609602"/>
          </a:xfrm>
          <a:prstGeom prst="straightConnector1">
            <a:avLst/>
          </a:prstGeom>
          <a:ln w="19050"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09800" y="4800600"/>
            <a:ext cx="818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j-lt"/>
                <a:cs typeface="Courier New" pitchFamily="49" charset="0"/>
              </a:rPr>
              <a:t>answer</a:t>
            </a:r>
            <a:endParaRPr lang="en-US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A23D8-CB66-49F3-90E8-3C0B3A5DAFD5}" type="slidenum">
              <a:rPr lang="en-US" smtClean="0"/>
              <a:t>9</a:t>
            </a:fld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6675" y="47625"/>
            <a:ext cx="9001125" cy="6734175"/>
          </a:xfrm>
          <a:prstGeom prst="rect">
            <a:avLst/>
          </a:prstGeom>
          <a:noFill/>
          <a:ln w="63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P:\SCV-Work\Tutorials\R\pics\bc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5206554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>
          <a:xfrm>
            <a:off x="3264614" y="1143000"/>
            <a:ext cx="5303520" cy="0"/>
          </a:xfrm>
          <a:prstGeom prst="line">
            <a:avLst/>
          </a:prstGeom>
          <a:ln w="25400" cap="rnd" cmpd="sng"/>
          <a:effectLst>
            <a:outerShdw blurRad="38100" dist="25400" dir="2700000" algn="tl" rotWithShape="0">
              <a:schemeClr val="bg1">
                <a:lumMod val="50000"/>
                <a:alpha val="25000"/>
              </a:schemeClr>
            </a:outerShdw>
            <a:softEdge rad="1016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83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32241</TotalTime>
  <Words>4696</Words>
  <Application>Microsoft Office PowerPoint</Application>
  <PresentationFormat>On-screen Show (4:3)</PresentationFormat>
  <Paragraphs>797</Paragraphs>
  <Slides>65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Batang</vt:lpstr>
      <vt:lpstr>Arial</vt:lpstr>
      <vt:lpstr>Calibri</vt:lpstr>
      <vt:lpstr>Courier New</vt:lpstr>
      <vt:lpstr>Garamond</vt:lpstr>
      <vt:lpstr>Segoe Print</vt:lpstr>
      <vt:lpstr>Segoe UI</vt:lpstr>
      <vt:lpstr>Segoe UI Light</vt:lpstr>
      <vt:lpstr>Segoe UI Semibold</vt:lpstr>
      <vt:lpstr>Wingdings</vt:lpstr>
      <vt:lpstr>Office Theme</vt:lpstr>
      <vt:lpstr>R for Researchers  Data Analysis and Visualization  Er. Shirish Maharjan Shirish.Maharjan@herdint.com Senior Data Analyst  Herd International </vt:lpstr>
      <vt:lpstr>Outline</vt:lpstr>
      <vt:lpstr>Introduction</vt:lpstr>
      <vt:lpstr>Advantages</vt:lpstr>
      <vt:lpstr>Getting Started</vt:lpstr>
      <vt:lpstr>PowerPoint Presentation</vt:lpstr>
      <vt:lpstr>Introduction to R and RStudio</vt:lpstr>
      <vt:lpstr>R as a calculator</vt:lpstr>
      <vt:lpstr>R as a calculator</vt:lpstr>
      <vt:lpstr>R as a calculator</vt:lpstr>
      <vt:lpstr>Math functions</vt:lpstr>
      <vt:lpstr>Logical operations</vt:lpstr>
      <vt:lpstr>Operations in R</vt:lpstr>
      <vt:lpstr>getting Help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string variables</vt:lpstr>
      <vt:lpstr>Data types</vt:lpstr>
      <vt:lpstr>Data types </vt:lpstr>
      <vt:lpstr>saving current session</vt:lpstr>
      <vt:lpstr>loading stored objects </vt:lpstr>
      <vt:lpstr>other useful commands</vt:lpstr>
      <vt:lpstr>Tips</vt:lpstr>
      <vt:lpstr>data objects overview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matrices</vt:lpstr>
      <vt:lpstr>matrices</vt:lpstr>
      <vt:lpstr>matrices</vt:lpstr>
      <vt:lpstr>matrices</vt:lpstr>
      <vt:lpstr>matrices</vt:lpstr>
      <vt:lpstr>matrices</vt:lpstr>
      <vt:lpstr>matrices</vt:lpstr>
      <vt:lpstr>data frames</vt:lpstr>
      <vt:lpstr>data frames</vt:lpstr>
      <vt:lpstr>data frames</vt:lpstr>
      <vt:lpstr>data frames</vt:lpstr>
      <vt:lpstr>data frames</vt:lpstr>
      <vt:lpstr>data frames</vt:lpstr>
      <vt:lpstr>data frames</vt:lpstr>
      <vt:lpstr>data frames</vt:lpstr>
      <vt:lpstr>lists</vt:lpstr>
      <vt:lpstr>lists</vt:lpstr>
      <vt:lpstr>lists</vt:lpstr>
      <vt:lpstr>lists</vt:lpstr>
      <vt:lpstr>Packages</vt:lpstr>
      <vt:lpstr>PowerPoint Presentation</vt:lpstr>
      <vt:lpstr>Online Resources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 Data Analysis  and  Calculations</dc:title>
  <dc:creator>Oleinik, Ekaterina</dc:creator>
  <cp:lastModifiedBy>Shirish Maharjan</cp:lastModifiedBy>
  <cp:revision>286</cp:revision>
  <cp:lastPrinted>2013-06-03T12:49:05Z</cp:lastPrinted>
  <dcterms:created xsi:type="dcterms:W3CDTF">2012-06-27T13:59:14Z</dcterms:created>
  <dcterms:modified xsi:type="dcterms:W3CDTF">2025-07-30T15:12:56Z</dcterms:modified>
</cp:coreProperties>
</file>