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gif" ContentType="image/gif"/>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4"/>
  </p:sldMasterIdLst>
  <p:notesMasterIdLst>
    <p:notesMasterId r:id="rId66"/>
  </p:notesMasterIdLst>
  <p:sldIdLst>
    <p:sldId id="294" r:id="rId5"/>
    <p:sldId id="333" r:id="rId6"/>
    <p:sldId id="494" r:id="rId7"/>
    <p:sldId id="423" r:id="rId8"/>
    <p:sldId id="424" r:id="rId9"/>
    <p:sldId id="425" r:id="rId10"/>
    <p:sldId id="426" r:id="rId11"/>
    <p:sldId id="427" r:id="rId12"/>
    <p:sldId id="428" r:id="rId13"/>
    <p:sldId id="462" r:id="rId14"/>
    <p:sldId id="429" r:id="rId15"/>
    <p:sldId id="437" r:id="rId16"/>
    <p:sldId id="460" r:id="rId17"/>
    <p:sldId id="461" r:id="rId18"/>
    <p:sldId id="439" r:id="rId19"/>
    <p:sldId id="442" r:id="rId20"/>
    <p:sldId id="443" r:id="rId21"/>
    <p:sldId id="444" r:id="rId22"/>
    <p:sldId id="468" r:id="rId23"/>
    <p:sldId id="438" r:id="rId24"/>
    <p:sldId id="469" r:id="rId25"/>
    <p:sldId id="470" r:id="rId26"/>
    <p:sldId id="471" r:id="rId27"/>
    <p:sldId id="524" r:id="rId28"/>
    <p:sldId id="509" r:id="rId29"/>
    <p:sldId id="510" r:id="rId30"/>
    <p:sldId id="511" r:id="rId31"/>
    <p:sldId id="512" r:id="rId32"/>
    <p:sldId id="513" r:id="rId33"/>
    <p:sldId id="496" r:id="rId34"/>
    <p:sldId id="498" r:id="rId35"/>
    <p:sldId id="499" r:id="rId36"/>
    <p:sldId id="521" r:id="rId37"/>
    <p:sldId id="520" r:id="rId38"/>
    <p:sldId id="522" r:id="rId39"/>
    <p:sldId id="523" r:id="rId40"/>
    <p:sldId id="500" r:id="rId41"/>
    <p:sldId id="501" r:id="rId42"/>
    <p:sldId id="502" r:id="rId43"/>
    <p:sldId id="527" r:id="rId44"/>
    <p:sldId id="514" r:id="rId45"/>
    <p:sldId id="515" r:id="rId46"/>
    <p:sldId id="481" r:id="rId47"/>
    <p:sldId id="482" r:id="rId48"/>
    <p:sldId id="483" r:id="rId49"/>
    <p:sldId id="516" r:id="rId50"/>
    <p:sldId id="517" r:id="rId51"/>
    <p:sldId id="518" r:id="rId52"/>
    <p:sldId id="519" r:id="rId53"/>
    <p:sldId id="485" r:id="rId54"/>
    <p:sldId id="525" r:id="rId55"/>
    <p:sldId id="486" r:id="rId56"/>
    <p:sldId id="487" r:id="rId57"/>
    <p:sldId id="526" r:id="rId58"/>
    <p:sldId id="488" r:id="rId59"/>
    <p:sldId id="489" r:id="rId60"/>
    <p:sldId id="490" r:id="rId61"/>
    <p:sldId id="492" r:id="rId62"/>
    <p:sldId id="493" r:id="rId63"/>
    <p:sldId id="384" r:id="rId64"/>
    <p:sldId id="332" r:id="rId6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6FE5400-739E-4F0D-9910-DFF5979E97FE}">
          <p14:sldIdLst>
            <p14:sldId id="294"/>
            <p14:sldId id="333"/>
            <p14:sldId id="494"/>
            <p14:sldId id="423"/>
            <p14:sldId id="424"/>
            <p14:sldId id="425"/>
            <p14:sldId id="426"/>
            <p14:sldId id="427"/>
            <p14:sldId id="428"/>
            <p14:sldId id="462"/>
            <p14:sldId id="429"/>
            <p14:sldId id="437"/>
            <p14:sldId id="460"/>
            <p14:sldId id="461"/>
            <p14:sldId id="439"/>
            <p14:sldId id="442"/>
            <p14:sldId id="443"/>
            <p14:sldId id="444"/>
            <p14:sldId id="468"/>
            <p14:sldId id="438"/>
            <p14:sldId id="469"/>
            <p14:sldId id="470"/>
            <p14:sldId id="471"/>
            <p14:sldId id="524"/>
            <p14:sldId id="509"/>
            <p14:sldId id="510"/>
            <p14:sldId id="511"/>
            <p14:sldId id="512"/>
            <p14:sldId id="513"/>
            <p14:sldId id="496"/>
            <p14:sldId id="498"/>
            <p14:sldId id="499"/>
            <p14:sldId id="521"/>
            <p14:sldId id="520"/>
            <p14:sldId id="522"/>
            <p14:sldId id="523"/>
            <p14:sldId id="500"/>
            <p14:sldId id="501"/>
            <p14:sldId id="502"/>
            <p14:sldId id="527"/>
            <p14:sldId id="514"/>
            <p14:sldId id="515"/>
            <p14:sldId id="481"/>
            <p14:sldId id="482"/>
            <p14:sldId id="483"/>
            <p14:sldId id="516"/>
            <p14:sldId id="517"/>
            <p14:sldId id="518"/>
            <p14:sldId id="519"/>
            <p14:sldId id="485"/>
            <p14:sldId id="525"/>
            <p14:sldId id="486"/>
            <p14:sldId id="487"/>
            <p14:sldId id="526"/>
            <p14:sldId id="488"/>
            <p14:sldId id="489"/>
            <p14:sldId id="490"/>
            <p14:sldId id="492"/>
            <p14:sldId id="493"/>
          </p14:sldIdLst>
        </p14:section>
        <p14:section name="The End" id="{8D575289-BD1C-4BBF-8AE9-37FD341C6B8A}">
          <p14:sldIdLst>
            <p14:sldId id="384"/>
            <p14:sldId id="332"/>
          </p14:sldIdLst>
        </p14:section>
      </p14:sectionLst>
    </p:ex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C46F"/>
    <a:srgbClr val="595A5D"/>
    <a:srgbClr val="414042"/>
    <a:srgbClr val="DCDCDC"/>
    <a:srgbClr val="4F81BD"/>
    <a:srgbClr val="0C9B2E"/>
    <a:srgbClr val="FFFAD0"/>
    <a:srgbClr val="FFF8AE"/>
    <a:srgbClr val="FCB64C"/>
    <a:srgbClr val="FFE17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64" autoAdjust="0"/>
    <p:restoredTop sz="77984" autoAdjust="0"/>
  </p:normalViewPr>
  <p:slideViewPr>
    <p:cSldViewPr snapToGrid="0" showGuides="1">
      <p:cViewPr varScale="1">
        <p:scale>
          <a:sx n="62" d="100"/>
          <a:sy n="62" d="100"/>
        </p:scale>
        <p:origin x="712" y="184"/>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3" d="2"/>
        <a:sy n="3" d="2"/>
      </p:scale>
      <p:origin x="0" y="0"/>
    </p:cViewPr>
  </p:notesTextViewPr>
  <p:sorterViewPr>
    <p:cViewPr>
      <p:scale>
        <a:sx n="200" d="100"/>
        <a:sy n="200" d="100"/>
      </p:scale>
      <p:origin x="0" y="-98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notesMaster" Target="notesMasters/notesMaster1.xml"/><Relationship Id="rId67" Type="http://schemas.openxmlformats.org/officeDocument/2006/relationships/commentAuthors" Target="commentAuthors.xml"/><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A5383D-598B-4CB3-90CB-38EEBA7648D6}" type="doc">
      <dgm:prSet loTypeId="urn:microsoft.com/office/officeart/2005/8/layout/cycle3" loCatId="cycle" qsTypeId="urn:microsoft.com/office/officeart/2005/8/quickstyle/simple1" qsCatId="simple" csTypeId="urn:microsoft.com/office/officeart/2005/8/colors/accent0_3" csCatId="mainScheme" phldr="1"/>
      <dgm:spPr/>
      <dgm:t>
        <a:bodyPr/>
        <a:lstStyle/>
        <a:p>
          <a:endParaRPr lang="en-US"/>
        </a:p>
      </dgm:t>
    </dgm:pt>
    <dgm:pt modelId="{24A1C2A5-B7CD-499E-877A-83FD3281B908}">
      <dgm:prSet phldrT="[Text]" custT="1"/>
      <dgm:spPr/>
      <dgm:t>
        <a:bodyPr/>
        <a:lstStyle/>
        <a:p>
          <a:r>
            <a:rPr lang="en-US" sz="1000" dirty="0" smtClean="0"/>
            <a:t>Discover</a:t>
          </a:r>
        </a:p>
      </dgm:t>
    </dgm:pt>
    <dgm:pt modelId="{65A367BB-F4B1-4AF3-9F75-055CA36DBF1A}" type="parTrans" cxnId="{B161E059-FF69-4738-85DE-97DE303094D5}">
      <dgm:prSet/>
      <dgm:spPr/>
      <dgm:t>
        <a:bodyPr/>
        <a:lstStyle/>
        <a:p>
          <a:endParaRPr lang="en-US" sz="1000"/>
        </a:p>
      </dgm:t>
    </dgm:pt>
    <dgm:pt modelId="{DE18CB01-94C2-4E2B-B2BD-E53AA45DDABF}" type="sibTrans" cxnId="{B161E059-FF69-4738-85DE-97DE303094D5}">
      <dgm:prSet/>
      <dgm:spPr/>
      <dgm:t>
        <a:bodyPr/>
        <a:lstStyle/>
        <a:p>
          <a:endParaRPr lang="en-US" sz="1000"/>
        </a:p>
      </dgm:t>
    </dgm:pt>
    <dgm:pt modelId="{4E04EF6A-37C2-4E91-AF50-2B9510FB7296}">
      <dgm:prSet phldrT="[Text]" custT="1"/>
      <dgm:spPr/>
      <dgm:t>
        <a:bodyPr/>
        <a:lstStyle/>
        <a:p>
          <a:r>
            <a:rPr lang="en-US" sz="1000" dirty="0" smtClean="0"/>
            <a:t>Build</a:t>
          </a:r>
          <a:endParaRPr lang="en-US" sz="1000" dirty="0"/>
        </a:p>
      </dgm:t>
    </dgm:pt>
    <dgm:pt modelId="{2EF49A5C-FAD7-4D52-AEAF-613A72745059}" type="parTrans" cxnId="{15B0D1D9-C679-49CE-8551-B30DEACFB190}">
      <dgm:prSet/>
      <dgm:spPr/>
      <dgm:t>
        <a:bodyPr/>
        <a:lstStyle/>
        <a:p>
          <a:endParaRPr lang="en-US" sz="1000"/>
        </a:p>
      </dgm:t>
    </dgm:pt>
    <dgm:pt modelId="{016332B0-22AA-4117-9AD4-BBDCFF10384E}" type="sibTrans" cxnId="{15B0D1D9-C679-49CE-8551-B30DEACFB190}">
      <dgm:prSet/>
      <dgm:spPr/>
      <dgm:t>
        <a:bodyPr/>
        <a:lstStyle/>
        <a:p>
          <a:endParaRPr lang="en-US" sz="1000"/>
        </a:p>
      </dgm:t>
    </dgm:pt>
    <dgm:pt modelId="{5614DC77-E78E-4E2F-ABB3-F974F71B6F04}">
      <dgm:prSet phldrT="[Text]" custT="1"/>
      <dgm:spPr/>
      <dgm:t>
        <a:bodyPr/>
        <a:lstStyle/>
        <a:p>
          <a:r>
            <a:rPr lang="en-US" sz="1000" dirty="0" smtClean="0"/>
            <a:t>Integrate</a:t>
          </a:r>
          <a:endParaRPr lang="en-US" sz="1000" dirty="0"/>
        </a:p>
      </dgm:t>
    </dgm:pt>
    <dgm:pt modelId="{9509647C-BD0D-44E4-AF9B-6C36542C1DC3}" type="parTrans" cxnId="{53BFC52C-006D-4929-8570-5E984C39497C}">
      <dgm:prSet/>
      <dgm:spPr/>
      <dgm:t>
        <a:bodyPr/>
        <a:lstStyle/>
        <a:p>
          <a:endParaRPr lang="en-US" sz="1000"/>
        </a:p>
      </dgm:t>
    </dgm:pt>
    <dgm:pt modelId="{105B96ED-1C74-4644-B6B8-0498FC26022A}" type="sibTrans" cxnId="{53BFC52C-006D-4929-8570-5E984C39497C}">
      <dgm:prSet/>
      <dgm:spPr/>
      <dgm:t>
        <a:bodyPr/>
        <a:lstStyle/>
        <a:p>
          <a:endParaRPr lang="en-US" sz="1000"/>
        </a:p>
      </dgm:t>
    </dgm:pt>
    <dgm:pt modelId="{52C6095C-F54A-4E5A-9BE6-184AA9CBA81D}">
      <dgm:prSet phldrT="[Text]" custT="1"/>
      <dgm:spPr/>
      <dgm:t>
        <a:bodyPr/>
        <a:lstStyle/>
        <a:p>
          <a:r>
            <a:rPr lang="en-US" sz="1000" dirty="0" smtClean="0"/>
            <a:t>Validate</a:t>
          </a:r>
          <a:endParaRPr lang="en-US" sz="1000" dirty="0"/>
        </a:p>
      </dgm:t>
    </dgm:pt>
    <dgm:pt modelId="{0DF6B83A-DCE2-41F8-BBBC-75B3A2E1EAEB}" type="parTrans" cxnId="{F979C1A9-3A89-4091-A91F-316E93B1A941}">
      <dgm:prSet/>
      <dgm:spPr/>
      <dgm:t>
        <a:bodyPr/>
        <a:lstStyle/>
        <a:p>
          <a:endParaRPr lang="en-US" sz="1000"/>
        </a:p>
      </dgm:t>
    </dgm:pt>
    <dgm:pt modelId="{5BA97496-37A4-4D86-AEFA-24B7AB2EB5DB}" type="sibTrans" cxnId="{F979C1A9-3A89-4091-A91F-316E93B1A941}">
      <dgm:prSet/>
      <dgm:spPr/>
      <dgm:t>
        <a:bodyPr/>
        <a:lstStyle/>
        <a:p>
          <a:endParaRPr lang="en-US" sz="1000"/>
        </a:p>
      </dgm:t>
    </dgm:pt>
    <dgm:pt modelId="{359E0FC4-5779-44BF-A375-BE4B571B3EB6}">
      <dgm:prSet phldrT="[Text]" custT="1"/>
      <dgm:spPr/>
      <dgm:t>
        <a:bodyPr/>
        <a:lstStyle/>
        <a:p>
          <a:r>
            <a:rPr lang="en-US" sz="1000" dirty="0" smtClean="0"/>
            <a:t>Design</a:t>
          </a:r>
          <a:endParaRPr lang="en-US" sz="1000" dirty="0"/>
        </a:p>
      </dgm:t>
    </dgm:pt>
    <dgm:pt modelId="{8CE57206-24D3-4A7B-B371-688B7AA15EE7}" type="parTrans" cxnId="{FC3344F5-7DE4-4626-9EB0-F978FDCBB966}">
      <dgm:prSet/>
      <dgm:spPr/>
      <dgm:t>
        <a:bodyPr/>
        <a:lstStyle/>
        <a:p>
          <a:endParaRPr lang="en-US" sz="1000"/>
        </a:p>
      </dgm:t>
    </dgm:pt>
    <dgm:pt modelId="{E799AB4A-170C-4DD1-934A-A01846B70CE6}" type="sibTrans" cxnId="{FC3344F5-7DE4-4626-9EB0-F978FDCBB966}">
      <dgm:prSet/>
      <dgm:spPr/>
      <dgm:t>
        <a:bodyPr/>
        <a:lstStyle/>
        <a:p>
          <a:endParaRPr lang="en-US" sz="1000"/>
        </a:p>
      </dgm:t>
    </dgm:pt>
    <dgm:pt modelId="{6F3977A4-4CA0-4E24-A866-77491A87F61D}">
      <dgm:prSet phldrT="[Text]" custT="1"/>
      <dgm:spPr/>
      <dgm:t>
        <a:bodyPr/>
        <a:lstStyle/>
        <a:p>
          <a:r>
            <a:rPr lang="en-US" sz="1000" dirty="0" smtClean="0"/>
            <a:t>Cutover</a:t>
          </a:r>
          <a:endParaRPr lang="en-US" sz="1000" dirty="0"/>
        </a:p>
      </dgm:t>
    </dgm:pt>
    <dgm:pt modelId="{B9A4FCC7-93DE-4DB1-B6DA-09321D49798E}" type="parTrans" cxnId="{A0FE8B80-433F-4D6B-918D-0386136C00C4}">
      <dgm:prSet/>
      <dgm:spPr/>
      <dgm:t>
        <a:bodyPr/>
        <a:lstStyle/>
        <a:p>
          <a:endParaRPr lang="en-US" sz="1000"/>
        </a:p>
      </dgm:t>
    </dgm:pt>
    <dgm:pt modelId="{58B980FD-105A-420F-865F-977404EDD0E8}" type="sibTrans" cxnId="{A0FE8B80-433F-4D6B-918D-0386136C00C4}">
      <dgm:prSet/>
      <dgm:spPr/>
      <dgm:t>
        <a:bodyPr/>
        <a:lstStyle/>
        <a:p>
          <a:endParaRPr lang="en-US" sz="1000"/>
        </a:p>
      </dgm:t>
    </dgm:pt>
    <dgm:pt modelId="{04917642-1A22-49F2-9185-8B0F196705D1}" type="pres">
      <dgm:prSet presAssocID="{82A5383D-598B-4CB3-90CB-38EEBA7648D6}" presName="Name0" presStyleCnt="0">
        <dgm:presLayoutVars>
          <dgm:dir/>
          <dgm:resizeHandles val="exact"/>
        </dgm:presLayoutVars>
      </dgm:prSet>
      <dgm:spPr/>
      <dgm:t>
        <a:bodyPr/>
        <a:lstStyle/>
        <a:p>
          <a:endParaRPr lang="en-US"/>
        </a:p>
      </dgm:t>
    </dgm:pt>
    <dgm:pt modelId="{1FE7325C-4F0A-4E49-8714-85B2415750F7}" type="pres">
      <dgm:prSet presAssocID="{82A5383D-598B-4CB3-90CB-38EEBA7648D6}" presName="cycle" presStyleCnt="0"/>
      <dgm:spPr/>
    </dgm:pt>
    <dgm:pt modelId="{B8A9CED4-18F7-4B59-8552-14271E95F12E}" type="pres">
      <dgm:prSet presAssocID="{24A1C2A5-B7CD-499E-877A-83FD3281B908}" presName="nodeFirstNode" presStyleLbl="node1" presStyleIdx="0" presStyleCnt="6">
        <dgm:presLayoutVars>
          <dgm:bulletEnabled val="1"/>
        </dgm:presLayoutVars>
      </dgm:prSet>
      <dgm:spPr/>
      <dgm:t>
        <a:bodyPr/>
        <a:lstStyle/>
        <a:p>
          <a:endParaRPr lang="en-US"/>
        </a:p>
      </dgm:t>
    </dgm:pt>
    <dgm:pt modelId="{D9A0627C-4462-42BF-8E73-C54990845392}" type="pres">
      <dgm:prSet presAssocID="{DE18CB01-94C2-4E2B-B2BD-E53AA45DDABF}" presName="sibTransFirstNode" presStyleLbl="bgShp" presStyleIdx="0" presStyleCnt="1" custLinFactNeighborY="-199"/>
      <dgm:spPr/>
      <dgm:t>
        <a:bodyPr/>
        <a:lstStyle/>
        <a:p>
          <a:endParaRPr lang="en-US"/>
        </a:p>
      </dgm:t>
    </dgm:pt>
    <dgm:pt modelId="{86ADB1F9-3B7E-48CC-A6EE-8DD8BB5992C9}" type="pres">
      <dgm:prSet presAssocID="{359E0FC4-5779-44BF-A375-BE4B571B3EB6}" presName="nodeFollowingNodes" presStyleLbl="node1" presStyleIdx="1" presStyleCnt="6">
        <dgm:presLayoutVars>
          <dgm:bulletEnabled val="1"/>
        </dgm:presLayoutVars>
      </dgm:prSet>
      <dgm:spPr/>
      <dgm:t>
        <a:bodyPr/>
        <a:lstStyle/>
        <a:p>
          <a:endParaRPr lang="en-US"/>
        </a:p>
      </dgm:t>
    </dgm:pt>
    <dgm:pt modelId="{A80AE52C-481C-4A8E-A5A9-6E410106EB19}" type="pres">
      <dgm:prSet presAssocID="{4E04EF6A-37C2-4E91-AF50-2B9510FB7296}" presName="nodeFollowingNodes" presStyleLbl="node1" presStyleIdx="2" presStyleCnt="6">
        <dgm:presLayoutVars>
          <dgm:bulletEnabled val="1"/>
        </dgm:presLayoutVars>
      </dgm:prSet>
      <dgm:spPr/>
      <dgm:t>
        <a:bodyPr/>
        <a:lstStyle/>
        <a:p>
          <a:endParaRPr lang="en-US"/>
        </a:p>
      </dgm:t>
    </dgm:pt>
    <dgm:pt modelId="{2399E9B7-97C4-4C84-9423-6CE6E73121D3}" type="pres">
      <dgm:prSet presAssocID="{5614DC77-E78E-4E2F-ABB3-F974F71B6F04}" presName="nodeFollowingNodes" presStyleLbl="node1" presStyleIdx="3" presStyleCnt="6">
        <dgm:presLayoutVars>
          <dgm:bulletEnabled val="1"/>
        </dgm:presLayoutVars>
      </dgm:prSet>
      <dgm:spPr/>
      <dgm:t>
        <a:bodyPr/>
        <a:lstStyle/>
        <a:p>
          <a:endParaRPr lang="en-US"/>
        </a:p>
      </dgm:t>
    </dgm:pt>
    <dgm:pt modelId="{DD824D47-7183-488F-8888-8E23CB28451E}" type="pres">
      <dgm:prSet presAssocID="{52C6095C-F54A-4E5A-9BE6-184AA9CBA81D}" presName="nodeFollowingNodes" presStyleLbl="node1" presStyleIdx="4" presStyleCnt="6">
        <dgm:presLayoutVars>
          <dgm:bulletEnabled val="1"/>
        </dgm:presLayoutVars>
      </dgm:prSet>
      <dgm:spPr/>
      <dgm:t>
        <a:bodyPr/>
        <a:lstStyle/>
        <a:p>
          <a:endParaRPr lang="en-US"/>
        </a:p>
      </dgm:t>
    </dgm:pt>
    <dgm:pt modelId="{A3497194-C9CE-4F08-B869-43748CC02D4D}" type="pres">
      <dgm:prSet presAssocID="{6F3977A4-4CA0-4E24-A866-77491A87F61D}" presName="nodeFollowingNodes" presStyleLbl="node1" presStyleIdx="5" presStyleCnt="6">
        <dgm:presLayoutVars>
          <dgm:bulletEnabled val="1"/>
        </dgm:presLayoutVars>
      </dgm:prSet>
      <dgm:spPr/>
      <dgm:t>
        <a:bodyPr/>
        <a:lstStyle/>
        <a:p>
          <a:endParaRPr lang="en-US"/>
        </a:p>
      </dgm:t>
    </dgm:pt>
  </dgm:ptLst>
  <dgm:cxnLst>
    <dgm:cxn modelId="{77EA0A53-41D7-4DF5-93BF-694BDA96DEA2}" type="presOf" srcId="{52C6095C-F54A-4E5A-9BE6-184AA9CBA81D}" destId="{DD824D47-7183-488F-8888-8E23CB28451E}" srcOrd="0" destOrd="0" presId="urn:microsoft.com/office/officeart/2005/8/layout/cycle3"/>
    <dgm:cxn modelId="{BCAF18D5-BB04-4EEC-8B91-E7D2161600C8}" type="presOf" srcId="{DE18CB01-94C2-4E2B-B2BD-E53AA45DDABF}" destId="{D9A0627C-4462-42BF-8E73-C54990845392}" srcOrd="0" destOrd="0" presId="urn:microsoft.com/office/officeart/2005/8/layout/cycle3"/>
    <dgm:cxn modelId="{53BFC52C-006D-4929-8570-5E984C39497C}" srcId="{82A5383D-598B-4CB3-90CB-38EEBA7648D6}" destId="{5614DC77-E78E-4E2F-ABB3-F974F71B6F04}" srcOrd="3" destOrd="0" parTransId="{9509647C-BD0D-44E4-AF9B-6C36542C1DC3}" sibTransId="{105B96ED-1C74-4644-B6B8-0498FC26022A}"/>
    <dgm:cxn modelId="{F15B161D-B386-41F1-9C83-FD2B8245BFD2}" type="presOf" srcId="{359E0FC4-5779-44BF-A375-BE4B571B3EB6}" destId="{86ADB1F9-3B7E-48CC-A6EE-8DD8BB5992C9}" srcOrd="0" destOrd="0" presId="urn:microsoft.com/office/officeart/2005/8/layout/cycle3"/>
    <dgm:cxn modelId="{A0FE8B80-433F-4D6B-918D-0386136C00C4}" srcId="{82A5383D-598B-4CB3-90CB-38EEBA7648D6}" destId="{6F3977A4-4CA0-4E24-A866-77491A87F61D}" srcOrd="5" destOrd="0" parTransId="{B9A4FCC7-93DE-4DB1-B6DA-09321D49798E}" sibTransId="{58B980FD-105A-420F-865F-977404EDD0E8}"/>
    <dgm:cxn modelId="{FC3344F5-7DE4-4626-9EB0-F978FDCBB966}" srcId="{82A5383D-598B-4CB3-90CB-38EEBA7648D6}" destId="{359E0FC4-5779-44BF-A375-BE4B571B3EB6}" srcOrd="1" destOrd="0" parTransId="{8CE57206-24D3-4A7B-B371-688B7AA15EE7}" sibTransId="{E799AB4A-170C-4DD1-934A-A01846B70CE6}"/>
    <dgm:cxn modelId="{DBEDCB6E-785D-4800-9D25-FC99DABB2FBD}" type="presOf" srcId="{5614DC77-E78E-4E2F-ABB3-F974F71B6F04}" destId="{2399E9B7-97C4-4C84-9423-6CE6E73121D3}" srcOrd="0" destOrd="0" presId="urn:microsoft.com/office/officeart/2005/8/layout/cycle3"/>
    <dgm:cxn modelId="{44D3F9D8-0344-4C14-B6CA-71247CB1CB77}" type="presOf" srcId="{6F3977A4-4CA0-4E24-A866-77491A87F61D}" destId="{A3497194-C9CE-4F08-B869-43748CC02D4D}" srcOrd="0" destOrd="0" presId="urn:microsoft.com/office/officeart/2005/8/layout/cycle3"/>
    <dgm:cxn modelId="{22A92903-CCFE-43EB-A515-7578874B868F}" type="presOf" srcId="{24A1C2A5-B7CD-499E-877A-83FD3281B908}" destId="{B8A9CED4-18F7-4B59-8552-14271E95F12E}" srcOrd="0" destOrd="0" presId="urn:microsoft.com/office/officeart/2005/8/layout/cycle3"/>
    <dgm:cxn modelId="{B837DDDB-B2F4-4D87-B51D-3DBEB64BCDFE}" type="presOf" srcId="{4E04EF6A-37C2-4E91-AF50-2B9510FB7296}" destId="{A80AE52C-481C-4A8E-A5A9-6E410106EB19}" srcOrd="0" destOrd="0" presId="urn:microsoft.com/office/officeart/2005/8/layout/cycle3"/>
    <dgm:cxn modelId="{B161E059-FF69-4738-85DE-97DE303094D5}" srcId="{82A5383D-598B-4CB3-90CB-38EEBA7648D6}" destId="{24A1C2A5-B7CD-499E-877A-83FD3281B908}" srcOrd="0" destOrd="0" parTransId="{65A367BB-F4B1-4AF3-9F75-055CA36DBF1A}" sibTransId="{DE18CB01-94C2-4E2B-B2BD-E53AA45DDABF}"/>
    <dgm:cxn modelId="{86B4FE76-841A-4FCF-B3C1-086DA5586B5F}" type="presOf" srcId="{82A5383D-598B-4CB3-90CB-38EEBA7648D6}" destId="{04917642-1A22-49F2-9185-8B0F196705D1}" srcOrd="0" destOrd="0" presId="urn:microsoft.com/office/officeart/2005/8/layout/cycle3"/>
    <dgm:cxn modelId="{15B0D1D9-C679-49CE-8551-B30DEACFB190}" srcId="{82A5383D-598B-4CB3-90CB-38EEBA7648D6}" destId="{4E04EF6A-37C2-4E91-AF50-2B9510FB7296}" srcOrd="2" destOrd="0" parTransId="{2EF49A5C-FAD7-4D52-AEAF-613A72745059}" sibTransId="{016332B0-22AA-4117-9AD4-BBDCFF10384E}"/>
    <dgm:cxn modelId="{F979C1A9-3A89-4091-A91F-316E93B1A941}" srcId="{82A5383D-598B-4CB3-90CB-38EEBA7648D6}" destId="{52C6095C-F54A-4E5A-9BE6-184AA9CBA81D}" srcOrd="4" destOrd="0" parTransId="{0DF6B83A-DCE2-41F8-BBBC-75B3A2E1EAEB}" sibTransId="{5BA97496-37A4-4D86-AEFA-24B7AB2EB5DB}"/>
    <dgm:cxn modelId="{2740D5B0-306D-48A2-A478-0CC3E8CBBD58}" type="presParOf" srcId="{04917642-1A22-49F2-9185-8B0F196705D1}" destId="{1FE7325C-4F0A-4E49-8714-85B2415750F7}" srcOrd="0" destOrd="0" presId="urn:microsoft.com/office/officeart/2005/8/layout/cycle3"/>
    <dgm:cxn modelId="{96D1986A-1C1C-4605-AF7C-2E5CD4440A85}" type="presParOf" srcId="{1FE7325C-4F0A-4E49-8714-85B2415750F7}" destId="{B8A9CED4-18F7-4B59-8552-14271E95F12E}" srcOrd="0" destOrd="0" presId="urn:microsoft.com/office/officeart/2005/8/layout/cycle3"/>
    <dgm:cxn modelId="{12ED85BF-0DB8-4ABB-AA8E-E074A0C7C1C6}" type="presParOf" srcId="{1FE7325C-4F0A-4E49-8714-85B2415750F7}" destId="{D9A0627C-4462-42BF-8E73-C54990845392}" srcOrd="1" destOrd="0" presId="urn:microsoft.com/office/officeart/2005/8/layout/cycle3"/>
    <dgm:cxn modelId="{F1EF3F34-C66F-48B6-BEA9-11ECCB31CF03}" type="presParOf" srcId="{1FE7325C-4F0A-4E49-8714-85B2415750F7}" destId="{86ADB1F9-3B7E-48CC-A6EE-8DD8BB5992C9}" srcOrd="2" destOrd="0" presId="urn:microsoft.com/office/officeart/2005/8/layout/cycle3"/>
    <dgm:cxn modelId="{DCA41B81-433D-4AA9-AB09-B53B36EA002C}" type="presParOf" srcId="{1FE7325C-4F0A-4E49-8714-85B2415750F7}" destId="{A80AE52C-481C-4A8E-A5A9-6E410106EB19}" srcOrd="3" destOrd="0" presId="urn:microsoft.com/office/officeart/2005/8/layout/cycle3"/>
    <dgm:cxn modelId="{C9F87C14-F6E7-4030-A1BA-BAFFBA1F45E5}" type="presParOf" srcId="{1FE7325C-4F0A-4E49-8714-85B2415750F7}" destId="{2399E9B7-97C4-4C84-9423-6CE6E73121D3}" srcOrd="4" destOrd="0" presId="urn:microsoft.com/office/officeart/2005/8/layout/cycle3"/>
    <dgm:cxn modelId="{770EE1D1-B2F4-41B8-888A-0A5CB476B9F0}" type="presParOf" srcId="{1FE7325C-4F0A-4E49-8714-85B2415750F7}" destId="{DD824D47-7183-488F-8888-8E23CB28451E}" srcOrd="5" destOrd="0" presId="urn:microsoft.com/office/officeart/2005/8/layout/cycle3"/>
    <dgm:cxn modelId="{2D07D7D5-E5CE-4680-8149-06158400ADFE}" type="presParOf" srcId="{1FE7325C-4F0A-4E49-8714-85B2415750F7}" destId="{A3497194-C9CE-4F08-B869-43748CC02D4D}" srcOrd="6" destOrd="0" presId="urn:microsoft.com/office/officeart/2005/8/layout/cycle3"/>
  </dgm:cxnLst>
  <dgm:bg>
    <a:solidFill>
      <a:schemeClr val="bg1"/>
    </a:solidFill>
  </dgm:bg>
  <dgm:whole>
    <a:ln w="22225" cap="flat" cmpd="sng" algn="ctr">
      <a:solidFill>
        <a:schemeClr val="accent1"/>
      </a:solid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A5383D-598B-4CB3-90CB-38EEBA7648D6}" type="doc">
      <dgm:prSet loTypeId="urn:microsoft.com/office/officeart/2005/8/layout/cycle3" loCatId="cycle" qsTypeId="urn:microsoft.com/office/officeart/2005/8/quickstyle/simple1" qsCatId="simple" csTypeId="urn:microsoft.com/office/officeart/2005/8/colors/accent0_3" csCatId="mainScheme" phldr="1"/>
      <dgm:spPr/>
      <dgm:t>
        <a:bodyPr/>
        <a:lstStyle/>
        <a:p>
          <a:endParaRPr lang="en-US"/>
        </a:p>
      </dgm:t>
    </dgm:pt>
    <dgm:pt modelId="{24A1C2A5-B7CD-499E-877A-83FD3281B908}">
      <dgm:prSet phldrT="[Text]" custT="1"/>
      <dgm:spPr/>
      <dgm:t>
        <a:bodyPr/>
        <a:lstStyle/>
        <a:p>
          <a:r>
            <a:rPr lang="en-US" sz="1000" dirty="0" smtClean="0"/>
            <a:t>Discover</a:t>
          </a:r>
        </a:p>
      </dgm:t>
    </dgm:pt>
    <dgm:pt modelId="{65A367BB-F4B1-4AF3-9F75-055CA36DBF1A}" type="parTrans" cxnId="{B161E059-FF69-4738-85DE-97DE303094D5}">
      <dgm:prSet/>
      <dgm:spPr/>
      <dgm:t>
        <a:bodyPr/>
        <a:lstStyle/>
        <a:p>
          <a:endParaRPr lang="en-US" sz="1000"/>
        </a:p>
      </dgm:t>
    </dgm:pt>
    <dgm:pt modelId="{DE18CB01-94C2-4E2B-B2BD-E53AA45DDABF}" type="sibTrans" cxnId="{B161E059-FF69-4738-85DE-97DE303094D5}">
      <dgm:prSet/>
      <dgm:spPr/>
      <dgm:t>
        <a:bodyPr/>
        <a:lstStyle/>
        <a:p>
          <a:endParaRPr lang="en-US" sz="1000"/>
        </a:p>
      </dgm:t>
    </dgm:pt>
    <dgm:pt modelId="{4E04EF6A-37C2-4E91-AF50-2B9510FB7296}">
      <dgm:prSet phldrT="[Text]" custT="1"/>
      <dgm:spPr/>
      <dgm:t>
        <a:bodyPr/>
        <a:lstStyle/>
        <a:p>
          <a:r>
            <a:rPr lang="en-US" sz="1000" dirty="0" smtClean="0"/>
            <a:t>Build</a:t>
          </a:r>
          <a:endParaRPr lang="en-US" sz="1000" dirty="0"/>
        </a:p>
      </dgm:t>
    </dgm:pt>
    <dgm:pt modelId="{2EF49A5C-FAD7-4D52-AEAF-613A72745059}" type="parTrans" cxnId="{15B0D1D9-C679-49CE-8551-B30DEACFB190}">
      <dgm:prSet/>
      <dgm:spPr/>
      <dgm:t>
        <a:bodyPr/>
        <a:lstStyle/>
        <a:p>
          <a:endParaRPr lang="en-US" sz="1000"/>
        </a:p>
      </dgm:t>
    </dgm:pt>
    <dgm:pt modelId="{016332B0-22AA-4117-9AD4-BBDCFF10384E}" type="sibTrans" cxnId="{15B0D1D9-C679-49CE-8551-B30DEACFB190}">
      <dgm:prSet/>
      <dgm:spPr/>
      <dgm:t>
        <a:bodyPr/>
        <a:lstStyle/>
        <a:p>
          <a:endParaRPr lang="en-US" sz="1000"/>
        </a:p>
      </dgm:t>
    </dgm:pt>
    <dgm:pt modelId="{5614DC77-E78E-4E2F-ABB3-F974F71B6F04}">
      <dgm:prSet phldrT="[Text]" custT="1"/>
      <dgm:spPr/>
      <dgm:t>
        <a:bodyPr/>
        <a:lstStyle/>
        <a:p>
          <a:r>
            <a:rPr lang="en-US" sz="1000" dirty="0" smtClean="0"/>
            <a:t>Integrate</a:t>
          </a:r>
          <a:endParaRPr lang="en-US" sz="1000" dirty="0"/>
        </a:p>
      </dgm:t>
    </dgm:pt>
    <dgm:pt modelId="{9509647C-BD0D-44E4-AF9B-6C36542C1DC3}" type="parTrans" cxnId="{53BFC52C-006D-4929-8570-5E984C39497C}">
      <dgm:prSet/>
      <dgm:spPr/>
      <dgm:t>
        <a:bodyPr/>
        <a:lstStyle/>
        <a:p>
          <a:endParaRPr lang="en-US" sz="1000"/>
        </a:p>
      </dgm:t>
    </dgm:pt>
    <dgm:pt modelId="{105B96ED-1C74-4644-B6B8-0498FC26022A}" type="sibTrans" cxnId="{53BFC52C-006D-4929-8570-5E984C39497C}">
      <dgm:prSet/>
      <dgm:spPr/>
      <dgm:t>
        <a:bodyPr/>
        <a:lstStyle/>
        <a:p>
          <a:endParaRPr lang="en-US" sz="1000"/>
        </a:p>
      </dgm:t>
    </dgm:pt>
    <dgm:pt modelId="{52C6095C-F54A-4E5A-9BE6-184AA9CBA81D}">
      <dgm:prSet phldrT="[Text]" custT="1"/>
      <dgm:spPr/>
      <dgm:t>
        <a:bodyPr/>
        <a:lstStyle/>
        <a:p>
          <a:r>
            <a:rPr lang="en-US" sz="1000" dirty="0" smtClean="0"/>
            <a:t>Validate</a:t>
          </a:r>
          <a:endParaRPr lang="en-US" sz="1000" dirty="0"/>
        </a:p>
      </dgm:t>
    </dgm:pt>
    <dgm:pt modelId="{0DF6B83A-DCE2-41F8-BBBC-75B3A2E1EAEB}" type="parTrans" cxnId="{F979C1A9-3A89-4091-A91F-316E93B1A941}">
      <dgm:prSet/>
      <dgm:spPr/>
      <dgm:t>
        <a:bodyPr/>
        <a:lstStyle/>
        <a:p>
          <a:endParaRPr lang="en-US" sz="1000"/>
        </a:p>
      </dgm:t>
    </dgm:pt>
    <dgm:pt modelId="{5BA97496-37A4-4D86-AEFA-24B7AB2EB5DB}" type="sibTrans" cxnId="{F979C1A9-3A89-4091-A91F-316E93B1A941}">
      <dgm:prSet/>
      <dgm:spPr/>
      <dgm:t>
        <a:bodyPr/>
        <a:lstStyle/>
        <a:p>
          <a:endParaRPr lang="en-US" sz="1000"/>
        </a:p>
      </dgm:t>
    </dgm:pt>
    <dgm:pt modelId="{359E0FC4-5779-44BF-A375-BE4B571B3EB6}">
      <dgm:prSet phldrT="[Text]" custT="1"/>
      <dgm:spPr/>
      <dgm:t>
        <a:bodyPr/>
        <a:lstStyle/>
        <a:p>
          <a:r>
            <a:rPr lang="en-US" sz="1000" dirty="0" smtClean="0"/>
            <a:t>Design</a:t>
          </a:r>
          <a:endParaRPr lang="en-US" sz="1000" dirty="0"/>
        </a:p>
      </dgm:t>
    </dgm:pt>
    <dgm:pt modelId="{8CE57206-24D3-4A7B-B371-688B7AA15EE7}" type="parTrans" cxnId="{FC3344F5-7DE4-4626-9EB0-F978FDCBB966}">
      <dgm:prSet/>
      <dgm:spPr/>
      <dgm:t>
        <a:bodyPr/>
        <a:lstStyle/>
        <a:p>
          <a:endParaRPr lang="en-US" sz="1000"/>
        </a:p>
      </dgm:t>
    </dgm:pt>
    <dgm:pt modelId="{E799AB4A-170C-4DD1-934A-A01846B70CE6}" type="sibTrans" cxnId="{FC3344F5-7DE4-4626-9EB0-F978FDCBB966}">
      <dgm:prSet/>
      <dgm:spPr/>
      <dgm:t>
        <a:bodyPr/>
        <a:lstStyle/>
        <a:p>
          <a:endParaRPr lang="en-US" sz="1000"/>
        </a:p>
      </dgm:t>
    </dgm:pt>
    <dgm:pt modelId="{6F3977A4-4CA0-4E24-A866-77491A87F61D}">
      <dgm:prSet phldrT="[Text]" custT="1"/>
      <dgm:spPr/>
      <dgm:t>
        <a:bodyPr/>
        <a:lstStyle/>
        <a:p>
          <a:r>
            <a:rPr lang="en-US" sz="1000" dirty="0" smtClean="0"/>
            <a:t>Cutover</a:t>
          </a:r>
          <a:endParaRPr lang="en-US" sz="1000" dirty="0"/>
        </a:p>
      </dgm:t>
    </dgm:pt>
    <dgm:pt modelId="{B9A4FCC7-93DE-4DB1-B6DA-09321D49798E}" type="parTrans" cxnId="{A0FE8B80-433F-4D6B-918D-0386136C00C4}">
      <dgm:prSet/>
      <dgm:spPr/>
      <dgm:t>
        <a:bodyPr/>
        <a:lstStyle/>
        <a:p>
          <a:endParaRPr lang="en-US" sz="1000"/>
        </a:p>
      </dgm:t>
    </dgm:pt>
    <dgm:pt modelId="{58B980FD-105A-420F-865F-977404EDD0E8}" type="sibTrans" cxnId="{A0FE8B80-433F-4D6B-918D-0386136C00C4}">
      <dgm:prSet/>
      <dgm:spPr/>
      <dgm:t>
        <a:bodyPr/>
        <a:lstStyle/>
        <a:p>
          <a:endParaRPr lang="en-US" sz="1000"/>
        </a:p>
      </dgm:t>
    </dgm:pt>
    <dgm:pt modelId="{04917642-1A22-49F2-9185-8B0F196705D1}" type="pres">
      <dgm:prSet presAssocID="{82A5383D-598B-4CB3-90CB-38EEBA7648D6}" presName="Name0" presStyleCnt="0">
        <dgm:presLayoutVars>
          <dgm:dir/>
          <dgm:resizeHandles val="exact"/>
        </dgm:presLayoutVars>
      </dgm:prSet>
      <dgm:spPr/>
      <dgm:t>
        <a:bodyPr/>
        <a:lstStyle/>
        <a:p>
          <a:endParaRPr lang="en-US"/>
        </a:p>
      </dgm:t>
    </dgm:pt>
    <dgm:pt modelId="{1FE7325C-4F0A-4E49-8714-85B2415750F7}" type="pres">
      <dgm:prSet presAssocID="{82A5383D-598B-4CB3-90CB-38EEBA7648D6}" presName="cycle" presStyleCnt="0"/>
      <dgm:spPr/>
    </dgm:pt>
    <dgm:pt modelId="{B8A9CED4-18F7-4B59-8552-14271E95F12E}" type="pres">
      <dgm:prSet presAssocID="{24A1C2A5-B7CD-499E-877A-83FD3281B908}" presName="nodeFirstNode" presStyleLbl="node1" presStyleIdx="0" presStyleCnt="6">
        <dgm:presLayoutVars>
          <dgm:bulletEnabled val="1"/>
        </dgm:presLayoutVars>
      </dgm:prSet>
      <dgm:spPr/>
      <dgm:t>
        <a:bodyPr/>
        <a:lstStyle/>
        <a:p>
          <a:endParaRPr lang="en-US"/>
        </a:p>
      </dgm:t>
    </dgm:pt>
    <dgm:pt modelId="{D9A0627C-4462-42BF-8E73-C54990845392}" type="pres">
      <dgm:prSet presAssocID="{DE18CB01-94C2-4E2B-B2BD-E53AA45DDABF}" presName="sibTransFirstNode" presStyleLbl="bgShp" presStyleIdx="0" presStyleCnt="1" custLinFactNeighborY="-199"/>
      <dgm:spPr/>
      <dgm:t>
        <a:bodyPr/>
        <a:lstStyle/>
        <a:p>
          <a:endParaRPr lang="en-US"/>
        </a:p>
      </dgm:t>
    </dgm:pt>
    <dgm:pt modelId="{86ADB1F9-3B7E-48CC-A6EE-8DD8BB5992C9}" type="pres">
      <dgm:prSet presAssocID="{359E0FC4-5779-44BF-A375-BE4B571B3EB6}" presName="nodeFollowingNodes" presStyleLbl="node1" presStyleIdx="1" presStyleCnt="6">
        <dgm:presLayoutVars>
          <dgm:bulletEnabled val="1"/>
        </dgm:presLayoutVars>
      </dgm:prSet>
      <dgm:spPr/>
      <dgm:t>
        <a:bodyPr/>
        <a:lstStyle/>
        <a:p>
          <a:endParaRPr lang="en-US"/>
        </a:p>
      </dgm:t>
    </dgm:pt>
    <dgm:pt modelId="{A80AE52C-481C-4A8E-A5A9-6E410106EB19}" type="pres">
      <dgm:prSet presAssocID="{4E04EF6A-37C2-4E91-AF50-2B9510FB7296}" presName="nodeFollowingNodes" presStyleLbl="node1" presStyleIdx="2" presStyleCnt="6">
        <dgm:presLayoutVars>
          <dgm:bulletEnabled val="1"/>
        </dgm:presLayoutVars>
      </dgm:prSet>
      <dgm:spPr/>
      <dgm:t>
        <a:bodyPr/>
        <a:lstStyle/>
        <a:p>
          <a:endParaRPr lang="en-US"/>
        </a:p>
      </dgm:t>
    </dgm:pt>
    <dgm:pt modelId="{2399E9B7-97C4-4C84-9423-6CE6E73121D3}" type="pres">
      <dgm:prSet presAssocID="{5614DC77-E78E-4E2F-ABB3-F974F71B6F04}" presName="nodeFollowingNodes" presStyleLbl="node1" presStyleIdx="3" presStyleCnt="6">
        <dgm:presLayoutVars>
          <dgm:bulletEnabled val="1"/>
        </dgm:presLayoutVars>
      </dgm:prSet>
      <dgm:spPr/>
      <dgm:t>
        <a:bodyPr/>
        <a:lstStyle/>
        <a:p>
          <a:endParaRPr lang="en-US"/>
        </a:p>
      </dgm:t>
    </dgm:pt>
    <dgm:pt modelId="{DD824D47-7183-488F-8888-8E23CB28451E}" type="pres">
      <dgm:prSet presAssocID="{52C6095C-F54A-4E5A-9BE6-184AA9CBA81D}" presName="nodeFollowingNodes" presStyleLbl="node1" presStyleIdx="4" presStyleCnt="6">
        <dgm:presLayoutVars>
          <dgm:bulletEnabled val="1"/>
        </dgm:presLayoutVars>
      </dgm:prSet>
      <dgm:spPr/>
      <dgm:t>
        <a:bodyPr/>
        <a:lstStyle/>
        <a:p>
          <a:endParaRPr lang="en-US"/>
        </a:p>
      </dgm:t>
    </dgm:pt>
    <dgm:pt modelId="{A3497194-C9CE-4F08-B869-43748CC02D4D}" type="pres">
      <dgm:prSet presAssocID="{6F3977A4-4CA0-4E24-A866-77491A87F61D}" presName="nodeFollowingNodes" presStyleLbl="node1" presStyleIdx="5" presStyleCnt="6">
        <dgm:presLayoutVars>
          <dgm:bulletEnabled val="1"/>
        </dgm:presLayoutVars>
      </dgm:prSet>
      <dgm:spPr/>
      <dgm:t>
        <a:bodyPr/>
        <a:lstStyle/>
        <a:p>
          <a:endParaRPr lang="en-US"/>
        </a:p>
      </dgm:t>
    </dgm:pt>
  </dgm:ptLst>
  <dgm:cxnLst>
    <dgm:cxn modelId="{7347373E-1746-4EC2-9B89-FB7B3ED0CF81}" type="presOf" srcId="{359E0FC4-5779-44BF-A375-BE4B571B3EB6}" destId="{86ADB1F9-3B7E-48CC-A6EE-8DD8BB5992C9}" srcOrd="0" destOrd="0" presId="urn:microsoft.com/office/officeart/2005/8/layout/cycle3"/>
    <dgm:cxn modelId="{53BFC52C-006D-4929-8570-5E984C39497C}" srcId="{82A5383D-598B-4CB3-90CB-38EEBA7648D6}" destId="{5614DC77-E78E-4E2F-ABB3-F974F71B6F04}" srcOrd="3" destOrd="0" parTransId="{9509647C-BD0D-44E4-AF9B-6C36542C1DC3}" sibTransId="{105B96ED-1C74-4644-B6B8-0498FC26022A}"/>
    <dgm:cxn modelId="{C0416068-0057-456D-BA3A-632D347FCA5B}" type="presOf" srcId="{DE18CB01-94C2-4E2B-B2BD-E53AA45DDABF}" destId="{D9A0627C-4462-42BF-8E73-C54990845392}" srcOrd="0" destOrd="0" presId="urn:microsoft.com/office/officeart/2005/8/layout/cycle3"/>
    <dgm:cxn modelId="{C6FD17CA-2D19-4211-92BD-49A020859C12}" type="presOf" srcId="{24A1C2A5-B7CD-499E-877A-83FD3281B908}" destId="{B8A9CED4-18F7-4B59-8552-14271E95F12E}" srcOrd="0" destOrd="0" presId="urn:microsoft.com/office/officeart/2005/8/layout/cycle3"/>
    <dgm:cxn modelId="{A0FE8B80-433F-4D6B-918D-0386136C00C4}" srcId="{82A5383D-598B-4CB3-90CB-38EEBA7648D6}" destId="{6F3977A4-4CA0-4E24-A866-77491A87F61D}" srcOrd="5" destOrd="0" parTransId="{B9A4FCC7-93DE-4DB1-B6DA-09321D49798E}" sibTransId="{58B980FD-105A-420F-865F-977404EDD0E8}"/>
    <dgm:cxn modelId="{FC3344F5-7DE4-4626-9EB0-F978FDCBB966}" srcId="{82A5383D-598B-4CB3-90CB-38EEBA7648D6}" destId="{359E0FC4-5779-44BF-A375-BE4B571B3EB6}" srcOrd="1" destOrd="0" parTransId="{8CE57206-24D3-4A7B-B371-688B7AA15EE7}" sibTransId="{E799AB4A-170C-4DD1-934A-A01846B70CE6}"/>
    <dgm:cxn modelId="{DB796CD5-EDFB-4B13-B5A2-A5F6089B570F}" type="presOf" srcId="{52C6095C-F54A-4E5A-9BE6-184AA9CBA81D}" destId="{DD824D47-7183-488F-8888-8E23CB28451E}" srcOrd="0" destOrd="0" presId="urn:microsoft.com/office/officeart/2005/8/layout/cycle3"/>
    <dgm:cxn modelId="{6B060531-160D-4C6C-9171-629C04FFD675}" type="presOf" srcId="{4E04EF6A-37C2-4E91-AF50-2B9510FB7296}" destId="{A80AE52C-481C-4A8E-A5A9-6E410106EB19}" srcOrd="0" destOrd="0" presId="urn:microsoft.com/office/officeart/2005/8/layout/cycle3"/>
    <dgm:cxn modelId="{B161E059-FF69-4738-85DE-97DE303094D5}" srcId="{82A5383D-598B-4CB3-90CB-38EEBA7648D6}" destId="{24A1C2A5-B7CD-499E-877A-83FD3281B908}" srcOrd="0" destOrd="0" parTransId="{65A367BB-F4B1-4AF3-9F75-055CA36DBF1A}" sibTransId="{DE18CB01-94C2-4E2B-B2BD-E53AA45DDABF}"/>
    <dgm:cxn modelId="{83F1B2D6-720E-4064-96BD-9A7D6570C14E}" type="presOf" srcId="{6F3977A4-4CA0-4E24-A866-77491A87F61D}" destId="{A3497194-C9CE-4F08-B869-43748CC02D4D}" srcOrd="0" destOrd="0" presId="urn:microsoft.com/office/officeart/2005/8/layout/cycle3"/>
    <dgm:cxn modelId="{3A074E42-5A29-4308-8BED-73C7D1DD6256}" type="presOf" srcId="{5614DC77-E78E-4E2F-ABB3-F974F71B6F04}" destId="{2399E9B7-97C4-4C84-9423-6CE6E73121D3}" srcOrd="0" destOrd="0" presId="urn:microsoft.com/office/officeart/2005/8/layout/cycle3"/>
    <dgm:cxn modelId="{15B0D1D9-C679-49CE-8551-B30DEACFB190}" srcId="{82A5383D-598B-4CB3-90CB-38EEBA7648D6}" destId="{4E04EF6A-37C2-4E91-AF50-2B9510FB7296}" srcOrd="2" destOrd="0" parTransId="{2EF49A5C-FAD7-4D52-AEAF-613A72745059}" sibTransId="{016332B0-22AA-4117-9AD4-BBDCFF10384E}"/>
    <dgm:cxn modelId="{8D02FBC6-988A-498B-8D2C-39DD58DF44B4}" type="presOf" srcId="{82A5383D-598B-4CB3-90CB-38EEBA7648D6}" destId="{04917642-1A22-49F2-9185-8B0F196705D1}" srcOrd="0" destOrd="0" presId="urn:microsoft.com/office/officeart/2005/8/layout/cycle3"/>
    <dgm:cxn modelId="{F979C1A9-3A89-4091-A91F-316E93B1A941}" srcId="{82A5383D-598B-4CB3-90CB-38EEBA7648D6}" destId="{52C6095C-F54A-4E5A-9BE6-184AA9CBA81D}" srcOrd="4" destOrd="0" parTransId="{0DF6B83A-DCE2-41F8-BBBC-75B3A2E1EAEB}" sibTransId="{5BA97496-37A4-4D86-AEFA-24B7AB2EB5DB}"/>
    <dgm:cxn modelId="{0FAA646E-0262-45C4-93AC-2E9CDA0FA4E7}" type="presParOf" srcId="{04917642-1A22-49F2-9185-8B0F196705D1}" destId="{1FE7325C-4F0A-4E49-8714-85B2415750F7}" srcOrd="0" destOrd="0" presId="urn:microsoft.com/office/officeart/2005/8/layout/cycle3"/>
    <dgm:cxn modelId="{EE21936B-FA1D-457B-B624-243F12F6A26C}" type="presParOf" srcId="{1FE7325C-4F0A-4E49-8714-85B2415750F7}" destId="{B8A9CED4-18F7-4B59-8552-14271E95F12E}" srcOrd="0" destOrd="0" presId="urn:microsoft.com/office/officeart/2005/8/layout/cycle3"/>
    <dgm:cxn modelId="{A96F3BBB-D979-4504-ACBD-1A42299E957D}" type="presParOf" srcId="{1FE7325C-4F0A-4E49-8714-85B2415750F7}" destId="{D9A0627C-4462-42BF-8E73-C54990845392}" srcOrd="1" destOrd="0" presId="urn:microsoft.com/office/officeart/2005/8/layout/cycle3"/>
    <dgm:cxn modelId="{B3232069-2834-4608-87AD-E81A1811457D}" type="presParOf" srcId="{1FE7325C-4F0A-4E49-8714-85B2415750F7}" destId="{86ADB1F9-3B7E-48CC-A6EE-8DD8BB5992C9}" srcOrd="2" destOrd="0" presId="urn:microsoft.com/office/officeart/2005/8/layout/cycle3"/>
    <dgm:cxn modelId="{2E851F2C-4A9E-4572-BFBF-B3F667842DBA}" type="presParOf" srcId="{1FE7325C-4F0A-4E49-8714-85B2415750F7}" destId="{A80AE52C-481C-4A8E-A5A9-6E410106EB19}" srcOrd="3" destOrd="0" presId="urn:microsoft.com/office/officeart/2005/8/layout/cycle3"/>
    <dgm:cxn modelId="{75BA1872-E52F-4ED2-A669-FCE71B29EA96}" type="presParOf" srcId="{1FE7325C-4F0A-4E49-8714-85B2415750F7}" destId="{2399E9B7-97C4-4C84-9423-6CE6E73121D3}" srcOrd="4" destOrd="0" presId="urn:microsoft.com/office/officeart/2005/8/layout/cycle3"/>
    <dgm:cxn modelId="{879E36C2-42C0-431A-9599-D223B0250259}" type="presParOf" srcId="{1FE7325C-4F0A-4E49-8714-85B2415750F7}" destId="{DD824D47-7183-488F-8888-8E23CB28451E}" srcOrd="5" destOrd="0" presId="urn:microsoft.com/office/officeart/2005/8/layout/cycle3"/>
    <dgm:cxn modelId="{F3B2607A-262D-4401-94F9-CE83BB50E303}" type="presParOf" srcId="{1FE7325C-4F0A-4E49-8714-85B2415750F7}" destId="{A3497194-C9CE-4F08-B869-43748CC02D4D}" srcOrd="6" destOrd="0" presId="urn:microsoft.com/office/officeart/2005/8/layout/cycle3"/>
  </dgm:cxnLst>
  <dgm:bg>
    <a:solidFill>
      <a:schemeClr val="bg1"/>
    </a:solidFill>
  </dgm:bg>
  <dgm:whole>
    <a:ln w="22225" cap="flat" cmpd="sng" algn="ctr">
      <a:solidFill>
        <a:schemeClr val="accent1"/>
      </a:solid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A5383D-598B-4CB3-90CB-38EEBA7648D6}" type="doc">
      <dgm:prSet loTypeId="urn:microsoft.com/office/officeart/2005/8/layout/cycle3" loCatId="cycle" qsTypeId="urn:microsoft.com/office/officeart/2005/8/quickstyle/simple1" qsCatId="simple" csTypeId="urn:microsoft.com/office/officeart/2005/8/colors/accent0_3" csCatId="mainScheme" phldr="1"/>
      <dgm:spPr/>
      <dgm:t>
        <a:bodyPr/>
        <a:lstStyle/>
        <a:p>
          <a:endParaRPr lang="en-US"/>
        </a:p>
      </dgm:t>
    </dgm:pt>
    <dgm:pt modelId="{24A1C2A5-B7CD-499E-877A-83FD3281B908}">
      <dgm:prSet phldrT="[Text]" custT="1"/>
      <dgm:spPr/>
      <dgm:t>
        <a:bodyPr/>
        <a:lstStyle/>
        <a:p>
          <a:r>
            <a:rPr lang="en-US" sz="1000" dirty="0" smtClean="0"/>
            <a:t>Discover</a:t>
          </a:r>
        </a:p>
      </dgm:t>
    </dgm:pt>
    <dgm:pt modelId="{65A367BB-F4B1-4AF3-9F75-055CA36DBF1A}" type="parTrans" cxnId="{B161E059-FF69-4738-85DE-97DE303094D5}">
      <dgm:prSet/>
      <dgm:spPr/>
      <dgm:t>
        <a:bodyPr/>
        <a:lstStyle/>
        <a:p>
          <a:endParaRPr lang="en-US" sz="1000"/>
        </a:p>
      </dgm:t>
    </dgm:pt>
    <dgm:pt modelId="{DE18CB01-94C2-4E2B-B2BD-E53AA45DDABF}" type="sibTrans" cxnId="{B161E059-FF69-4738-85DE-97DE303094D5}">
      <dgm:prSet/>
      <dgm:spPr/>
      <dgm:t>
        <a:bodyPr/>
        <a:lstStyle/>
        <a:p>
          <a:endParaRPr lang="en-US" sz="1000"/>
        </a:p>
      </dgm:t>
    </dgm:pt>
    <dgm:pt modelId="{4E04EF6A-37C2-4E91-AF50-2B9510FB7296}">
      <dgm:prSet phldrT="[Text]" custT="1"/>
      <dgm:spPr/>
      <dgm:t>
        <a:bodyPr/>
        <a:lstStyle/>
        <a:p>
          <a:r>
            <a:rPr lang="en-US" sz="1000" dirty="0" smtClean="0"/>
            <a:t>Build</a:t>
          </a:r>
          <a:endParaRPr lang="en-US" sz="1000" dirty="0"/>
        </a:p>
      </dgm:t>
    </dgm:pt>
    <dgm:pt modelId="{2EF49A5C-FAD7-4D52-AEAF-613A72745059}" type="parTrans" cxnId="{15B0D1D9-C679-49CE-8551-B30DEACFB190}">
      <dgm:prSet/>
      <dgm:spPr/>
      <dgm:t>
        <a:bodyPr/>
        <a:lstStyle/>
        <a:p>
          <a:endParaRPr lang="en-US" sz="1000"/>
        </a:p>
      </dgm:t>
    </dgm:pt>
    <dgm:pt modelId="{016332B0-22AA-4117-9AD4-BBDCFF10384E}" type="sibTrans" cxnId="{15B0D1D9-C679-49CE-8551-B30DEACFB190}">
      <dgm:prSet/>
      <dgm:spPr/>
      <dgm:t>
        <a:bodyPr/>
        <a:lstStyle/>
        <a:p>
          <a:endParaRPr lang="en-US" sz="1000"/>
        </a:p>
      </dgm:t>
    </dgm:pt>
    <dgm:pt modelId="{5614DC77-E78E-4E2F-ABB3-F974F71B6F04}">
      <dgm:prSet phldrT="[Text]" custT="1"/>
      <dgm:spPr/>
      <dgm:t>
        <a:bodyPr/>
        <a:lstStyle/>
        <a:p>
          <a:r>
            <a:rPr lang="en-US" sz="1000" dirty="0" smtClean="0"/>
            <a:t>Integrate</a:t>
          </a:r>
          <a:endParaRPr lang="en-US" sz="1000" dirty="0"/>
        </a:p>
      </dgm:t>
    </dgm:pt>
    <dgm:pt modelId="{9509647C-BD0D-44E4-AF9B-6C36542C1DC3}" type="parTrans" cxnId="{53BFC52C-006D-4929-8570-5E984C39497C}">
      <dgm:prSet/>
      <dgm:spPr/>
      <dgm:t>
        <a:bodyPr/>
        <a:lstStyle/>
        <a:p>
          <a:endParaRPr lang="en-US" sz="1000"/>
        </a:p>
      </dgm:t>
    </dgm:pt>
    <dgm:pt modelId="{105B96ED-1C74-4644-B6B8-0498FC26022A}" type="sibTrans" cxnId="{53BFC52C-006D-4929-8570-5E984C39497C}">
      <dgm:prSet/>
      <dgm:spPr/>
      <dgm:t>
        <a:bodyPr/>
        <a:lstStyle/>
        <a:p>
          <a:endParaRPr lang="en-US" sz="1000"/>
        </a:p>
      </dgm:t>
    </dgm:pt>
    <dgm:pt modelId="{52C6095C-F54A-4E5A-9BE6-184AA9CBA81D}">
      <dgm:prSet phldrT="[Text]" custT="1"/>
      <dgm:spPr/>
      <dgm:t>
        <a:bodyPr/>
        <a:lstStyle/>
        <a:p>
          <a:r>
            <a:rPr lang="en-US" sz="1000" dirty="0" smtClean="0"/>
            <a:t>Validate</a:t>
          </a:r>
          <a:endParaRPr lang="en-US" sz="1000" dirty="0"/>
        </a:p>
      </dgm:t>
    </dgm:pt>
    <dgm:pt modelId="{0DF6B83A-DCE2-41F8-BBBC-75B3A2E1EAEB}" type="parTrans" cxnId="{F979C1A9-3A89-4091-A91F-316E93B1A941}">
      <dgm:prSet/>
      <dgm:spPr/>
      <dgm:t>
        <a:bodyPr/>
        <a:lstStyle/>
        <a:p>
          <a:endParaRPr lang="en-US" sz="1000"/>
        </a:p>
      </dgm:t>
    </dgm:pt>
    <dgm:pt modelId="{5BA97496-37A4-4D86-AEFA-24B7AB2EB5DB}" type="sibTrans" cxnId="{F979C1A9-3A89-4091-A91F-316E93B1A941}">
      <dgm:prSet/>
      <dgm:spPr/>
      <dgm:t>
        <a:bodyPr/>
        <a:lstStyle/>
        <a:p>
          <a:endParaRPr lang="en-US" sz="1000"/>
        </a:p>
      </dgm:t>
    </dgm:pt>
    <dgm:pt modelId="{359E0FC4-5779-44BF-A375-BE4B571B3EB6}">
      <dgm:prSet phldrT="[Text]" custT="1"/>
      <dgm:spPr/>
      <dgm:t>
        <a:bodyPr/>
        <a:lstStyle/>
        <a:p>
          <a:r>
            <a:rPr lang="en-US" sz="1000" dirty="0" smtClean="0"/>
            <a:t>Design</a:t>
          </a:r>
          <a:endParaRPr lang="en-US" sz="1000" dirty="0"/>
        </a:p>
      </dgm:t>
    </dgm:pt>
    <dgm:pt modelId="{8CE57206-24D3-4A7B-B371-688B7AA15EE7}" type="parTrans" cxnId="{FC3344F5-7DE4-4626-9EB0-F978FDCBB966}">
      <dgm:prSet/>
      <dgm:spPr/>
      <dgm:t>
        <a:bodyPr/>
        <a:lstStyle/>
        <a:p>
          <a:endParaRPr lang="en-US" sz="1000"/>
        </a:p>
      </dgm:t>
    </dgm:pt>
    <dgm:pt modelId="{E799AB4A-170C-4DD1-934A-A01846B70CE6}" type="sibTrans" cxnId="{FC3344F5-7DE4-4626-9EB0-F978FDCBB966}">
      <dgm:prSet/>
      <dgm:spPr/>
      <dgm:t>
        <a:bodyPr/>
        <a:lstStyle/>
        <a:p>
          <a:endParaRPr lang="en-US" sz="1000"/>
        </a:p>
      </dgm:t>
    </dgm:pt>
    <dgm:pt modelId="{6F3977A4-4CA0-4E24-A866-77491A87F61D}">
      <dgm:prSet phldrT="[Text]" custT="1"/>
      <dgm:spPr/>
      <dgm:t>
        <a:bodyPr/>
        <a:lstStyle/>
        <a:p>
          <a:r>
            <a:rPr lang="en-US" sz="1000" dirty="0" smtClean="0"/>
            <a:t>Cutover</a:t>
          </a:r>
          <a:endParaRPr lang="en-US" sz="1000" dirty="0"/>
        </a:p>
      </dgm:t>
    </dgm:pt>
    <dgm:pt modelId="{B9A4FCC7-93DE-4DB1-B6DA-09321D49798E}" type="parTrans" cxnId="{A0FE8B80-433F-4D6B-918D-0386136C00C4}">
      <dgm:prSet/>
      <dgm:spPr/>
      <dgm:t>
        <a:bodyPr/>
        <a:lstStyle/>
        <a:p>
          <a:endParaRPr lang="en-US" sz="1000"/>
        </a:p>
      </dgm:t>
    </dgm:pt>
    <dgm:pt modelId="{58B980FD-105A-420F-865F-977404EDD0E8}" type="sibTrans" cxnId="{A0FE8B80-433F-4D6B-918D-0386136C00C4}">
      <dgm:prSet/>
      <dgm:spPr/>
      <dgm:t>
        <a:bodyPr/>
        <a:lstStyle/>
        <a:p>
          <a:endParaRPr lang="en-US" sz="1000"/>
        </a:p>
      </dgm:t>
    </dgm:pt>
    <dgm:pt modelId="{04917642-1A22-49F2-9185-8B0F196705D1}" type="pres">
      <dgm:prSet presAssocID="{82A5383D-598B-4CB3-90CB-38EEBA7648D6}" presName="Name0" presStyleCnt="0">
        <dgm:presLayoutVars>
          <dgm:dir/>
          <dgm:resizeHandles val="exact"/>
        </dgm:presLayoutVars>
      </dgm:prSet>
      <dgm:spPr/>
      <dgm:t>
        <a:bodyPr/>
        <a:lstStyle/>
        <a:p>
          <a:endParaRPr lang="en-US"/>
        </a:p>
      </dgm:t>
    </dgm:pt>
    <dgm:pt modelId="{1FE7325C-4F0A-4E49-8714-85B2415750F7}" type="pres">
      <dgm:prSet presAssocID="{82A5383D-598B-4CB3-90CB-38EEBA7648D6}" presName="cycle" presStyleCnt="0"/>
      <dgm:spPr/>
    </dgm:pt>
    <dgm:pt modelId="{B8A9CED4-18F7-4B59-8552-14271E95F12E}" type="pres">
      <dgm:prSet presAssocID="{24A1C2A5-B7CD-499E-877A-83FD3281B908}" presName="nodeFirstNode" presStyleLbl="node1" presStyleIdx="0" presStyleCnt="6">
        <dgm:presLayoutVars>
          <dgm:bulletEnabled val="1"/>
        </dgm:presLayoutVars>
      </dgm:prSet>
      <dgm:spPr/>
      <dgm:t>
        <a:bodyPr/>
        <a:lstStyle/>
        <a:p>
          <a:endParaRPr lang="en-US"/>
        </a:p>
      </dgm:t>
    </dgm:pt>
    <dgm:pt modelId="{D9A0627C-4462-42BF-8E73-C54990845392}" type="pres">
      <dgm:prSet presAssocID="{DE18CB01-94C2-4E2B-B2BD-E53AA45DDABF}" presName="sibTransFirstNode" presStyleLbl="bgShp" presStyleIdx="0" presStyleCnt="1" custLinFactNeighborY="-199"/>
      <dgm:spPr/>
      <dgm:t>
        <a:bodyPr/>
        <a:lstStyle/>
        <a:p>
          <a:endParaRPr lang="en-US"/>
        </a:p>
      </dgm:t>
    </dgm:pt>
    <dgm:pt modelId="{86ADB1F9-3B7E-48CC-A6EE-8DD8BB5992C9}" type="pres">
      <dgm:prSet presAssocID="{359E0FC4-5779-44BF-A375-BE4B571B3EB6}" presName="nodeFollowingNodes" presStyleLbl="node1" presStyleIdx="1" presStyleCnt="6">
        <dgm:presLayoutVars>
          <dgm:bulletEnabled val="1"/>
        </dgm:presLayoutVars>
      </dgm:prSet>
      <dgm:spPr/>
      <dgm:t>
        <a:bodyPr/>
        <a:lstStyle/>
        <a:p>
          <a:endParaRPr lang="en-US"/>
        </a:p>
      </dgm:t>
    </dgm:pt>
    <dgm:pt modelId="{A80AE52C-481C-4A8E-A5A9-6E410106EB19}" type="pres">
      <dgm:prSet presAssocID="{4E04EF6A-37C2-4E91-AF50-2B9510FB7296}" presName="nodeFollowingNodes" presStyleLbl="node1" presStyleIdx="2" presStyleCnt="6">
        <dgm:presLayoutVars>
          <dgm:bulletEnabled val="1"/>
        </dgm:presLayoutVars>
      </dgm:prSet>
      <dgm:spPr/>
      <dgm:t>
        <a:bodyPr/>
        <a:lstStyle/>
        <a:p>
          <a:endParaRPr lang="en-US"/>
        </a:p>
      </dgm:t>
    </dgm:pt>
    <dgm:pt modelId="{2399E9B7-97C4-4C84-9423-6CE6E73121D3}" type="pres">
      <dgm:prSet presAssocID="{5614DC77-E78E-4E2F-ABB3-F974F71B6F04}" presName="nodeFollowingNodes" presStyleLbl="node1" presStyleIdx="3" presStyleCnt="6">
        <dgm:presLayoutVars>
          <dgm:bulletEnabled val="1"/>
        </dgm:presLayoutVars>
      </dgm:prSet>
      <dgm:spPr/>
      <dgm:t>
        <a:bodyPr/>
        <a:lstStyle/>
        <a:p>
          <a:endParaRPr lang="en-US"/>
        </a:p>
      </dgm:t>
    </dgm:pt>
    <dgm:pt modelId="{DD824D47-7183-488F-8888-8E23CB28451E}" type="pres">
      <dgm:prSet presAssocID="{52C6095C-F54A-4E5A-9BE6-184AA9CBA81D}" presName="nodeFollowingNodes" presStyleLbl="node1" presStyleIdx="4" presStyleCnt="6">
        <dgm:presLayoutVars>
          <dgm:bulletEnabled val="1"/>
        </dgm:presLayoutVars>
      </dgm:prSet>
      <dgm:spPr/>
      <dgm:t>
        <a:bodyPr/>
        <a:lstStyle/>
        <a:p>
          <a:endParaRPr lang="en-US"/>
        </a:p>
      </dgm:t>
    </dgm:pt>
    <dgm:pt modelId="{A3497194-C9CE-4F08-B869-43748CC02D4D}" type="pres">
      <dgm:prSet presAssocID="{6F3977A4-4CA0-4E24-A866-77491A87F61D}" presName="nodeFollowingNodes" presStyleLbl="node1" presStyleIdx="5" presStyleCnt="6">
        <dgm:presLayoutVars>
          <dgm:bulletEnabled val="1"/>
        </dgm:presLayoutVars>
      </dgm:prSet>
      <dgm:spPr/>
      <dgm:t>
        <a:bodyPr/>
        <a:lstStyle/>
        <a:p>
          <a:endParaRPr lang="en-US"/>
        </a:p>
      </dgm:t>
    </dgm:pt>
  </dgm:ptLst>
  <dgm:cxnLst>
    <dgm:cxn modelId="{4519CC01-FF60-4719-AEC5-B0AB6AF6C666}" type="presOf" srcId="{5614DC77-E78E-4E2F-ABB3-F974F71B6F04}" destId="{2399E9B7-97C4-4C84-9423-6CE6E73121D3}" srcOrd="0" destOrd="0" presId="urn:microsoft.com/office/officeart/2005/8/layout/cycle3"/>
    <dgm:cxn modelId="{59CC322F-1084-4B8C-AF0C-8B5819EAF38E}" type="presOf" srcId="{24A1C2A5-B7CD-499E-877A-83FD3281B908}" destId="{B8A9CED4-18F7-4B59-8552-14271E95F12E}" srcOrd="0" destOrd="0" presId="urn:microsoft.com/office/officeart/2005/8/layout/cycle3"/>
    <dgm:cxn modelId="{53BFC52C-006D-4929-8570-5E984C39497C}" srcId="{82A5383D-598B-4CB3-90CB-38EEBA7648D6}" destId="{5614DC77-E78E-4E2F-ABB3-F974F71B6F04}" srcOrd="3" destOrd="0" parTransId="{9509647C-BD0D-44E4-AF9B-6C36542C1DC3}" sibTransId="{105B96ED-1C74-4644-B6B8-0498FC26022A}"/>
    <dgm:cxn modelId="{D18FCAE1-45A0-42F9-9A9F-2D8595D68754}" type="presOf" srcId="{4E04EF6A-37C2-4E91-AF50-2B9510FB7296}" destId="{A80AE52C-481C-4A8E-A5A9-6E410106EB19}" srcOrd="0" destOrd="0" presId="urn:microsoft.com/office/officeart/2005/8/layout/cycle3"/>
    <dgm:cxn modelId="{5CB3E513-1974-4C78-8419-FF5EE578570C}" type="presOf" srcId="{6F3977A4-4CA0-4E24-A866-77491A87F61D}" destId="{A3497194-C9CE-4F08-B869-43748CC02D4D}" srcOrd="0" destOrd="0" presId="urn:microsoft.com/office/officeart/2005/8/layout/cycle3"/>
    <dgm:cxn modelId="{1154AA70-ED81-4662-856B-F83409D2ACDC}" type="presOf" srcId="{82A5383D-598B-4CB3-90CB-38EEBA7648D6}" destId="{04917642-1A22-49F2-9185-8B0F196705D1}" srcOrd="0" destOrd="0" presId="urn:microsoft.com/office/officeart/2005/8/layout/cycle3"/>
    <dgm:cxn modelId="{A0FE8B80-433F-4D6B-918D-0386136C00C4}" srcId="{82A5383D-598B-4CB3-90CB-38EEBA7648D6}" destId="{6F3977A4-4CA0-4E24-A866-77491A87F61D}" srcOrd="5" destOrd="0" parTransId="{B9A4FCC7-93DE-4DB1-B6DA-09321D49798E}" sibTransId="{58B980FD-105A-420F-865F-977404EDD0E8}"/>
    <dgm:cxn modelId="{FC3344F5-7DE4-4626-9EB0-F978FDCBB966}" srcId="{82A5383D-598B-4CB3-90CB-38EEBA7648D6}" destId="{359E0FC4-5779-44BF-A375-BE4B571B3EB6}" srcOrd="1" destOrd="0" parTransId="{8CE57206-24D3-4A7B-B371-688B7AA15EE7}" sibTransId="{E799AB4A-170C-4DD1-934A-A01846B70CE6}"/>
    <dgm:cxn modelId="{F4E729C2-EF07-497B-83C4-1281B3FC6AF4}" type="presOf" srcId="{359E0FC4-5779-44BF-A375-BE4B571B3EB6}" destId="{86ADB1F9-3B7E-48CC-A6EE-8DD8BB5992C9}" srcOrd="0" destOrd="0" presId="urn:microsoft.com/office/officeart/2005/8/layout/cycle3"/>
    <dgm:cxn modelId="{A4B76D8C-8BC4-486B-9F63-FCDD6E87E707}" type="presOf" srcId="{DE18CB01-94C2-4E2B-B2BD-E53AA45DDABF}" destId="{D9A0627C-4462-42BF-8E73-C54990845392}" srcOrd="0" destOrd="0" presId="urn:microsoft.com/office/officeart/2005/8/layout/cycle3"/>
    <dgm:cxn modelId="{B161E059-FF69-4738-85DE-97DE303094D5}" srcId="{82A5383D-598B-4CB3-90CB-38EEBA7648D6}" destId="{24A1C2A5-B7CD-499E-877A-83FD3281B908}" srcOrd="0" destOrd="0" parTransId="{65A367BB-F4B1-4AF3-9F75-055CA36DBF1A}" sibTransId="{DE18CB01-94C2-4E2B-B2BD-E53AA45DDABF}"/>
    <dgm:cxn modelId="{9F3E04CC-157D-4F86-98C6-B98A30E76846}" type="presOf" srcId="{52C6095C-F54A-4E5A-9BE6-184AA9CBA81D}" destId="{DD824D47-7183-488F-8888-8E23CB28451E}" srcOrd="0" destOrd="0" presId="urn:microsoft.com/office/officeart/2005/8/layout/cycle3"/>
    <dgm:cxn modelId="{15B0D1D9-C679-49CE-8551-B30DEACFB190}" srcId="{82A5383D-598B-4CB3-90CB-38EEBA7648D6}" destId="{4E04EF6A-37C2-4E91-AF50-2B9510FB7296}" srcOrd="2" destOrd="0" parTransId="{2EF49A5C-FAD7-4D52-AEAF-613A72745059}" sibTransId="{016332B0-22AA-4117-9AD4-BBDCFF10384E}"/>
    <dgm:cxn modelId="{F979C1A9-3A89-4091-A91F-316E93B1A941}" srcId="{82A5383D-598B-4CB3-90CB-38EEBA7648D6}" destId="{52C6095C-F54A-4E5A-9BE6-184AA9CBA81D}" srcOrd="4" destOrd="0" parTransId="{0DF6B83A-DCE2-41F8-BBBC-75B3A2E1EAEB}" sibTransId="{5BA97496-37A4-4D86-AEFA-24B7AB2EB5DB}"/>
    <dgm:cxn modelId="{4878A298-2B1B-4B46-B71F-53BAEC134877}" type="presParOf" srcId="{04917642-1A22-49F2-9185-8B0F196705D1}" destId="{1FE7325C-4F0A-4E49-8714-85B2415750F7}" srcOrd="0" destOrd="0" presId="urn:microsoft.com/office/officeart/2005/8/layout/cycle3"/>
    <dgm:cxn modelId="{40E137EC-4ADF-4821-900D-BC6414939D1A}" type="presParOf" srcId="{1FE7325C-4F0A-4E49-8714-85B2415750F7}" destId="{B8A9CED4-18F7-4B59-8552-14271E95F12E}" srcOrd="0" destOrd="0" presId="urn:microsoft.com/office/officeart/2005/8/layout/cycle3"/>
    <dgm:cxn modelId="{64A0A74E-D205-4AB1-B649-DA7DBE7D181A}" type="presParOf" srcId="{1FE7325C-4F0A-4E49-8714-85B2415750F7}" destId="{D9A0627C-4462-42BF-8E73-C54990845392}" srcOrd="1" destOrd="0" presId="urn:microsoft.com/office/officeart/2005/8/layout/cycle3"/>
    <dgm:cxn modelId="{C82C5D46-09D2-405B-957A-AE6EAB173F3E}" type="presParOf" srcId="{1FE7325C-4F0A-4E49-8714-85B2415750F7}" destId="{86ADB1F9-3B7E-48CC-A6EE-8DD8BB5992C9}" srcOrd="2" destOrd="0" presId="urn:microsoft.com/office/officeart/2005/8/layout/cycle3"/>
    <dgm:cxn modelId="{71925BE6-E0A4-491B-8318-0C1CEF9CF9BA}" type="presParOf" srcId="{1FE7325C-4F0A-4E49-8714-85B2415750F7}" destId="{A80AE52C-481C-4A8E-A5A9-6E410106EB19}" srcOrd="3" destOrd="0" presId="urn:microsoft.com/office/officeart/2005/8/layout/cycle3"/>
    <dgm:cxn modelId="{21162A04-4772-4C68-837E-F8A22D77AE1E}" type="presParOf" srcId="{1FE7325C-4F0A-4E49-8714-85B2415750F7}" destId="{2399E9B7-97C4-4C84-9423-6CE6E73121D3}" srcOrd="4" destOrd="0" presId="urn:microsoft.com/office/officeart/2005/8/layout/cycle3"/>
    <dgm:cxn modelId="{E1911DC9-F288-4F44-A75F-A837E04F244A}" type="presParOf" srcId="{1FE7325C-4F0A-4E49-8714-85B2415750F7}" destId="{DD824D47-7183-488F-8888-8E23CB28451E}" srcOrd="5" destOrd="0" presId="urn:microsoft.com/office/officeart/2005/8/layout/cycle3"/>
    <dgm:cxn modelId="{A54351E6-5683-4031-B3AB-5A798F89246C}" type="presParOf" srcId="{1FE7325C-4F0A-4E49-8714-85B2415750F7}" destId="{A3497194-C9CE-4F08-B869-43748CC02D4D}" srcOrd="6" destOrd="0" presId="urn:microsoft.com/office/officeart/2005/8/layout/cycle3"/>
  </dgm:cxnLst>
  <dgm:bg>
    <a:solidFill>
      <a:schemeClr val="bg1"/>
    </a:solidFill>
  </dgm:bg>
  <dgm:whole>
    <a:ln w="22225" cap="flat" cmpd="sng" algn="ctr">
      <a:solidFill>
        <a:schemeClr val="accent1"/>
      </a:solid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A0627C-4462-42BF-8E73-C54990845392}">
      <dsp:nvSpPr>
        <dsp:cNvPr id="0" name=""/>
        <dsp:cNvSpPr/>
      </dsp:nvSpPr>
      <dsp:spPr>
        <a:xfrm>
          <a:off x="21551" y="182718"/>
          <a:ext cx="1949121" cy="1949121"/>
        </a:xfrm>
        <a:prstGeom prst="circularArrow">
          <a:avLst>
            <a:gd name="adj1" fmla="val 5274"/>
            <a:gd name="adj2" fmla="val 312630"/>
            <a:gd name="adj3" fmla="val 14508367"/>
            <a:gd name="adj4" fmla="val 16964805"/>
            <a:gd name="adj5" fmla="val 5477"/>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A9CED4-18F7-4B59-8552-14271E95F12E}">
      <dsp:nvSpPr>
        <dsp:cNvPr id="0" name=""/>
        <dsp:cNvSpPr/>
      </dsp:nvSpPr>
      <dsp:spPr>
        <a:xfrm>
          <a:off x="685313" y="193391"/>
          <a:ext cx="621597" cy="310798"/>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Discover</a:t>
          </a:r>
        </a:p>
      </dsp:txBody>
      <dsp:txXfrm>
        <a:off x="700485" y="208563"/>
        <a:ext cx="591253" cy="280454"/>
      </dsp:txXfrm>
    </dsp:sp>
    <dsp:sp modelId="{86ADB1F9-3B7E-48CC-A6EE-8DD8BB5992C9}">
      <dsp:nvSpPr>
        <dsp:cNvPr id="0" name=""/>
        <dsp:cNvSpPr/>
      </dsp:nvSpPr>
      <dsp:spPr>
        <a:xfrm>
          <a:off x="1370095" y="588751"/>
          <a:ext cx="621597" cy="310798"/>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Design</a:t>
          </a:r>
          <a:endParaRPr lang="en-US" sz="1000" kern="1200" dirty="0"/>
        </a:p>
      </dsp:txBody>
      <dsp:txXfrm>
        <a:off x="1385267" y="603923"/>
        <a:ext cx="591253" cy="280454"/>
      </dsp:txXfrm>
    </dsp:sp>
    <dsp:sp modelId="{A80AE52C-481C-4A8E-A5A9-6E410106EB19}">
      <dsp:nvSpPr>
        <dsp:cNvPr id="0" name=""/>
        <dsp:cNvSpPr/>
      </dsp:nvSpPr>
      <dsp:spPr>
        <a:xfrm>
          <a:off x="1370095" y="1379470"/>
          <a:ext cx="621597" cy="310798"/>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Build</a:t>
          </a:r>
          <a:endParaRPr lang="en-US" sz="1000" kern="1200" dirty="0"/>
        </a:p>
      </dsp:txBody>
      <dsp:txXfrm>
        <a:off x="1385267" y="1394642"/>
        <a:ext cx="591253" cy="280454"/>
      </dsp:txXfrm>
    </dsp:sp>
    <dsp:sp modelId="{2399E9B7-97C4-4C84-9423-6CE6E73121D3}">
      <dsp:nvSpPr>
        <dsp:cNvPr id="0" name=""/>
        <dsp:cNvSpPr/>
      </dsp:nvSpPr>
      <dsp:spPr>
        <a:xfrm>
          <a:off x="685313" y="1774829"/>
          <a:ext cx="621597" cy="310798"/>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Integrate</a:t>
          </a:r>
          <a:endParaRPr lang="en-US" sz="1000" kern="1200" dirty="0"/>
        </a:p>
      </dsp:txBody>
      <dsp:txXfrm>
        <a:off x="700485" y="1790001"/>
        <a:ext cx="591253" cy="280454"/>
      </dsp:txXfrm>
    </dsp:sp>
    <dsp:sp modelId="{DD824D47-7183-488F-8888-8E23CB28451E}">
      <dsp:nvSpPr>
        <dsp:cNvPr id="0" name=""/>
        <dsp:cNvSpPr/>
      </dsp:nvSpPr>
      <dsp:spPr>
        <a:xfrm>
          <a:off x="530" y="1379470"/>
          <a:ext cx="621597" cy="310798"/>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Validate</a:t>
          </a:r>
          <a:endParaRPr lang="en-US" sz="1000" kern="1200" dirty="0"/>
        </a:p>
      </dsp:txBody>
      <dsp:txXfrm>
        <a:off x="15702" y="1394642"/>
        <a:ext cx="591253" cy="280454"/>
      </dsp:txXfrm>
    </dsp:sp>
    <dsp:sp modelId="{A3497194-C9CE-4F08-B869-43748CC02D4D}">
      <dsp:nvSpPr>
        <dsp:cNvPr id="0" name=""/>
        <dsp:cNvSpPr/>
      </dsp:nvSpPr>
      <dsp:spPr>
        <a:xfrm>
          <a:off x="530" y="588751"/>
          <a:ext cx="621597" cy="310798"/>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Cutover</a:t>
          </a:r>
          <a:endParaRPr lang="en-US" sz="1000" kern="1200" dirty="0"/>
        </a:p>
      </dsp:txBody>
      <dsp:txXfrm>
        <a:off x="15702" y="603923"/>
        <a:ext cx="591253" cy="2804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A0627C-4462-42BF-8E73-C54990845392}">
      <dsp:nvSpPr>
        <dsp:cNvPr id="0" name=""/>
        <dsp:cNvSpPr/>
      </dsp:nvSpPr>
      <dsp:spPr>
        <a:xfrm>
          <a:off x="21551" y="182718"/>
          <a:ext cx="1949121" cy="1949121"/>
        </a:xfrm>
        <a:prstGeom prst="circularArrow">
          <a:avLst>
            <a:gd name="adj1" fmla="val 5274"/>
            <a:gd name="adj2" fmla="val 312630"/>
            <a:gd name="adj3" fmla="val 14508367"/>
            <a:gd name="adj4" fmla="val 16964805"/>
            <a:gd name="adj5" fmla="val 5477"/>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A9CED4-18F7-4B59-8552-14271E95F12E}">
      <dsp:nvSpPr>
        <dsp:cNvPr id="0" name=""/>
        <dsp:cNvSpPr/>
      </dsp:nvSpPr>
      <dsp:spPr>
        <a:xfrm>
          <a:off x="685313" y="193391"/>
          <a:ext cx="621597" cy="310798"/>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Discover</a:t>
          </a:r>
        </a:p>
      </dsp:txBody>
      <dsp:txXfrm>
        <a:off x="700485" y="208563"/>
        <a:ext cx="591253" cy="280454"/>
      </dsp:txXfrm>
    </dsp:sp>
    <dsp:sp modelId="{86ADB1F9-3B7E-48CC-A6EE-8DD8BB5992C9}">
      <dsp:nvSpPr>
        <dsp:cNvPr id="0" name=""/>
        <dsp:cNvSpPr/>
      </dsp:nvSpPr>
      <dsp:spPr>
        <a:xfrm>
          <a:off x="1370095" y="588751"/>
          <a:ext cx="621597" cy="310798"/>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Design</a:t>
          </a:r>
          <a:endParaRPr lang="en-US" sz="1000" kern="1200" dirty="0"/>
        </a:p>
      </dsp:txBody>
      <dsp:txXfrm>
        <a:off x="1385267" y="603923"/>
        <a:ext cx="591253" cy="280454"/>
      </dsp:txXfrm>
    </dsp:sp>
    <dsp:sp modelId="{A80AE52C-481C-4A8E-A5A9-6E410106EB19}">
      <dsp:nvSpPr>
        <dsp:cNvPr id="0" name=""/>
        <dsp:cNvSpPr/>
      </dsp:nvSpPr>
      <dsp:spPr>
        <a:xfrm>
          <a:off x="1370095" y="1379470"/>
          <a:ext cx="621597" cy="310798"/>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Build</a:t>
          </a:r>
          <a:endParaRPr lang="en-US" sz="1000" kern="1200" dirty="0"/>
        </a:p>
      </dsp:txBody>
      <dsp:txXfrm>
        <a:off x="1385267" y="1394642"/>
        <a:ext cx="591253" cy="280454"/>
      </dsp:txXfrm>
    </dsp:sp>
    <dsp:sp modelId="{2399E9B7-97C4-4C84-9423-6CE6E73121D3}">
      <dsp:nvSpPr>
        <dsp:cNvPr id="0" name=""/>
        <dsp:cNvSpPr/>
      </dsp:nvSpPr>
      <dsp:spPr>
        <a:xfrm>
          <a:off x="685313" y="1774829"/>
          <a:ext cx="621597" cy="310798"/>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Integrate</a:t>
          </a:r>
          <a:endParaRPr lang="en-US" sz="1000" kern="1200" dirty="0"/>
        </a:p>
      </dsp:txBody>
      <dsp:txXfrm>
        <a:off x="700485" y="1790001"/>
        <a:ext cx="591253" cy="280454"/>
      </dsp:txXfrm>
    </dsp:sp>
    <dsp:sp modelId="{DD824D47-7183-488F-8888-8E23CB28451E}">
      <dsp:nvSpPr>
        <dsp:cNvPr id="0" name=""/>
        <dsp:cNvSpPr/>
      </dsp:nvSpPr>
      <dsp:spPr>
        <a:xfrm>
          <a:off x="530" y="1379470"/>
          <a:ext cx="621597" cy="310798"/>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Validate</a:t>
          </a:r>
          <a:endParaRPr lang="en-US" sz="1000" kern="1200" dirty="0"/>
        </a:p>
      </dsp:txBody>
      <dsp:txXfrm>
        <a:off x="15702" y="1394642"/>
        <a:ext cx="591253" cy="280454"/>
      </dsp:txXfrm>
    </dsp:sp>
    <dsp:sp modelId="{A3497194-C9CE-4F08-B869-43748CC02D4D}">
      <dsp:nvSpPr>
        <dsp:cNvPr id="0" name=""/>
        <dsp:cNvSpPr/>
      </dsp:nvSpPr>
      <dsp:spPr>
        <a:xfrm>
          <a:off x="530" y="588751"/>
          <a:ext cx="621597" cy="310798"/>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Cutover</a:t>
          </a:r>
          <a:endParaRPr lang="en-US" sz="1000" kern="1200" dirty="0"/>
        </a:p>
      </dsp:txBody>
      <dsp:txXfrm>
        <a:off x="15702" y="603923"/>
        <a:ext cx="591253" cy="2804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A0627C-4462-42BF-8E73-C54990845392}">
      <dsp:nvSpPr>
        <dsp:cNvPr id="0" name=""/>
        <dsp:cNvSpPr/>
      </dsp:nvSpPr>
      <dsp:spPr>
        <a:xfrm>
          <a:off x="21551" y="182718"/>
          <a:ext cx="1949121" cy="1949121"/>
        </a:xfrm>
        <a:prstGeom prst="circularArrow">
          <a:avLst>
            <a:gd name="adj1" fmla="val 5274"/>
            <a:gd name="adj2" fmla="val 312630"/>
            <a:gd name="adj3" fmla="val 14508367"/>
            <a:gd name="adj4" fmla="val 16964805"/>
            <a:gd name="adj5" fmla="val 5477"/>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A9CED4-18F7-4B59-8552-14271E95F12E}">
      <dsp:nvSpPr>
        <dsp:cNvPr id="0" name=""/>
        <dsp:cNvSpPr/>
      </dsp:nvSpPr>
      <dsp:spPr>
        <a:xfrm>
          <a:off x="685313" y="193391"/>
          <a:ext cx="621597" cy="310798"/>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Discover</a:t>
          </a:r>
        </a:p>
      </dsp:txBody>
      <dsp:txXfrm>
        <a:off x="700485" y="208563"/>
        <a:ext cx="591253" cy="280454"/>
      </dsp:txXfrm>
    </dsp:sp>
    <dsp:sp modelId="{86ADB1F9-3B7E-48CC-A6EE-8DD8BB5992C9}">
      <dsp:nvSpPr>
        <dsp:cNvPr id="0" name=""/>
        <dsp:cNvSpPr/>
      </dsp:nvSpPr>
      <dsp:spPr>
        <a:xfrm>
          <a:off x="1370095" y="588751"/>
          <a:ext cx="621597" cy="310798"/>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Design</a:t>
          </a:r>
          <a:endParaRPr lang="en-US" sz="1000" kern="1200" dirty="0"/>
        </a:p>
      </dsp:txBody>
      <dsp:txXfrm>
        <a:off x="1385267" y="603923"/>
        <a:ext cx="591253" cy="280454"/>
      </dsp:txXfrm>
    </dsp:sp>
    <dsp:sp modelId="{A80AE52C-481C-4A8E-A5A9-6E410106EB19}">
      <dsp:nvSpPr>
        <dsp:cNvPr id="0" name=""/>
        <dsp:cNvSpPr/>
      </dsp:nvSpPr>
      <dsp:spPr>
        <a:xfrm>
          <a:off x="1370095" y="1379470"/>
          <a:ext cx="621597" cy="310798"/>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Build</a:t>
          </a:r>
          <a:endParaRPr lang="en-US" sz="1000" kern="1200" dirty="0"/>
        </a:p>
      </dsp:txBody>
      <dsp:txXfrm>
        <a:off x="1385267" y="1394642"/>
        <a:ext cx="591253" cy="280454"/>
      </dsp:txXfrm>
    </dsp:sp>
    <dsp:sp modelId="{2399E9B7-97C4-4C84-9423-6CE6E73121D3}">
      <dsp:nvSpPr>
        <dsp:cNvPr id="0" name=""/>
        <dsp:cNvSpPr/>
      </dsp:nvSpPr>
      <dsp:spPr>
        <a:xfrm>
          <a:off x="685313" y="1774829"/>
          <a:ext cx="621597" cy="310798"/>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Integrate</a:t>
          </a:r>
          <a:endParaRPr lang="en-US" sz="1000" kern="1200" dirty="0"/>
        </a:p>
      </dsp:txBody>
      <dsp:txXfrm>
        <a:off x="700485" y="1790001"/>
        <a:ext cx="591253" cy="280454"/>
      </dsp:txXfrm>
    </dsp:sp>
    <dsp:sp modelId="{DD824D47-7183-488F-8888-8E23CB28451E}">
      <dsp:nvSpPr>
        <dsp:cNvPr id="0" name=""/>
        <dsp:cNvSpPr/>
      </dsp:nvSpPr>
      <dsp:spPr>
        <a:xfrm>
          <a:off x="530" y="1379470"/>
          <a:ext cx="621597" cy="310798"/>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Validate</a:t>
          </a:r>
          <a:endParaRPr lang="en-US" sz="1000" kern="1200" dirty="0"/>
        </a:p>
      </dsp:txBody>
      <dsp:txXfrm>
        <a:off x="15702" y="1394642"/>
        <a:ext cx="591253" cy="280454"/>
      </dsp:txXfrm>
    </dsp:sp>
    <dsp:sp modelId="{A3497194-C9CE-4F08-B869-43748CC02D4D}">
      <dsp:nvSpPr>
        <dsp:cNvPr id="0" name=""/>
        <dsp:cNvSpPr/>
      </dsp:nvSpPr>
      <dsp:spPr>
        <a:xfrm>
          <a:off x="530" y="588751"/>
          <a:ext cx="621597" cy="310798"/>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Cutover</a:t>
          </a:r>
          <a:endParaRPr lang="en-US" sz="1000" kern="1200" dirty="0"/>
        </a:p>
      </dsp:txBody>
      <dsp:txXfrm>
        <a:off x="15702" y="603923"/>
        <a:ext cx="591253" cy="280454"/>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0B25AC41-3BEC-9247-8322-91B80C013F2D}" type="datetimeFigureOut">
              <a:rPr lang="en-US" smtClean="0"/>
              <a:pPr/>
              <a:t>10/19/17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a:ea typeface="+mn-ea"/>
                <a:cs typeface="+mn-cs"/>
              </a:rPr>
              <a:t>And then we introduce</a:t>
            </a:r>
            <a:r>
              <a:rPr lang="en-US" sz="1200" kern="1200" baseline="0" dirty="0" smtClean="0">
                <a:solidFill>
                  <a:schemeClr val="tx1"/>
                </a:solidFill>
                <a:effectLst/>
                <a:latin typeface="Arial"/>
                <a:ea typeface="+mn-ea"/>
                <a:cs typeface="+mn-cs"/>
              </a:rPr>
              <a:t> the service….</a:t>
            </a:r>
          </a:p>
          <a:p>
            <a:endParaRPr lang="en-US" sz="1200" kern="1200" baseline="0" dirty="0" smtClean="0">
              <a:solidFill>
                <a:schemeClr val="tx1"/>
              </a:solidFill>
              <a:effectLst/>
              <a:latin typeface="Arial"/>
              <a:ea typeface="+mn-ea"/>
              <a:cs typeface="+mn-cs"/>
            </a:endParaRPr>
          </a:p>
          <a:p>
            <a:r>
              <a:rPr lang="en-US" sz="1200" kern="1200" dirty="0" smtClean="0">
                <a:solidFill>
                  <a:schemeClr val="tx1"/>
                </a:solidFill>
                <a:effectLst/>
                <a:latin typeface="Arial"/>
                <a:ea typeface="+mn-ea"/>
                <a:cs typeface="+mn-cs"/>
              </a:rPr>
              <a:t>So it was with all these factors in mind that we developed the database migration service. We designed it to be simple - you can get started in less than ten minutes. We designed it to enable near-zero-downtime migration. And we designed it to be a kind of replication Swiss army knife.  To replicate data between on-premises systems, RDS, EC2, and across database engine type.</a:t>
            </a:r>
          </a:p>
          <a:p>
            <a:endParaRPr lang="en-US" sz="1200" kern="1200" dirty="0" smtClean="0">
              <a:solidFill>
                <a:schemeClr val="tx1"/>
              </a:solidFill>
              <a:effectLst/>
              <a:latin typeface="Arial"/>
              <a:ea typeface="+mn-ea"/>
              <a:cs typeface="+mn-cs"/>
            </a:endParaRPr>
          </a:p>
          <a:p>
            <a:r>
              <a:rPr lang="en-US" sz="1200" kern="1200" dirty="0" smtClean="0">
                <a:solidFill>
                  <a:schemeClr val="tx1"/>
                </a:solidFill>
                <a:effectLst/>
                <a:latin typeface="Arial"/>
                <a:ea typeface="+mn-ea"/>
                <a:cs typeface="+mn-cs"/>
              </a:rPr>
              <a:t>Reiterate</a:t>
            </a:r>
            <a:r>
              <a:rPr lang="en-US" sz="1200" kern="1200" baseline="0" dirty="0" smtClean="0">
                <a:solidFill>
                  <a:schemeClr val="tx1"/>
                </a:solidFill>
                <a:effectLst/>
                <a:latin typeface="Arial"/>
                <a:ea typeface="+mn-ea"/>
                <a:cs typeface="+mn-cs"/>
              </a:rPr>
              <a:t> what engines are supported + CDC</a:t>
            </a:r>
            <a:endParaRPr lang="en-CA" sz="1200" kern="120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241158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review the ACTIVATE</a:t>
            </a:r>
            <a:r>
              <a:rPr lang="en-US" baseline="0" dirty="0" smtClean="0"/>
              <a:t> phase. </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Activate revolves around standing up a migration factory that can scale-in and out, creating a prioritized backlog of applications, and setting up the landing zone for your </a:t>
            </a:r>
            <a:r>
              <a:rPr lang="en-US" baseline="0" dirty="0" err="1" smtClean="0"/>
              <a:t>organisation</a:t>
            </a:r>
            <a:r>
              <a:rPr lang="en-US" baseline="0" dirty="0" smtClean="0"/>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Landing zone refers to your AWS architecture, minimum shared services required, security and operations constructs.</a:t>
            </a:r>
          </a:p>
          <a:p>
            <a:endParaRPr lang="en-US" baseline="0" dirty="0" smtClean="0"/>
          </a:p>
          <a:p>
            <a:r>
              <a:rPr lang="en-US" baseline="0" dirty="0" smtClean="0"/>
              <a:t>What we are doing in this phase is taking the output from the Readiness and Planning phase, and then translating that into a “factory” that will enable you to execute on the output. </a:t>
            </a:r>
          </a:p>
          <a:p>
            <a:endParaRPr lang="en-US" baseline="0" dirty="0" smtClean="0"/>
          </a:p>
          <a:p>
            <a:r>
              <a:rPr lang="en-US" baseline="0" dirty="0" smtClean="0"/>
              <a:t>We are doing this by:</a:t>
            </a:r>
          </a:p>
          <a:p>
            <a:r>
              <a:rPr lang="en-US" baseline="0" dirty="0" smtClean="0"/>
              <a:t>ONE </a:t>
            </a:r>
            <a:r>
              <a:rPr lang="mr-IN" baseline="0" dirty="0" smtClean="0"/>
              <a:t>–</a:t>
            </a:r>
            <a:r>
              <a:rPr lang="en-US" baseline="0" dirty="0" smtClean="0"/>
              <a:t> creating that backlog of applications, broken into groups, with a migration plan, and success criteria defined.</a:t>
            </a:r>
          </a:p>
          <a:p>
            <a:r>
              <a:rPr lang="en-US" baseline="0" dirty="0" smtClean="0"/>
              <a:t>TWO </a:t>
            </a:r>
            <a:r>
              <a:rPr lang="mr-IN" baseline="0" dirty="0" smtClean="0"/>
              <a:t>–</a:t>
            </a:r>
            <a:r>
              <a:rPr lang="en-US" baseline="0" dirty="0" smtClean="0"/>
              <a:t> setting up the foundation for your AWS Landing Zone</a:t>
            </a:r>
          </a:p>
          <a:p>
            <a:r>
              <a:rPr lang="en-US" baseline="0" dirty="0" smtClean="0"/>
              <a:t>THREE </a:t>
            </a:r>
            <a:r>
              <a:rPr lang="mr-IN" baseline="0" dirty="0" smtClean="0"/>
              <a:t>–</a:t>
            </a:r>
            <a:r>
              <a:rPr lang="en-US" baseline="0" dirty="0" smtClean="0"/>
              <a:t> setting up the tools, teams, and processes you require. Your team can be workload oriented or function oriented. What this means is that depending on the size of your </a:t>
            </a:r>
            <a:r>
              <a:rPr lang="en-US" baseline="0" dirty="0" err="1" smtClean="0"/>
              <a:t>organisation</a:t>
            </a:r>
            <a:r>
              <a:rPr lang="en-US" baseline="0" dirty="0" smtClean="0"/>
              <a:t>, you might choose to have a single team that works together on migrations workload by workload. Alternatively, you can work on migrations split by function</a:t>
            </a:r>
            <a:r>
              <a:rPr lang="mr-IN" baseline="0" dirty="0" smtClean="0"/>
              <a:t>…</a:t>
            </a:r>
            <a:r>
              <a:rPr lang="en-US" baseline="0" dirty="0" smtClean="0"/>
              <a:t> in this model different teams have different functions</a:t>
            </a:r>
            <a:r>
              <a:rPr lang="mr-IN" baseline="0" dirty="0" smtClean="0"/>
              <a:t>…</a:t>
            </a:r>
            <a:r>
              <a:rPr lang="en-US" baseline="0" dirty="0" smtClean="0"/>
              <a:t> for e.g. the Database resource working on Databases, the Storage person working on storage requirements, and so on. </a:t>
            </a:r>
          </a:p>
          <a:p>
            <a:r>
              <a:rPr lang="en-US" baseline="0" dirty="0" smtClean="0"/>
              <a:t>FOUR </a:t>
            </a:r>
            <a:r>
              <a:rPr lang="mr-IN" baseline="0" dirty="0" smtClean="0"/>
              <a:t>–</a:t>
            </a:r>
            <a:r>
              <a:rPr lang="en-US" baseline="0" dirty="0" smtClean="0"/>
              <a:t> You do pilot migrations in this phase to ensure that you are on the right track</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26</a:t>
            </a:fld>
            <a:endParaRPr lang="en-US" dirty="0"/>
          </a:p>
        </p:txBody>
      </p:sp>
    </p:spTree>
    <p:extLst>
      <p:ext uri="{BB962C8B-B14F-4D97-AF65-F5344CB8AC3E}">
        <p14:creationId xmlns:p14="http://schemas.microsoft.com/office/powerpoint/2010/main" val="1046078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AFTER activate, we go into the execute phase.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Execute involves picking applications from the prioritized backlog of applications and iterating on the various activities including:</a:t>
            </a:r>
          </a:p>
          <a:p>
            <a:pPr marL="228600" marR="0" indent="-228600" algn="l" defTabSz="457200" rtl="0" eaLnBrk="1" fontAlgn="auto" latinLnBrk="0" hangingPunct="1">
              <a:lnSpc>
                <a:spcPct val="100000"/>
              </a:lnSpc>
              <a:spcBef>
                <a:spcPts val="0"/>
              </a:spcBef>
              <a:spcAft>
                <a:spcPts val="0"/>
              </a:spcAft>
              <a:buClrTx/>
              <a:buSzTx/>
              <a:buFontTx/>
              <a:buAutoNum type="arabicParenR"/>
              <a:tabLst/>
              <a:defRPr/>
            </a:pPr>
            <a:r>
              <a:rPr lang="en-US" baseline="0" dirty="0" smtClean="0"/>
              <a:t>Performing a more detailed discovery of the application architecture as well as business and technical requirements</a:t>
            </a:r>
          </a:p>
          <a:p>
            <a:pPr marL="228600" marR="0" indent="-228600" algn="l" defTabSz="457200" rtl="0" eaLnBrk="1" fontAlgn="auto" latinLnBrk="0" hangingPunct="1">
              <a:lnSpc>
                <a:spcPct val="100000"/>
              </a:lnSpc>
              <a:spcBef>
                <a:spcPts val="0"/>
              </a:spcBef>
              <a:spcAft>
                <a:spcPts val="0"/>
              </a:spcAft>
              <a:buClrTx/>
              <a:buSzTx/>
              <a:buFontTx/>
              <a:buAutoNum type="arabicParenR"/>
              <a:tabLst/>
              <a:defRPr/>
            </a:pPr>
            <a:r>
              <a:rPr lang="en-US" baseline="0" dirty="0" smtClean="0"/>
              <a:t>Designing the end state for the application. The end state refers to how this application would be architected on top of AWS.</a:t>
            </a:r>
          </a:p>
          <a:p>
            <a:pPr marL="228600" marR="0" indent="-228600" algn="l" defTabSz="457200" rtl="0" eaLnBrk="1" fontAlgn="auto" latinLnBrk="0" hangingPunct="1">
              <a:lnSpc>
                <a:spcPct val="100000"/>
              </a:lnSpc>
              <a:spcBef>
                <a:spcPts val="0"/>
              </a:spcBef>
              <a:spcAft>
                <a:spcPts val="0"/>
              </a:spcAft>
              <a:buClrTx/>
              <a:buSzTx/>
              <a:buFontTx/>
              <a:buAutoNum type="arabicParenR"/>
              <a:tabLst/>
              <a:defRPr/>
            </a:pPr>
            <a:r>
              <a:rPr lang="en-US" baseline="0" dirty="0" smtClean="0"/>
              <a:t>Migrating or Building using an automated tool. This is the part where the infrastructure and application resources are deployed on AWS.</a:t>
            </a:r>
          </a:p>
          <a:p>
            <a:pPr marL="228600" marR="0" indent="-228600" algn="l" defTabSz="457200" rtl="0" eaLnBrk="1" fontAlgn="auto" latinLnBrk="0" hangingPunct="1">
              <a:lnSpc>
                <a:spcPct val="100000"/>
              </a:lnSpc>
              <a:spcBef>
                <a:spcPts val="0"/>
              </a:spcBef>
              <a:spcAft>
                <a:spcPts val="0"/>
              </a:spcAft>
              <a:buClrTx/>
              <a:buSzTx/>
              <a:buFontTx/>
              <a:buAutoNum type="arabicParenR"/>
              <a:tabLst/>
              <a:defRPr/>
            </a:pPr>
            <a:r>
              <a:rPr lang="en-US" baseline="0" dirty="0" smtClean="0"/>
              <a:t>Integrating with any shared services that might be on AWS or in a hybrid model back on premise.</a:t>
            </a:r>
          </a:p>
          <a:p>
            <a:pPr marL="228600" marR="0" indent="-228600" algn="l" defTabSz="457200" rtl="0" eaLnBrk="1" fontAlgn="auto" latinLnBrk="0" hangingPunct="1">
              <a:lnSpc>
                <a:spcPct val="100000"/>
              </a:lnSpc>
              <a:spcBef>
                <a:spcPts val="0"/>
              </a:spcBef>
              <a:spcAft>
                <a:spcPts val="0"/>
              </a:spcAft>
              <a:buClrTx/>
              <a:buSzTx/>
              <a:buFontTx/>
              <a:buAutoNum type="arabicParenR"/>
              <a:tabLst/>
              <a:defRPr/>
            </a:pPr>
            <a:r>
              <a:rPr lang="en-US" baseline="0" dirty="0" smtClean="0"/>
              <a:t>Testing using an automated tool OR in some cases you might require live-user testing as well, and </a:t>
            </a:r>
          </a:p>
          <a:p>
            <a:pPr marL="228600" marR="0" indent="-228600" algn="l" defTabSz="457200" rtl="0" eaLnBrk="1" fontAlgn="auto" latinLnBrk="0" hangingPunct="1">
              <a:lnSpc>
                <a:spcPct val="100000"/>
              </a:lnSpc>
              <a:spcBef>
                <a:spcPts val="0"/>
              </a:spcBef>
              <a:spcAft>
                <a:spcPts val="0"/>
              </a:spcAft>
              <a:buClrTx/>
              <a:buSzTx/>
              <a:buFontTx/>
              <a:buAutoNum type="arabicParenR"/>
              <a:tabLst/>
              <a:defRPr/>
            </a:pPr>
            <a:r>
              <a:rPr lang="en-US" baseline="0" dirty="0" smtClean="0"/>
              <a:t>Performing cutover.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Then iterating this cycle over and over again for your backlog of applications.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27</a:t>
            </a:fld>
            <a:endParaRPr lang="en-US" dirty="0"/>
          </a:p>
        </p:txBody>
      </p:sp>
    </p:spTree>
    <p:extLst>
      <p:ext uri="{BB962C8B-B14F-4D97-AF65-F5344CB8AC3E}">
        <p14:creationId xmlns:p14="http://schemas.microsoft.com/office/powerpoint/2010/main" val="957199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Optimize phase allows customers to tweak their application posture based on the 4 pillars of the well-architected framework. You can optimize the applications, the associated processes, operations and how much you are spending on them by doing activities like right-sizing.</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All of the activities from activate onwards, may happen in parallel and in an iterative fashion. </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Summary: The cloud migration process does not have to follow the traditional waterfall approach. AWS strongly recommends that you use a continuous delivery methodology like Scrum to efficiently migrate applications to the AWS cloud.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this iterative process, you create multiple sprints and add your applications to the backlog based on prioritization. Migration teams will pick up the applications from the ordered backlog and process them through the </a:t>
            </a:r>
            <a:r>
              <a:rPr lang="en-US" i="1" dirty="0" smtClean="0"/>
              <a:t>migration factory</a:t>
            </a:r>
            <a:r>
              <a:rPr lang="en-US" dirty="0" smtClean="0"/>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the migration factory, each application goes through further discovery, analysis, planning, design, migration, integration, and validation. Once validation</a:t>
            </a:r>
            <a:r>
              <a:rPr lang="en-US" baseline="0" dirty="0" smtClean="0"/>
              <a:t> is complete</a:t>
            </a:r>
            <a:r>
              <a:rPr lang="en-US" dirty="0" smtClean="0"/>
              <a:t>, you will operate the application in the AWS cloud and optimize it for leveraging the agility, security, and cost efficiency provided by the AWS cloud.</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28</a:t>
            </a:fld>
            <a:endParaRPr lang="en-US" dirty="0"/>
          </a:p>
        </p:txBody>
      </p:sp>
    </p:spTree>
    <p:extLst>
      <p:ext uri="{BB962C8B-B14F-4D97-AF65-F5344CB8AC3E}">
        <p14:creationId xmlns:p14="http://schemas.microsoft.com/office/powerpoint/2010/main" val="3301759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very first thing you have to do when embarking on a significant project is to setup the Project Control. This spans:</a:t>
            </a:r>
          </a:p>
          <a:p>
            <a:r>
              <a:rPr lang="en-US" dirty="0" smtClean="0"/>
              <a:t>Strategy</a:t>
            </a:r>
          </a:p>
          <a:p>
            <a:r>
              <a:rPr lang="en-US" dirty="0" smtClean="0"/>
              <a:t>Stakeholder</a:t>
            </a:r>
            <a:r>
              <a:rPr lang="en-US" baseline="0" dirty="0" smtClean="0"/>
              <a:t> management</a:t>
            </a:r>
          </a:p>
          <a:p>
            <a:r>
              <a:rPr lang="en-US" baseline="0" dirty="0" smtClean="0"/>
              <a:t>Planning, and </a:t>
            </a:r>
          </a:p>
          <a:p>
            <a:r>
              <a:rPr lang="en-US" baseline="0" dirty="0" smtClean="0"/>
              <a:t>Costing</a:t>
            </a:r>
          </a:p>
          <a:p>
            <a:endParaRPr lang="en-US" baseline="0" dirty="0" smtClean="0"/>
          </a:p>
          <a:p>
            <a:r>
              <a:rPr lang="en-US" baseline="0" dirty="0" smtClean="0"/>
              <a:t>That is true for any significant project.</a:t>
            </a:r>
          </a:p>
          <a:p>
            <a:endParaRPr lang="en-US" baseline="0" dirty="0" smtClean="0"/>
          </a:p>
          <a:p>
            <a:r>
              <a:rPr lang="en-US" baseline="0" dirty="0" smtClean="0"/>
              <a:t>The intent of Project Control is that you understand what is the business driver behind these migrations. Doing so, allows IT to align with the business, and start to become an enabler for the business.</a:t>
            </a:r>
          </a:p>
          <a:p>
            <a:endParaRPr lang="en-US" baseline="0" dirty="0" smtClean="0"/>
          </a:p>
          <a:p>
            <a:r>
              <a:rPr lang="en-US" baseline="0" dirty="0" smtClean="0"/>
              <a:t>You want to identify who are the key stakeholders and who are the people who will be working on this project. For e.g. if the technology infrastructure team came up with a migration plan without getting the application stakeholders onboard</a:t>
            </a:r>
            <a:r>
              <a:rPr lang="mr-IN" baseline="0" dirty="0" smtClean="0"/>
              <a:t>…</a:t>
            </a:r>
            <a:r>
              <a:rPr lang="en-US" baseline="0" dirty="0" smtClean="0"/>
              <a:t> Then it will indeed be a difficult project to get off the ground. Similarly, you want to ensure that your project is properly staffed, and you have people with the right skills working on it.</a:t>
            </a:r>
          </a:p>
          <a:p>
            <a:endParaRPr lang="en-US" baseline="0" dirty="0" smtClean="0"/>
          </a:p>
          <a:p>
            <a:r>
              <a:rPr lang="en-US" baseline="0" dirty="0" smtClean="0"/>
              <a:t>Following which you would develop a plan with associated costing. It is really important at this point to make sure your work plan is setup to be Agile, delivering value quickly and in short cycles, with a focus on acceleration. </a:t>
            </a:r>
          </a:p>
        </p:txBody>
      </p:sp>
      <p:sp>
        <p:nvSpPr>
          <p:cNvPr id="4" name="Slide Number Placeholder 3"/>
          <p:cNvSpPr>
            <a:spLocks noGrp="1"/>
          </p:cNvSpPr>
          <p:nvPr>
            <p:ph type="sldNum" sz="quarter" idx="10"/>
          </p:nvPr>
        </p:nvSpPr>
        <p:spPr/>
        <p:txBody>
          <a:bodyPr/>
          <a:lstStyle/>
          <a:p>
            <a:fld id="{69C3F2ED-74C5-7D4F-8560-0CC253E9A436}" type="slidenum">
              <a:rPr lang="en-US" smtClean="0"/>
              <a:pPr/>
              <a:t>30</a:t>
            </a:fld>
            <a:endParaRPr lang="en-US" dirty="0"/>
          </a:p>
        </p:txBody>
      </p:sp>
    </p:spTree>
    <p:extLst>
      <p:ext uri="{BB962C8B-B14F-4D97-AF65-F5344CB8AC3E}">
        <p14:creationId xmlns:p14="http://schemas.microsoft.com/office/powerpoint/2010/main" val="3303438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comes Portfolio discovery. </a:t>
            </a:r>
          </a:p>
          <a:p>
            <a:endParaRPr lang="en-US" dirty="0" smtClean="0"/>
          </a:p>
          <a:p>
            <a:pPr marL="171450" indent="-171450">
              <a:buFont typeface="Arial" panose="020B0604020202020204" pitchFamily="34" charset="0"/>
              <a:buChar char="•"/>
            </a:pPr>
            <a:r>
              <a:rPr lang="en-US" dirty="0" smtClean="0"/>
              <a:t>Key activity of this phase is portfolio discovery and analysis</a:t>
            </a:r>
          </a:p>
          <a:p>
            <a:pPr marL="171450" indent="-171450">
              <a:buFont typeface="Arial" panose="020B0604020202020204" pitchFamily="34" charset="0"/>
              <a:buChar char="•"/>
            </a:pPr>
            <a:r>
              <a:rPr lang="en-US" dirty="0" smtClean="0"/>
              <a:t>This is to review your</a:t>
            </a:r>
            <a:r>
              <a:rPr lang="en-US" baseline="0" dirty="0" smtClean="0"/>
              <a:t> application portfolio </a:t>
            </a:r>
            <a:r>
              <a:rPr lang="en-US" dirty="0" smtClean="0"/>
              <a:t>at a holistic level, and </a:t>
            </a:r>
          </a:p>
          <a:p>
            <a:pPr marL="171450" indent="-171450">
              <a:buFont typeface="Arial" panose="020B0604020202020204" pitchFamily="34" charset="0"/>
              <a:buChar char="•"/>
            </a:pPr>
            <a:r>
              <a:rPr lang="en-US" dirty="0" smtClean="0"/>
              <a:t>Turn that analysis </a:t>
            </a:r>
            <a:r>
              <a:rPr lang="en-US" baseline="0" dirty="0" smtClean="0"/>
              <a:t>into a backlog for future phases</a:t>
            </a:r>
          </a:p>
          <a:p>
            <a:pPr marL="171450" indent="-171450">
              <a:buFont typeface="Arial" panose="020B0604020202020204" pitchFamily="34" charset="0"/>
              <a:buChar char="•"/>
            </a:pPr>
            <a:endParaRPr lang="en-US" dirty="0" smtClean="0"/>
          </a:p>
          <a:p>
            <a:r>
              <a:rPr lang="en-US" dirty="0" smtClean="0"/>
              <a:t>At the</a:t>
            </a:r>
            <a:r>
              <a:rPr lang="en-US" baseline="0" dirty="0" smtClean="0"/>
              <a:t> core of the discovery and planning activities you have the scope of the portfolio that is targeted for migration. Whether it’s a small subset of a portfolio or multiple data centers, the Enterprise must have a specific scope in mind before moving forward. </a:t>
            </a:r>
          </a:p>
          <a:p>
            <a:endParaRPr lang="en-US" baseline="0" dirty="0" smtClean="0"/>
          </a:p>
          <a:p>
            <a:r>
              <a:rPr lang="en-US" baseline="0" dirty="0" smtClean="0"/>
              <a:t>Then you need to get a gauge for how much data do you have around your IT estate and how accurate and relevant is the data. Often times the data is not useful or there is a low level of fidelity associated with it. </a:t>
            </a:r>
          </a:p>
          <a:p>
            <a:endParaRPr lang="en-US" baseline="0" dirty="0" smtClean="0"/>
          </a:p>
          <a:p>
            <a:r>
              <a:rPr lang="en-US" baseline="0" dirty="0" smtClean="0"/>
              <a:t>It is important to understand your Business Driver that may impact the prioritization of the applications that will be migrated –It could be de-risking assets (EOL, end of support, un-licensed assets), purely financial (need to be out of the data center or </a:t>
            </a:r>
            <a:r>
              <a:rPr lang="en-US" baseline="0" dirty="0" err="1" smtClean="0"/>
              <a:t>colo</a:t>
            </a:r>
            <a:r>
              <a:rPr lang="en-US" baseline="0" dirty="0" smtClean="0"/>
              <a:t> by X date), or have active roadmap for the applications and time to market is too slow on-prem. </a:t>
            </a:r>
          </a:p>
          <a:p>
            <a:endParaRPr lang="en-US" baseline="0" dirty="0" smtClean="0"/>
          </a:p>
          <a:p>
            <a:r>
              <a:rPr lang="en-US" baseline="0" dirty="0" smtClean="0"/>
              <a:t>Other points that we focus on are any technical constraints (unsupported OS, mainframes, </a:t>
            </a:r>
            <a:r>
              <a:rPr lang="en-US" baseline="0" dirty="0" err="1" smtClean="0"/>
              <a:t>etc</a:t>
            </a:r>
            <a:r>
              <a:rPr lang="is-IS" baseline="0" dirty="0" smtClean="0"/>
              <a:t>…). Enterprise should then determine what the proper scoring weights should be to prioritize applications. They should then create the priroritized backlog of applications based on the discovered data and the agreed upon scoring mechanism.</a:t>
            </a:r>
            <a:endParaRPr lang="en-US" baseline="0" dirty="0" smtClean="0"/>
          </a:p>
          <a:p>
            <a:endParaRPr lang="en-US" dirty="0" smtClean="0"/>
          </a:p>
          <a:p>
            <a:r>
              <a:rPr lang="en-US" dirty="0" smtClean="0"/>
              <a:t>That said,</a:t>
            </a:r>
            <a:r>
              <a:rPr lang="en-US" baseline="0" dirty="0" smtClean="0"/>
              <a:t> you should not get stuck into analysis paralysis at this stage. Start by quickly understanding which applications are Cloud Eligible, Cloud Friendly, or Cloud Native. Then execute a deep analysis on just that subset of applications.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31</a:t>
            </a:fld>
            <a:endParaRPr lang="en-US" dirty="0"/>
          </a:p>
        </p:txBody>
      </p:sp>
    </p:spTree>
    <p:extLst>
      <p:ext uri="{BB962C8B-B14F-4D97-AF65-F5344CB8AC3E}">
        <p14:creationId xmlns:p14="http://schemas.microsoft.com/office/powerpoint/2010/main" val="2755168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mazon Ember Regular" charset="0"/>
                <a:ea typeface="+mn-ea"/>
                <a:cs typeface="+mn-cs"/>
              </a:rPr>
              <a:t>On the screen, I have shown a simple method to bucket applications into Cloud Eligible, Cloud Friendly, Cloud Native, and those you want to revisit later.</a:t>
            </a:r>
          </a:p>
          <a:p>
            <a:endParaRPr lang="en-US" sz="1200" b="0" i="0" kern="1200" dirty="0" smtClean="0">
              <a:solidFill>
                <a:schemeClr val="tx1"/>
              </a:solidFill>
              <a:effectLst/>
              <a:latin typeface="Amazon Ember Regular" charset="0"/>
              <a:ea typeface="+mn-ea"/>
              <a:cs typeface="+mn-cs"/>
            </a:endParaRPr>
          </a:p>
          <a:p>
            <a:r>
              <a:rPr lang="en-US" sz="1200" b="0" i="0" kern="1200" dirty="0" smtClean="0">
                <a:solidFill>
                  <a:schemeClr val="tx1"/>
                </a:solidFill>
                <a:effectLst/>
                <a:latin typeface="Amazon Ember Regular" charset="0"/>
                <a:ea typeface="+mn-ea"/>
                <a:cs typeface="+mn-cs"/>
              </a:rPr>
              <a:t>Cloud Eligible applications are those that are already </a:t>
            </a:r>
            <a:r>
              <a:rPr lang="en-US" sz="1200" b="0" i="0" kern="1200" dirty="0" err="1" smtClean="0">
                <a:solidFill>
                  <a:schemeClr val="tx1"/>
                </a:solidFill>
                <a:effectLst/>
                <a:latin typeface="Amazon Ember Regular" charset="0"/>
                <a:ea typeface="+mn-ea"/>
                <a:cs typeface="+mn-cs"/>
              </a:rPr>
              <a:t>virtualised</a:t>
            </a:r>
            <a:r>
              <a:rPr lang="en-US" sz="1200" b="0" i="0" kern="1200" dirty="0" smtClean="0">
                <a:solidFill>
                  <a:schemeClr val="tx1"/>
                </a:solidFill>
                <a:effectLst/>
                <a:latin typeface="Amazon Ember Regular" charset="0"/>
                <a:ea typeface="+mn-ea"/>
                <a:cs typeface="+mn-cs"/>
              </a:rPr>
              <a:t> and on x86. They have well defined boundaries</a:t>
            </a:r>
            <a:r>
              <a:rPr lang="en-US" sz="1200" b="0" i="0" kern="1200" baseline="0" dirty="0" smtClean="0">
                <a:solidFill>
                  <a:schemeClr val="tx1"/>
                </a:solidFill>
                <a:effectLst/>
                <a:latin typeface="Amazon Ember Regular" charset="0"/>
                <a:ea typeface="+mn-ea"/>
                <a:cs typeface="+mn-cs"/>
              </a:rPr>
              <a:t> without that many dependencies or </a:t>
            </a:r>
            <a:r>
              <a:rPr lang="en-US" sz="1200" b="0" i="0" kern="1200" baseline="0" dirty="0" err="1" smtClean="0">
                <a:solidFill>
                  <a:schemeClr val="tx1"/>
                </a:solidFill>
                <a:effectLst/>
                <a:latin typeface="Amazon Ember Regular" charset="0"/>
                <a:ea typeface="+mn-ea"/>
                <a:cs typeface="+mn-cs"/>
              </a:rPr>
              <a:t>atleast</a:t>
            </a:r>
            <a:r>
              <a:rPr lang="en-US" sz="1200" b="0" i="0" kern="1200" baseline="0" dirty="0" smtClean="0">
                <a:solidFill>
                  <a:schemeClr val="tx1"/>
                </a:solidFill>
                <a:effectLst/>
                <a:latin typeface="Amazon Ember Regular" charset="0"/>
                <a:ea typeface="+mn-ea"/>
                <a:cs typeface="+mn-cs"/>
              </a:rPr>
              <a:t> known dependencies, and work on a Cloud friend licensing model.</a:t>
            </a:r>
          </a:p>
          <a:p>
            <a:endParaRPr lang="en-US" sz="1200" b="0" i="0" kern="1200" baseline="0" dirty="0" smtClean="0">
              <a:solidFill>
                <a:schemeClr val="tx1"/>
              </a:solidFill>
              <a:effectLst/>
              <a:latin typeface="Amazon Ember Regular" charset="0"/>
              <a:ea typeface="+mn-ea"/>
              <a:cs typeface="+mn-cs"/>
            </a:endParaRPr>
          </a:p>
          <a:p>
            <a:r>
              <a:rPr lang="en-US" sz="1200" b="0" i="0" kern="1200" baseline="0" dirty="0" smtClean="0">
                <a:solidFill>
                  <a:schemeClr val="tx1"/>
                </a:solidFill>
                <a:effectLst/>
                <a:latin typeface="Amazon Ember Regular" charset="0"/>
                <a:ea typeface="+mn-ea"/>
                <a:cs typeface="+mn-cs"/>
              </a:rPr>
              <a:t>Cloud friendly applications include the characteristics of Cloud Eligible applications. They are also horizontally scalable, and leverage services. They might also have an AMI provided by the software vendor.</a:t>
            </a:r>
          </a:p>
          <a:p>
            <a:endParaRPr lang="en-US" sz="1200" b="0" i="0" kern="1200" baseline="0" dirty="0" smtClean="0">
              <a:solidFill>
                <a:schemeClr val="tx1"/>
              </a:solidFill>
              <a:effectLst/>
              <a:latin typeface="Amazon Ember Regular" charset="0"/>
              <a:ea typeface="+mn-ea"/>
              <a:cs typeface="+mn-cs"/>
            </a:endParaRPr>
          </a:p>
          <a:p>
            <a:r>
              <a:rPr lang="en-US" sz="1200" b="0" i="0" kern="1200" baseline="0" dirty="0" smtClean="0">
                <a:solidFill>
                  <a:schemeClr val="tx1"/>
                </a:solidFill>
                <a:effectLst/>
                <a:latin typeface="Amazon Ember Regular" charset="0"/>
                <a:ea typeface="+mn-ea"/>
                <a:cs typeface="+mn-cs"/>
              </a:rPr>
              <a:t>Cloud Native applications include the characteristics of Cloud Eligible and Cloud Friendly. They also adopt a </a:t>
            </a:r>
            <a:r>
              <a:rPr lang="en-US" sz="1200" b="0" i="0" kern="1200" baseline="0" dirty="0" err="1" smtClean="0">
                <a:solidFill>
                  <a:schemeClr val="tx1"/>
                </a:solidFill>
                <a:effectLst/>
                <a:latin typeface="Amazon Ember Regular" charset="0"/>
                <a:ea typeface="+mn-ea"/>
                <a:cs typeface="+mn-cs"/>
              </a:rPr>
              <a:t>Microservices</a:t>
            </a:r>
            <a:r>
              <a:rPr lang="en-US" sz="1200" b="0" i="0" kern="1200" baseline="0" dirty="0" smtClean="0">
                <a:solidFill>
                  <a:schemeClr val="tx1"/>
                </a:solidFill>
                <a:effectLst/>
                <a:latin typeface="Amazon Ember Regular" charset="0"/>
                <a:ea typeface="+mn-ea"/>
                <a:cs typeface="+mn-cs"/>
              </a:rPr>
              <a:t> architecture and API-first  design.</a:t>
            </a:r>
          </a:p>
          <a:p>
            <a:endParaRPr lang="en-US" sz="1200" b="0" i="0" kern="1200" baseline="0" dirty="0" smtClean="0">
              <a:solidFill>
                <a:schemeClr val="tx1"/>
              </a:solidFill>
              <a:effectLst/>
              <a:latin typeface="Amazon Ember Regular" charset="0"/>
              <a:ea typeface="+mn-ea"/>
              <a:cs typeface="+mn-cs"/>
            </a:endParaRPr>
          </a:p>
          <a:p>
            <a:r>
              <a:rPr lang="en-US" sz="1200" b="0" i="0" kern="1200" baseline="0" dirty="0" smtClean="0">
                <a:solidFill>
                  <a:schemeClr val="tx1"/>
                </a:solidFill>
                <a:effectLst/>
                <a:latin typeface="Amazon Ember Regular" charset="0"/>
                <a:ea typeface="+mn-ea"/>
                <a:cs typeface="+mn-cs"/>
              </a:rPr>
              <a:t>The Revisit bucket are the applications that you might want to revisit later. They are typically hardware appliances that don’t operate on x86 today. They might also have a non-cloud friendly licensing model, and have location-specific requirements.</a:t>
            </a:r>
            <a:endParaRPr lang="en-US" sz="1200" b="0" i="0" kern="1200" dirty="0" smtClean="0">
              <a:solidFill>
                <a:schemeClr val="tx1"/>
              </a:solidFill>
              <a:effectLst/>
              <a:latin typeface="Amazon Ember Regular" charset="0"/>
              <a:ea typeface="+mn-ea"/>
              <a:cs typeface="+mn-cs"/>
            </a:endParaRPr>
          </a:p>
          <a:p>
            <a:endParaRPr lang="en-US" sz="1200" b="0" i="0" kern="1200" dirty="0" smtClean="0">
              <a:solidFill>
                <a:schemeClr val="tx1"/>
              </a:solidFill>
              <a:effectLst/>
              <a:latin typeface="Amazon Ember Regular" charset="0"/>
              <a:ea typeface="+mn-ea"/>
              <a:cs typeface="+mn-cs"/>
            </a:endParaRPr>
          </a:p>
          <a:p>
            <a:r>
              <a:rPr lang="en-US" sz="1200" b="0" i="0" kern="1200" dirty="0" smtClean="0">
                <a:solidFill>
                  <a:schemeClr val="tx1"/>
                </a:solidFill>
                <a:effectLst/>
                <a:latin typeface="Amazon Ember Regular" charset="0"/>
                <a:ea typeface="+mn-ea"/>
                <a:cs typeface="+mn-cs"/>
              </a:rPr>
              <a:t>After applications have been “bucketed” based on their characteristics, these applications should be prioritized into a backlog for migration teams to start the migration process to AWS immediately. </a:t>
            </a:r>
          </a:p>
          <a:p>
            <a:endParaRPr lang="en-US" sz="1200" b="0" i="0" kern="1200" dirty="0" smtClean="0">
              <a:solidFill>
                <a:schemeClr val="tx1"/>
              </a:solidFill>
              <a:effectLst/>
              <a:latin typeface="Amazon Ember Regular" charset="0"/>
              <a:ea typeface="+mn-ea"/>
              <a:cs typeface="+mn-cs"/>
            </a:endParaRPr>
          </a:p>
          <a:p>
            <a:r>
              <a:rPr lang="en-US" sz="1200" b="0" i="0" kern="1200" dirty="0" smtClean="0">
                <a:solidFill>
                  <a:schemeClr val="tx1"/>
                </a:solidFill>
                <a:effectLst/>
                <a:latin typeface="Amazon Ember Regular" charset="0"/>
                <a:ea typeface="+mn-ea"/>
                <a:cs typeface="+mn-cs"/>
              </a:rPr>
              <a:t>This just-in-time approach to feeding the backlog enables the migration teams to leverage their on-going migration experiences. The</a:t>
            </a:r>
            <a:r>
              <a:rPr lang="en-US" sz="1200" b="0" i="0" kern="1200" baseline="0" dirty="0" smtClean="0">
                <a:solidFill>
                  <a:schemeClr val="tx1"/>
                </a:solidFill>
                <a:effectLst/>
                <a:latin typeface="Amazon Ember Regular" charset="0"/>
                <a:ea typeface="+mn-ea"/>
                <a:cs typeface="+mn-cs"/>
              </a:rPr>
              <a:t> migration team can then </a:t>
            </a:r>
            <a:r>
              <a:rPr lang="en-US" sz="1200" b="0" i="0" kern="1200" dirty="0" smtClean="0">
                <a:solidFill>
                  <a:schemeClr val="tx1"/>
                </a:solidFill>
                <a:effectLst/>
                <a:latin typeface="Amazon Ember Regular" charset="0"/>
                <a:ea typeface="+mn-ea"/>
                <a:cs typeface="+mn-cs"/>
              </a:rPr>
              <a:t>provide validated insights back to the portfolio analysis team for more precise application selection during future iterations.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32</a:t>
            </a:fld>
            <a:endParaRPr lang="en-US" dirty="0"/>
          </a:p>
        </p:txBody>
      </p:sp>
    </p:spTree>
    <p:extLst>
      <p:ext uri="{BB962C8B-B14F-4D97-AF65-F5344CB8AC3E}">
        <p14:creationId xmlns:p14="http://schemas.microsoft.com/office/powerpoint/2010/main" val="268864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This illustration depicts the various paths an application may take on it’s journey to the cloud. One takeaway is that there are some common activities that need to take place regardless of the path chosen. Namely, discovery, validation, integration and cutover or go-live.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Now, I am going to go through these 6 </a:t>
            </a:r>
            <a:r>
              <a:rPr lang="en-US" baseline="0" dirty="0" err="1" smtClean="0"/>
              <a:t>Rs</a:t>
            </a:r>
            <a:r>
              <a:rPr lang="en-US" baseline="0" dirty="0" smtClean="0"/>
              <a:t> in just a little bit of detail. </a:t>
            </a:r>
          </a:p>
          <a:p>
            <a:endParaRPr lang="en-US" dirty="0" smtClean="0"/>
          </a:p>
          <a:p>
            <a:pPr lvl="0"/>
            <a:r>
              <a:rPr lang="en-GB" sz="1200" b="0" i="0" kern="1200" dirty="0" smtClean="0">
                <a:solidFill>
                  <a:schemeClr val="tx1"/>
                </a:solidFill>
                <a:effectLst/>
                <a:latin typeface="Amazon Ember Regular" charset="0"/>
                <a:ea typeface="+mn-ea"/>
                <a:cs typeface="+mn-cs"/>
              </a:rPr>
              <a:t>REHOSTING — Otherwise known as “lift-and-shift.”</a:t>
            </a:r>
          </a:p>
          <a:p>
            <a:r>
              <a:rPr lang="en-GB" sz="1200" b="0" i="0" kern="1200" dirty="0" smtClean="0">
                <a:solidFill>
                  <a:schemeClr val="tx1"/>
                </a:solidFill>
                <a:effectLst/>
                <a:latin typeface="Amazon Ember Regular" charset="0"/>
                <a:ea typeface="+mn-ea"/>
                <a:cs typeface="+mn-cs"/>
              </a:rPr>
              <a:t>We find that many early cloud projects gravitate toward net new development using cloud-native capabilities.</a:t>
            </a:r>
            <a:r>
              <a:rPr lang="en-GB" sz="1200" b="0" i="0" kern="1200" baseline="0" dirty="0" smtClean="0">
                <a:solidFill>
                  <a:schemeClr val="tx1"/>
                </a:solidFill>
                <a:effectLst/>
                <a:latin typeface="Amazon Ember Regular" charset="0"/>
                <a:ea typeface="+mn-ea"/>
                <a:cs typeface="+mn-cs"/>
              </a:rPr>
              <a:t> However, in a </a:t>
            </a:r>
            <a:r>
              <a:rPr lang="en-GB" sz="1200" b="0" i="0" kern="1200" dirty="0" smtClean="0">
                <a:solidFill>
                  <a:schemeClr val="tx1"/>
                </a:solidFill>
                <a:effectLst/>
                <a:latin typeface="Amazon Ember Regular" charset="0"/>
                <a:ea typeface="+mn-ea"/>
                <a:cs typeface="+mn-cs"/>
              </a:rPr>
              <a:t>large legacy migration scenario, where the organization is looking to scale its migration quickly to meet a business case, we find that the majority of applications are </a:t>
            </a:r>
            <a:r>
              <a:rPr lang="en-GB" sz="1200" b="0" i="0" kern="1200" dirty="0" err="1" smtClean="0">
                <a:solidFill>
                  <a:schemeClr val="tx1"/>
                </a:solidFill>
                <a:effectLst/>
                <a:latin typeface="Amazon Ember Regular" charset="0"/>
                <a:ea typeface="+mn-ea"/>
                <a:cs typeface="+mn-cs"/>
              </a:rPr>
              <a:t>rehosted</a:t>
            </a:r>
            <a:r>
              <a:rPr lang="en-GB" sz="1200" b="0" i="0" kern="1200" dirty="0" smtClean="0">
                <a:solidFill>
                  <a:schemeClr val="tx1"/>
                </a:solidFill>
                <a:effectLst/>
                <a:latin typeface="Amazon Ember Regular" charset="0"/>
                <a:ea typeface="+mn-ea"/>
                <a:cs typeface="+mn-cs"/>
              </a:rPr>
              <a:t>. GE Oil &amp; Gas, for instance, found that, even without implementing any cloud optimizations, it could save roughly 30 percent of its costs by re-hosting.</a:t>
            </a:r>
          </a:p>
          <a:p>
            <a:r>
              <a:rPr lang="en-GB" sz="1200" b="0" i="0" kern="1200" dirty="0" smtClean="0">
                <a:solidFill>
                  <a:schemeClr val="tx1"/>
                </a:solidFill>
                <a:effectLst/>
                <a:latin typeface="Amazon Ember Regular" charset="0"/>
                <a:ea typeface="+mn-ea"/>
                <a:cs typeface="+mn-cs"/>
              </a:rPr>
              <a:t> </a:t>
            </a:r>
          </a:p>
          <a:p>
            <a:r>
              <a:rPr lang="en-GB" sz="1200" b="0" i="0" kern="1200" dirty="0" smtClean="0">
                <a:solidFill>
                  <a:schemeClr val="tx1"/>
                </a:solidFill>
                <a:effectLst/>
                <a:latin typeface="Amazon Ember Regular" charset="0"/>
                <a:ea typeface="+mn-ea"/>
                <a:cs typeface="+mn-cs"/>
              </a:rPr>
              <a:t>Most </a:t>
            </a:r>
            <a:r>
              <a:rPr lang="en-GB" sz="1200" b="0" i="0" kern="1200" dirty="0" err="1" smtClean="0">
                <a:solidFill>
                  <a:schemeClr val="tx1"/>
                </a:solidFill>
                <a:effectLst/>
                <a:latin typeface="Amazon Ember Regular" charset="0"/>
                <a:ea typeface="+mn-ea"/>
                <a:cs typeface="+mn-cs"/>
              </a:rPr>
              <a:t>rehosting</a:t>
            </a:r>
            <a:r>
              <a:rPr lang="en-GB" sz="1200" b="0" i="0" kern="1200" dirty="0" smtClean="0">
                <a:solidFill>
                  <a:schemeClr val="tx1"/>
                </a:solidFill>
                <a:effectLst/>
                <a:latin typeface="Amazon Ember Regular" charset="0"/>
                <a:ea typeface="+mn-ea"/>
                <a:cs typeface="+mn-cs"/>
              </a:rPr>
              <a:t> can be automated with tools (e.g. AWS VM Import), although some customers prefer to do this manually as they learn how to apply their legacy systems to the new cloud platform.</a:t>
            </a:r>
          </a:p>
          <a:p>
            <a:r>
              <a:rPr lang="en-GB" sz="1200" b="0" i="0" kern="1200" dirty="0" smtClean="0">
                <a:solidFill>
                  <a:schemeClr val="tx1"/>
                </a:solidFill>
                <a:effectLst/>
                <a:latin typeface="Amazon Ember Regular" charset="0"/>
                <a:ea typeface="+mn-ea"/>
                <a:cs typeface="+mn-cs"/>
              </a:rPr>
              <a:t> </a:t>
            </a:r>
          </a:p>
          <a:p>
            <a:r>
              <a:rPr lang="en-GB" sz="1200" b="0" i="0" kern="1200" dirty="0" smtClean="0">
                <a:solidFill>
                  <a:schemeClr val="tx1"/>
                </a:solidFill>
                <a:effectLst/>
                <a:latin typeface="Amazon Ember Regular" charset="0"/>
                <a:ea typeface="+mn-ea"/>
                <a:cs typeface="+mn-cs"/>
              </a:rPr>
              <a:t>We’ve also found that applications are easier to optimize/re-architect once they’re already running in the cloud. Partly because your organization will have developed better skills to do so, and partly because the hard part — migrating the application, data, and traffic — has already been done.</a:t>
            </a:r>
          </a:p>
          <a:p>
            <a:r>
              <a:rPr lang="en-GB" sz="1200" b="0" i="0" kern="1200" dirty="0" smtClean="0">
                <a:solidFill>
                  <a:schemeClr val="tx1"/>
                </a:solidFill>
                <a:effectLst/>
                <a:latin typeface="Amazon Ember Regular" charset="0"/>
                <a:ea typeface="+mn-ea"/>
                <a:cs typeface="+mn-cs"/>
              </a:rPr>
              <a:t> </a:t>
            </a:r>
          </a:p>
          <a:p>
            <a:pPr lvl="0"/>
            <a:r>
              <a:rPr lang="en-GB" sz="1200" b="0" i="0" kern="1200" dirty="0" smtClean="0">
                <a:solidFill>
                  <a:schemeClr val="tx1"/>
                </a:solidFill>
                <a:effectLst/>
                <a:latin typeface="Amazon Ember Regular" charset="0"/>
                <a:ea typeface="+mn-ea"/>
                <a:cs typeface="+mn-cs"/>
              </a:rPr>
              <a:t>REPLATFORMING </a:t>
            </a:r>
          </a:p>
          <a:p>
            <a:r>
              <a:rPr lang="en-GB" sz="1200" b="0" i="0" kern="1200" dirty="0" smtClean="0">
                <a:solidFill>
                  <a:schemeClr val="tx1"/>
                </a:solidFill>
                <a:effectLst/>
                <a:latin typeface="Amazon Ember Regular" charset="0"/>
                <a:ea typeface="+mn-ea"/>
                <a:cs typeface="+mn-cs"/>
              </a:rPr>
              <a:t>Here you might make a few cloud (or other) optimizations in order to achieve some tangible benefit, but you aren’t otherwise changing the core architecture of the application. You may be looking to reduce the amount of time you spend managing database instances by migrating to a database-as-a-service platform like Amazon Relational Database Service (Amazon RDS), or migrating your application to a fully managed platform like Amazon Elastic Beanstalk.</a:t>
            </a:r>
          </a:p>
          <a:p>
            <a:r>
              <a:rPr lang="en-GB" sz="1200" b="0" i="0" kern="1200" dirty="0" smtClean="0">
                <a:solidFill>
                  <a:schemeClr val="tx1"/>
                </a:solidFill>
                <a:effectLst/>
                <a:latin typeface="Amazon Ember Regular" charset="0"/>
                <a:ea typeface="+mn-ea"/>
                <a:cs typeface="+mn-cs"/>
              </a:rPr>
              <a:t>  </a:t>
            </a:r>
          </a:p>
          <a:p>
            <a:pPr lvl="0"/>
            <a:r>
              <a:rPr lang="en-GB" sz="1200" b="0" i="0" kern="1200" dirty="0" smtClean="0">
                <a:solidFill>
                  <a:schemeClr val="tx1"/>
                </a:solidFill>
                <a:effectLst/>
                <a:latin typeface="Amazon Ember Regular" charset="0"/>
                <a:ea typeface="+mn-ea"/>
                <a:cs typeface="+mn-cs"/>
              </a:rPr>
              <a:t>REPURCHASING</a:t>
            </a:r>
          </a:p>
          <a:p>
            <a:r>
              <a:rPr lang="en-GB" sz="1200" b="0" i="0" kern="1200" dirty="0" smtClean="0">
                <a:solidFill>
                  <a:schemeClr val="tx1"/>
                </a:solidFill>
                <a:effectLst/>
                <a:latin typeface="Amazon Ember Regular" charset="0"/>
                <a:ea typeface="+mn-ea"/>
                <a:cs typeface="+mn-cs"/>
              </a:rPr>
              <a:t>We see repurchasing as a great way to accelerate your migrations. For e.g. you might move from a hardware appliance to an AWS Marketplace solution.</a:t>
            </a:r>
          </a:p>
          <a:p>
            <a:r>
              <a:rPr lang="en-GB" sz="1200" b="0" i="0" kern="1200" dirty="0" smtClean="0">
                <a:solidFill>
                  <a:schemeClr val="tx1"/>
                </a:solidFill>
                <a:effectLst/>
                <a:latin typeface="Amazon Ember Regular" charset="0"/>
                <a:ea typeface="+mn-ea"/>
                <a:cs typeface="+mn-cs"/>
              </a:rPr>
              <a:t> </a:t>
            </a:r>
          </a:p>
          <a:p>
            <a:pPr lvl="0"/>
            <a:r>
              <a:rPr lang="en-GB" sz="1200" b="0" i="0" kern="1200" dirty="0" smtClean="0">
                <a:solidFill>
                  <a:schemeClr val="tx1"/>
                </a:solidFill>
                <a:effectLst/>
                <a:latin typeface="Amazon Ember Regular" charset="0"/>
                <a:ea typeface="+mn-ea"/>
                <a:cs typeface="+mn-cs"/>
              </a:rPr>
              <a:t>REFACTORING 4. Refactoring / Re-architecting — </a:t>
            </a:r>
          </a:p>
          <a:p>
            <a:r>
              <a:rPr lang="en-GB" sz="1200" b="0" i="0" kern="1200" dirty="0" smtClean="0">
                <a:solidFill>
                  <a:schemeClr val="tx1"/>
                </a:solidFill>
                <a:effectLst/>
                <a:latin typeface="Amazon Ember Regular" charset="0"/>
                <a:ea typeface="+mn-ea"/>
                <a:cs typeface="+mn-cs"/>
              </a:rPr>
              <a:t> </a:t>
            </a:r>
          </a:p>
          <a:p>
            <a:r>
              <a:rPr lang="en-GB" sz="1200" b="0" i="0" kern="1200" dirty="0" smtClean="0">
                <a:solidFill>
                  <a:schemeClr val="tx1"/>
                </a:solidFill>
                <a:effectLst/>
                <a:latin typeface="Amazon Ember Regular" charset="0"/>
                <a:ea typeface="+mn-ea"/>
                <a:cs typeface="+mn-cs"/>
              </a:rPr>
              <a:t>This is where you architect and develop the application by using cloud-native features.</a:t>
            </a:r>
          </a:p>
          <a:p>
            <a:r>
              <a:rPr lang="en-GB" sz="1200" b="0" i="0" kern="1200" dirty="0" smtClean="0">
                <a:solidFill>
                  <a:schemeClr val="tx1"/>
                </a:solidFill>
                <a:effectLst/>
                <a:latin typeface="Amazon Ember Regular" charset="0"/>
                <a:ea typeface="+mn-ea"/>
                <a:cs typeface="+mn-cs"/>
              </a:rPr>
              <a:t> </a:t>
            </a:r>
          </a:p>
          <a:p>
            <a:r>
              <a:rPr lang="en-GB" sz="1200" b="0" i="0" kern="1200" dirty="0" smtClean="0">
                <a:solidFill>
                  <a:schemeClr val="tx1"/>
                </a:solidFill>
                <a:effectLst/>
                <a:latin typeface="Amazon Ember Regular" charset="0"/>
                <a:ea typeface="+mn-ea"/>
                <a:cs typeface="+mn-cs"/>
              </a:rPr>
              <a:t>This is typically driven by a strong business need to add features, scale, or performance that would otherwise be difficult to achieve in the application’s existing environment.</a:t>
            </a:r>
          </a:p>
          <a:p>
            <a:r>
              <a:rPr lang="en-GB" sz="1200" b="0" i="0" kern="1200" dirty="0" smtClean="0">
                <a:solidFill>
                  <a:schemeClr val="tx1"/>
                </a:solidFill>
                <a:effectLst/>
                <a:latin typeface="Amazon Ember Regular" charset="0"/>
                <a:ea typeface="+mn-ea"/>
                <a:cs typeface="+mn-cs"/>
              </a:rPr>
              <a:t> </a:t>
            </a:r>
          </a:p>
          <a:p>
            <a:pPr lvl="0"/>
            <a:r>
              <a:rPr lang="en-GB" sz="1200" b="0" i="0" kern="1200" dirty="0" smtClean="0">
                <a:solidFill>
                  <a:schemeClr val="tx1"/>
                </a:solidFill>
                <a:effectLst/>
                <a:latin typeface="Amazon Ember Regular" charset="0"/>
                <a:ea typeface="+mn-ea"/>
                <a:cs typeface="+mn-cs"/>
              </a:rPr>
              <a:t>RETIRE</a:t>
            </a:r>
          </a:p>
          <a:p>
            <a:r>
              <a:rPr lang="en-GB" sz="1200" b="0" i="0" kern="1200" dirty="0" smtClean="0">
                <a:solidFill>
                  <a:schemeClr val="tx1"/>
                </a:solidFill>
                <a:effectLst/>
                <a:latin typeface="Amazon Ember Regular" charset="0"/>
                <a:ea typeface="+mn-ea"/>
                <a:cs typeface="+mn-cs"/>
              </a:rPr>
              <a:t>Once you’ve discovered everything in your environment, you might ask each functional area who owns each application. We’ve found that as much as 10% (or even 20%) of an enterprise IT portfolio is no longer useful, and can simply be turned off. These savings can boost the business case, direct your team’s scarce attention to the things that people use, and lessen the surface area you have to secure.</a:t>
            </a:r>
          </a:p>
          <a:p>
            <a:r>
              <a:rPr lang="en-GB" sz="1200" b="0" i="0" kern="1200" dirty="0" smtClean="0">
                <a:solidFill>
                  <a:schemeClr val="tx1"/>
                </a:solidFill>
                <a:effectLst/>
                <a:latin typeface="Amazon Ember Regular" charset="0"/>
                <a:ea typeface="+mn-ea"/>
                <a:cs typeface="+mn-cs"/>
              </a:rPr>
              <a:t> </a:t>
            </a:r>
          </a:p>
          <a:p>
            <a:pPr lvl="0"/>
            <a:r>
              <a:rPr lang="en-GB" sz="1200" b="0" i="0" kern="1200" dirty="0" smtClean="0">
                <a:solidFill>
                  <a:schemeClr val="tx1"/>
                </a:solidFill>
                <a:effectLst/>
                <a:latin typeface="Amazon Ember Regular" charset="0"/>
                <a:ea typeface="+mn-ea"/>
                <a:cs typeface="+mn-cs"/>
              </a:rPr>
              <a:t>RETAIN  — Usually this means “revisit” or do nothing (for now).</a:t>
            </a:r>
          </a:p>
          <a:p>
            <a:r>
              <a:rPr lang="en-GB" sz="1200" b="0" i="0" kern="1200" dirty="0" smtClean="0">
                <a:solidFill>
                  <a:schemeClr val="tx1"/>
                </a:solidFill>
                <a:effectLst/>
                <a:latin typeface="Amazon Ember Regular" charset="0"/>
                <a:ea typeface="+mn-ea"/>
                <a:cs typeface="+mn-cs"/>
              </a:rPr>
              <a:t>This might be an appliance running on an hardware appliance or it is not running on x86. Or there might be other reasons why you might want to retain this application on-premise for now e.g. location specific requirements.</a:t>
            </a:r>
          </a:p>
          <a:p>
            <a:endParaRPr lang="en-US" dirty="0" smtClean="0"/>
          </a:p>
          <a:p>
            <a:r>
              <a:rPr lang="en-US" dirty="0" smtClean="0"/>
              <a:t>Understanding these 6Rs will help</a:t>
            </a:r>
            <a:r>
              <a:rPr lang="en-US" baseline="0" dirty="0" smtClean="0"/>
              <a:t> you understand the potential migration plans for your portfolio of applications.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37</a:t>
            </a:fld>
            <a:endParaRPr lang="en-US" dirty="0"/>
          </a:p>
        </p:txBody>
      </p:sp>
    </p:spTree>
    <p:extLst>
      <p:ext uri="{BB962C8B-B14F-4D97-AF65-F5344CB8AC3E}">
        <p14:creationId xmlns:p14="http://schemas.microsoft.com/office/powerpoint/2010/main" val="1860966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operations integration</a:t>
            </a:r>
            <a:r>
              <a:rPr lang="en-US" baseline="0" dirty="0" smtClean="0"/>
              <a:t> </a:t>
            </a:r>
            <a:r>
              <a:rPr lang="en-US" dirty="0" smtClean="0"/>
              <a:t>component of Readiness and Planning, we look at the ways in which the Enterprise will operate their workloads on AWS. This is more than just deciding what is the logging and monitoring strategy.</a:t>
            </a:r>
            <a:r>
              <a:rPr lang="en-US" baseline="0" dirty="0" smtClean="0"/>
              <a:t> </a:t>
            </a:r>
          </a:p>
          <a:p>
            <a:endParaRPr lang="en-US" baseline="0" dirty="0" smtClean="0"/>
          </a:p>
          <a:p>
            <a:r>
              <a:rPr lang="en-US" baseline="0" dirty="0" smtClean="0"/>
              <a:t>This is a holistic definition of the IT service management state and support model that covers people, processes, and tools. For e.g. you might have a set of tools that are used to perform certain tasks by a fixed set of people in your on-premise world</a:t>
            </a:r>
            <a:r>
              <a:rPr lang="mr-IN" baseline="0" dirty="0" smtClean="0"/>
              <a:t>…</a:t>
            </a:r>
            <a:r>
              <a:rPr lang="en-US" baseline="0" dirty="0" smtClean="0"/>
              <a:t> how does that change when you migrate your applications to AWS. </a:t>
            </a:r>
          </a:p>
          <a:p>
            <a:endParaRPr lang="en-US" baseline="0" dirty="0" smtClean="0"/>
          </a:p>
          <a:p>
            <a:r>
              <a:rPr lang="en-US" baseline="0" dirty="0" smtClean="0"/>
              <a:t>Defining this evolution of IT operations is covered in the Operations Integration phase of Readiness and Planning.</a:t>
            </a:r>
          </a:p>
          <a:p>
            <a:endParaRPr lang="en-US" baseline="0" dirty="0" smtClean="0"/>
          </a:p>
          <a:p>
            <a:r>
              <a:rPr lang="en-US" baseline="0" dirty="0" smtClean="0"/>
              <a:t>In this phase you are understanding how the migration factory affects normal operations. You might also consider questions like what is our Business Continuity and Disaster Recovery playbook following migration to AWS. </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38</a:t>
            </a:fld>
            <a:endParaRPr lang="en-US" dirty="0"/>
          </a:p>
        </p:txBody>
      </p:sp>
    </p:spTree>
    <p:extLst>
      <p:ext uri="{BB962C8B-B14F-4D97-AF65-F5344CB8AC3E}">
        <p14:creationId xmlns:p14="http://schemas.microsoft.com/office/powerpoint/2010/main" val="3738056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Security</a:t>
            </a:r>
            <a:r>
              <a:rPr lang="en-US" baseline="0" dirty="0" smtClean="0"/>
              <a:t> component of the Readiness and Planning phase, the Enterprise should define it’s required security posture, and determine how to implement it on AWS. </a:t>
            </a:r>
          </a:p>
          <a:p>
            <a:endParaRPr lang="en-US" baseline="0" dirty="0" smtClean="0"/>
          </a:p>
          <a:p>
            <a:r>
              <a:rPr lang="en-US" baseline="0" dirty="0" smtClean="0"/>
              <a:t>When you move your applications to AWS, </a:t>
            </a:r>
            <a:r>
              <a:rPr lang="en-US" sz="1200" b="0" i="0" kern="1200" baseline="0" dirty="0" smtClean="0">
                <a:solidFill>
                  <a:schemeClr val="tx1"/>
                </a:solidFill>
                <a:effectLst/>
                <a:latin typeface="Amazon Ember Regular" charset="0"/>
                <a:ea typeface="+mn-ea"/>
                <a:cs typeface="+mn-cs"/>
              </a:rPr>
              <a:t>w</a:t>
            </a:r>
            <a:r>
              <a:rPr lang="en-US" sz="1200" b="0" i="0" kern="1200" dirty="0" smtClean="0">
                <a:solidFill>
                  <a:schemeClr val="tx1"/>
                </a:solidFill>
                <a:effectLst/>
                <a:latin typeface="Amazon Ember Regular" charset="0"/>
                <a:ea typeface="+mn-ea"/>
                <a:cs typeface="+mn-cs"/>
              </a:rPr>
              <a:t>e have a shared responsibility model with the customer. </a:t>
            </a:r>
          </a:p>
          <a:p>
            <a:endParaRPr lang="en-US" sz="1200" b="0" i="0" kern="1200" dirty="0" smtClean="0">
              <a:solidFill>
                <a:schemeClr val="tx1"/>
              </a:solidFill>
              <a:effectLst/>
              <a:latin typeface="Amazon Ember Regular" charset="0"/>
              <a:ea typeface="+mn-ea"/>
              <a:cs typeface="+mn-cs"/>
            </a:endParaRPr>
          </a:p>
          <a:p>
            <a:r>
              <a:rPr lang="en-US" sz="1200" b="0" i="0" kern="1200" dirty="0" smtClean="0">
                <a:solidFill>
                  <a:schemeClr val="tx1"/>
                </a:solidFill>
                <a:effectLst/>
                <a:latin typeface="Amazon Ember Regular" charset="0"/>
                <a:ea typeface="+mn-ea"/>
                <a:cs typeface="+mn-cs"/>
              </a:rPr>
              <a:t>AWS manages and controls the components from the host operating system and virtualization layer down to the physical security of the facilities in which the services operate, and AWS customers are responsible for building secure applications. </a:t>
            </a:r>
          </a:p>
          <a:p>
            <a:endParaRPr lang="en-US" sz="1200" b="0" i="0" kern="1200" dirty="0" smtClean="0">
              <a:solidFill>
                <a:schemeClr val="tx1"/>
              </a:solidFill>
              <a:effectLst/>
              <a:latin typeface="Amazon Ember Regular" charset="0"/>
              <a:ea typeface="+mn-ea"/>
              <a:cs typeface="+mn-cs"/>
            </a:endParaRPr>
          </a:p>
          <a:p>
            <a:r>
              <a:rPr lang="en-US" sz="1200" b="0" i="0" kern="1200" dirty="0" smtClean="0">
                <a:solidFill>
                  <a:schemeClr val="tx1"/>
                </a:solidFill>
                <a:effectLst/>
                <a:latin typeface="Amazon Ember Regular" charset="0"/>
                <a:ea typeface="+mn-ea"/>
                <a:cs typeface="+mn-cs"/>
              </a:rPr>
              <a:t>We provide a wide variety of best practices documents, encryption tools, and other guidance our customers can leverage in delivering application-level security measures. In addition, the AWS Partner Network offers hundreds of tools and features to help customers to meet their security objectives, ranging from network security, configuration management, access control, and data encryption.</a:t>
            </a:r>
            <a:endParaRPr lang="en-GB" sz="1200" b="0" i="0" kern="1200" dirty="0" smtClean="0">
              <a:solidFill>
                <a:schemeClr val="tx1"/>
              </a:solidFill>
              <a:effectLst/>
              <a:latin typeface="Amazon Ember Regular" charset="0"/>
              <a:ea typeface="+mn-ea"/>
              <a:cs typeface="+mn-cs"/>
            </a:endParaRPr>
          </a:p>
          <a:p>
            <a:endParaRPr lang="en-US" baseline="0" dirty="0" smtClean="0"/>
          </a:p>
          <a:p>
            <a:r>
              <a:rPr lang="en-US" baseline="0" dirty="0" smtClean="0"/>
              <a:t>I have listed some sample tasks that might happen during this phase. The intent is that you should build a structured approach that accelerates your readiness for migration projects. </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39</a:t>
            </a:fld>
            <a:endParaRPr lang="en-US" dirty="0"/>
          </a:p>
        </p:txBody>
      </p:sp>
    </p:spTree>
    <p:extLst>
      <p:ext uri="{BB962C8B-B14F-4D97-AF65-F5344CB8AC3E}">
        <p14:creationId xmlns:p14="http://schemas.microsoft.com/office/powerpoint/2010/main" val="828881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review the ACTIVATE</a:t>
            </a:r>
            <a:r>
              <a:rPr lang="en-US" baseline="0" dirty="0" smtClean="0"/>
              <a:t> phase. </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Activate revolves around standing up a migration factory that can scale-in and out, creating a prioritized backlog of applications, and setting up the landing zone for your </a:t>
            </a:r>
            <a:r>
              <a:rPr lang="en-US" baseline="0" dirty="0" err="1" smtClean="0"/>
              <a:t>organisation</a:t>
            </a:r>
            <a:r>
              <a:rPr lang="en-US" baseline="0" dirty="0" smtClean="0"/>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Landing zone refers to your AWS architecture, minimum shared services required, security and operations constructs.</a:t>
            </a:r>
          </a:p>
          <a:p>
            <a:endParaRPr lang="en-US" baseline="0" dirty="0" smtClean="0"/>
          </a:p>
          <a:p>
            <a:r>
              <a:rPr lang="en-US" baseline="0" dirty="0" smtClean="0"/>
              <a:t>What we are doing in this phase is taking the output from the Readiness and Planning phase, and then translating that into a “factory” that will enable you to execute on the output. </a:t>
            </a:r>
          </a:p>
          <a:p>
            <a:endParaRPr lang="en-US" baseline="0" dirty="0" smtClean="0"/>
          </a:p>
          <a:p>
            <a:r>
              <a:rPr lang="en-US" baseline="0" dirty="0" smtClean="0"/>
              <a:t>We are doing this by:</a:t>
            </a:r>
          </a:p>
          <a:p>
            <a:r>
              <a:rPr lang="en-US" baseline="0" dirty="0" smtClean="0"/>
              <a:t>ONE </a:t>
            </a:r>
            <a:r>
              <a:rPr lang="mr-IN" baseline="0" dirty="0" smtClean="0"/>
              <a:t>–</a:t>
            </a:r>
            <a:r>
              <a:rPr lang="en-US" baseline="0" dirty="0" smtClean="0"/>
              <a:t> creating that backlog of applications, broken into groups, with a migration plan, and success criteria defined.</a:t>
            </a:r>
          </a:p>
          <a:p>
            <a:r>
              <a:rPr lang="en-US" baseline="0" dirty="0" smtClean="0"/>
              <a:t>TWO </a:t>
            </a:r>
            <a:r>
              <a:rPr lang="mr-IN" baseline="0" dirty="0" smtClean="0"/>
              <a:t>–</a:t>
            </a:r>
            <a:r>
              <a:rPr lang="en-US" baseline="0" dirty="0" smtClean="0"/>
              <a:t> setting up the foundation for your AWS Landing Zone</a:t>
            </a:r>
          </a:p>
          <a:p>
            <a:r>
              <a:rPr lang="en-US" baseline="0" dirty="0" smtClean="0"/>
              <a:t>THREE </a:t>
            </a:r>
            <a:r>
              <a:rPr lang="mr-IN" baseline="0" dirty="0" smtClean="0"/>
              <a:t>–</a:t>
            </a:r>
            <a:r>
              <a:rPr lang="en-US" baseline="0" dirty="0" smtClean="0"/>
              <a:t> setting up the tools, teams, and processes you require. Your team can be workload oriented or function oriented. What this means is that depending on the size of your </a:t>
            </a:r>
            <a:r>
              <a:rPr lang="en-US" baseline="0" dirty="0" err="1" smtClean="0"/>
              <a:t>organisation</a:t>
            </a:r>
            <a:r>
              <a:rPr lang="en-US" baseline="0" dirty="0" smtClean="0"/>
              <a:t>, you might choose to have a single team that works together on migrations workload by workload. Alternatively, you can work on migrations split by function</a:t>
            </a:r>
            <a:r>
              <a:rPr lang="mr-IN" baseline="0" dirty="0" smtClean="0"/>
              <a:t>…</a:t>
            </a:r>
            <a:r>
              <a:rPr lang="en-US" baseline="0" dirty="0" smtClean="0"/>
              <a:t> in this model different teams have different functions</a:t>
            </a:r>
            <a:r>
              <a:rPr lang="mr-IN" baseline="0" dirty="0" smtClean="0"/>
              <a:t>…</a:t>
            </a:r>
            <a:r>
              <a:rPr lang="en-US" baseline="0" dirty="0" smtClean="0"/>
              <a:t> for e.g. the Database resource working on Databases, the Storage person working on storage requirements, and so on. </a:t>
            </a:r>
          </a:p>
          <a:p>
            <a:r>
              <a:rPr lang="en-US" baseline="0" dirty="0" smtClean="0"/>
              <a:t>FOUR </a:t>
            </a:r>
            <a:r>
              <a:rPr lang="mr-IN" baseline="0" dirty="0" smtClean="0"/>
              <a:t>–</a:t>
            </a:r>
            <a:r>
              <a:rPr lang="en-US" baseline="0" dirty="0" smtClean="0"/>
              <a:t> You do pilot migrations in this phase to ensure that you are on the right track</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69C3F2ED-74C5-7D4F-8560-0CC253E9A436}" type="slidenum">
              <a:rPr lang="en-US" smtClean="0"/>
              <a:pPr/>
              <a:t>42</a:t>
            </a:fld>
            <a:endParaRPr lang="en-US" dirty="0"/>
          </a:p>
        </p:txBody>
      </p:sp>
    </p:spTree>
    <p:extLst>
      <p:ext uri="{BB962C8B-B14F-4D97-AF65-F5344CB8AC3E}">
        <p14:creationId xmlns:p14="http://schemas.microsoft.com/office/powerpoint/2010/main" val="58573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smtClean="0">
                <a:solidFill>
                  <a:schemeClr val="tx1"/>
                </a:solidFill>
                <a:effectLst/>
                <a:latin typeface="Arial"/>
                <a:ea typeface="+mn-ea"/>
                <a:cs typeface="+mn-cs"/>
              </a:rPr>
              <a:t>Recently added support for </a:t>
            </a:r>
            <a:r>
              <a:rPr lang="en-CA" sz="1200" kern="1200" smtClean="0">
                <a:solidFill>
                  <a:schemeClr val="tx1"/>
                </a:solidFill>
                <a:effectLst/>
                <a:latin typeface="Arial"/>
                <a:ea typeface="+mn-ea"/>
                <a:cs typeface="+mn-cs"/>
              </a:rPr>
              <a:t>NoSQL databases using DMS</a:t>
            </a:r>
            <a:endParaRPr lang="en-CA" sz="1200" kern="1200" dirty="0" smtClean="0">
              <a:solidFill>
                <a:schemeClr val="tx1"/>
              </a:solidFill>
              <a:effectLst/>
              <a:latin typeface="Arial"/>
              <a:ea typeface="+mn-ea"/>
              <a:cs typeface="+mn-cs"/>
            </a:endParaRPr>
          </a:p>
          <a:p>
            <a:endParaRPr lang="en-CA" sz="1200" kern="1200" dirty="0" smtClean="0">
              <a:solidFill>
                <a:schemeClr val="tx1"/>
              </a:solidFill>
              <a:effectLst/>
              <a:latin typeface="Arial"/>
              <a:ea typeface="+mn-ea"/>
              <a:cs typeface="+mn-cs"/>
            </a:endParaRPr>
          </a:p>
          <a:p>
            <a:r>
              <a:rPr lang="en-CA" sz="1200" kern="1200" dirty="0" smtClean="0">
                <a:solidFill>
                  <a:schemeClr val="tx1"/>
                </a:solidFill>
                <a:effectLst/>
                <a:latin typeface="Arial"/>
                <a:ea typeface="+mn-ea"/>
                <a:cs typeface="+mn-cs"/>
              </a:rPr>
              <a:t>For Mongo Two modes:</a:t>
            </a:r>
          </a:p>
          <a:p>
            <a:pPr marL="171450" indent="-171450">
              <a:buFontTx/>
              <a:buChar char="-"/>
            </a:pPr>
            <a:r>
              <a:rPr lang="en-CA" sz="1200" kern="1200" dirty="0" smtClean="0">
                <a:solidFill>
                  <a:schemeClr val="tx1"/>
                </a:solidFill>
                <a:effectLst/>
                <a:latin typeface="Arial"/>
                <a:ea typeface="+mn-ea"/>
                <a:cs typeface="+mn-cs"/>
              </a:rPr>
              <a:t>Document mode</a:t>
            </a:r>
            <a:r>
              <a:rPr lang="en-CA" sz="1200" kern="1200" baseline="0" dirty="0" smtClean="0">
                <a:solidFill>
                  <a:schemeClr val="tx1"/>
                </a:solidFill>
                <a:effectLst/>
                <a:latin typeface="Arial"/>
                <a:ea typeface="+mn-ea"/>
                <a:cs typeface="+mn-cs"/>
              </a:rPr>
              <a:t> &gt; JSON data becomes a single column in a target table</a:t>
            </a:r>
          </a:p>
          <a:p>
            <a:pPr marL="171450" indent="-171450">
              <a:buFontTx/>
              <a:buChar char="-"/>
            </a:pPr>
            <a:r>
              <a:rPr lang="en-CA" sz="1200" kern="1200" baseline="0" dirty="0" smtClean="0">
                <a:solidFill>
                  <a:schemeClr val="tx1"/>
                </a:solidFill>
                <a:effectLst/>
                <a:latin typeface="Arial"/>
                <a:ea typeface="+mn-ea"/>
                <a:cs typeface="+mn-cs"/>
              </a:rPr>
              <a:t>Table mode &gt; DMS scans the Mongo documents and creates a set of all the keys and types to use a columns in a target table</a:t>
            </a:r>
          </a:p>
          <a:p>
            <a:pPr marL="171450" indent="-171450">
              <a:buFontTx/>
              <a:buChar char="-"/>
            </a:pPr>
            <a:endParaRPr lang="en-CA" sz="1200" kern="1200" baseline="0" dirty="0" smtClean="0">
              <a:solidFill>
                <a:schemeClr val="tx1"/>
              </a:solidFill>
              <a:effectLst/>
              <a:latin typeface="Arial"/>
              <a:ea typeface="+mn-ea"/>
              <a:cs typeface="+mn-cs"/>
            </a:endParaRPr>
          </a:p>
          <a:p>
            <a:pPr marL="0" indent="0">
              <a:buFontTx/>
              <a:buNone/>
            </a:pPr>
            <a:r>
              <a:rPr lang="en-CA" sz="1200" kern="1200" baseline="0" dirty="0" smtClean="0">
                <a:solidFill>
                  <a:schemeClr val="tx1"/>
                </a:solidFill>
                <a:effectLst/>
                <a:latin typeface="Arial"/>
                <a:ea typeface="+mn-ea"/>
                <a:cs typeface="+mn-cs"/>
              </a:rPr>
              <a:t>For Dynamo:</a:t>
            </a:r>
          </a:p>
          <a:p>
            <a:pPr marL="171450" indent="-171450">
              <a:buFontTx/>
              <a:buChar char="-"/>
            </a:pPr>
            <a:r>
              <a:rPr lang="en-CA" sz="1200" kern="1200" baseline="0" dirty="0" smtClean="0">
                <a:solidFill>
                  <a:schemeClr val="tx1"/>
                </a:solidFill>
                <a:effectLst/>
                <a:latin typeface="Arial"/>
                <a:ea typeface="+mn-ea"/>
                <a:cs typeface="+mn-cs"/>
              </a:rPr>
              <a:t>DMS supports the scalar data types in Dynamo</a:t>
            </a:r>
          </a:p>
          <a:p>
            <a:pPr marL="171450" indent="-171450">
              <a:buFontTx/>
              <a:buChar char="-"/>
            </a:pPr>
            <a:r>
              <a:rPr lang="en-CA" sz="1200" kern="1200" baseline="0" dirty="0" smtClean="0">
                <a:solidFill>
                  <a:schemeClr val="tx1"/>
                </a:solidFill>
                <a:effectLst/>
                <a:latin typeface="Arial"/>
                <a:ea typeface="+mn-ea"/>
                <a:cs typeface="+mn-cs"/>
              </a:rPr>
              <a:t>Use mapping rules to define record to record or record to document mappings for relational sources</a:t>
            </a:r>
          </a:p>
          <a:p>
            <a:pPr marL="171450" indent="-171450">
              <a:buFontTx/>
              <a:buChar char="-"/>
            </a:pPr>
            <a:endParaRPr lang="en-CA" sz="1200" kern="1200" baseline="0" dirty="0" smtClean="0">
              <a:solidFill>
                <a:schemeClr val="tx1"/>
              </a:solidFill>
              <a:effectLst/>
              <a:latin typeface="Arial"/>
              <a:ea typeface="+mn-ea"/>
              <a:cs typeface="+mn-cs"/>
            </a:endParaRPr>
          </a:p>
          <a:p>
            <a:pPr marL="171450" indent="-171450">
              <a:buFontTx/>
              <a:buChar char="-"/>
            </a:pPr>
            <a:r>
              <a:rPr lang="en-CA" sz="1200" kern="1200" baseline="0" dirty="0" smtClean="0">
                <a:solidFill>
                  <a:schemeClr val="tx1"/>
                </a:solidFill>
                <a:effectLst/>
                <a:latin typeface="Arial"/>
                <a:ea typeface="+mn-ea"/>
                <a:cs typeface="+mn-cs"/>
              </a:rPr>
              <a:t>Also mention S3</a:t>
            </a:r>
            <a:endParaRPr lang="en-CA" sz="1200" kern="120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37402936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AFTER activate, we go into the execute phase.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Execute involves picking applications from the prioritized backlog of applications and iterating on the various activities including:</a:t>
            </a:r>
          </a:p>
          <a:p>
            <a:pPr marL="228600" marR="0" indent="-228600" algn="l" defTabSz="457200" rtl="0" eaLnBrk="1" fontAlgn="auto" latinLnBrk="0" hangingPunct="1">
              <a:lnSpc>
                <a:spcPct val="100000"/>
              </a:lnSpc>
              <a:spcBef>
                <a:spcPts val="0"/>
              </a:spcBef>
              <a:spcAft>
                <a:spcPts val="0"/>
              </a:spcAft>
              <a:buClrTx/>
              <a:buSzTx/>
              <a:buFontTx/>
              <a:buAutoNum type="arabicParenR"/>
              <a:tabLst/>
              <a:defRPr/>
            </a:pPr>
            <a:r>
              <a:rPr lang="en-US" baseline="0" dirty="0" smtClean="0"/>
              <a:t>Performing a more detailed discovery of the application architecture as well as business and technical requirements</a:t>
            </a:r>
          </a:p>
          <a:p>
            <a:pPr marL="228600" marR="0" indent="-228600" algn="l" defTabSz="457200" rtl="0" eaLnBrk="1" fontAlgn="auto" latinLnBrk="0" hangingPunct="1">
              <a:lnSpc>
                <a:spcPct val="100000"/>
              </a:lnSpc>
              <a:spcBef>
                <a:spcPts val="0"/>
              </a:spcBef>
              <a:spcAft>
                <a:spcPts val="0"/>
              </a:spcAft>
              <a:buClrTx/>
              <a:buSzTx/>
              <a:buFontTx/>
              <a:buAutoNum type="arabicParenR"/>
              <a:tabLst/>
              <a:defRPr/>
            </a:pPr>
            <a:r>
              <a:rPr lang="en-US" baseline="0" dirty="0" smtClean="0"/>
              <a:t>Designing the end state for the application. The end state refers to how this application would be architected on top of AWS.</a:t>
            </a:r>
          </a:p>
          <a:p>
            <a:pPr marL="228600" marR="0" indent="-228600" algn="l" defTabSz="457200" rtl="0" eaLnBrk="1" fontAlgn="auto" latinLnBrk="0" hangingPunct="1">
              <a:lnSpc>
                <a:spcPct val="100000"/>
              </a:lnSpc>
              <a:spcBef>
                <a:spcPts val="0"/>
              </a:spcBef>
              <a:spcAft>
                <a:spcPts val="0"/>
              </a:spcAft>
              <a:buClrTx/>
              <a:buSzTx/>
              <a:buFontTx/>
              <a:buAutoNum type="arabicParenR"/>
              <a:tabLst/>
              <a:defRPr/>
            </a:pPr>
            <a:r>
              <a:rPr lang="en-US" baseline="0" dirty="0" smtClean="0"/>
              <a:t>Migrating or Building using an automated tool. This is the part where the infrastructure and application resources are deployed on AWS.</a:t>
            </a:r>
          </a:p>
          <a:p>
            <a:pPr marL="228600" marR="0" indent="-228600" algn="l" defTabSz="457200" rtl="0" eaLnBrk="1" fontAlgn="auto" latinLnBrk="0" hangingPunct="1">
              <a:lnSpc>
                <a:spcPct val="100000"/>
              </a:lnSpc>
              <a:spcBef>
                <a:spcPts val="0"/>
              </a:spcBef>
              <a:spcAft>
                <a:spcPts val="0"/>
              </a:spcAft>
              <a:buClrTx/>
              <a:buSzTx/>
              <a:buFontTx/>
              <a:buAutoNum type="arabicParenR"/>
              <a:tabLst/>
              <a:defRPr/>
            </a:pPr>
            <a:r>
              <a:rPr lang="en-US" baseline="0" dirty="0" smtClean="0"/>
              <a:t>Integrating with any shared services that might be on AWS or in a hybrid model back on premise.</a:t>
            </a:r>
          </a:p>
          <a:p>
            <a:pPr marL="228600" marR="0" indent="-228600" algn="l" defTabSz="457200" rtl="0" eaLnBrk="1" fontAlgn="auto" latinLnBrk="0" hangingPunct="1">
              <a:lnSpc>
                <a:spcPct val="100000"/>
              </a:lnSpc>
              <a:spcBef>
                <a:spcPts val="0"/>
              </a:spcBef>
              <a:spcAft>
                <a:spcPts val="0"/>
              </a:spcAft>
              <a:buClrTx/>
              <a:buSzTx/>
              <a:buFontTx/>
              <a:buAutoNum type="arabicParenR"/>
              <a:tabLst/>
              <a:defRPr/>
            </a:pPr>
            <a:r>
              <a:rPr lang="en-US" baseline="0" dirty="0" smtClean="0"/>
              <a:t>Testing using an automated tool OR in some cases you might require live-user testing as well, and </a:t>
            </a:r>
          </a:p>
          <a:p>
            <a:pPr marL="228600" marR="0" indent="-228600" algn="l" defTabSz="457200" rtl="0" eaLnBrk="1" fontAlgn="auto" latinLnBrk="0" hangingPunct="1">
              <a:lnSpc>
                <a:spcPct val="100000"/>
              </a:lnSpc>
              <a:spcBef>
                <a:spcPts val="0"/>
              </a:spcBef>
              <a:spcAft>
                <a:spcPts val="0"/>
              </a:spcAft>
              <a:buClrTx/>
              <a:buSzTx/>
              <a:buFontTx/>
              <a:buAutoNum type="arabicParenR"/>
              <a:tabLst/>
              <a:defRPr/>
            </a:pPr>
            <a:r>
              <a:rPr lang="en-US" baseline="0" dirty="0" smtClean="0"/>
              <a:t>Performing cutover.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Then iterating this cycle over and over again for your backlog of applications.</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69C3F2ED-74C5-7D4F-8560-0CC253E9A436}" type="slidenum">
              <a:rPr lang="en-US" smtClean="0"/>
              <a:pPr/>
              <a:t>47</a:t>
            </a:fld>
            <a:endParaRPr lang="en-US" dirty="0"/>
          </a:p>
        </p:txBody>
      </p:sp>
    </p:spTree>
    <p:extLst>
      <p:ext uri="{BB962C8B-B14F-4D97-AF65-F5344CB8AC3E}">
        <p14:creationId xmlns:p14="http://schemas.microsoft.com/office/powerpoint/2010/main" val="21075327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9C3F2ED-74C5-7D4F-8560-0CC253E9A436}" type="slidenum">
              <a:rPr lang="en-US" smtClean="0"/>
              <a:pPr/>
              <a:t>49</a:t>
            </a:fld>
            <a:endParaRPr lang="en-US" dirty="0"/>
          </a:p>
        </p:txBody>
      </p:sp>
    </p:spTree>
    <p:extLst>
      <p:ext uri="{BB962C8B-B14F-4D97-AF65-F5344CB8AC3E}">
        <p14:creationId xmlns:p14="http://schemas.microsoft.com/office/powerpoint/2010/main" val="17480507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55</a:t>
            </a:fld>
            <a:endParaRPr lang="en-US" dirty="0"/>
          </a:p>
        </p:txBody>
      </p:sp>
    </p:spTree>
    <p:extLst>
      <p:ext uri="{BB962C8B-B14F-4D97-AF65-F5344CB8AC3E}">
        <p14:creationId xmlns:p14="http://schemas.microsoft.com/office/powerpoint/2010/main" val="2195189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Migration is a multi phase process. </a:t>
            </a:r>
          </a:p>
          <a:p>
            <a:pPr marL="171450" indent="-171450">
              <a:buFontTx/>
              <a:buChar char="•"/>
            </a:pPr>
            <a:r>
              <a:rPr lang="en-US" baseline="0" dirty="0" smtClean="0"/>
              <a:t>We can identify 12 different steps</a:t>
            </a:r>
          </a:p>
          <a:p>
            <a:pPr marL="171450" indent="-171450">
              <a:buFontTx/>
              <a:buChar char="•"/>
            </a:pPr>
            <a:r>
              <a:rPr lang="en-US" baseline="0" dirty="0" smtClean="0"/>
              <a:t>Some of them not needed depends on the type of migration you are doing</a:t>
            </a:r>
          </a:p>
          <a:p>
            <a:pPr marL="171450" indent="-171450">
              <a:buFontTx/>
              <a:buChar char="•"/>
            </a:pPr>
            <a:r>
              <a:rPr lang="en-US" baseline="0" dirty="0" smtClean="0"/>
              <a:t>We can automate more than 50% of the work, but another 50 will still be needed and this is where partners are important</a:t>
            </a:r>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58</a:t>
            </a:fld>
            <a:endParaRPr lang="en-US" dirty="0">
              <a:solidFill>
                <a:prstClr val="black"/>
              </a:solidFill>
            </a:endParaRPr>
          </a:p>
        </p:txBody>
      </p:sp>
    </p:spTree>
    <p:extLst>
      <p:ext uri="{BB962C8B-B14F-4D97-AF65-F5344CB8AC3E}">
        <p14:creationId xmlns:p14="http://schemas.microsoft.com/office/powerpoint/2010/main" val="1309675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2172468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the AWS Database Migration Service to</a:t>
            </a:r>
            <a:r>
              <a:rPr lang="en-US" baseline="0" dirty="0" smtClean="0"/>
              <a:t> migrate data to AWS is simple.</a:t>
            </a:r>
          </a:p>
          <a:p>
            <a:r>
              <a:rPr lang="en-US" baseline="0" dirty="0" smtClean="0"/>
              <a:t>Start by spinning up a replication instance in your AWS environment</a:t>
            </a:r>
          </a:p>
          <a:p>
            <a:r>
              <a:rPr lang="en-US" baseline="0" dirty="0" smtClean="0"/>
              <a:t>Next, from within DMS, connect to both your source and target databases</a:t>
            </a:r>
          </a:p>
          <a:p>
            <a:r>
              <a:rPr lang="en-US" baseline="0" dirty="0" smtClean="0"/>
              <a:t>Choose what data you want to migrate.  DMS lets you migrate tables, schemas, or whole databases</a:t>
            </a:r>
          </a:p>
          <a:p>
            <a:endParaRPr lang="en-US" baseline="0" dirty="0" smtClean="0"/>
          </a:p>
          <a:p>
            <a:r>
              <a:rPr lang="en-US" baseline="0" dirty="0" smtClean="0"/>
              <a:t>Then sit back and let DMS do the rest. It creates the tables, loads the data, and best of all, keeps them synchronized for as long as you need</a:t>
            </a:r>
          </a:p>
          <a:p>
            <a:endParaRPr lang="en-US" baseline="0" dirty="0" smtClean="0"/>
          </a:p>
          <a:p>
            <a:r>
              <a:rPr lang="en-US" baseline="0" dirty="0" smtClean="0"/>
              <a:t>That replication capability, which keeps the source and target data in sync, allows customers to switch applications over to point to the AWS database at their leisure.</a:t>
            </a:r>
            <a:br>
              <a:rPr lang="en-US" baseline="0" dirty="0" smtClean="0"/>
            </a:br>
            <a:r>
              <a:rPr lang="en-US" baseline="0" dirty="0" smtClean="0"/>
              <a:t>DMS eliminates the need for high-stakes extended outages to migrate production data into the cloud.  DMS provides a graceful switchover capability.</a:t>
            </a:r>
          </a:p>
          <a:p>
            <a:endParaRPr lang="en-US" baseline="0" dirty="0" smtClean="0"/>
          </a:p>
          <a:p>
            <a:r>
              <a:rPr lang="en-US" b="1" u="sng" baseline="0" dirty="0" smtClean="0"/>
              <a:t>Additional Flow Information</a:t>
            </a:r>
          </a:p>
          <a:p>
            <a:pPr marL="0" indent="0">
              <a:buNone/>
            </a:pPr>
            <a:r>
              <a:rPr lang="en-US" sz="1200" dirty="0" smtClean="0"/>
              <a:t>Customer creates a replication instance in the AWS Management Console</a:t>
            </a:r>
          </a:p>
          <a:p>
            <a:pPr marL="0" indent="0">
              <a:buNone/>
            </a:pPr>
            <a:r>
              <a:rPr lang="en-US" sz="1200" dirty="0" smtClean="0"/>
              <a:t>Customer enters source and target database connection info (“endpoints”)</a:t>
            </a:r>
          </a:p>
          <a:p>
            <a:pPr marL="0" indent="0">
              <a:buNone/>
            </a:pPr>
            <a:r>
              <a:rPr lang="en-US" sz="1200" dirty="0" smtClean="0"/>
              <a:t>Customer creates a task to migrate data from source to target</a:t>
            </a:r>
          </a:p>
          <a:p>
            <a:pPr marL="0" indent="0">
              <a:buNone/>
            </a:pPr>
            <a:r>
              <a:rPr lang="en-US" sz="1200" dirty="0" smtClean="0"/>
              <a:t>Data from the source is copied to tables on the target (“bulk load”)</a:t>
            </a:r>
          </a:p>
          <a:p>
            <a:pPr marL="0" indent="0">
              <a:buNone/>
            </a:pPr>
            <a:r>
              <a:rPr lang="en-US" sz="1200" dirty="0" smtClean="0"/>
              <a:t>Changes to data on source are captured while the tables are loaded</a:t>
            </a:r>
          </a:p>
          <a:p>
            <a:pPr marL="0" indent="0">
              <a:buNone/>
            </a:pPr>
            <a:r>
              <a:rPr lang="en-US" sz="1200" dirty="0" smtClean="0"/>
              <a:t>Once bulk load is complete, buffered changes are applied to the target</a:t>
            </a:r>
          </a:p>
          <a:p>
            <a:pPr marL="0" indent="0">
              <a:buNone/>
            </a:pPr>
            <a:r>
              <a:rPr lang="en-US" sz="1200" dirty="0" smtClean="0"/>
              <a:t>Additional changes captured on the source are applied to the target until the task stopped or terminated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502010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used to talk about SCT as more of an afterthought than anything, but we are finding more and more people are looking to switch database engine and the link between the two products was not always clear</a:t>
            </a:r>
            <a:endParaRPr lang="en-CA" dirty="0" smtClean="0"/>
          </a:p>
          <a:p>
            <a:endParaRPr lang="en-CA" dirty="0" smtClean="0"/>
          </a:p>
          <a:p>
            <a:r>
              <a:rPr lang="en-CA" dirty="0" smtClean="0"/>
              <a:t>So what</a:t>
            </a:r>
            <a:r>
              <a:rPr lang="en-CA" baseline="0" dirty="0" smtClean="0"/>
              <a:t> happens if you are converting from one database engine to another? Where does the magic happen? This is where the AWS Schema Conversion Tool steps in.</a:t>
            </a:r>
          </a:p>
          <a:p>
            <a:pPr marL="171450" indent="-171450">
              <a:buFont typeface="Arial" panose="020B0604020202020204" pitchFamily="34" charset="0"/>
              <a:buChar char="•"/>
            </a:pPr>
            <a:r>
              <a:rPr lang="en-US" sz="1200" dirty="0" smtClean="0"/>
              <a:t>Relational and Data Warehouse schema conversion</a:t>
            </a:r>
          </a:p>
          <a:p>
            <a:pPr marL="171450" indent="-171450">
              <a:buFont typeface="Arial" panose="020B0604020202020204" pitchFamily="34" charset="0"/>
              <a:buChar char="•"/>
            </a:pPr>
            <a:r>
              <a:rPr lang="en-US" sz="1200" dirty="0" smtClean="0"/>
              <a:t>Database Migration Assessment report for choosing the best target engine</a:t>
            </a:r>
          </a:p>
          <a:p>
            <a:pPr marL="171450" indent="-171450">
              <a:buFont typeface="Arial" panose="020B0604020202020204" pitchFamily="34" charset="0"/>
              <a:buChar char="•"/>
            </a:pPr>
            <a:r>
              <a:rPr lang="en-US" sz="1200" dirty="0" smtClean="0"/>
              <a:t>Code browser that highlights places where manual edits are required</a:t>
            </a:r>
          </a:p>
          <a:p>
            <a:pPr marL="171450" indent="-171450">
              <a:buFont typeface="Arial" panose="020B0604020202020204" pitchFamily="34" charset="0"/>
              <a:buChar char="•"/>
            </a:pPr>
            <a:r>
              <a:rPr lang="en-US" sz="1200" dirty="0" smtClean="0"/>
              <a:t>Secure connections to your databases with SSL</a:t>
            </a:r>
          </a:p>
          <a:p>
            <a:pPr marL="171450" indent="-171450">
              <a:buFont typeface="Arial" panose="020B0604020202020204" pitchFamily="34" charset="0"/>
              <a:buChar char="•"/>
            </a:pPr>
            <a:r>
              <a:rPr lang="en-US" sz="1200" dirty="0" smtClean="0"/>
              <a:t>Cloud native code optimization</a:t>
            </a:r>
          </a:p>
          <a:p>
            <a:pPr marL="171450" indent="-171450">
              <a:buFont typeface="Arial" panose="020B0604020202020204" pitchFamily="34" charset="0"/>
              <a:buChar char="•"/>
            </a:pPr>
            <a:r>
              <a:rPr lang="en-US" sz="1200" dirty="0" smtClean="0"/>
              <a:t>Start</a:t>
            </a:r>
            <a:r>
              <a:rPr lang="en-US" sz="1200" baseline="0" dirty="0" smtClean="0"/>
              <a:t> a DMS migration from SCT</a:t>
            </a:r>
            <a:endParaRPr lang="en-US" sz="1200" dirty="0" smtClean="0"/>
          </a:p>
          <a:p>
            <a:endParaRPr lang="en-CA"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866356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Embedded</a:t>
            </a:r>
            <a:r>
              <a:rPr lang="en-US" baseline="0" dirty="0" smtClean="0"/>
              <a:t> SQL conversion</a:t>
            </a:r>
          </a:p>
          <a:p>
            <a:r>
              <a:rPr lang="en-US" baseline="0" dirty="0" smtClean="0"/>
              <a:t>- Cloud native code optimization</a:t>
            </a:r>
            <a:endParaRPr lang="en-US" dirty="0"/>
          </a:p>
        </p:txBody>
      </p:sp>
      <p:sp>
        <p:nvSpPr>
          <p:cNvPr id="4" name="Slide Number Placeholder 3"/>
          <p:cNvSpPr>
            <a:spLocks noGrp="1"/>
          </p:cNvSpPr>
          <p:nvPr>
            <p:ph type="sldNum" sz="quarter" idx="10"/>
          </p:nvPr>
        </p:nvSpPr>
        <p:spPr/>
        <p:txBody>
          <a:bodyPr/>
          <a:lstStyle/>
          <a:p>
            <a:fld id="{E6E9B9FD-6754-4DA3-816F-056E7BB4F4F0}"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4049077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E9B9FD-6754-4DA3-816F-056E7BB4F4F0}"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473357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 SCT Extractors</a:t>
            </a:r>
            <a:endParaRPr lang="en-CA" dirty="0"/>
          </a:p>
        </p:txBody>
      </p:sp>
      <p:sp>
        <p:nvSpPr>
          <p:cNvPr id="4" name="Slide Number Placeholder 3"/>
          <p:cNvSpPr>
            <a:spLocks noGrp="1"/>
          </p:cNvSpPr>
          <p:nvPr>
            <p:ph type="sldNum" sz="quarter" idx="10"/>
          </p:nvPr>
        </p:nvSpPr>
        <p:spPr/>
        <p:txBody>
          <a:bodyPr/>
          <a:lstStyle/>
          <a:p>
            <a:pPr>
              <a:defRPr/>
            </a:pPr>
            <a:fld id="{E18BB08B-838F-5C4E-BBBB-C89B3F2EC831}" type="slidenum">
              <a:rPr lang="en-US" smtClean="0"/>
              <a:pPr>
                <a:defRPr/>
              </a:pPr>
              <a:t>20</a:t>
            </a:fld>
            <a:endParaRPr lang="en-US" dirty="0"/>
          </a:p>
        </p:txBody>
      </p:sp>
    </p:spTree>
    <p:extLst>
      <p:ext uri="{BB962C8B-B14F-4D97-AF65-F5344CB8AC3E}">
        <p14:creationId xmlns:p14="http://schemas.microsoft.com/office/powerpoint/2010/main" val="470394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part of the AWS Migration Framework</a:t>
            </a:r>
            <a:r>
              <a:rPr lang="en-US" baseline="0" dirty="0" smtClean="0"/>
              <a:t> is Readiness and Planning. </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Readiness and Planning deals with understanding the business drivers, operational model and security requirements, mobilizing resources, creating a business case and performing discovery.</a:t>
            </a:r>
          </a:p>
          <a:p>
            <a:endParaRPr lang="en-US" baseline="0" dirty="0" smtClean="0"/>
          </a:p>
          <a:p>
            <a:r>
              <a:rPr lang="en-US" baseline="0" dirty="0" smtClean="0"/>
              <a:t>This step includes:</a:t>
            </a:r>
          </a:p>
          <a:p>
            <a:pPr marL="228600" indent="-228600">
              <a:buAutoNum type="arabicParenR"/>
            </a:pPr>
            <a:r>
              <a:rPr lang="en-US" baseline="0" dirty="0" smtClean="0"/>
              <a:t>Setting up your project for success across multiple dimensions like strategy, stakeholders, people, planning, and cost estimation. </a:t>
            </a:r>
          </a:p>
          <a:p>
            <a:pPr marL="228600" indent="-228600">
              <a:buAutoNum type="arabicParenR"/>
            </a:pPr>
            <a:r>
              <a:rPr lang="en-US" baseline="0" dirty="0" smtClean="0"/>
              <a:t>Additionally you complete the portfolio discovery, which is discovering the applications you have in your environment.</a:t>
            </a:r>
          </a:p>
          <a:p>
            <a:pPr marL="228600" indent="-228600">
              <a:buAutoNum type="arabicParenR"/>
            </a:pPr>
            <a:r>
              <a:rPr lang="en-US" baseline="0" dirty="0" smtClean="0"/>
              <a:t>Then you develop a migration plan for those applications.</a:t>
            </a:r>
          </a:p>
          <a:p>
            <a:pPr marL="228600" indent="-228600">
              <a:buAutoNum type="arabicParenR"/>
            </a:pPr>
            <a:r>
              <a:rPr lang="en-US" baseline="0" dirty="0" smtClean="0"/>
              <a:t>We talk about Operations Integration in this phase so that you think through how workloads are operated after migration. </a:t>
            </a:r>
          </a:p>
          <a:p>
            <a:pPr marL="228600" marR="0" indent="-228600" algn="l" defTabSz="457200" rtl="0" eaLnBrk="1" fontAlgn="auto" latinLnBrk="0" hangingPunct="1">
              <a:lnSpc>
                <a:spcPct val="100000"/>
              </a:lnSpc>
              <a:spcBef>
                <a:spcPts val="0"/>
              </a:spcBef>
              <a:spcAft>
                <a:spcPts val="0"/>
              </a:spcAft>
              <a:buClrTx/>
              <a:buSzTx/>
              <a:buFontTx/>
              <a:buAutoNum type="arabicParenR"/>
              <a:tabLst/>
              <a:defRPr/>
            </a:pPr>
            <a:r>
              <a:rPr lang="en-US" baseline="0" dirty="0" smtClean="0"/>
              <a:t>Finally, </a:t>
            </a:r>
            <a:r>
              <a:rPr lang="en-US" sz="1200" dirty="0" smtClean="0">
                <a:solidFill>
                  <a:schemeClr val="bg1"/>
                </a:solidFill>
                <a:latin typeface="Amazon Ember" charset="0"/>
                <a:ea typeface="Amazon Ember" charset="0"/>
                <a:cs typeface="Amazon Ember" charset="0"/>
              </a:rPr>
              <a:t>you should</a:t>
            </a:r>
            <a:r>
              <a:rPr lang="en-US" sz="1200" baseline="0" dirty="0" smtClean="0">
                <a:solidFill>
                  <a:schemeClr val="bg1"/>
                </a:solidFill>
                <a:latin typeface="Amazon Ember" charset="0"/>
                <a:ea typeface="Amazon Ember" charset="0"/>
                <a:cs typeface="Amazon Ember" charset="0"/>
              </a:rPr>
              <a:t> </a:t>
            </a:r>
            <a:r>
              <a:rPr lang="en-US" sz="1200" dirty="0" smtClean="0">
                <a:solidFill>
                  <a:schemeClr val="bg1"/>
                </a:solidFill>
                <a:latin typeface="Amazon Ember" charset="0"/>
                <a:ea typeface="Amazon Ember" charset="0"/>
                <a:cs typeface="Amazon Ember" charset="0"/>
              </a:rPr>
              <a:t>create</a:t>
            </a:r>
            <a:r>
              <a:rPr lang="en-US" sz="1200" baseline="0" dirty="0" smtClean="0">
                <a:solidFill>
                  <a:schemeClr val="bg1"/>
                </a:solidFill>
                <a:latin typeface="Amazon Ember" charset="0"/>
                <a:ea typeface="Amazon Ember" charset="0"/>
                <a:cs typeface="Amazon Ember" charset="0"/>
              </a:rPr>
              <a:t> the </a:t>
            </a:r>
            <a:r>
              <a:rPr lang="en-US" sz="1200" dirty="0" smtClean="0">
                <a:solidFill>
                  <a:schemeClr val="bg1"/>
                </a:solidFill>
                <a:latin typeface="Amazon Ember" charset="0"/>
                <a:ea typeface="Amazon Ember" charset="0"/>
                <a:cs typeface="Amazon Ember" charset="0"/>
              </a:rPr>
              <a:t>foundational security capability to support the migration and ongoing operations once the migration is complete.</a:t>
            </a:r>
          </a:p>
          <a:p>
            <a:pPr marL="228600" marR="0" indent="-228600" algn="l" defTabSz="457200" rtl="0" eaLnBrk="1" fontAlgn="auto" latinLnBrk="0" hangingPunct="1">
              <a:lnSpc>
                <a:spcPct val="100000"/>
              </a:lnSpc>
              <a:spcBef>
                <a:spcPts val="0"/>
              </a:spcBef>
              <a:spcAft>
                <a:spcPts val="0"/>
              </a:spcAft>
              <a:buClrTx/>
              <a:buSzTx/>
              <a:buFontTx/>
              <a:buAutoNum type="arabicParenR"/>
              <a:tabLst/>
              <a:defRPr/>
            </a:pPr>
            <a:endParaRPr lang="en-US" sz="1200" dirty="0" smtClean="0">
              <a:solidFill>
                <a:schemeClr val="bg1"/>
              </a:solidFill>
              <a:latin typeface="Amazon Ember" charset="0"/>
              <a:ea typeface="Amazon Ember" charset="0"/>
              <a:cs typeface="Amazon Ember"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latin typeface="Amazon Ember" charset="0"/>
                <a:ea typeface="Amazon Ember" charset="0"/>
                <a:cs typeface="Amazon Ember" charset="0"/>
              </a:rPr>
              <a:t>I will cover the Readiness and Planning phase of the framework in more detail in the following section. </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25</a:t>
            </a:fld>
            <a:endParaRPr lang="en-US" dirty="0"/>
          </a:p>
        </p:txBody>
      </p:sp>
    </p:spTree>
    <p:extLst>
      <p:ext uri="{BB962C8B-B14F-4D97-AF65-F5344CB8AC3E}">
        <p14:creationId xmlns:p14="http://schemas.microsoft.com/office/powerpoint/2010/main" val="1907899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smtClean="0"/>
              <a:t>Click to edit Master title style</a:t>
            </a:r>
            <a:endParaRPr lang="en-US" dirty="0"/>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smtClean="0"/>
              <a:t>Click to edit Master text styles</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smtClean="0">
                <a:solidFill>
                  <a:srgbClr val="999A98">
                    <a:lumMod val="60000"/>
                    <a:lumOff val="40000"/>
                  </a:srgbClr>
                </a:solidFill>
              </a:rPr>
              <a:t>© 2015, Amazon Web Services, Inc. or its Affiliates. All rights reserved.</a:t>
            </a:r>
            <a:endParaRPr lang="en-US" sz="700" dirty="0">
              <a:solidFill>
                <a:srgbClr val="999A98">
                  <a:lumMod val="60000"/>
                  <a:lumOff val="40000"/>
                </a:srgbClr>
              </a:solidFill>
            </a:endParaRPr>
          </a:p>
        </p:txBody>
      </p:sp>
    </p:spTree>
    <p:extLst>
      <p:ext uri="{BB962C8B-B14F-4D97-AF65-F5344CB8AC3E}">
        <p14:creationId xmlns:p14="http://schemas.microsoft.com/office/powerpoint/2010/main" val="1838169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4999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smtClean="0"/>
              <a:t>Click to edit Master title style</a:t>
            </a:r>
            <a:endParaRPr lang="en-US" dirty="0"/>
          </a:p>
        </p:txBody>
      </p:sp>
      <p:sp>
        <p:nvSpPr>
          <p:cNvPr id="3" name="Footer Placeholder 4"/>
          <p:cNvSpPr txBox="1">
            <a:spLocks/>
          </p:cNvSpPr>
          <p:nvPr userDrawn="1"/>
        </p:nvSpPr>
        <p:spPr>
          <a:xfrm>
            <a:off x="336788" y="4805891"/>
            <a:ext cx="3567245" cy="274637"/>
          </a:xfrm>
          <a:prstGeom prst="rect">
            <a:avLst/>
          </a:prstGeom>
        </p:spPr>
        <p:txBody>
          <a:bodyPr vert="horz" lIns="91440" tIns="45720" rIns="91440" bIns="45720" rtlCol="0" anchor="t"/>
          <a:lstStyle>
            <a:defPPr>
              <a:defRPr lang="en-US"/>
            </a:defPPr>
            <a:lvl1pPr marL="0" algn="ctr"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474746">
                    <a:tint val="75000"/>
                  </a:srgbClr>
                </a:solidFill>
                <a:effectLst/>
                <a:uLnTx/>
                <a:uFillTx/>
                <a:latin typeface="Arial"/>
                <a:ea typeface="+mn-ea"/>
                <a:cs typeface="+mn-cs"/>
              </a:rPr>
              <a:t>© 2017, Amazon Web Services, Inc. or its Affiliates. All rights reserved.</a:t>
            </a:r>
            <a:endParaRPr kumimoji="0" lang="en-US" sz="800" b="0" i="0" u="none" strike="noStrike" kern="1200" cap="none" spc="0" normalizeH="0" baseline="0" noProof="0" dirty="0">
              <a:ln>
                <a:noFill/>
              </a:ln>
              <a:solidFill>
                <a:srgbClr val="474746">
                  <a:tint val="75000"/>
                </a:srgbClr>
              </a:solidFill>
              <a:effectLst/>
              <a:uLnTx/>
              <a:uFillTx/>
              <a:latin typeface="Arial"/>
              <a:ea typeface="+mn-ea"/>
              <a:cs typeface="+mn-cs"/>
            </a:endParaRPr>
          </a:p>
        </p:txBody>
      </p:sp>
    </p:spTree>
    <p:extLst>
      <p:ext uri="{BB962C8B-B14F-4D97-AF65-F5344CB8AC3E}">
        <p14:creationId xmlns:p14="http://schemas.microsoft.com/office/powerpoint/2010/main" val="18085210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smtClean="0"/>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21888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83688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smtClean="0"/>
              <a:t>Thank you!</a:t>
            </a:r>
            <a:endParaRPr lang="en-US" dirty="0"/>
          </a:p>
        </p:txBody>
      </p:sp>
      <p:sp>
        <p:nvSpPr>
          <p:cNvPr id="3" name="Text Placeholder 11"/>
          <p:cNvSpPr>
            <a:spLocks noGrp="1"/>
          </p:cNvSpPr>
          <p:nvPr>
            <p:ph type="body" sz="quarter" idx="10"/>
          </p:nvPr>
        </p:nvSpPr>
        <p:spPr>
          <a:xfrm>
            <a:off x="487899" y="3482770"/>
            <a:ext cx="3683000" cy="433387"/>
          </a:xfrm>
        </p:spPr>
        <p:txBody>
          <a:bodyPr>
            <a:normAutofit/>
          </a:bodyPr>
          <a:lstStyle>
            <a:lvl1pPr marL="0" indent="0" algn="l">
              <a:buNone/>
              <a:defRPr sz="1600" baseline="0"/>
            </a:lvl1pPr>
          </a:lstStyle>
          <a:p>
            <a:pPr lvl="0"/>
            <a:r>
              <a:rPr lang="en-US" smtClean="0"/>
              <a:t>Click to edit Master text styles</a:t>
            </a:r>
          </a:p>
        </p:txBody>
      </p:sp>
      <p:sp>
        <p:nvSpPr>
          <p:cNvPr id="4" name="Footer Placeholder 4"/>
          <p:cNvSpPr txBox="1">
            <a:spLocks/>
          </p:cNvSpPr>
          <p:nvPr userDrawn="1"/>
        </p:nvSpPr>
        <p:spPr>
          <a:xfrm>
            <a:off x="336788" y="4805891"/>
            <a:ext cx="3567245" cy="274637"/>
          </a:xfrm>
          <a:prstGeom prst="rect">
            <a:avLst/>
          </a:prstGeom>
        </p:spPr>
        <p:txBody>
          <a:bodyPr vert="horz" lIns="91440" tIns="45720" rIns="91440" bIns="45720" rtlCol="0" anchor="t"/>
          <a:lstStyle>
            <a:defPPr>
              <a:defRPr lang="en-US"/>
            </a:defPPr>
            <a:lvl1pPr marL="0" algn="ctr"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474746">
                    <a:tint val="75000"/>
                  </a:srgbClr>
                </a:solidFill>
                <a:effectLst/>
                <a:uLnTx/>
                <a:uFillTx/>
                <a:latin typeface="Arial"/>
                <a:ea typeface="+mn-ea"/>
                <a:cs typeface="+mn-cs"/>
              </a:rPr>
              <a:t>© 2017, Amazon Web Services, Inc. or its Affiliates. All rights reserved.</a:t>
            </a:r>
            <a:endParaRPr kumimoji="0" lang="en-US" sz="800" b="0" i="0" u="none" strike="noStrike" kern="1200" cap="none" spc="0" normalizeH="0" baseline="0" noProof="0" dirty="0">
              <a:ln>
                <a:noFill/>
              </a:ln>
              <a:solidFill>
                <a:srgbClr val="474746">
                  <a:tint val="75000"/>
                </a:srgbClr>
              </a:solidFill>
              <a:effectLst/>
              <a:uLnTx/>
              <a:uFillTx/>
              <a:latin typeface="Arial"/>
              <a:ea typeface="+mn-ea"/>
              <a:cs typeface="+mn-cs"/>
            </a:endParaRPr>
          </a:p>
        </p:txBody>
      </p:sp>
    </p:spTree>
    <p:extLst>
      <p:ext uri="{BB962C8B-B14F-4D97-AF65-F5344CB8AC3E}">
        <p14:creationId xmlns:p14="http://schemas.microsoft.com/office/powerpoint/2010/main" val="410371596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025297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Eval Reminder">
    <p:spTree>
      <p:nvGrpSpPr>
        <p:cNvPr id="1" name=""/>
        <p:cNvGrpSpPr/>
        <p:nvPr/>
      </p:nvGrpSpPr>
      <p:grpSpPr>
        <a:xfrm>
          <a:off x="0" y="0"/>
          <a:ext cx="0" cy="0"/>
          <a:chOff x="0" y="0"/>
          <a:chExt cx="0" cy="0"/>
        </a:xfrm>
      </p:grpSpPr>
      <p:sp>
        <p:nvSpPr>
          <p:cNvPr id="5" name="TextBox 4"/>
          <p:cNvSpPr txBox="1"/>
          <p:nvPr userDrawn="1"/>
        </p:nvSpPr>
        <p:spPr>
          <a:xfrm>
            <a:off x="1709616" y="2474872"/>
            <a:ext cx="5724769" cy="1138773"/>
          </a:xfrm>
          <a:prstGeom prst="rect">
            <a:avLst/>
          </a:prstGeom>
          <a:noFill/>
        </p:spPr>
        <p:txBody>
          <a:bodyPr wrap="square" rtlCol="0">
            <a:spAutoFit/>
          </a:bodyPr>
          <a:lstStyle/>
          <a:p>
            <a:pPr algn="ctr"/>
            <a:r>
              <a:rPr lang="en-US" sz="3400" b="1" dirty="0" smtClean="0">
                <a:solidFill>
                  <a:schemeClr val="tx1"/>
                </a:solidFill>
              </a:rPr>
              <a:t>Remember to complete your evaluations!</a:t>
            </a:r>
            <a:endParaRPr lang="en-US" sz="3400" b="1" dirty="0">
              <a:solidFill>
                <a:schemeClr val="tx1"/>
              </a:solidFill>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4997" y="140866"/>
            <a:ext cx="2334006" cy="2334006"/>
          </a:xfrm>
          <a:prstGeom prst="rect">
            <a:avLst/>
          </a:prstGeom>
        </p:spPr>
      </p:pic>
    </p:spTree>
    <p:extLst>
      <p:ext uri="{BB962C8B-B14F-4D97-AF65-F5344CB8AC3E}">
        <p14:creationId xmlns:p14="http://schemas.microsoft.com/office/powerpoint/2010/main" val="40245874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png"/><Relationship Id="rId11" Type="http://schemas.openxmlformats.org/officeDocument/2006/relationships/image" Target="../media/image2.gi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txBox="1">
            <a:spLocks/>
          </p:cNvSpPr>
          <p:nvPr userDrawn="1"/>
        </p:nvSpPr>
        <p:spPr>
          <a:xfrm>
            <a:off x="336788" y="4805891"/>
            <a:ext cx="3567245" cy="274637"/>
          </a:xfrm>
          <a:prstGeom prst="rect">
            <a:avLst/>
          </a:prstGeom>
        </p:spPr>
        <p:txBody>
          <a:bodyPr vert="horz" lIns="91440" tIns="45720" rIns="91440" bIns="45720" rtlCol="0" anchor="t"/>
          <a:lstStyle>
            <a:defPPr>
              <a:defRPr lang="en-US"/>
            </a:defPPr>
            <a:lvl1pPr marL="0" algn="ctr"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474746">
                    <a:tint val="75000"/>
                  </a:srgbClr>
                </a:solidFill>
                <a:effectLst/>
                <a:uLnTx/>
                <a:uFillTx/>
                <a:latin typeface="Arial"/>
                <a:ea typeface="+mn-ea"/>
                <a:cs typeface="+mn-cs"/>
              </a:rPr>
              <a:t>© 2017, Amazon Web Services, Inc. or its Affiliates. All rights reserved.</a:t>
            </a:r>
            <a:endParaRPr kumimoji="0" lang="en-US" sz="800" b="0" i="0" u="none" strike="noStrike" kern="1200" cap="none" spc="0" normalizeH="0" baseline="0" noProof="0" dirty="0">
              <a:ln>
                <a:noFill/>
              </a:ln>
              <a:solidFill>
                <a:srgbClr val="474746">
                  <a:tint val="75000"/>
                </a:srgbClr>
              </a:solidFill>
              <a:effectLst/>
              <a:uLnTx/>
              <a:uFillTx/>
              <a:latin typeface="Arial"/>
              <a:ea typeface="+mn-ea"/>
              <a:cs typeface="+mn-cs"/>
            </a:endParaRPr>
          </a:p>
        </p:txBody>
      </p:sp>
      <p:grpSp>
        <p:nvGrpSpPr>
          <p:cNvPr id="8" name="Group 7"/>
          <p:cNvGrpSpPr/>
          <p:nvPr userDrawn="1"/>
        </p:nvGrpSpPr>
        <p:grpSpPr>
          <a:xfrm>
            <a:off x="7764072" y="4661312"/>
            <a:ext cx="1295416" cy="387213"/>
            <a:chOff x="10604484" y="6386825"/>
            <a:chExt cx="1295416" cy="387213"/>
          </a:xfrm>
        </p:grpSpPr>
        <p:pic>
          <p:nvPicPr>
            <p:cNvPr id="9" name="Picture 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0604484" y="6431191"/>
              <a:ext cx="558816" cy="335290"/>
            </a:xfrm>
            <a:prstGeom prst="rect">
              <a:avLst/>
            </a:prstGeom>
          </p:spPr>
        </p:pic>
        <p:pic>
          <p:nvPicPr>
            <p:cNvPr id="10" name="Picture 9"/>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1394528" y="6386825"/>
              <a:ext cx="505372" cy="333546"/>
            </a:xfrm>
            <a:prstGeom prst="rect">
              <a:avLst/>
            </a:prstGeom>
          </p:spPr>
        </p:pic>
        <p:cxnSp>
          <p:nvCxnSpPr>
            <p:cNvPr id="11" name="Straight Connector 10"/>
            <p:cNvCxnSpPr/>
            <p:nvPr userDrawn="1"/>
          </p:nvCxnSpPr>
          <p:spPr>
            <a:xfrm>
              <a:off x="11292928" y="6386825"/>
              <a:ext cx="0" cy="387213"/>
            </a:xfrm>
            <a:prstGeom prst="line">
              <a:avLst/>
            </a:prstGeom>
            <a:ln w="3175">
              <a:solidFill>
                <a:schemeClr val="accent6">
                  <a:lumMod val="40000"/>
                  <a:lumOff val="60000"/>
                </a:schemeClr>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00008286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2" r:id="rId3"/>
    <p:sldLayoutId id="2147483744" r:id="rId4"/>
    <p:sldLayoutId id="2147483749" r:id="rId5"/>
    <p:sldLayoutId id="2147483752" r:id="rId6"/>
    <p:sldLayoutId id="2147483754" r:id="rId7"/>
    <p:sldLayoutId id="2147483756" r:id="rId8"/>
  </p:sldLayoutIdLst>
  <p:txStyles>
    <p:title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1" Type="http://schemas.openxmlformats.org/officeDocument/2006/relationships/image" Target="../media/image14.png"/><Relationship Id="rId12" Type="http://schemas.openxmlformats.org/officeDocument/2006/relationships/image" Target="../media/image13.png"/><Relationship Id="rId13" Type="http://schemas.openxmlformats.org/officeDocument/2006/relationships/image" Target="../media/image9.png"/><Relationship Id="rId1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7.emf"/><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2.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10.png"/><Relationship Id="rId10"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5.xml.rels><?xml version="1.0" encoding="UTF-8" standalone="yes"?>
<Relationships xmlns="http://schemas.openxmlformats.org/package/2006/relationships"><Relationship Id="rId11" Type="http://schemas.openxmlformats.org/officeDocument/2006/relationships/image" Target="../media/image22.png"/><Relationship Id="rId12" Type="http://schemas.openxmlformats.org/officeDocument/2006/relationships/image" Target="../media/image23.png"/><Relationship Id="rId13" Type="http://schemas.openxmlformats.org/officeDocument/2006/relationships/image" Target="../media/image8.png"/><Relationship Id="rId14" Type="http://schemas.openxmlformats.org/officeDocument/2006/relationships/image" Target="../media/image24.tiff"/><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12.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10.png"/><Relationship Id="rId9" Type="http://schemas.openxmlformats.org/officeDocument/2006/relationships/image" Target="../media/image21.jpeg"/><Relationship Id="rId10"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0.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1" Type="http://schemas.openxmlformats.org/officeDocument/2006/relationships/image" Target="../media/image12.png"/><Relationship Id="rId12"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s>
</file>

<file path=ppt/slides/_rels/slide9.xml.rels><?xml version="1.0" encoding="UTF-8" standalone="yes"?>
<Relationships xmlns="http://schemas.openxmlformats.org/package/2006/relationships"><Relationship Id="rId11" Type="http://schemas.openxmlformats.org/officeDocument/2006/relationships/image" Target="../media/image12.png"/><Relationship Id="rId12"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0.png"/><Relationship Id="rId7" Type="http://schemas.openxmlformats.org/officeDocument/2006/relationships/image" Target="../media/image8.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txBox="1">
            <a:spLocks/>
          </p:cNvSpPr>
          <p:nvPr/>
        </p:nvSpPr>
        <p:spPr>
          <a:xfrm>
            <a:off x="594360" y="1393948"/>
            <a:ext cx="8370351" cy="668532"/>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b="1" dirty="0">
                <a:solidFill>
                  <a:schemeClr val="accent1"/>
                </a:solidFill>
              </a:rPr>
              <a:t>Managing a Database Migration Project – Best Practices and Customer Experiences</a:t>
            </a:r>
            <a:endParaRPr lang="en-US" sz="2800" b="1" dirty="0"/>
          </a:p>
        </p:txBody>
      </p:sp>
      <p:sp>
        <p:nvSpPr>
          <p:cNvPr id="5" name="TextBox 4"/>
          <p:cNvSpPr txBox="1"/>
          <p:nvPr/>
        </p:nvSpPr>
        <p:spPr>
          <a:xfrm>
            <a:off x="594360" y="3051810"/>
            <a:ext cx="7241387" cy="1200329"/>
          </a:xfrm>
          <a:prstGeom prst="rect">
            <a:avLst/>
          </a:prstGeom>
          <a:noFill/>
        </p:spPr>
        <p:txBody>
          <a:bodyPr wrap="square" rtlCol="0">
            <a:spAutoFit/>
          </a:bodyPr>
          <a:lstStyle/>
          <a:p>
            <a:r>
              <a:rPr lang="en-US" sz="2400" b="1" dirty="0" smtClean="0"/>
              <a:t>Blair Layton</a:t>
            </a:r>
          </a:p>
          <a:p>
            <a:r>
              <a:rPr lang="en-US" sz="2400" b="1" dirty="0" smtClean="0"/>
              <a:t>Business Development Manager</a:t>
            </a:r>
          </a:p>
          <a:p>
            <a:r>
              <a:rPr lang="en-US" sz="2400" b="1" dirty="0" smtClean="0"/>
              <a:t>Database Services</a:t>
            </a:r>
          </a:p>
        </p:txBody>
      </p:sp>
    </p:spTree>
    <p:extLst>
      <p:ext uri="{BB962C8B-B14F-4D97-AF65-F5344CB8AC3E}">
        <p14:creationId xmlns:p14="http://schemas.microsoft.com/office/powerpoint/2010/main" val="1906922040"/>
      </p:ext>
    </p:extLst>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160" y="346473"/>
            <a:ext cx="7886700" cy="625079"/>
          </a:xfrm>
        </p:spPr>
        <p:txBody>
          <a:bodyPr/>
          <a:lstStyle/>
          <a:p>
            <a:pPr algn="l" defTabSz="457200" rtl="1" eaLnBrk="1" latinLnBrk="0" hangingPunct="1">
              <a:spcBef>
                <a:spcPct val="0"/>
              </a:spcBef>
              <a:buNone/>
            </a:pPr>
            <a:r>
              <a:rPr lang="en-US" dirty="0" smtClean="0"/>
              <a:t>New Support for S3 as a Source and Target</a:t>
            </a:r>
            <a:endParaRPr lang="en-US" b="1" dirty="0">
              <a:solidFill>
                <a:schemeClr val="accent2"/>
              </a:solidFill>
            </a:endParaRPr>
          </a:p>
        </p:txBody>
      </p:sp>
      <p:sp>
        <p:nvSpPr>
          <p:cNvPr id="3" name="TextBox 2"/>
          <p:cNvSpPr txBox="1"/>
          <p:nvPr/>
        </p:nvSpPr>
        <p:spPr>
          <a:xfrm>
            <a:off x="324658" y="961230"/>
            <a:ext cx="8559090" cy="369332"/>
          </a:xfrm>
          <a:prstGeom prst="rect">
            <a:avLst/>
          </a:prstGeom>
          <a:noFill/>
        </p:spPr>
        <p:txBody>
          <a:bodyPr wrap="square" rtlCol="0">
            <a:spAutoFit/>
          </a:bodyPr>
          <a:lstStyle/>
          <a:p>
            <a:r>
              <a:rPr lang="en-US" b="1" dirty="0" smtClean="0">
                <a:solidFill>
                  <a:srgbClr val="FFC000"/>
                </a:solidFill>
              </a:rPr>
              <a:t>Extract Data from any supported DMS source to S3 and to any DMS target</a:t>
            </a:r>
            <a:endParaRPr lang="en-US" b="1" dirty="0">
              <a:solidFill>
                <a:srgbClr val="FFC000"/>
              </a:solidFill>
            </a:endParaRPr>
          </a:p>
        </p:txBody>
      </p:sp>
      <p:grpSp>
        <p:nvGrpSpPr>
          <p:cNvPr id="8" name="Group 7"/>
          <p:cNvGrpSpPr/>
          <p:nvPr/>
        </p:nvGrpSpPr>
        <p:grpSpPr>
          <a:xfrm>
            <a:off x="7325973" y="1886840"/>
            <a:ext cx="1356678" cy="1063551"/>
            <a:chOff x="6051159" y="2378019"/>
            <a:chExt cx="1356678" cy="1063551"/>
          </a:xfrm>
        </p:grpSpPr>
        <p:sp>
          <p:nvSpPr>
            <p:cNvPr id="32" name="TextBox 31"/>
            <p:cNvSpPr txBox="1"/>
            <p:nvPr/>
          </p:nvSpPr>
          <p:spPr>
            <a:xfrm>
              <a:off x="6051159" y="2956825"/>
              <a:ext cx="1356678" cy="484745"/>
            </a:xfrm>
            <a:prstGeom prst="rect">
              <a:avLst/>
            </a:prstGeom>
          </p:spPr>
          <p:txBody>
            <a:bodyPr vert="horz" lIns="68580" tIns="34290" rIns="68580" bIns="34290" rtlCol="0" anchor="ctr">
              <a:normAutofit/>
            </a:bodyPr>
            <a:lstStyle>
              <a:defPPr>
                <a:defRPr lang="en-US"/>
              </a:defPPr>
              <a:lvl1pPr algn="ctr" defTabSz="914400">
                <a:spcBef>
                  <a:spcPct val="0"/>
                </a:spcBef>
                <a:buNone/>
                <a:defRPr>
                  <a:solidFill>
                    <a:srgbClr val="BFBFBF"/>
                  </a:solidFill>
                  <a:latin typeface="+mj-lt"/>
                  <a:ea typeface="+mj-ea"/>
                  <a:cs typeface="+mj-cs"/>
                </a:defRPr>
              </a:lvl1pPr>
            </a:lstStyle>
            <a:p>
              <a:r>
                <a:rPr lang="en-AU" sz="1200" b="1" dirty="0" smtClean="0">
                  <a:solidFill>
                    <a:schemeClr val="tx1"/>
                  </a:solidFill>
                  <a:latin typeface="Avenir Medium" charset="0"/>
                  <a:ea typeface="Avenir Medium" charset="0"/>
                  <a:cs typeface="Avenir Medium" charset="0"/>
                </a:rPr>
                <a:t>S3 Bucket</a:t>
              </a:r>
              <a:endParaRPr lang="en-US" sz="1200" b="1" dirty="0">
                <a:solidFill>
                  <a:schemeClr val="tx1"/>
                </a:solidFill>
                <a:latin typeface="Avenir Medium" charset="0"/>
                <a:ea typeface="Avenir Medium" charset="0"/>
                <a:cs typeface="Avenir Medium" charset="0"/>
              </a:endParaRPr>
            </a:p>
          </p:txBody>
        </p:sp>
        <p:pic>
          <p:nvPicPr>
            <p:cNvPr id="35" name="Picture 34"/>
            <p:cNvPicPr>
              <a:picLocks noChangeAspect="1"/>
            </p:cNvPicPr>
            <p:nvPr/>
          </p:nvPicPr>
          <p:blipFill>
            <a:blip r:embed="rId3"/>
            <a:stretch>
              <a:fillRect/>
            </a:stretch>
          </p:blipFill>
          <p:spPr>
            <a:xfrm>
              <a:off x="6469458" y="2378019"/>
              <a:ext cx="520080" cy="641801"/>
            </a:xfrm>
            <a:prstGeom prst="rect">
              <a:avLst/>
            </a:prstGeom>
          </p:spPr>
        </p:pic>
      </p:grpSp>
      <p:cxnSp>
        <p:nvCxnSpPr>
          <p:cNvPr id="53" name="Straight Arrow Connector 52"/>
          <p:cNvCxnSpPr>
            <a:endCxn id="35" idx="1"/>
          </p:cNvCxnSpPr>
          <p:nvPr/>
        </p:nvCxnSpPr>
        <p:spPr>
          <a:xfrm>
            <a:off x="5602637" y="2207740"/>
            <a:ext cx="2141635" cy="1"/>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678916" y="2450554"/>
            <a:ext cx="954024" cy="490728"/>
          </a:xfrm>
          <a:prstGeom prst="rect">
            <a:avLst/>
          </a:prstGeom>
        </p:spPr>
      </p:pic>
      <p:pic>
        <p:nvPicPr>
          <p:cNvPr id="27" name="Picture 26"/>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284704" y="1814992"/>
            <a:ext cx="1084999" cy="402303"/>
          </a:xfrm>
          <a:prstGeom prst="rect">
            <a:avLst/>
          </a:prstGeom>
        </p:spPr>
      </p:pic>
      <p:pic>
        <p:nvPicPr>
          <p:cNvPr id="31" name="Picture 30"/>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3025544" y="2472043"/>
            <a:ext cx="1360515" cy="384016"/>
          </a:xfrm>
          <a:prstGeom prst="rect">
            <a:avLst/>
          </a:prstGeom>
        </p:spPr>
      </p:pic>
      <p:pic>
        <p:nvPicPr>
          <p:cNvPr id="33" name="Picture 32"/>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528092" y="1933853"/>
            <a:ext cx="1255673" cy="164579"/>
          </a:xfrm>
          <a:prstGeom prst="rect">
            <a:avLst/>
          </a:prstGeom>
        </p:spPr>
      </p:pic>
      <p:pic>
        <p:nvPicPr>
          <p:cNvPr id="34" name="Picture 3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14550" y="1370168"/>
            <a:ext cx="850621" cy="774676"/>
          </a:xfrm>
          <a:prstGeom prst="rect">
            <a:avLst/>
          </a:prstGeom>
        </p:spPr>
      </p:pic>
      <p:pic>
        <p:nvPicPr>
          <p:cNvPr id="37" name="Picture 6" descr="https://upload.wikimedia.org/wikipedia/en/3/3e/MariaDB_Logo_from_SkySQL_Ab.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400731" y="1724539"/>
            <a:ext cx="1068705" cy="55006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02008" y="2583228"/>
            <a:ext cx="1285241" cy="476015"/>
          </a:xfrm>
          <a:prstGeom prst="rect">
            <a:avLst/>
          </a:prstGeom>
        </p:spPr>
      </p:pic>
      <p:sp>
        <p:nvSpPr>
          <p:cNvPr id="39" name="TextBox 38"/>
          <p:cNvSpPr txBox="1"/>
          <p:nvPr/>
        </p:nvSpPr>
        <p:spPr>
          <a:xfrm>
            <a:off x="3083659" y="2127683"/>
            <a:ext cx="1317072" cy="253916"/>
          </a:xfrm>
          <a:prstGeom prst="rect">
            <a:avLst/>
          </a:prstGeom>
          <a:noFill/>
        </p:spPr>
        <p:txBody>
          <a:bodyPr wrap="square" rtlCol="0">
            <a:spAutoFit/>
          </a:bodyPr>
          <a:lstStyle/>
          <a:p>
            <a:r>
              <a:rPr lang="en-CA" sz="1050" b="1" dirty="0" smtClean="0"/>
              <a:t>Amazon Aurora</a:t>
            </a:r>
            <a:endParaRPr lang="en-CA" sz="1050" b="1" dirty="0"/>
          </a:p>
        </p:txBody>
      </p:sp>
      <p:pic>
        <p:nvPicPr>
          <p:cNvPr id="40" name="Picture 3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6027" y="2588244"/>
            <a:ext cx="1129817" cy="306358"/>
          </a:xfrm>
          <a:prstGeom prst="rect">
            <a:avLst/>
          </a:prstGeom>
        </p:spPr>
      </p:pic>
      <p:grpSp>
        <p:nvGrpSpPr>
          <p:cNvPr id="41" name="Group 40"/>
          <p:cNvGrpSpPr/>
          <p:nvPr/>
        </p:nvGrpSpPr>
        <p:grpSpPr>
          <a:xfrm>
            <a:off x="0" y="3621777"/>
            <a:ext cx="1356678" cy="1063551"/>
            <a:chOff x="6051159" y="2378019"/>
            <a:chExt cx="1356678" cy="1063551"/>
          </a:xfrm>
        </p:grpSpPr>
        <p:sp>
          <p:nvSpPr>
            <p:cNvPr id="42" name="TextBox 41"/>
            <p:cNvSpPr txBox="1"/>
            <p:nvPr/>
          </p:nvSpPr>
          <p:spPr>
            <a:xfrm>
              <a:off x="6051159" y="2956825"/>
              <a:ext cx="1356678" cy="484745"/>
            </a:xfrm>
            <a:prstGeom prst="rect">
              <a:avLst/>
            </a:prstGeom>
          </p:spPr>
          <p:txBody>
            <a:bodyPr vert="horz" lIns="68580" tIns="34290" rIns="68580" bIns="34290" rtlCol="0" anchor="ctr">
              <a:normAutofit/>
            </a:bodyPr>
            <a:lstStyle>
              <a:defPPr>
                <a:defRPr lang="en-US"/>
              </a:defPPr>
              <a:lvl1pPr algn="ctr" defTabSz="914400">
                <a:spcBef>
                  <a:spcPct val="0"/>
                </a:spcBef>
                <a:buNone/>
                <a:defRPr>
                  <a:solidFill>
                    <a:srgbClr val="BFBFBF"/>
                  </a:solidFill>
                  <a:latin typeface="+mj-lt"/>
                  <a:ea typeface="+mj-ea"/>
                  <a:cs typeface="+mj-cs"/>
                </a:defRPr>
              </a:lvl1pPr>
            </a:lstStyle>
            <a:p>
              <a:r>
                <a:rPr lang="en-AU" sz="1200" b="1" dirty="0" smtClean="0">
                  <a:solidFill>
                    <a:schemeClr val="tx1"/>
                  </a:solidFill>
                  <a:latin typeface="Avenir Medium" charset="0"/>
                  <a:ea typeface="Avenir Medium" charset="0"/>
                  <a:cs typeface="Avenir Medium" charset="0"/>
                </a:rPr>
                <a:t>S3 Bucket</a:t>
              </a:r>
              <a:endParaRPr lang="en-US" sz="1200" b="1" dirty="0">
                <a:solidFill>
                  <a:schemeClr val="tx1"/>
                </a:solidFill>
                <a:latin typeface="Avenir Medium" charset="0"/>
                <a:ea typeface="Avenir Medium" charset="0"/>
                <a:cs typeface="Avenir Medium" charset="0"/>
              </a:endParaRPr>
            </a:p>
          </p:txBody>
        </p:sp>
        <p:pic>
          <p:nvPicPr>
            <p:cNvPr id="43" name="Picture 42"/>
            <p:cNvPicPr>
              <a:picLocks noChangeAspect="1"/>
            </p:cNvPicPr>
            <p:nvPr/>
          </p:nvPicPr>
          <p:blipFill>
            <a:blip r:embed="rId3"/>
            <a:stretch>
              <a:fillRect/>
            </a:stretch>
          </p:blipFill>
          <p:spPr>
            <a:xfrm>
              <a:off x="6469458" y="2378019"/>
              <a:ext cx="520080" cy="641801"/>
            </a:xfrm>
            <a:prstGeom prst="rect">
              <a:avLst/>
            </a:prstGeom>
          </p:spPr>
        </p:pic>
      </p:grpSp>
      <p:cxnSp>
        <p:nvCxnSpPr>
          <p:cNvPr id="44" name="Straight Arrow Connector 43"/>
          <p:cNvCxnSpPr/>
          <p:nvPr/>
        </p:nvCxnSpPr>
        <p:spPr>
          <a:xfrm flipV="1">
            <a:off x="938379" y="3952147"/>
            <a:ext cx="1372690" cy="9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12"/>
          <a:stretch>
            <a:fillRect/>
          </a:stretch>
        </p:blipFill>
        <p:spPr>
          <a:xfrm>
            <a:off x="2996624" y="2869895"/>
            <a:ext cx="1389436" cy="429825"/>
          </a:xfrm>
          <a:prstGeom prst="rect">
            <a:avLst/>
          </a:prstGeom>
        </p:spPr>
      </p:pic>
      <p:pic>
        <p:nvPicPr>
          <p:cNvPr id="45" name="Picture 4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824151" y="4115936"/>
            <a:ext cx="954024" cy="490728"/>
          </a:xfrm>
          <a:prstGeom prst="rect">
            <a:avLst/>
          </a:prstGeom>
        </p:spPr>
      </p:pic>
      <p:pic>
        <p:nvPicPr>
          <p:cNvPr id="46" name="Picture 45"/>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2441960" y="3621777"/>
            <a:ext cx="1084999" cy="402303"/>
          </a:xfrm>
          <a:prstGeom prst="rect">
            <a:avLst/>
          </a:prstGeom>
        </p:spPr>
      </p:pic>
      <p:pic>
        <p:nvPicPr>
          <p:cNvPr id="48" name="Picture 47"/>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5112177" y="4236340"/>
            <a:ext cx="1360515" cy="384016"/>
          </a:xfrm>
          <a:prstGeom prst="rect">
            <a:avLst/>
          </a:prstGeom>
        </p:spPr>
      </p:pic>
      <p:pic>
        <p:nvPicPr>
          <p:cNvPr id="49" name="Picture 48"/>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634733" y="3709971"/>
            <a:ext cx="1255673" cy="164579"/>
          </a:xfrm>
          <a:prstGeom prst="rect">
            <a:avLst/>
          </a:prstGeom>
        </p:spPr>
      </p:pic>
      <p:pic>
        <p:nvPicPr>
          <p:cNvPr id="52" name="Picture 6" descr="https://upload.wikimedia.org/wikipedia/en/3/3e/MariaDB_Logo_from_SkySQL_Ab.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58081" y="3547893"/>
            <a:ext cx="1068705" cy="550069"/>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6537339" y="3497518"/>
            <a:ext cx="1317072" cy="1016014"/>
            <a:chOff x="7344857" y="3161055"/>
            <a:chExt cx="1317072" cy="1016014"/>
          </a:xfrm>
        </p:grpSpPr>
        <p:pic>
          <p:nvPicPr>
            <p:cNvPr id="51" name="Picture 5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98360" y="3161055"/>
              <a:ext cx="850621" cy="774676"/>
            </a:xfrm>
            <a:prstGeom prst="rect">
              <a:avLst/>
            </a:prstGeom>
          </p:spPr>
        </p:pic>
        <p:sp>
          <p:nvSpPr>
            <p:cNvPr id="57" name="TextBox 56"/>
            <p:cNvSpPr txBox="1"/>
            <p:nvPr/>
          </p:nvSpPr>
          <p:spPr>
            <a:xfrm>
              <a:off x="7344857" y="3923153"/>
              <a:ext cx="1317072" cy="253916"/>
            </a:xfrm>
            <a:prstGeom prst="rect">
              <a:avLst/>
            </a:prstGeom>
            <a:noFill/>
          </p:spPr>
          <p:txBody>
            <a:bodyPr wrap="square" rtlCol="0">
              <a:spAutoFit/>
            </a:bodyPr>
            <a:lstStyle/>
            <a:p>
              <a:r>
                <a:rPr lang="en-CA" sz="1050" b="1" dirty="0" smtClean="0"/>
                <a:t>Amazon Aurora</a:t>
              </a:r>
              <a:endParaRPr lang="en-CA" sz="1050" b="1" dirty="0"/>
            </a:p>
          </p:txBody>
        </p:sp>
      </p:grpSp>
      <p:pic>
        <p:nvPicPr>
          <p:cNvPr id="62" name="Picture 61"/>
          <p:cNvPicPr>
            <a:picLocks noChangeAspect="1"/>
          </p:cNvPicPr>
          <p:nvPr/>
        </p:nvPicPr>
        <p:blipFill rotWithShape="1">
          <a:blip r:embed="rId13"/>
          <a:srcRect l="16479" t="4820" r="14749" b="5164"/>
          <a:stretch/>
        </p:blipFill>
        <p:spPr>
          <a:xfrm>
            <a:off x="2445344" y="4072225"/>
            <a:ext cx="977242" cy="718167"/>
          </a:xfrm>
          <a:prstGeom prst="rect">
            <a:avLst/>
          </a:prstGeom>
        </p:spPr>
      </p:pic>
      <p:grpSp>
        <p:nvGrpSpPr>
          <p:cNvPr id="63" name="Group 62"/>
          <p:cNvGrpSpPr/>
          <p:nvPr/>
        </p:nvGrpSpPr>
        <p:grpSpPr>
          <a:xfrm>
            <a:off x="7808262" y="3495628"/>
            <a:ext cx="912180" cy="767950"/>
            <a:chOff x="4272580" y="1987030"/>
            <a:chExt cx="1356678" cy="1204694"/>
          </a:xfrm>
        </p:grpSpPr>
        <p:pic>
          <p:nvPicPr>
            <p:cNvPr id="64" name="Picture 6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69758" y="1987030"/>
              <a:ext cx="962322" cy="962322"/>
            </a:xfrm>
            <a:prstGeom prst="rect">
              <a:avLst/>
            </a:prstGeom>
          </p:spPr>
        </p:pic>
        <p:sp>
          <p:nvSpPr>
            <p:cNvPr id="65" name="TextBox 64"/>
            <p:cNvSpPr txBox="1"/>
            <p:nvPr/>
          </p:nvSpPr>
          <p:spPr>
            <a:xfrm>
              <a:off x="4272580" y="2706979"/>
              <a:ext cx="1356678" cy="484745"/>
            </a:xfrm>
            <a:prstGeom prst="rect">
              <a:avLst/>
            </a:prstGeom>
          </p:spPr>
          <p:txBody>
            <a:bodyPr vert="horz" lIns="68580" tIns="34290" rIns="68580" bIns="34290" rtlCol="0" anchor="ctr">
              <a:normAutofit fontScale="92500"/>
            </a:bodyPr>
            <a:lstStyle>
              <a:defPPr>
                <a:defRPr lang="en-US"/>
              </a:defPPr>
              <a:lvl1pPr algn="ctr" defTabSz="914400">
                <a:spcBef>
                  <a:spcPct val="0"/>
                </a:spcBef>
                <a:buNone/>
                <a:defRPr>
                  <a:solidFill>
                    <a:srgbClr val="BFBFBF"/>
                  </a:solidFill>
                  <a:latin typeface="+mj-lt"/>
                  <a:ea typeface="+mj-ea"/>
                  <a:cs typeface="+mj-cs"/>
                </a:defRPr>
              </a:lvl1pPr>
            </a:lstStyle>
            <a:p>
              <a:r>
                <a:rPr lang="en-AU" sz="1200" b="1" dirty="0" smtClean="0">
                  <a:solidFill>
                    <a:schemeClr val="tx1"/>
                  </a:solidFill>
                  <a:latin typeface="Avenir Medium" charset="0"/>
                  <a:ea typeface="Avenir Medium" charset="0"/>
                  <a:cs typeface="Avenir Medium" charset="0"/>
                </a:rPr>
                <a:t>DynamoDB</a:t>
              </a:r>
              <a:endParaRPr lang="en-US" sz="1200" b="1" dirty="0">
                <a:solidFill>
                  <a:schemeClr val="tx1"/>
                </a:solidFill>
                <a:latin typeface="Avenir Medium" charset="0"/>
                <a:ea typeface="Avenir Medium" charset="0"/>
                <a:cs typeface="Avenir Medium" charset="0"/>
              </a:endParaRPr>
            </a:p>
          </p:txBody>
        </p:sp>
      </p:grpSp>
      <p:cxnSp>
        <p:nvCxnSpPr>
          <p:cNvPr id="66" name="Straight Connector 65"/>
          <p:cNvCxnSpPr/>
          <p:nvPr/>
        </p:nvCxnSpPr>
        <p:spPr>
          <a:xfrm flipH="1" flipV="1">
            <a:off x="418299" y="3390164"/>
            <a:ext cx="8357993" cy="3875"/>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130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a:xfrm>
            <a:off x="3395386" y="1606873"/>
            <a:ext cx="2609178" cy="388759"/>
          </a:xfrm>
          <a:prstGeom prst="rect">
            <a:avLst/>
          </a:prstGeom>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en-US" sz="1350">
              <a:solidFill>
                <a:prstClr val="white"/>
              </a:solidFill>
            </a:endParaRPr>
          </a:p>
        </p:txBody>
      </p:sp>
      <p:sp>
        <p:nvSpPr>
          <p:cNvPr id="9" name="TextBox 34"/>
          <p:cNvSpPr txBox="1">
            <a:spLocks noChangeArrowheads="1"/>
          </p:cNvSpPr>
          <p:nvPr/>
        </p:nvSpPr>
        <p:spPr bwMode="auto">
          <a:xfrm>
            <a:off x="1514845" y="1568728"/>
            <a:ext cx="867739" cy="392413"/>
          </a:xfrm>
          <a:prstGeom prst="rect">
            <a:avLst/>
          </a:prstGeom>
          <a:noFill/>
          <a:ln w="9525">
            <a:noFill/>
            <a:miter lim="800000"/>
            <a:headEnd/>
            <a:tailEnd/>
          </a:ln>
        </p:spPr>
        <p:txBody>
          <a:bodyPr wrap="square" lIns="91438" tIns="45719" rIns="91438" bIns="45719">
            <a:spAutoFit/>
          </a:bodyPr>
          <a:lstStyle/>
          <a:p>
            <a:r>
              <a:rPr lang="en-US" sz="975" b="1" dirty="0">
                <a:solidFill>
                  <a:srgbClr val="6F2927"/>
                </a:solidFill>
                <a:ea typeface="Verdana" pitchFamily="34" charset="0"/>
                <a:cs typeface="Arial"/>
              </a:rPr>
              <a:t>Customer</a:t>
            </a:r>
          </a:p>
          <a:p>
            <a:r>
              <a:rPr lang="en-US" sz="975" b="1" dirty="0">
                <a:solidFill>
                  <a:srgbClr val="6F2927"/>
                </a:solidFill>
                <a:ea typeface="Verdana" pitchFamily="34" charset="0"/>
                <a:cs typeface="Arial"/>
              </a:rPr>
              <a:t>Premises</a:t>
            </a:r>
          </a:p>
        </p:txBody>
      </p:sp>
      <p:sp>
        <p:nvSpPr>
          <p:cNvPr id="19" name="Can 18"/>
          <p:cNvSpPr/>
          <p:nvPr/>
        </p:nvSpPr>
        <p:spPr>
          <a:xfrm>
            <a:off x="2382583" y="1393719"/>
            <a:ext cx="539453" cy="717472"/>
          </a:xfrm>
          <a:prstGeom prst="can">
            <a:avLst/>
          </a:prstGeom>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en-US" sz="1350">
              <a:solidFill>
                <a:prstClr val="white"/>
              </a:solidFill>
            </a:endParaRPr>
          </a:p>
        </p:txBody>
      </p:sp>
      <p:grpSp>
        <p:nvGrpSpPr>
          <p:cNvPr id="23" name="Group 22"/>
          <p:cNvGrpSpPr/>
          <p:nvPr/>
        </p:nvGrpSpPr>
        <p:grpSpPr>
          <a:xfrm>
            <a:off x="3955989" y="3349103"/>
            <a:ext cx="1478839" cy="900166"/>
            <a:chOff x="6553695" y="1633152"/>
            <a:chExt cx="1820647" cy="1107379"/>
          </a:xfrm>
        </p:grpSpPr>
        <p:grpSp>
          <p:nvGrpSpPr>
            <p:cNvPr id="35" name="Group 34"/>
            <p:cNvGrpSpPr/>
            <p:nvPr/>
          </p:nvGrpSpPr>
          <p:grpSpPr>
            <a:xfrm>
              <a:off x="6556563" y="1640894"/>
              <a:ext cx="828674" cy="723900"/>
              <a:chOff x="2965450" y="6800850"/>
              <a:chExt cx="828675" cy="723900"/>
            </a:xfrm>
          </p:grpSpPr>
          <p:sp>
            <p:nvSpPr>
              <p:cNvPr id="36" name="Oval 99"/>
              <p:cNvSpPr>
                <a:spLocks noChangeArrowheads="1"/>
              </p:cNvSpPr>
              <p:nvPr/>
            </p:nvSpPr>
            <p:spPr bwMode="auto">
              <a:xfrm>
                <a:off x="3479800" y="6800850"/>
                <a:ext cx="228600" cy="228600"/>
              </a:xfrm>
              <a:prstGeom prst="ellipse">
                <a:avLst/>
              </a:prstGeom>
              <a:solidFill>
                <a:srgbClr val="C5C7C9"/>
              </a:solidFill>
              <a:ln w="9525">
                <a:noFill/>
                <a:round/>
                <a:headEnd/>
                <a:tailEnd/>
              </a:ln>
            </p:spPr>
            <p:txBody>
              <a:bodyPr vert="horz" wrap="square" lIns="68580" tIns="34290" rIns="68580" bIns="34290" numCol="1" anchor="t" anchorCtr="0" compatLnSpc="1">
                <a:prstTxWarp prst="textNoShape">
                  <a:avLst/>
                </a:prstTxWarp>
              </a:bodyPr>
              <a:lstStyle/>
              <a:p>
                <a:endParaRPr lang="en-US" sz="1350">
                  <a:solidFill>
                    <a:prstClr val="black"/>
                  </a:solidFill>
                  <a:cs typeface="Arial"/>
                </a:endParaRPr>
              </a:p>
            </p:txBody>
          </p:sp>
          <p:sp>
            <p:nvSpPr>
              <p:cNvPr id="37" name="Freeform 100"/>
              <p:cNvSpPr>
                <a:spLocks/>
              </p:cNvSpPr>
              <p:nvPr/>
            </p:nvSpPr>
            <p:spPr bwMode="auto">
              <a:xfrm>
                <a:off x="3394075" y="7086600"/>
                <a:ext cx="400050" cy="276225"/>
              </a:xfrm>
              <a:custGeom>
                <a:avLst/>
                <a:gdLst/>
                <a:ahLst/>
                <a:cxnLst>
                  <a:cxn ang="0">
                    <a:pos x="29" y="0"/>
                  </a:cxn>
                  <a:cxn ang="0">
                    <a:pos x="14" y="0"/>
                  </a:cxn>
                  <a:cxn ang="0">
                    <a:pos x="13" y="0"/>
                  </a:cxn>
                  <a:cxn ang="0">
                    <a:pos x="0" y="14"/>
                  </a:cxn>
                  <a:cxn ang="0">
                    <a:pos x="0" y="15"/>
                  </a:cxn>
                  <a:cxn ang="0">
                    <a:pos x="6" y="15"/>
                  </a:cxn>
                  <a:cxn ang="0">
                    <a:pos x="22" y="29"/>
                  </a:cxn>
                  <a:cxn ang="0">
                    <a:pos x="33" y="29"/>
                  </a:cxn>
                  <a:cxn ang="0">
                    <a:pos x="33" y="18"/>
                  </a:cxn>
                  <a:cxn ang="0">
                    <a:pos x="35" y="18"/>
                  </a:cxn>
                  <a:cxn ang="0">
                    <a:pos x="35" y="29"/>
                  </a:cxn>
                  <a:cxn ang="0">
                    <a:pos x="42" y="29"/>
                  </a:cxn>
                  <a:cxn ang="0">
                    <a:pos x="42" y="13"/>
                  </a:cxn>
                  <a:cxn ang="0">
                    <a:pos x="29" y="0"/>
                  </a:cxn>
                </a:cxnLst>
                <a:rect l="0" t="0" r="r" b="b"/>
                <a:pathLst>
                  <a:path w="42" h="29">
                    <a:moveTo>
                      <a:pt x="29" y="0"/>
                    </a:moveTo>
                    <a:cubicBezTo>
                      <a:pt x="14" y="0"/>
                      <a:pt x="14" y="0"/>
                      <a:pt x="14" y="0"/>
                    </a:cubicBezTo>
                    <a:cubicBezTo>
                      <a:pt x="13" y="0"/>
                      <a:pt x="13" y="0"/>
                      <a:pt x="13" y="0"/>
                    </a:cubicBezTo>
                    <a:cubicBezTo>
                      <a:pt x="12" y="7"/>
                      <a:pt x="7" y="13"/>
                      <a:pt x="0" y="14"/>
                    </a:cubicBezTo>
                    <a:cubicBezTo>
                      <a:pt x="0" y="15"/>
                      <a:pt x="0" y="15"/>
                      <a:pt x="0" y="15"/>
                    </a:cubicBezTo>
                    <a:cubicBezTo>
                      <a:pt x="6" y="15"/>
                      <a:pt x="6" y="15"/>
                      <a:pt x="6" y="15"/>
                    </a:cubicBezTo>
                    <a:cubicBezTo>
                      <a:pt x="15" y="15"/>
                      <a:pt x="22" y="21"/>
                      <a:pt x="22" y="29"/>
                    </a:cubicBezTo>
                    <a:cubicBezTo>
                      <a:pt x="33" y="29"/>
                      <a:pt x="33" y="29"/>
                      <a:pt x="33" y="29"/>
                    </a:cubicBezTo>
                    <a:cubicBezTo>
                      <a:pt x="33" y="18"/>
                      <a:pt x="33" y="18"/>
                      <a:pt x="33" y="18"/>
                    </a:cubicBezTo>
                    <a:cubicBezTo>
                      <a:pt x="35" y="18"/>
                      <a:pt x="35" y="18"/>
                      <a:pt x="35" y="18"/>
                    </a:cubicBezTo>
                    <a:cubicBezTo>
                      <a:pt x="35" y="29"/>
                      <a:pt x="35" y="29"/>
                      <a:pt x="35" y="29"/>
                    </a:cubicBezTo>
                    <a:cubicBezTo>
                      <a:pt x="42" y="29"/>
                      <a:pt x="42" y="29"/>
                      <a:pt x="42" y="29"/>
                    </a:cubicBezTo>
                    <a:cubicBezTo>
                      <a:pt x="42" y="13"/>
                      <a:pt x="42" y="13"/>
                      <a:pt x="42" y="13"/>
                    </a:cubicBezTo>
                    <a:cubicBezTo>
                      <a:pt x="42" y="5"/>
                      <a:pt x="37" y="0"/>
                      <a:pt x="29" y="0"/>
                    </a:cubicBezTo>
                    <a:close/>
                  </a:path>
                </a:pathLst>
              </a:custGeom>
              <a:solidFill>
                <a:srgbClr val="C5C7C9"/>
              </a:solidFill>
              <a:ln w="9525">
                <a:noFill/>
                <a:round/>
                <a:headEnd/>
                <a:tailEnd/>
              </a:ln>
            </p:spPr>
            <p:txBody>
              <a:bodyPr vert="horz" wrap="square" lIns="68580" tIns="34290" rIns="68580" bIns="34290" numCol="1" anchor="t" anchorCtr="0" compatLnSpc="1">
                <a:prstTxWarp prst="textNoShape">
                  <a:avLst/>
                </a:prstTxWarp>
              </a:bodyPr>
              <a:lstStyle/>
              <a:p>
                <a:endParaRPr lang="en-US" sz="1350">
                  <a:solidFill>
                    <a:prstClr val="black"/>
                  </a:solidFill>
                  <a:cs typeface="Arial"/>
                </a:endParaRPr>
              </a:p>
            </p:txBody>
          </p:sp>
          <p:sp>
            <p:nvSpPr>
              <p:cNvPr id="38" name="Oval 101"/>
              <p:cNvSpPr>
                <a:spLocks noChangeArrowheads="1"/>
              </p:cNvSpPr>
              <p:nvPr/>
            </p:nvSpPr>
            <p:spPr bwMode="auto">
              <a:xfrm>
                <a:off x="3051175" y="6800850"/>
                <a:ext cx="228600" cy="228600"/>
              </a:xfrm>
              <a:prstGeom prst="ellipse">
                <a:avLst/>
              </a:prstGeom>
              <a:solidFill>
                <a:srgbClr val="C5C7C9"/>
              </a:solidFill>
              <a:ln w="9525">
                <a:noFill/>
                <a:round/>
                <a:headEnd/>
                <a:tailEnd/>
              </a:ln>
            </p:spPr>
            <p:txBody>
              <a:bodyPr vert="horz" wrap="square" lIns="68580" tIns="34290" rIns="68580" bIns="34290" numCol="1" anchor="t" anchorCtr="0" compatLnSpc="1">
                <a:prstTxWarp prst="textNoShape">
                  <a:avLst/>
                </a:prstTxWarp>
              </a:bodyPr>
              <a:lstStyle/>
              <a:p>
                <a:endParaRPr lang="en-US" sz="1350">
                  <a:solidFill>
                    <a:prstClr val="black"/>
                  </a:solidFill>
                  <a:cs typeface="Arial"/>
                </a:endParaRPr>
              </a:p>
            </p:txBody>
          </p:sp>
          <p:sp>
            <p:nvSpPr>
              <p:cNvPr id="39" name="Freeform 102"/>
              <p:cNvSpPr>
                <a:spLocks/>
              </p:cNvSpPr>
              <p:nvPr/>
            </p:nvSpPr>
            <p:spPr bwMode="auto">
              <a:xfrm>
                <a:off x="2965450" y="7086600"/>
                <a:ext cx="400050" cy="276225"/>
              </a:xfrm>
              <a:custGeom>
                <a:avLst/>
                <a:gdLst/>
                <a:ahLst/>
                <a:cxnLst>
                  <a:cxn ang="0">
                    <a:pos x="20" y="29"/>
                  </a:cxn>
                  <a:cxn ang="0">
                    <a:pos x="36" y="15"/>
                  </a:cxn>
                  <a:cxn ang="0">
                    <a:pos x="42" y="15"/>
                  </a:cxn>
                  <a:cxn ang="0">
                    <a:pos x="42" y="14"/>
                  </a:cxn>
                  <a:cxn ang="0">
                    <a:pos x="29" y="0"/>
                  </a:cxn>
                  <a:cxn ang="0">
                    <a:pos x="29" y="0"/>
                  </a:cxn>
                  <a:cxn ang="0">
                    <a:pos x="14" y="0"/>
                  </a:cxn>
                  <a:cxn ang="0">
                    <a:pos x="0" y="13"/>
                  </a:cxn>
                  <a:cxn ang="0">
                    <a:pos x="0" y="29"/>
                  </a:cxn>
                  <a:cxn ang="0">
                    <a:pos x="7" y="29"/>
                  </a:cxn>
                  <a:cxn ang="0">
                    <a:pos x="7" y="18"/>
                  </a:cxn>
                  <a:cxn ang="0">
                    <a:pos x="9" y="18"/>
                  </a:cxn>
                  <a:cxn ang="0">
                    <a:pos x="9" y="29"/>
                  </a:cxn>
                  <a:cxn ang="0">
                    <a:pos x="20" y="29"/>
                  </a:cxn>
                </a:cxnLst>
                <a:rect l="0" t="0" r="r" b="b"/>
                <a:pathLst>
                  <a:path w="42" h="29">
                    <a:moveTo>
                      <a:pt x="20" y="29"/>
                    </a:moveTo>
                    <a:cubicBezTo>
                      <a:pt x="21" y="21"/>
                      <a:pt x="27" y="15"/>
                      <a:pt x="36" y="15"/>
                    </a:cubicBezTo>
                    <a:cubicBezTo>
                      <a:pt x="42" y="15"/>
                      <a:pt x="42" y="15"/>
                      <a:pt x="42" y="15"/>
                    </a:cubicBezTo>
                    <a:cubicBezTo>
                      <a:pt x="42" y="14"/>
                      <a:pt x="42" y="14"/>
                      <a:pt x="42" y="14"/>
                    </a:cubicBezTo>
                    <a:cubicBezTo>
                      <a:pt x="35" y="13"/>
                      <a:pt x="30" y="7"/>
                      <a:pt x="29" y="0"/>
                    </a:cubicBezTo>
                    <a:cubicBezTo>
                      <a:pt x="29" y="0"/>
                      <a:pt x="29" y="0"/>
                      <a:pt x="29" y="0"/>
                    </a:cubicBezTo>
                    <a:cubicBezTo>
                      <a:pt x="14" y="0"/>
                      <a:pt x="14" y="0"/>
                      <a:pt x="14" y="0"/>
                    </a:cubicBezTo>
                    <a:cubicBezTo>
                      <a:pt x="6" y="0"/>
                      <a:pt x="0" y="5"/>
                      <a:pt x="0" y="13"/>
                    </a:cubicBezTo>
                    <a:cubicBezTo>
                      <a:pt x="0" y="29"/>
                      <a:pt x="0" y="29"/>
                      <a:pt x="0" y="29"/>
                    </a:cubicBezTo>
                    <a:cubicBezTo>
                      <a:pt x="7" y="29"/>
                      <a:pt x="7" y="29"/>
                      <a:pt x="7" y="29"/>
                    </a:cubicBezTo>
                    <a:cubicBezTo>
                      <a:pt x="7" y="18"/>
                      <a:pt x="7" y="18"/>
                      <a:pt x="7" y="18"/>
                    </a:cubicBezTo>
                    <a:cubicBezTo>
                      <a:pt x="9" y="18"/>
                      <a:pt x="9" y="18"/>
                      <a:pt x="9" y="18"/>
                    </a:cubicBezTo>
                    <a:cubicBezTo>
                      <a:pt x="9" y="29"/>
                      <a:pt x="9" y="29"/>
                      <a:pt x="9" y="29"/>
                    </a:cubicBezTo>
                    <a:lnTo>
                      <a:pt x="20" y="29"/>
                    </a:lnTo>
                    <a:close/>
                  </a:path>
                </a:pathLst>
              </a:custGeom>
              <a:solidFill>
                <a:srgbClr val="C5C7C9"/>
              </a:solidFill>
              <a:ln w="9525">
                <a:noFill/>
                <a:round/>
                <a:headEnd/>
                <a:tailEnd/>
              </a:ln>
            </p:spPr>
            <p:txBody>
              <a:bodyPr vert="horz" wrap="square" lIns="68580" tIns="34290" rIns="68580" bIns="34290" numCol="1" anchor="t" anchorCtr="0" compatLnSpc="1">
                <a:prstTxWarp prst="textNoShape">
                  <a:avLst/>
                </a:prstTxWarp>
              </a:bodyPr>
              <a:lstStyle/>
              <a:p>
                <a:endParaRPr lang="en-US" sz="1350">
                  <a:solidFill>
                    <a:prstClr val="black"/>
                  </a:solidFill>
                  <a:cs typeface="Arial"/>
                </a:endParaRPr>
              </a:p>
            </p:txBody>
          </p:sp>
          <p:sp>
            <p:nvSpPr>
              <p:cNvPr id="40" name="Oval 103"/>
              <p:cNvSpPr>
                <a:spLocks noChangeArrowheads="1"/>
              </p:cNvSpPr>
              <p:nvPr/>
            </p:nvSpPr>
            <p:spPr bwMode="auto">
              <a:xfrm>
                <a:off x="3270250" y="6962775"/>
                <a:ext cx="219075" cy="228600"/>
              </a:xfrm>
              <a:prstGeom prst="ellipse">
                <a:avLst/>
              </a:prstGeom>
              <a:solidFill>
                <a:srgbClr val="C5C7C9"/>
              </a:solidFill>
              <a:ln w="9525">
                <a:noFill/>
                <a:round/>
                <a:headEnd/>
                <a:tailEnd/>
              </a:ln>
            </p:spPr>
            <p:txBody>
              <a:bodyPr vert="horz" wrap="square" lIns="68580" tIns="34290" rIns="68580" bIns="34290" numCol="1" anchor="t" anchorCtr="0" compatLnSpc="1">
                <a:prstTxWarp prst="textNoShape">
                  <a:avLst/>
                </a:prstTxWarp>
              </a:bodyPr>
              <a:lstStyle/>
              <a:p>
                <a:endParaRPr lang="en-US" sz="1350">
                  <a:solidFill>
                    <a:prstClr val="black"/>
                  </a:solidFill>
                  <a:cs typeface="Arial"/>
                </a:endParaRPr>
              </a:p>
            </p:txBody>
          </p:sp>
          <p:sp>
            <p:nvSpPr>
              <p:cNvPr id="41" name="Freeform 104"/>
              <p:cNvSpPr>
                <a:spLocks/>
              </p:cNvSpPr>
              <p:nvPr/>
            </p:nvSpPr>
            <p:spPr bwMode="auto">
              <a:xfrm>
                <a:off x="3175000" y="7258050"/>
                <a:ext cx="409575" cy="266700"/>
              </a:xfrm>
              <a:custGeom>
                <a:avLst/>
                <a:gdLst/>
                <a:ahLst/>
                <a:cxnLst>
                  <a:cxn ang="0">
                    <a:pos x="29" y="0"/>
                  </a:cxn>
                  <a:cxn ang="0">
                    <a:pos x="14" y="0"/>
                  </a:cxn>
                  <a:cxn ang="0">
                    <a:pos x="0" y="12"/>
                  </a:cxn>
                  <a:cxn ang="0">
                    <a:pos x="0" y="28"/>
                  </a:cxn>
                  <a:cxn ang="0">
                    <a:pos x="8" y="28"/>
                  </a:cxn>
                  <a:cxn ang="0">
                    <a:pos x="8" y="17"/>
                  </a:cxn>
                  <a:cxn ang="0">
                    <a:pos x="10" y="17"/>
                  </a:cxn>
                  <a:cxn ang="0">
                    <a:pos x="10" y="28"/>
                  </a:cxn>
                  <a:cxn ang="0">
                    <a:pos x="34" y="28"/>
                  </a:cxn>
                  <a:cxn ang="0">
                    <a:pos x="34" y="17"/>
                  </a:cxn>
                  <a:cxn ang="0">
                    <a:pos x="36" y="17"/>
                  </a:cxn>
                  <a:cxn ang="0">
                    <a:pos x="36" y="28"/>
                  </a:cxn>
                  <a:cxn ang="0">
                    <a:pos x="43" y="28"/>
                  </a:cxn>
                  <a:cxn ang="0">
                    <a:pos x="43" y="12"/>
                  </a:cxn>
                  <a:cxn ang="0">
                    <a:pos x="29" y="0"/>
                  </a:cxn>
                </a:cxnLst>
                <a:rect l="0" t="0" r="r" b="b"/>
                <a:pathLst>
                  <a:path w="43" h="28">
                    <a:moveTo>
                      <a:pt x="29" y="0"/>
                    </a:moveTo>
                    <a:cubicBezTo>
                      <a:pt x="14" y="0"/>
                      <a:pt x="14" y="0"/>
                      <a:pt x="14" y="0"/>
                    </a:cubicBezTo>
                    <a:cubicBezTo>
                      <a:pt x="6" y="0"/>
                      <a:pt x="0" y="5"/>
                      <a:pt x="0" y="12"/>
                    </a:cubicBezTo>
                    <a:cubicBezTo>
                      <a:pt x="0" y="28"/>
                      <a:pt x="0" y="28"/>
                      <a:pt x="0" y="28"/>
                    </a:cubicBezTo>
                    <a:cubicBezTo>
                      <a:pt x="8" y="28"/>
                      <a:pt x="8" y="28"/>
                      <a:pt x="8" y="28"/>
                    </a:cubicBezTo>
                    <a:cubicBezTo>
                      <a:pt x="8" y="17"/>
                      <a:pt x="8" y="17"/>
                      <a:pt x="8" y="17"/>
                    </a:cubicBezTo>
                    <a:cubicBezTo>
                      <a:pt x="10" y="17"/>
                      <a:pt x="10" y="17"/>
                      <a:pt x="10" y="17"/>
                    </a:cubicBezTo>
                    <a:cubicBezTo>
                      <a:pt x="10" y="28"/>
                      <a:pt x="10" y="28"/>
                      <a:pt x="10" y="28"/>
                    </a:cubicBezTo>
                    <a:cubicBezTo>
                      <a:pt x="34" y="28"/>
                      <a:pt x="34" y="28"/>
                      <a:pt x="34" y="28"/>
                    </a:cubicBezTo>
                    <a:cubicBezTo>
                      <a:pt x="34" y="17"/>
                      <a:pt x="34" y="17"/>
                      <a:pt x="34" y="17"/>
                    </a:cubicBezTo>
                    <a:cubicBezTo>
                      <a:pt x="36" y="17"/>
                      <a:pt x="36" y="17"/>
                      <a:pt x="36" y="17"/>
                    </a:cubicBezTo>
                    <a:cubicBezTo>
                      <a:pt x="36" y="28"/>
                      <a:pt x="36" y="28"/>
                      <a:pt x="36" y="28"/>
                    </a:cubicBezTo>
                    <a:cubicBezTo>
                      <a:pt x="43" y="28"/>
                      <a:pt x="43" y="28"/>
                      <a:pt x="43" y="28"/>
                    </a:cubicBezTo>
                    <a:cubicBezTo>
                      <a:pt x="43" y="12"/>
                      <a:pt x="43" y="12"/>
                      <a:pt x="43" y="12"/>
                    </a:cubicBezTo>
                    <a:cubicBezTo>
                      <a:pt x="43" y="5"/>
                      <a:pt x="37" y="0"/>
                      <a:pt x="29" y="0"/>
                    </a:cubicBezTo>
                    <a:close/>
                  </a:path>
                </a:pathLst>
              </a:custGeom>
              <a:solidFill>
                <a:srgbClr val="C5C7C9"/>
              </a:solidFill>
              <a:ln w="9525">
                <a:noFill/>
                <a:round/>
                <a:headEnd/>
                <a:tailEnd/>
              </a:ln>
            </p:spPr>
            <p:txBody>
              <a:bodyPr vert="horz" wrap="square" lIns="68580" tIns="34290" rIns="68580" bIns="34290" numCol="1" anchor="t" anchorCtr="0" compatLnSpc="1">
                <a:prstTxWarp prst="textNoShape">
                  <a:avLst/>
                </a:prstTxWarp>
              </a:bodyPr>
              <a:lstStyle/>
              <a:p>
                <a:endParaRPr lang="en-US" sz="1350">
                  <a:solidFill>
                    <a:prstClr val="black"/>
                  </a:solidFill>
                  <a:cs typeface="Arial"/>
                </a:endParaRPr>
              </a:p>
            </p:txBody>
          </p:sp>
        </p:grpSp>
        <p:grpSp>
          <p:nvGrpSpPr>
            <p:cNvPr id="25" name="Group 24"/>
            <p:cNvGrpSpPr/>
            <p:nvPr/>
          </p:nvGrpSpPr>
          <p:grpSpPr>
            <a:xfrm>
              <a:off x="6553695" y="1633152"/>
              <a:ext cx="1820647" cy="1107379"/>
              <a:chOff x="1030501" y="4061208"/>
              <a:chExt cx="1820647" cy="1107379"/>
            </a:xfrm>
          </p:grpSpPr>
          <p:sp>
            <p:nvSpPr>
              <p:cNvPr id="26" name="TextBox 5"/>
              <p:cNvSpPr txBox="1">
                <a:spLocks noChangeArrowheads="1"/>
              </p:cNvSpPr>
              <p:nvPr/>
            </p:nvSpPr>
            <p:spPr bwMode="auto">
              <a:xfrm>
                <a:off x="1030501" y="4870420"/>
                <a:ext cx="1820647" cy="298167"/>
              </a:xfrm>
              <a:prstGeom prst="rect">
                <a:avLst/>
              </a:prstGeom>
              <a:noFill/>
              <a:ln w="9525">
                <a:noFill/>
                <a:miter lim="800000"/>
                <a:headEnd/>
                <a:tailEnd/>
              </a:ln>
            </p:spPr>
            <p:txBody>
              <a:bodyPr wrap="square">
                <a:spAutoFit/>
              </a:bodyPr>
              <a:lstStyle/>
              <a:p>
                <a:pPr algn="ctr"/>
                <a:r>
                  <a:rPr lang="en-US" sz="975" b="1" dirty="0">
                    <a:solidFill>
                      <a:prstClr val="black"/>
                    </a:solidFill>
                    <a:ea typeface="Verdana" pitchFamily="34" charset="0"/>
                    <a:cs typeface="Arial"/>
                  </a:rPr>
                  <a:t>Application Users</a:t>
                </a:r>
              </a:p>
            </p:txBody>
          </p:sp>
          <p:grpSp>
            <p:nvGrpSpPr>
              <p:cNvPr id="27" name="Group 26"/>
              <p:cNvGrpSpPr/>
              <p:nvPr/>
            </p:nvGrpSpPr>
            <p:grpSpPr>
              <a:xfrm>
                <a:off x="1972778" y="4061208"/>
                <a:ext cx="828675" cy="723900"/>
                <a:chOff x="2965450" y="6800850"/>
                <a:chExt cx="828675" cy="723900"/>
              </a:xfrm>
            </p:grpSpPr>
            <p:sp>
              <p:nvSpPr>
                <p:cNvPr id="28" name="Oval 99"/>
                <p:cNvSpPr>
                  <a:spLocks noChangeArrowheads="1"/>
                </p:cNvSpPr>
                <p:nvPr/>
              </p:nvSpPr>
              <p:spPr bwMode="auto">
                <a:xfrm>
                  <a:off x="3479800" y="6800850"/>
                  <a:ext cx="228600" cy="228600"/>
                </a:xfrm>
                <a:prstGeom prst="ellipse">
                  <a:avLst/>
                </a:prstGeom>
                <a:solidFill>
                  <a:srgbClr val="C5C7C9"/>
                </a:solidFill>
                <a:ln w="9525">
                  <a:noFill/>
                  <a:round/>
                  <a:headEnd/>
                  <a:tailEnd/>
                </a:ln>
              </p:spPr>
              <p:txBody>
                <a:bodyPr vert="horz" wrap="square" lIns="68580" tIns="34290" rIns="68580" bIns="34290" numCol="1" anchor="t" anchorCtr="0" compatLnSpc="1">
                  <a:prstTxWarp prst="textNoShape">
                    <a:avLst/>
                  </a:prstTxWarp>
                </a:bodyPr>
                <a:lstStyle/>
                <a:p>
                  <a:endParaRPr lang="en-US" sz="1350">
                    <a:solidFill>
                      <a:prstClr val="black"/>
                    </a:solidFill>
                    <a:cs typeface="Arial"/>
                  </a:endParaRPr>
                </a:p>
              </p:txBody>
            </p:sp>
            <p:sp>
              <p:nvSpPr>
                <p:cNvPr id="29" name="Freeform 100"/>
                <p:cNvSpPr>
                  <a:spLocks/>
                </p:cNvSpPr>
                <p:nvPr/>
              </p:nvSpPr>
              <p:spPr bwMode="auto">
                <a:xfrm>
                  <a:off x="3394075" y="7086600"/>
                  <a:ext cx="400050" cy="276225"/>
                </a:xfrm>
                <a:custGeom>
                  <a:avLst/>
                  <a:gdLst/>
                  <a:ahLst/>
                  <a:cxnLst>
                    <a:cxn ang="0">
                      <a:pos x="29" y="0"/>
                    </a:cxn>
                    <a:cxn ang="0">
                      <a:pos x="14" y="0"/>
                    </a:cxn>
                    <a:cxn ang="0">
                      <a:pos x="13" y="0"/>
                    </a:cxn>
                    <a:cxn ang="0">
                      <a:pos x="0" y="14"/>
                    </a:cxn>
                    <a:cxn ang="0">
                      <a:pos x="0" y="15"/>
                    </a:cxn>
                    <a:cxn ang="0">
                      <a:pos x="6" y="15"/>
                    </a:cxn>
                    <a:cxn ang="0">
                      <a:pos x="22" y="29"/>
                    </a:cxn>
                    <a:cxn ang="0">
                      <a:pos x="33" y="29"/>
                    </a:cxn>
                    <a:cxn ang="0">
                      <a:pos x="33" y="18"/>
                    </a:cxn>
                    <a:cxn ang="0">
                      <a:pos x="35" y="18"/>
                    </a:cxn>
                    <a:cxn ang="0">
                      <a:pos x="35" y="29"/>
                    </a:cxn>
                    <a:cxn ang="0">
                      <a:pos x="42" y="29"/>
                    </a:cxn>
                    <a:cxn ang="0">
                      <a:pos x="42" y="13"/>
                    </a:cxn>
                    <a:cxn ang="0">
                      <a:pos x="29" y="0"/>
                    </a:cxn>
                  </a:cxnLst>
                  <a:rect l="0" t="0" r="r" b="b"/>
                  <a:pathLst>
                    <a:path w="42" h="29">
                      <a:moveTo>
                        <a:pt x="29" y="0"/>
                      </a:moveTo>
                      <a:cubicBezTo>
                        <a:pt x="14" y="0"/>
                        <a:pt x="14" y="0"/>
                        <a:pt x="14" y="0"/>
                      </a:cubicBezTo>
                      <a:cubicBezTo>
                        <a:pt x="13" y="0"/>
                        <a:pt x="13" y="0"/>
                        <a:pt x="13" y="0"/>
                      </a:cubicBezTo>
                      <a:cubicBezTo>
                        <a:pt x="12" y="7"/>
                        <a:pt x="7" y="13"/>
                        <a:pt x="0" y="14"/>
                      </a:cubicBezTo>
                      <a:cubicBezTo>
                        <a:pt x="0" y="15"/>
                        <a:pt x="0" y="15"/>
                        <a:pt x="0" y="15"/>
                      </a:cubicBezTo>
                      <a:cubicBezTo>
                        <a:pt x="6" y="15"/>
                        <a:pt x="6" y="15"/>
                        <a:pt x="6" y="15"/>
                      </a:cubicBezTo>
                      <a:cubicBezTo>
                        <a:pt x="15" y="15"/>
                        <a:pt x="22" y="21"/>
                        <a:pt x="22" y="29"/>
                      </a:cubicBezTo>
                      <a:cubicBezTo>
                        <a:pt x="33" y="29"/>
                        <a:pt x="33" y="29"/>
                        <a:pt x="33" y="29"/>
                      </a:cubicBezTo>
                      <a:cubicBezTo>
                        <a:pt x="33" y="18"/>
                        <a:pt x="33" y="18"/>
                        <a:pt x="33" y="18"/>
                      </a:cubicBezTo>
                      <a:cubicBezTo>
                        <a:pt x="35" y="18"/>
                        <a:pt x="35" y="18"/>
                        <a:pt x="35" y="18"/>
                      </a:cubicBezTo>
                      <a:cubicBezTo>
                        <a:pt x="35" y="29"/>
                        <a:pt x="35" y="29"/>
                        <a:pt x="35" y="29"/>
                      </a:cubicBezTo>
                      <a:cubicBezTo>
                        <a:pt x="42" y="29"/>
                        <a:pt x="42" y="29"/>
                        <a:pt x="42" y="29"/>
                      </a:cubicBezTo>
                      <a:cubicBezTo>
                        <a:pt x="42" y="13"/>
                        <a:pt x="42" y="13"/>
                        <a:pt x="42" y="13"/>
                      </a:cubicBezTo>
                      <a:cubicBezTo>
                        <a:pt x="42" y="5"/>
                        <a:pt x="37" y="0"/>
                        <a:pt x="29" y="0"/>
                      </a:cubicBezTo>
                      <a:close/>
                    </a:path>
                  </a:pathLst>
                </a:custGeom>
                <a:solidFill>
                  <a:srgbClr val="C5C7C9"/>
                </a:solidFill>
                <a:ln w="9525">
                  <a:noFill/>
                  <a:round/>
                  <a:headEnd/>
                  <a:tailEnd/>
                </a:ln>
              </p:spPr>
              <p:txBody>
                <a:bodyPr vert="horz" wrap="square" lIns="68580" tIns="34290" rIns="68580" bIns="34290" numCol="1" anchor="t" anchorCtr="0" compatLnSpc="1">
                  <a:prstTxWarp prst="textNoShape">
                    <a:avLst/>
                  </a:prstTxWarp>
                </a:bodyPr>
                <a:lstStyle/>
                <a:p>
                  <a:endParaRPr lang="en-US" sz="1350">
                    <a:solidFill>
                      <a:prstClr val="black"/>
                    </a:solidFill>
                    <a:cs typeface="Arial"/>
                  </a:endParaRPr>
                </a:p>
              </p:txBody>
            </p:sp>
            <p:sp>
              <p:nvSpPr>
                <p:cNvPr id="30" name="Oval 101"/>
                <p:cNvSpPr>
                  <a:spLocks noChangeArrowheads="1"/>
                </p:cNvSpPr>
                <p:nvPr/>
              </p:nvSpPr>
              <p:spPr bwMode="auto">
                <a:xfrm>
                  <a:off x="3051175" y="6800850"/>
                  <a:ext cx="228600" cy="228600"/>
                </a:xfrm>
                <a:prstGeom prst="ellipse">
                  <a:avLst/>
                </a:prstGeom>
                <a:solidFill>
                  <a:srgbClr val="C5C7C9"/>
                </a:solidFill>
                <a:ln w="9525">
                  <a:noFill/>
                  <a:round/>
                  <a:headEnd/>
                  <a:tailEnd/>
                </a:ln>
              </p:spPr>
              <p:txBody>
                <a:bodyPr vert="horz" wrap="square" lIns="68580" tIns="34290" rIns="68580" bIns="34290" numCol="1" anchor="t" anchorCtr="0" compatLnSpc="1">
                  <a:prstTxWarp prst="textNoShape">
                    <a:avLst/>
                  </a:prstTxWarp>
                </a:bodyPr>
                <a:lstStyle/>
                <a:p>
                  <a:endParaRPr lang="en-US" sz="1350">
                    <a:solidFill>
                      <a:prstClr val="black"/>
                    </a:solidFill>
                    <a:cs typeface="Arial"/>
                  </a:endParaRPr>
                </a:p>
              </p:txBody>
            </p:sp>
            <p:sp>
              <p:nvSpPr>
                <p:cNvPr id="31" name="Freeform 102"/>
                <p:cNvSpPr>
                  <a:spLocks/>
                </p:cNvSpPr>
                <p:nvPr/>
              </p:nvSpPr>
              <p:spPr bwMode="auto">
                <a:xfrm>
                  <a:off x="2965450" y="7086600"/>
                  <a:ext cx="400050" cy="276225"/>
                </a:xfrm>
                <a:custGeom>
                  <a:avLst/>
                  <a:gdLst/>
                  <a:ahLst/>
                  <a:cxnLst>
                    <a:cxn ang="0">
                      <a:pos x="20" y="29"/>
                    </a:cxn>
                    <a:cxn ang="0">
                      <a:pos x="36" y="15"/>
                    </a:cxn>
                    <a:cxn ang="0">
                      <a:pos x="42" y="15"/>
                    </a:cxn>
                    <a:cxn ang="0">
                      <a:pos x="42" y="14"/>
                    </a:cxn>
                    <a:cxn ang="0">
                      <a:pos x="29" y="0"/>
                    </a:cxn>
                    <a:cxn ang="0">
                      <a:pos x="29" y="0"/>
                    </a:cxn>
                    <a:cxn ang="0">
                      <a:pos x="14" y="0"/>
                    </a:cxn>
                    <a:cxn ang="0">
                      <a:pos x="0" y="13"/>
                    </a:cxn>
                    <a:cxn ang="0">
                      <a:pos x="0" y="29"/>
                    </a:cxn>
                    <a:cxn ang="0">
                      <a:pos x="7" y="29"/>
                    </a:cxn>
                    <a:cxn ang="0">
                      <a:pos x="7" y="18"/>
                    </a:cxn>
                    <a:cxn ang="0">
                      <a:pos x="9" y="18"/>
                    </a:cxn>
                    <a:cxn ang="0">
                      <a:pos x="9" y="29"/>
                    </a:cxn>
                    <a:cxn ang="0">
                      <a:pos x="20" y="29"/>
                    </a:cxn>
                  </a:cxnLst>
                  <a:rect l="0" t="0" r="r" b="b"/>
                  <a:pathLst>
                    <a:path w="42" h="29">
                      <a:moveTo>
                        <a:pt x="20" y="29"/>
                      </a:moveTo>
                      <a:cubicBezTo>
                        <a:pt x="21" y="21"/>
                        <a:pt x="27" y="15"/>
                        <a:pt x="36" y="15"/>
                      </a:cubicBezTo>
                      <a:cubicBezTo>
                        <a:pt x="42" y="15"/>
                        <a:pt x="42" y="15"/>
                        <a:pt x="42" y="15"/>
                      </a:cubicBezTo>
                      <a:cubicBezTo>
                        <a:pt x="42" y="14"/>
                        <a:pt x="42" y="14"/>
                        <a:pt x="42" y="14"/>
                      </a:cubicBezTo>
                      <a:cubicBezTo>
                        <a:pt x="35" y="13"/>
                        <a:pt x="30" y="7"/>
                        <a:pt x="29" y="0"/>
                      </a:cubicBezTo>
                      <a:cubicBezTo>
                        <a:pt x="29" y="0"/>
                        <a:pt x="29" y="0"/>
                        <a:pt x="29" y="0"/>
                      </a:cubicBezTo>
                      <a:cubicBezTo>
                        <a:pt x="14" y="0"/>
                        <a:pt x="14" y="0"/>
                        <a:pt x="14" y="0"/>
                      </a:cubicBezTo>
                      <a:cubicBezTo>
                        <a:pt x="6" y="0"/>
                        <a:pt x="0" y="5"/>
                        <a:pt x="0" y="13"/>
                      </a:cubicBezTo>
                      <a:cubicBezTo>
                        <a:pt x="0" y="29"/>
                        <a:pt x="0" y="29"/>
                        <a:pt x="0" y="29"/>
                      </a:cubicBezTo>
                      <a:cubicBezTo>
                        <a:pt x="7" y="29"/>
                        <a:pt x="7" y="29"/>
                        <a:pt x="7" y="29"/>
                      </a:cubicBezTo>
                      <a:cubicBezTo>
                        <a:pt x="7" y="18"/>
                        <a:pt x="7" y="18"/>
                        <a:pt x="7" y="18"/>
                      </a:cubicBezTo>
                      <a:cubicBezTo>
                        <a:pt x="9" y="18"/>
                        <a:pt x="9" y="18"/>
                        <a:pt x="9" y="18"/>
                      </a:cubicBezTo>
                      <a:cubicBezTo>
                        <a:pt x="9" y="29"/>
                        <a:pt x="9" y="29"/>
                        <a:pt x="9" y="29"/>
                      </a:cubicBezTo>
                      <a:lnTo>
                        <a:pt x="20" y="29"/>
                      </a:lnTo>
                      <a:close/>
                    </a:path>
                  </a:pathLst>
                </a:custGeom>
                <a:solidFill>
                  <a:srgbClr val="C5C7C9"/>
                </a:solidFill>
                <a:ln w="9525">
                  <a:noFill/>
                  <a:round/>
                  <a:headEnd/>
                  <a:tailEnd/>
                </a:ln>
              </p:spPr>
              <p:txBody>
                <a:bodyPr vert="horz" wrap="square" lIns="68580" tIns="34290" rIns="68580" bIns="34290" numCol="1" anchor="t" anchorCtr="0" compatLnSpc="1">
                  <a:prstTxWarp prst="textNoShape">
                    <a:avLst/>
                  </a:prstTxWarp>
                </a:bodyPr>
                <a:lstStyle/>
                <a:p>
                  <a:endParaRPr lang="en-US" sz="1350">
                    <a:solidFill>
                      <a:prstClr val="black"/>
                    </a:solidFill>
                    <a:cs typeface="Arial"/>
                  </a:endParaRPr>
                </a:p>
              </p:txBody>
            </p:sp>
            <p:sp>
              <p:nvSpPr>
                <p:cNvPr id="32" name="Oval 103"/>
                <p:cNvSpPr>
                  <a:spLocks noChangeArrowheads="1"/>
                </p:cNvSpPr>
                <p:nvPr/>
              </p:nvSpPr>
              <p:spPr bwMode="auto">
                <a:xfrm>
                  <a:off x="3270250" y="6962775"/>
                  <a:ext cx="219075" cy="228600"/>
                </a:xfrm>
                <a:prstGeom prst="ellipse">
                  <a:avLst/>
                </a:prstGeom>
                <a:solidFill>
                  <a:srgbClr val="C5C7C9"/>
                </a:solidFill>
                <a:ln w="9525">
                  <a:noFill/>
                  <a:round/>
                  <a:headEnd/>
                  <a:tailEnd/>
                </a:ln>
              </p:spPr>
              <p:txBody>
                <a:bodyPr vert="horz" wrap="square" lIns="68580" tIns="34290" rIns="68580" bIns="34290" numCol="1" anchor="t" anchorCtr="0" compatLnSpc="1">
                  <a:prstTxWarp prst="textNoShape">
                    <a:avLst/>
                  </a:prstTxWarp>
                </a:bodyPr>
                <a:lstStyle/>
                <a:p>
                  <a:endParaRPr lang="en-US" sz="1350">
                    <a:solidFill>
                      <a:prstClr val="black"/>
                    </a:solidFill>
                    <a:cs typeface="Arial"/>
                  </a:endParaRPr>
                </a:p>
              </p:txBody>
            </p:sp>
            <p:sp>
              <p:nvSpPr>
                <p:cNvPr id="33" name="Freeform 104"/>
                <p:cNvSpPr>
                  <a:spLocks/>
                </p:cNvSpPr>
                <p:nvPr/>
              </p:nvSpPr>
              <p:spPr bwMode="auto">
                <a:xfrm>
                  <a:off x="3175000" y="7258050"/>
                  <a:ext cx="409575" cy="266700"/>
                </a:xfrm>
                <a:custGeom>
                  <a:avLst/>
                  <a:gdLst/>
                  <a:ahLst/>
                  <a:cxnLst>
                    <a:cxn ang="0">
                      <a:pos x="29" y="0"/>
                    </a:cxn>
                    <a:cxn ang="0">
                      <a:pos x="14" y="0"/>
                    </a:cxn>
                    <a:cxn ang="0">
                      <a:pos x="0" y="12"/>
                    </a:cxn>
                    <a:cxn ang="0">
                      <a:pos x="0" y="28"/>
                    </a:cxn>
                    <a:cxn ang="0">
                      <a:pos x="8" y="28"/>
                    </a:cxn>
                    <a:cxn ang="0">
                      <a:pos x="8" y="17"/>
                    </a:cxn>
                    <a:cxn ang="0">
                      <a:pos x="10" y="17"/>
                    </a:cxn>
                    <a:cxn ang="0">
                      <a:pos x="10" y="28"/>
                    </a:cxn>
                    <a:cxn ang="0">
                      <a:pos x="34" y="28"/>
                    </a:cxn>
                    <a:cxn ang="0">
                      <a:pos x="34" y="17"/>
                    </a:cxn>
                    <a:cxn ang="0">
                      <a:pos x="36" y="17"/>
                    </a:cxn>
                    <a:cxn ang="0">
                      <a:pos x="36" y="28"/>
                    </a:cxn>
                    <a:cxn ang="0">
                      <a:pos x="43" y="28"/>
                    </a:cxn>
                    <a:cxn ang="0">
                      <a:pos x="43" y="12"/>
                    </a:cxn>
                    <a:cxn ang="0">
                      <a:pos x="29" y="0"/>
                    </a:cxn>
                  </a:cxnLst>
                  <a:rect l="0" t="0" r="r" b="b"/>
                  <a:pathLst>
                    <a:path w="43" h="28">
                      <a:moveTo>
                        <a:pt x="29" y="0"/>
                      </a:moveTo>
                      <a:cubicBezTo>
                        <a:pt x="14" y="0"/>
                        <a:pt x="14" y="0"/>
                        <a:pt x="14" y="0"/>
                      </a:cubicBezTo>
                      <a:cubicBezTo>
                        <a:pt x="6" y="0"/>
                        <a:pt x="0" y="5"/>
                        <a:pt x="0" y="12"/>
                      </a:cubicBezTo>
                      <a:cubicBezTo>
                        <a:pt x="0" y="28"/>
                        <a:pt x="0" y="28"/>
                        <a:pt x="0" y="28"/>
                      </a:cubicBezTo>
                      <a:cubicBezTo>
                        <a:pt x="8" y="28"/>
                        <a:pt x="8" y="28"/>
                        <a:pt x="8" y="28"/>
                      </a:cubicBezTo>
                      <a:cubicBezTo>
                        <a:pt x="8" y="17"/>
                        <a:pt x="8" y="17"/>
                        <a:pt x="8" y="17"/>
                      </a:cubicBezTo>
                      <a:cubicBezTo>
                        <a:pt x="10" y="17"/>
                        <a:pt x="10" y="17"/>
                        <a:pt x="10" y="17"/>
                      </a:cubicBezTo>
                      <a:cubicBezTo>
                        <a:pt x="10" y="28"/>
                        <a:pt x="10" y="28"/>
                        <a:pt x="10" y="28"/>
                      </a:cubicBezTo>
                      <a:cubicBezTo>
                        <a:pt x="34" y="28"/>
                        <a:pt x="34" y="28"/>
                        <a:pt x="34" y="28"/>
                      </a:cubicBezTo>
                      <a:cubicBezTo>
                        <a:pt x="34" y="17"/>
                        <a:pt x="34" y="17"/>
                        <a:pt x="34" y="17"/>
                      </a:cubicBezTo>
                      <a:cubicBezTo>
                        <a:pt x="36" y="17"/>
                        <a:pt x="36" y="17"/>
                        <a:pt x="36" y="17"/>
                      </a:cubicBezTo>
                      <a:cubicBezTo>
                        <a:pt x="36" y="28"/>
                        <a:pt x="36" y="28"/>
                        <a:pt x="36" y="28"/>
                      </a:cubicBezTo>
                      <a:cubicBezTo>
                        <a:pt x="43" y="28"/>
                        <a:pt x="43" y="28"/>
                        <a:pt x="43" y="28"/>
                      </a:cubicBezTo>
                      <a:cubicBezTo>
                        <a:pt x="43" y="12"/>
                        <a:pt x="43" y="12"/>
                        <a:pt x="43" y="12"/>
                      </a:cubicBezTo>
                      <a:cubicBezTo>
                        <a:pt x="43" y="5"/>
                        <a:pt x="37" y="0"/>
                        <a:pt x="29" y="0"/>
                      </a:cubicBezTo>
                      <a:close/>
                    </a:path>
                  </a:pathLst>
                </a:custGeom>
                <a:solidFill>
                  <a:srgbClr val="C5C7C9"/>
                </a:solidFill>
                <a:ln w="9525">
                  <a:noFill/>
                  <a:round/>
                  <a:headEnd/>
                  <a:tailEnd/>
                </a:ln>
              </p:spPr>
              <p:txBody>
                <a:bodyPr vert="horz" wrap="square" lIns="68580" tIns="34290" rIns="68580" bIns="34290" numCol="1" anchor="t" anchorCtr="0" compatLnSpc="1">
                  <a:prstTxWarp prst="textNoShape">
                    <a:avLst/>
                  </a:prstTxWarp>
                </a:bodyPr>
                <a:lstStyle/>
                <a:p>
                  <a:endParaRPr lang="en-US" sz="1350">
                    <a:solidFill>
                      <a:prstClr val="black"/>
                    </a:solidFill>
                    <a:cs typeface="Arial"/>
                  </a:endParaRPr>
                </a:p>
              </p:txBody>
            </p:sp>
          </p:grpSp>
        </p:grpSp>
      </p:grpSp>
      <p:sp>
        <p:nvSpPr>
          <p:cNvPr id="42" name="TextBox 34"/>
          <p:cNvSpPr txBox="1">
            <a:spLocks noChangeArrowheads="1"/>
          </p:cNvSpPr>
          <p:nvPr/>
        </p:nvSpPr>
        <p:spPr bwMode="auto">
          <a:xfrm>
            <a:off x="7512108" y="1640975"/>
            <a:ext cx="482986" cy="242372"/>
          </a:xfrm>
          <a:prstGeom prst="rect">
            <a:avLst/>
          </a:prstGeom>
          <a:noFill/>
          <a:ln w="9525">
            <a:noFill/>
            <a:miter lim="800000"/>
            <a:headEnd/>
            <a:tailEnd/>
          </a:ln>
        </p:spPr>
        <p:txBody>
          <a:bodyPr wrap="square" lIns="91438" tIns="45719" rIns="91438" bIns="45719">
            <a:spAutoFit/>
          </a:bodyPr>
          <a:lstStyle/>
          <a:p>
            <a:pPr algn="r"/>
            <a:r>
              <a:rPr lang="en-US" sz="975" b="1" dirty="0">
                <a:solidFill>
                  <a:srgbClr val="6F2927"/>
                </a:solidFill>
                <a:ea typeface="Verdana" pitchFamily="34" charset="0"/>
                <a:cs typeface="Arial"/>
              </a:rPr>
              <a:t>AWS</a:t>
            </a:r>
          </a:p>
        </p:txBody>
      </p:sp>
      <p:cxnSp>
        <p:nvCxnSpPr>
          <p:cNvPr id="54" name="Elbow Connector 53"/>
          <p:cNvCxnSpPr>
            <a:stCxn id="66" idx="0"/>
            <a:endCxn id="19" idx="3"/>
          </p:cNvCxnSpPr>
          <p:nvPr/>
        </p:nvCxnSpPr>
        <p:spPr>
          <a:xfrm rot="16200000" flipV="1">
            <a:off x="3064354" y="1699148"/>
            <a:ext cx="1215716" cy="2039805"/>
          </a:xfrm>
          <a:prstGeom prst="bentConnector3">
            <a:avLst>
              <a:gd name="adj1" fmla="val 27811"/>
            </a:avLst>
          </a:prstGeom>
          <a:ln>
            <a:solidFill>
              <a:schemeClr val="accent3">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3888555" y="3326909"/>
            <a:ext cx="1607119" cy="97784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en-US" sz="1350">
              <a:solidFill>
                <a:prstClr val="white"/>
              </a:solidFill>
            </a:endParaRPr>
          </a:p>
        </p:txBody>
      </p:sp>
      <p:pic>
        <p:nvPicPr>
          <p:cNvPr id="49" name="Picture 4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93259" y="1385838"/>
            <a:ext cx="877606" cy="877606"/>
          </a:xfrm>
          <a:prstGeom prst="rect">
            <a:avLst/>
          </a:prstGeom>
        </p:spPr>
      </p:pic>
      <p:grpSp>
        <p:nvGrpSpPr>
          <p:cNvPr id="20" name="Group 19"/>
          <p:cNvGrpSpPr/>
          <p:nvPr/>
        </p:nvGrpSpPr>
        <p:grpSpPr>
          <a:xfrm>
            <a:off x="4008805" y="1464237"/>
            <a:ext cx="1226831" cy="927177"/>
            <a:chOff x="421033" y="2534063"/>
            <a:chExt cx="847725" cy="735564"/>
          </a:xfrm>
        </p:grpSpPr>
        <p:sp>
          <p:nvSpPr>
            <p:cNvPr id="22" name="TextBox 4"/>
            <p:cNvSpPr txBox="1">
              <a:spLocks noChangeArrowheads="1"/>
            </p:cNvSpPr>
            <p:nvPr/>
          </p:nvSpPr>
          <p:spPr bwMode="auto">
            <a:xfrm>
              <a:off x="455889" y="3086499"/>
              <a:ext cx="738188" cy="183128"/>
            </a:xfrm>
            <a:prstGeom prst="rect">
              <a:avLst/>
            </a:prstGeom>
            <a:noFill/>
            <a:ln w="9525">
              <a:noFill/>
              <a:miter lim="800000"/>
              <a:headEnd/>
              <a:tailEnd/>
            </a:ln>
          </p:spPr>
          <p:txBody>
            <a:bodyPr>
              <a:spAutoFit/>
            </a:bodyPr>
            <a:lstStyle/>
            <a:p>
              <a:pPr algn="ctr"/>
              <a:r>
                <a:rPr lang="en-US" sz="900" dirty="0">
                  <a:solidFill>
                    <a:prstClr val="black"/>
                  </a:solidFill>
                  <a:ea typeface="Verdana" pitchFamily="34" charset="0"/>
                  <a:cs typeface="Arial"/>
                </a:rPr>
                <a:t>Internet</a:t>
              </a:r>
            </a:p>
          </p:txBody>
        </p:sp>
        <p:sp>
          <p:nvSpPr>
            <p:cNvPr id="21" name="Freeform 251"/>
            <p:cNvSpPr>
              <a:spLocks/>
            </p:cNvSpPr>
            <p:nvPr/>
          </p:nvSpPr>
          <p:spPr bwMode="auto">
            <a:xfrm>
              <a:off x="421033" y="2534063"/>
              <a:ext cx="847725" cy="523875"/>
            </a:xfrm>
            <a:custGeom>
              <a:avLst/>
              <a:gdLst/>
              <a:ahLst/>
              <a:cxnLst>
                <a:cxn ang="0">
                  <a:pos x="77" y="23"/>
                </a:cxn>
                <a:cxn ang="0">
                  <a:pos x="77" y="23"/>
                </a:cxn>
                <a:cxn ang="0">
                  <a:pos x="55" y="0"/>
                </a:cxn>
                <a:cxn ang="0">
                  <a:pos x="34" y="13"/>
                </a:cxn>
                <a:cxn ang="0">
                  <a:pos x="28" y="11"/>
                </a:cxn>
                <a:cxn ang="0">
                  <a:pos x="16" y="23"/>
                </a:cxn>
                <a:cxn ang="0">
                  <a:pos x="0" y="39"/>
                </a:cxn>
                <a:cxn ang="0">
                  <a:pos x="0" y="40"/>
                </a:cxn>
                <a:cxn ang="0">
                  <a:pos x="18" y="55"/>
                </a:cxn>
                <a:cxn ang="0">
                  <a:pos x="71" y="55"/>
                </a:cxn>
                <a:cxn ang="0">
                  <a:pos x="89" y="40"/>
                </a:cxn>
                <a:cxn ang="0">
                  <a:pos x="89" y="39"/>
                </a:cxn>
                <a:cxn ang="0">
                  <a:pos x="77" y="23"/>
                </a:cxn>
              </a:cxnLst>
              <a:rect l="0" t="0" r="r" b="b"/>
              <a:pathLst>
                <a:path w="89" h="55">
                  <a:moveTo>
                    <a:pt x="77" y="23"/>
                  </a:moveTo>
                  <a:cubicBezTo>
                    <a:pt x="77" y="23"/>
                    <a:pt x="77" y="23"/>
                    <a:pt x="77" y="23"/>
                  </a:cubicBezTo>
                  <a:cubicBezTo>
                    <a:pt x="77" y="10"/>
                    <a:pt x="67" y="0"/>
                    <a:pt x="55" y="0"/>
                  </a:cubicBezTo>
                  <a:cubicBezTo>
                    <a:pt x="46" y="0"/>
                    <a:pt x="38" y="6"/>
                    <a:pt x="34" y="13"/>
                  </a:cubicBezTo>
                  <a:cubicBezTo>
                    <a:pt x="32" y="12"/>
                    <a:pt x="30" y="11"/>
                    <a:pt x="28" y="11"/>
                  </a:cubicBezTo>
                  <a:cubicBezTo>
                    <a:pt x="22" y="11"/>
                    <a:pt x="17" y="16"/>
                    <a:pt x="16" y="23"/>
                  </a:cubicBezTo>
                  <a:cubicBezTo>
                    <a:pt x="7" y="23"/>
                    <a:pt x="0" y="32"/>
                    <a:pt x="0" y="39"/>
                  </a:cubicBezTo>
                  <a:cubicBezTo>
                    <a:pt x="0" y="40"/>
                    <a:pt x="0" y="40"/>
                    <a:pt x="0" y="40"/>
                  </a:cubicBezTo>
                  <a:cubicBezTo>
                    <a:pt x="0" y="48"/>
                    <a:pt x="8" y="55"/>
                    <a:pt x="18" y="55"/>
                  </a:cubicBezTo>
                  <a:cubicBezTo>
                    <a:pt x="71" y="55"/>
                    <a:pt x="71" y="55"/>
                    <a:pt x="71" y="55"/>
                  </a:cubicBezTo>
                  <a:cubicBezTo>
                    <a:pt x="81" y="55"/>
                    <a:pt x="89" y="48"/>
                    <a:pt x="89" y="40"/>
                  </a:cubicBezTo>
                  <a:cubicBezTo>
                    <a:pt x="89" y="39"/>
                    <a:pt x="89" y="39"/>
                    <a:pt x="89" y="39"/>
                  </a:cubicBezTo>
                  <a:cubicBezTo>
                    <a:pt x="89" y="33"/>
                    <a:pt x="84" y="25"/>
                    <a:pt x="77" y="23"/>
                  </a:cubicBezTo>
                  <a:close/>
                </a:path>
              </a:pathLst>
            </a:custGeom>
            <a:solidFill>
              <a:srgbClr val="C5C7C9"/>
            </a:solidFill>
            <a:ln w="9525">
              <a:solidFill>
                <a:srgbClr val="646364"/>
              </a:solidFill>
              <a:round/>
              <a:headEnd/>
              <a:tailEnd/>
            </a:ln>
          </p:spPr>
          <p:txBody>
            <a:bodyPr vert="horz" wrap="square" lIns="68580" tIns="34290" rIns="68580" bIns="34290" numCol="1" anchor="t" anchorCtr="0" compatLnSpc="1">
              <a:prstTxWarp prst="textNoShape">
                <a:avLst/>
              </a:prstTxWarp>
            </a:bodyPr>
            <a:lstStyle/>
            <a:p>
              <a:endParaRPr lang="en-US" sz="1350">
                <a:solidFill>
                  <a:prstClr val="black"/>
                </a:solidFill>
                <a:cs typeface="Arial"/>
              </a:endParaRPr>
            </a:p>
          </p:txBody>
        </p:sp>
      </p:grpSp>
      <p:cxnSp>
        <p:nvCxnSpPr>
          <p:cNvPr id="75" name="Straight Arrow Connector 74"/>
          <p:cNvCxnSpPr/>
          <p:nvPr/>
        </p:nvCxnSpPr>
        <p:spPr>
          <a:xfrm flipH="1">
            <a:off x="2920208" y="1678415"/>
            <a:ext cx="3291709"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80" name="Can 79"/>
          <p:cNvSpPr/>
          <p:nvPr/>
        </p:nvSpPr>
        <p:spPr>
          <a:xfrm>
            <a:off x="6975768" y="1390617"/>
            <a:ext cx="539453" cy="717472"/>
          </a:xfrm>
          <a:prstGeom prst="can">
            <a:avLst/>
          </a:prstGeom>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en-US" sz="1350">
              <a:solidFill>
                <a:prstClr val="white"/>
              </a:solidFill>
            </a:endParaRPr>
          </a:p>
        </p:txBody>
      </p:sp>
      <p:sp>
        <p:nvSpPr>
          <p:cNvPr id="82" name="Rectangle 81"/>
          <p:cNvSpPr/>
          <p:nvPr/>
        </p:nvSpPr>
        <p:spPr>
          <a:xfrm>
            <a:off x="6911730" y="1347700"/>
            <a:ext cx="656614" cy="8120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en-US" sz="1350">
              <a:solidFill>
                <a:prstClr val="white"/>
              </a:solidFill>
            </a:endParaRPr>
          </a:p>
        </p:txBody>
      </p:sp>
      <p:sp>
        <p:nvSpPr>
          <p:cNvPr id="81" name="Can 80"/>
          <p:cNvSpPr/>
          <p:nvPr/>
        </p:nvSpPr>
        <p:spPr>
          <a:xfrm>
            <a:off x="6972657" y="1396152"/>
            <a:ext cx="539453" cy="717472"/>
          </a:xfrm>
          <a:prstGeom prst="can">
            <a:avLst/>
          </a:prstGeom>
          <a:noFill/>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en-US" sz="1350">
              <a:solidFill>
                <a:prstClr val="white"/>
              </a:solidFill>
            </a:endParaRPr>
          </a:p>
        </p:txBody>
      </p:sp>
      <p:cxnSp>
        <p:nvCxnSpPr>
          <p:cNvPr id="74" name="Elbow Connector 73"/>
          <p:cNvCxnSpPr>
            <a:stCxn id="66" idx="0"/>
            <a:endCxn id="82" idx="2"/>
          </p:cNvCxnSpPr>
          <p:nvPr/>
        </p:nvCxnSpPr>
        <p:spPr>
          <a:xfrm rot="5400000" flipH="1" flipV="1">
            <a:off x="5382508" y="1469379"/>
            <a:ext cx="1167134" cy="2547922"/>
          </a:xfrm>
          <a:prstGeom prst="bentConnector3">
            <a:avLst>
              <a:gd name="adj1" fmla="val 29274"/>
            </a:avLst>
          </a:prstGeom>
          <a:ln>
            <a:solidFill>
              <a:schemeClr val="accent3">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a:off x="6592061" y="1675984"/>
            <a:ext cx="380145"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2917091" y="1811106"/>
            <a:ext cx="4055115" cy="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a:off x="2913977" y="1946228"/>
            <a:ext cx="4055115" cy="0"/>
          </a:xfrm>
          <a:prstGeom prst="straightConnector1">
            <a:avLst/>
          </a:prstGeom>
          <a:ln>
            <a:solidFill>
              <a:srgbClr val="4F81BD"/>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12" name="Group 11"/>
          <p:cNvGrpSpPr/>
          <p:nvPr/>
        </p:nvGrpSpPr>
        <p:grpSpPr>
          <a:xfrm>
            <a:off x="1402738" y="1084413"/>
            <a:ext cx="1996220" cy="1480894"/>
            <a:chOff x="6743700" y="760413"/>
            <a:chExt cx="1752600" cy="1733550"/>
          </a:xfrm>
          <a:noFill/>
        </p:grpSpPr>
        <p:grpSp>
          <p:nvGrpSpPr>
            <p:cNvPr id="13" name="Group 21"/>
            <p:cNvGrpSpPr>
              <a:grpSpLocks/>
            </p:cNvGrpSpPr>
            <p:nvPr/>
          </p:nvGrpSpPr>
          <p:grpSpPr bwMode="auto">
            <a:xfrm>
              <a:off x="6743700" y="760413"/>
              <a:ext cx="1752600" cy="1733550"/>
              <a:chOff x="545458" y="4783771"/>
              <a:chExt cx="2293787" cy="1733798"/>
            </a:xfrm>
            <a:grpFill/>
          </p:grpSpPr>
          <p:sp>
            <p:nvSpPr>
              <p:cNvPr id="15" name="Rounded Rectangle 14"/>
              <p:cNvSpPr/>
              <p:nvPr/>
            </p:nvSpPr>
            <p:spPr>
              <a:xfrm>
                <a:off x="545458" y="4783771"/>
                <a:ext cx="2293787" cy="1733798"/>
              </a:xfrm>
              <a:prstGeom prst="roundRect">
                <a:avLst>
                  <a:gd name="adj" fmla="val 9818"/>
                </a:avLst>
              </a:prstGeom>
              <a:grp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dirty="0">
                  <a:solidFill>
                    <a:prstClr val="black"/>
                  </a:solidFill>
                  <a:cs typeface="Arial"/>
                </a:endParaRPr>
              </a:p>
            </p:txBody>
          </p:sp>
          <p:sp>
            <p:nvSpPr>
              <p:cNvPr id="16" name="Rounded Rectangle 15"/>
              <p:cNvSpPr/>
              <p:nvPr/>
            </p:nvSpPr>
            <p:spPr>
              <a:xfrm>
                <a:off x="545458" y="4783771"/>
                <a:ext cx="2293787" cy="1733798"/>
              </a:xfrm>
              <a:prstGeom prst="roundRect">
                <a:avLst>
                  <a:gd name="adj" fmla="val 9818"/>
                </a:avLst>
              </a:prstGeom>
              <a:grp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dirty="0">
                  <a:solidFill>
                    <a:prstClr val="black"/>
                  </a:solidFill>
                  <a:cs typeface="Arial"/>
                </a:endParaRPr>
              </a:p>
            </p:txBody>
          </p:sp>
        </p:grpSp>
        <p:sp>
          <p:nvSpPr>
            <p:cNvPr id="14" name="TextBox 34"/>
            <p:cNvSpPr txBox="1">
              <a:spLocks noChangeArrowheads="1"/>
            </p:cNvSpPr>
            <p:nvPr/>
          </p:nvSpPr>
          <p:spPr bwMode="auto">
            <a:xfrm>
              <a:off x="6842125" y="1814156"/>
              <a:ext cx="1555750" cy="270214"/>
            </a:xfrm>
            <a:prstGeom prst="rect">
              <a:avLst/>
            </a:prstGeom>
            <a:grpFill/>
            <a:ln w="9525">
              <a:noFill/>
              <a:miter lim="800000"/>
              <a:headEnd/>
              <a:tailEnd/>
            </a:ln>
          </p:spPr>
          <p:txBody>
            <a:bodyPr>
              <a:spAutoFit/>
            </a:bodyPr>
            <a:lstStyle/>
            <a:p>
              <a:pPr algn="ctr"/>
              <a:endParaRPr lang="en-US" sz="900" b="1" dirty="0">
                <a:solidFill>
                  <a:srgbClr val="6F2927"/>
                </a:solidFill>
                <a:ea typeface="Verdana" pitchFamily="34" charset="0"/>
                <a:cs typeface="Arial"/>
              </a:endParaRPr>
            </a:p>
          </p:txBody>
        </p:sp>
      </p:grpSp>
      <p:grpSp>
        <p:nvGrpSpPr>
          <p:cNvPr id="43" name="Group 42"/>
          <p:cNvGrpSpPr/>
          <p:nvPr/>
        </p:nvGrpSpPr>
        <p:grpSpPr>
          <a:xfrm>
            <a:off x="6005620" y="1079457"/>
            <a:ext cx="1996220" cy="1480894"/>
            <a:chOff x="6743700" y="760413"/>
            <a:chExt cx="1752600" cy="1733550"/>
          </a:xfrm>
          <a:noFill/>
        </p:grpSpPr>
        <p:grpSp>
          <p:nvGrpSpPr>
            <p:cNvPr id="44" name="Group 21"/>
            <p:cNvGrpSpPr>
              <a:grpSpLocks/>
            </p:cNvGrpSpPr>
            <p:nvPr/>
          </p:nvGrpSpPr>
          <p:grpSpPr bwMode="auto">
            <a:xfrm>
              <a:off x="6743700" y="760413"/>
              <a:ext cx="1752600" cy="1733550"/>
              <a:chOff x="545458" y="4783771"/>
              <a:chExt cx="2293787" cy="1733798"/>
            </a:xfrm>
            <a:grpFill/>
          </p:grpSpPr>
          <p:sp>
            <p:nvSpPr>
              <p:cNvPr id="46" name="Rounded Rectangle 45"/>
              <p:cNvSpPr/>
              <p:nvPr/>
            </p:nvSpPr>
            <p:spPr>
              <a:xfrm>
                <a:off x="545458" y="4783771"/>
                <a:ext cx="2293787" cy="1733798"/>
              </a:xfrm>
              <a:prstGeom prst="roundRect">
                <a:avLst>
                  <a:gd name="adj" fmla="val 9818"/>
                </a:avLst>
              </a:prstGeom>
              <a:grp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dirty="0">
                  <a:solidFill>
                    <a:prstClr val="black"/>
                  </a:solidFill>
                  <a:cs typeface="Arial"/>
                </a:endParaRPr>
              </a:p>
            </p:txBody>
          </p:sp>
          <p:sp>
            <p:nvSpPr>
              <p:cNvPr id="47" name="Rounded Rectangle 46"/>
              <p:cNvSpPr/>
              <p:nvPr/>
            </p:nvSpPr>
            <p:spPr>
              <a:xfrm>
                <a:off x="545458" y="4783771"/>
                <a:ext cx="2293787" cy="1733798"/>
              </a:xfrm>
              <a:prstGeom prst="roundRect">
                <a:avLst>
                  <a:gd name="adj" fmla="val 9818"/>
                </a:avLst>
              </a:prstGeom>
              <a:grp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dirty="0">
                  <a:solidFill>
                    <a:prstClr val="black"/>
                  </a:solidFill>
                  <a:cs typeface="Arial"/>
                </a:endParaRPr>
              </a:p>
            </p:txBody>
          </p:sp>
        </p:grpSp>
        <p:sp>
          <p:nvSpPr>
            <p:cNvPr id="45" name="TextBox 34"/>
            <p:cNvSpPr txBox="1">
              <a:spLocks noChangeArrowheads="1"/>
            </p:cNvSpPr>
            <p:nvPr/>
          </p:nvSpPr>
          <p:spPr bwMode="auto">
            <a:xfrm>
              <a:off x="6842125" y="1814156"/>
              <a:ext cx="1555750" cy="270214"/>
            </a:xfrm>
            <a:prstGeom prst="rect">
              <a:avLst/>
            </a:prstGeom>
            <a:grpFill/>
            <a:ln w="9525">
              <a:noFill/>
              <a:miter lim="800000"/>
              <a:headEnd/>
              <a:tailEnd/>
            </a:ln>
          </p:spPr>
          <p:txBody>
            <a:bodyPr>
              <a:spAutoFit/>
            </a:bodyPr>
            <a:lstStyle/>
            <a:p>
              <a:pPr algn="ctr"/>
              <a:endParaRPr lang="en-US" sz="900" b="1" dirty="0">
                <a:solidFill>
                  <a:srgbClr val="6F2927"/>
                </a:solidFill>
                <a:ea typeface="Verdana" pitchFamily="34" charset="0"/>
                <a:cs typeface="Arial"/>
              </a:endParaRPr>
            </a:p>
          </p:txBody>
        </p:sp>
      </p:grpSp>
      <p:sp>
        <p:nvSpPr>
          <p:cNvPr id="69" name="TextBox 68"/>
          <p:cNvSpPr txBox="1"/>
          <p:nvPr/>
        </p:nvSpPr>
        <p:spPr>
          <a:xfrm>
            <a:off x="5330670" y="1632789"/>
            <a:ext cx="656614" cy="300080"/>
          </a:xfrm>
          <a:prstGeom prst="rect">
            <a:avLst/>
          </a:prstGeom>
          <a:noFill/>
        </p:spPr>
        <p:txBody>
          <a:bodyPr wrap="square" lIns="91438" tIns="45719" rIns="91438" bIns="45719" rtlCol="0">
            <a:spAutoFit/>
          </a:bodyPr>
          <a:lstStyle/>
          <a:p>
            <a:r>
              <a:rPr lang="en-US" sz="1350" b="1" dirty="0">
                <a:solidFill>
                  <a:prstClr val="black"/>
                </a:solidFill>
              </a:rPr>
              <a:t>VPN</a:t>
            </a:r>
          </a:p>
        </p:txBody>
      </p:sp>
      <p:sp>
        <p:nvSpPr>
          <p:cNvPr id="92" name="Content Placeholder 2"/>
          <p:cNvSpPr>
            <a:spLocks noGrp="1"/>
          </p:cNvSpPr>
          <p:nvPr>
            <p:ph idx="1"/>
          </p:nvPr>
        </p:nvSpPr>
        <p:spPr>
          <a:xfrm>
            <a:off x="340594" y="3179187"/>
            <a:ext cx="3547255" cy="1384072"/>
          </a:xfrm>
        </p:spPr>
        <p:txBody>
          <a:bodyPr>
            <a:normAutofit lnSpcReduction="10000"/>
          </a:bodyPr>
          <a:lstStyle/>
          <a:p>
            <a:r>
              <a:rPr lang="en-US" sz="1700" dirty="0">
                <a:solidFill>
                  <a:schemeClr val="tx1"/>
                </a:solidFill>
              </a:rPr>
              <a:t>Start a replication instance</a:t>
            </a:r>
          </a:p>
          <a:p>
            <a:r>
              <a:rPr lang="en-US" sz="1700" dirty="0">
                <a:solidFill>
                  <a:schemeClr val="tx1"/>
                </a:solidFill>
              </a:rPr>
              <a:t>Connect to source and target databases</a:t>
            </a:r>
          </a:p>
          <a:p>
            <a:r>
              <a:rPr lang="en-US" sz="1700" dirty="0">
                <a:solidFill>
                  <a:schemeClr val="tx1"/>
                </a:solidFill>
              </a:rPr>
              <a:t>Select tables, schemas, or databases</a:t>
            </a:r>
          </a:p>
          <a:p>
            <a:endParaRPr lang="en-US" sz="2025" dirty="0">
              <a:solidFill>
                <a:schemeClr val="tx1"/>
              </a:solidFill>
            </a:endParaRPr>
          </a:p>
        </p:txBody>
      </p:sp>
      <p:sp>
        <p:nvSpPr>
          <p:cNvPr id="93" name="Content Placeholder 2"/>
          <p:cNvSpPr txBox="1">
            <a:spLocks/>
          </p:cNvSpPr>
          <p:nvPr/>
        </p:nvSpPr>
        <p:spPr>
          <a:xfrm>
            <a:off x="5596746" y="3176082"/>
            <a:ext cx="3120672" cy="1384072"/>
          </a:xfrm>
          <a:prstGeom prst="rect">
            <a:avLst/>
          </a:prstGeom>
        </p:spPr>
        <p:txBody>
          <a:bodyPr vert="horz" lIns="91438" tIns="45719" rIns="91438" bIns="45719" rtlCol="0">
            <a:noAutofit/>
          </a:bodyPr>
          <a:lstStyle>
            <a:lvl1pPr marL="342900" indent="-342900" algn="l" defTabSz="457200" rtl="0" eaLnBrk="1" latinLnBrk="0" hangingPunct="1">
              <a:spcBef>
                <a:spcPct val="20000"/>
              </a:spcBef>
              <a:buFont typeface="Arial"/>
              <a:buChar char="•"/>
              <a:defRPr sz="2800" b="0" i="0" kern="1200">
                <a:solidFill>
                  <a:srgbClr val="595A5D"/>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rgbClr val="595A5D"/>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rgbClr val="595A5D"/>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914378">
              <a:lnSpc>
                <a:spcPct val="90000"/>
              </a:lnSpc>
              <a:buClr>
                <a:srgbClr val="F59300"/>
              </a:buClr>
              <a:buSzPct val="80000"/>
              <a:buNone/>
            </a:pPr>
            <a:r>
              <a:rPr lang="en-US" sz="1600" dirty="0">
                <a:solidFill>
                  <a:srgbClr val="474746"/>
                </a:solidFill>
                <a:latin typeface="Arial" pitchFamily="34" charset="0"/>
                <a:cs typeface="Arial" pitchFamily="34" charset="0"/>
              </a:rPr>
              <a:t>Let AWS DMS create tables, load data, and keep them in sync</a:t>
            </a:r>
          </a:p>
          <a:p>
            <a:pPr marL="0" indent="0" defTabSz="914378">
              <a:lnSpc>
                <a:spcPct val="90000"/>
              </a:lnSpc>
              <a:buClr>
                <a:srgbClr val="F59300"/>
              </a:buClr>
              <a:buSzPct val="80000"/>
              <a:buNone/>
            </a:pPr>
            <a:r>
              <a:rPr lang="en-US" sz="1600" dirty="0">
                <a:solidFill>
                  <a:srgbClr val="474746"/>
                </a:solidFill>
                <a:latin typeface="Arial" pitchFamily="34" charset="0"/>
                <a:cs typeface="Arial" pitchFamily="34" charset="0"/>
              </a:rPr>
              <a:t>Switch applications over to the target at your convenience</a:t>
            </a:r>
          </a:p>
        </p:txBody>
      </p:sp>
      <p:sp>
        <p:nvSpPr>
          <p:cNvPr id="94" name="Title 1"/>
          <p:cNvSpPr>
            <a:spLocks noGrp="1"/>
          </p:cNvSpPr>
          <p:nvPr>
            <p:ph type="title"/>
          </p:nvPr>
        </p:nvSpPr>
        <p:spPr>
          <a:xfrm>
            <a:off x="336789" y="114936"/>
            <a:ext cx="8205304" cy="857250"/>
          </a:xfrm>
        </p:spPr>
        <p:txBody>
          <a:bodyPr>
            <a:normAutofit/>
          </a:bodyPr>
          <a:lstStyle/>
          <a:p>
            <a:r>
              <a:rPr lang="en-US" dirty="0" smtClean="0"/>
              <a:t>Keep Your </a:t>
            </a:r>
            <a:r>
              <a:rPr lang="en-US" dirty="0"/>
              <a:t>A</a:t>
            </a:r>
            <a:r>
              <a:rPr lang="en-US" dirty="0" smtClean="0"/>
              <a:t>pps </a:t>
            </a:r>
            <a:r>
              <a:rPr lang="en-US" dirty="0"/>
              <a:t>R</a:t>
            </a:r>
            <a:r>
              <a:rPr lang="en-US" dirty="0" smtClean="0"/>
              <a:t>unning </a:t>
            </a:r>
            <a:r>
              <a:rPr lang="en-US" dirty="0"/>
              <a:t>D</a:t>
            </a:r>
            <a:r>
              <a:rPr lang="en-US" dirty="0" smtClean="0"/>
              <a:t>uring the Migration</a:t>
            </a:r>
            <a:endParaRPr lang="en-US" dirty="0"/>
          </a:p>
        </p:txBody>
      </p:sp>
      <p:sp>
        <p:nvSpPr>
          <p:cNvPr id="51" name="TextBox 34"/>
          <p:cNvSpPr txBox="1">
            <a:spLocks noChangeArrowheads="1"/>
          </p:cNvSpPr>
          <p:nvPr/>
        </p:nvSpPr>
        <p:spPr bwMode="auto">
          <a:xfrm>
            <a:off x="5524248" y="1044328"/>
            <a:ext cx="1749820" cy="542454"/>
          </a:xfrm>
          <a:prstGeom prst="rect">
            <a:avLst/>
          </a:prstGeom>
          <a:noFill/>
          <a:ln w="9525">
            <a:noFill/>
            <a:miter lim="800000"/>
            <a:headEnd/>
            <a:tailEnd/>
          </a:ln>
        </p:spPr>
        <p:txBody>
          <a:bodyPr wrap="square" lIns="91438" tIns="45719" rIns="91438" bIns="45719">
            <a:spAutoFit/>
          </a:bodyPr>
          <a:lstStyle/>
          <a:p>
            <a:pPr algn="ctr"/>
            <a:r>
              <a:rPr lang="en-US" sz="975" b="1" dirty="0">
                <a:solidFill>
                  <a:srgbClr val="6F2927"/>
                </a:solidFill>
                <a:ea typeface="Verdana" pitchFamily="34" charset="0"/>
                <a:cs typeface="Arial"/>
              </a:rPr>
              <a:t>AWS</a:t>
            </a:r>
          </a:p>
          <a:p>
            <a:pPr algn="ctr"/>
            <a:r>
              <a:rPr lang="en-US" sz="975" b="1" dirty="0">
                <a:solidFill>
                  <a:srgbClr val="6F2927"/>
                </a:solidFill>
                <a:ea typeface="Verdana" pitchFamily="34" charset="0"/>
                <a:cs typeface="Arial"/>
              </a:rPr>
              <a:t>Database Migration Service</a:t>
            </a:r>
          </a:p>
        </p:txBody>
      </p:sp>
    </p:spTree>
    <p:extLst>
      <p:ext uri="{BB962C8B-B14F-4D97-AF65-F5344CB8AC3E}">
        <p14:creationId xmlns:p14="http://schemas.microsoft.com/office/powerpoint/2010/main" val="138127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1000" fill="hold"/>
                                        <p:tgtEl>
                                          <p:spTgt spid="49"/>
                                        </p:tgtEl>
                                        <p:attrNameLst>
                                          <p:attrName>ppt_w</p:attrName>
                                        </p:attrNameLst>
                                      </p:cBhvr>
                                      <p:tavLst>
                                        <p:tav tm="0">
                                          <p:val>
                                            <p:fltVal val="0"/>
                                          </p:val>
                                        </p:tav>
                                        <p:tav tm="100000">
                                          <p:val>
                                            <p:strVal val="#ppt_w"/>
                                          </p:val>
                                        </p:tav>
                                      </p:tavLst>
                                    </p:anim>
                                    <p:anim calcmode="lin" valueType="num">
                                      <p:cBhvr>
                                        <p:cTn id="8" dur="1000" fill="hold"/>
                                        <p:tgtEl>
                                          <p:spTgt spid="49"/>
                                        </p:tgtEl>
                                        <p:attrNameLst>
                                          <p:attrName>ppt_h</p:attrName>
                                        </p:attrNameLst>
                                      </p:cBhvr>
                                      <p:tavLst>
                                        <p:tav tm="0">
                                          <p:val>
                                            <p:fltVal val="0"/>
                                          </p:val>
                                        </p:tav>
                                        <p:tav tm="100000">
                                          <p:val>
                                            <p:strVal val="#ppt_h"/>
                                          </p:val>
                                        </p:tav>
                                      </p:tavLst>
                                    </p:anim>
                                    <p:anim calcmode="lin" valueType="num">
                                      <p:cBhvr>
                                        <p:cTn id="9" dur="1000" fill="hold"/>
                                        <p:tgtEl>
                                          <p:spTgt spid="4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9"/>
                                        </p:tgtEl>
                                        <p:attrNameLst>
                                          <p:attrName>ppt_y</p:attrName>
                                        </p:attrNameLst>
                                      </p:cBhvr>
                                      <p:tavLst>
                                        <p:tav tm="0" fmla="#ppt_y+(sin(-2*pi*(1-$))*-#ppt_x+cos(-2*pi*(1-$))*(1-#ppt_y))*(1-$)">
                                          <p:val>
                                            <p:fltVal val="0"/>
                                          </p:val>
                                        </p:tav>
                                        <p:tav tm="100000">
                                          <p:val>
                                            <p:fltVal val="1"/>
                                          </p:val>
                                        </p:tav>
                                      </p:tavLst>
                                    </p:anim>
                                  </p:childTnLst>
                                </p:cTn>
                              </p:par>
                              <p:par>
                                <p:cTn id="11" presetID="1" presetClass="entr" presetSubtype="0" fill="hold" nodeType="withEffect">
                                  <p:stCondLst>
                                    <p:cond delay="0"/>
                                  </p:stCondLst>
                                  <p:childTnLst>
                                    <p:set>
                                      <p:cBhvr>
                                        <p:cTn id="12"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3">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3">
                                            <p:txEl>
                                              <p:pRg st="1" end="1"/>
                                            </p:txEl>
                                          </p:spTgt>
                                        </p:tgtEl>
                                        <p:attrNameLst>
                                          <p:attrName>style.visibility</p:attrName>
                                        </p:attrNameLst>
                                      </p:cBhvr>
                                      <p:to>
                                        <p:strVal val="visible"/>
                                      </p:to>
                                    </p:set>
                                  </p:childTnLst>
                                </p:cTn>
                              </p:par>
                            </p:childTnLst>
                          </p:cTn>
                        </p:par>
                        <p:par>
                          <p:cTn id="35" fill="hold">
                            <p:stCondLst>
                              <p:cond delay="0"/>
                            </p:stCondLst>
                            <p:childTnLst>
                              <p:par>
                                <p:cTn id="36" presetID="0" presetClass="path" presetSubtype="0" accel="50000" decel="50000" fill="hold" grpId="0" nodeType="afterEffect">
                                  <p:stCondLst>
                                    <p:cond delay="0"/>
                                  </p:stCondLst>
                                  <p:childTnLst>
                                    <p:animMotion origin="layout" path="M 3.90761E-6 4.81161E-6 L 3.90761E-6 -0.21156 " pathEditMode="relative" rAng="0" ptsTypes="AA">
                                      <p:cBhvr>
                                        <p:cTn id="37" dur="2000" fill="hold"/>
                                        <p:tgtEl>
                                          <p:spTgt spid="82"/>
                                        </p:tgtEl>
                                        <p:attrNameLst>
                                          <p:attrName>ppt_x</p:attrName>
                                          <p:attrName>ppt_y</p:attrName>
                                        </p:attrNameLst>
                                      </p:cBhvr>
                                      <p:rCtr x="0" y="-10593"/>
                                    </p:animMotion>
                                  </p:childTnLst>
                                </p:cTn>
                              </p:par>
                            </p:childTnLst>
                          </p:cTn>
                        </p:par>
                        <p:par>
                          <p:cTn id="38" fill="hold">
                            <p:stCondLst>
                              <p:cond delay="2000"/>
                            </p:stCondLst>
                            <p:childTnLst>
                              <p:par>
                                <p:cTn id="39" presetID="1" presetClass="exit" presetSubtype="0" fill="hold" nodeType="afterEffect">
                                  <p:stCondLst>
                                    <p:cond delay="0"/>
                                  </p:stCondLst>
                                  <p:childTnLst>
                                    <p:set>
                                      <p:cBhvr>
                                        <p:cTn id="40" dur="1" fill="hold">
                                          <p:stCondLst>
                                            <p:cond delay="0"/>
                                          </p:stCondLst>
                                        </p:cTn>
                                        <p:tgtEl>
                                          <p:spTgt spid="71"/>
                                        </p:tgtEl>
                                        <p:attrNameLst>
                                          <p:attrName>style.visibility</p:attrName>
                                        </p:attrNameLst>
                                      </p:cBhvr>
                                      <p:to>
                                        <p:strVal val="hidden"/>
                                      </p:to>
                                    </p:set>
                                  </p:childTnLst>
                                </p:cTn>
                              </p:par>
                            </p:childTnLst>
                          </p:cTn>
                        </p:par>
                        <p:par>
                          <p:cTn id="41" fill="hold">
                            <p:stCondLst>
                              <p:cond delay="2000"/>
                            </p:stCondLst>
                            <p:childTnLst>
                              <p:par>
                                <p:cTn id="42" presetID="1" presetClass="entr" presetSubtype="0" fill="hold" nodeType="afterEffect">
                                  <p:stCondLst>
                                    <p:cond delay="0"/>
                                  </p:stCondLst>
                                  <p:childTnLst>
                                    <p:set>
                                      <p:cBhvr>
                                        <p:cTn id="43" dur="1" fill="hold">
                                          <p:stCondLst>
                                            <p:cond delay="0"/>
                                          </p:stCondLst>
                                        </p:cTn>
                                        <p:tgtEl>
                                          <p:spTgt spid="8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nodeType="clickEffect">
                                  <p:stCondLst>
                                    <p:cond delay="0"/>
                                  </p:stCondLst>
                                  <p:childTnLst>
                                    <p:set>
                                      <p:cBhvr>
                                        <p:cTn id="47" dur="1" fill="hold">
                                          <p:stCondLst>
                                            <p:cond delay="0"/>
                                          </p:stCondLst>
                                        </p:cTn>
                                        <p:tgtEl>
                                          <p:spTgt spid="54"/>
                                        </p:tgtEl>
                                        <p:attrNameLst>
                                          <p:attrName>style.visibility</p:attrName>
                                        </p:attrNameLst>
                                      </p:cBhvr>
                                      <p:to>
                                        <p:strVal val="hidden"/>
                                      </p:to>
                                    </p:set>
                                  </p:childTnLst>
                                </p:cTn>
                              </p:par>
                            </p:childTnLst>
                          </p:cTn>
                        </p:par>
                        <p:par>
                          <p:cTn id="48" fill="hold">
                            <p:stCondLst>
                              <p:cond delay="0"/>
                            </p:stCondLst>
                            <p:childTnLst>
                              <p:par>
                                <p:cTn id="49" presetID="1" presetClass="entr" presetSubtype="0" fill="hold" nodeType="afterEffect">
                                  <p:stCondLst>
                                    <p:cond delay="0"/>
                                  </p:stCondLst>
                                  <p:childTnLst>
                                    <p:set>
                                      <p:cBhvr>
                                        <p:cTn id="50" dur="1" fill="hold">
                                          <p:stCondLst>
                                            <p:cond delay="0"/>
                                          </p:stCondLst>
                                        </p:cTn>
                                        <p:tgtEl>
                                          <p:spTgt spid="74"/>
                                        </p:tgtEl>
                                        <p:attrNameLst>
                                          <p:attrName>style.visibility</p:attrName>
                                        </p:attrNameLst>
                                      </p:cBhvr>
                                      <p:to>
                                        <p:strVal val="visible"/>
                                      </p:to>
                                    </p:set>
                                  </p:childTnLst>
                                </p:cTn>
                              </p:par>
                            </p:childTnLst>
                          </p:cTn>
                        </p:par>
                        <p:par>
                          <p:cTn id="51" fill="hold">
                            <p:stCondLst>
                              <p:cond delay="0"/>
                            </p:stCondLst>
                            <p:childTnLst>
                              <p:par>
                                <p:cTn id="52" presetID="1" presetClass="exit" presetSubtype="0" fill="hold" grpId="0" nodeType="afterEffect">
                                  <p:stCondLst>
                                    <p:cond delay="0"/>
                                  </p:stCondLst>
                                  <p:childTnLst>
                                    <p:set>
                                      <p:cBhvr>
                                        <p:cTn id="53" dur="1" fill="hold">
                                          <p:stCondLst>
                                            <p:cond delay="0"/>
                                          </p:stCondLst>
                                        </p:cTn>
                                        <p:tgtEl>
                                          <p:spTgt spid="19"/>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83"/>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71"/>
                                        </p:tgtEl>
                                        <p:attrNameLst>
                                          <p:attrName>style.visibility</p:attrName>
                                        </p:attrNameLst>
                                      </p:cBhvr>
                                      <p:to>
                                        <p:strVal val="hidden"/>
                                      </p:to>
                                    </p:set>
                                  </p:childTnLst>
                                </p:cTn>
                              </p:par>
                              <p:par>
                                <p:cTn id="58" presetID="1" presetClass="exit" presetSubtype="0" fill="hold" nodeType="withEffect">
                                  <p:stCondLst>
                                    <p:cond delay="0"/>
                                  </p:stCondLst>
                                  <p:childTnLst>
                                    <p:set>
                                      <p:cBhvr>
                                        <p:cTn id="59" dur="1" fill="hold">
                                          <p:stCondLst>
                                            <p:cond delay="0"/>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82" grpId="0" animBg="1"/>
      <p:bldP spid="5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For less than $10 per TB!</a:t>
            </a:r>
            <a:endParaRPr lang="en-NZ" dirty="0"/>
          </a:p>
        </p:txBody>
      </p:sp>
    </p:spTree>
    <p:extLst>
      <p:ext uri="{BB962C8B-B14F-4D97-AF65-F5344CB8AC3E}">
        <p14:creationId xmlns:p14="http://schemas.microsoft.com/office/powerpoint/2010/main" val="12289861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Database is Too Big!</a:t>
            </a:r>
            <a:endParaRPr lang="en-NZ" dirty="0"/>
          </a:p>
        </p:txBody>
      </p:sp>
    </p:spTree>
    <p:extLst>
      <p:ext uri="{BB962C8B-B14F-4D97-AF65-F5344CB8AC3E}">
        <p14:creationId xmlns:p14="http://schemas.microsoft.com/office/powerpoint/2010/main" val="34110221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Ingestion with AWS</a:t>
            </a:r>
            <a:endParaRPr lang="en-NZ" dirty="0"/>
          </a:p>
        </p:txBody>
      </p:sp>
      <p:sp>
        <p:nvSpPr>
          <p:cNvPr id="3" name="Content Placeholder 2"/>
          <p:cNvSpPr>
            <a:spLocks noGrp="1"/>
          </p:cNvSpPr>
          <p:nvPr>
            <p:ph idx="1"/>
          </p:nvPr>
        </p:nvSpPr>
        <p:spPr>
          <a:xfrm>
            <a:off x="336789" y="1015140"/>
            <a:ext cx="6331428" cy="3315644"/>
          </a:xfrm>
        </p:spPr>
        <p:txBody>
          <a:bodyPr>
            <a:normAutofit fontScale="92500" lnSpcReduction="10000"/>
          </a:bodyPr>
          <a:lstStyle/>
          <a:p>
            <a:r>
              <a:rPr lang="en-US" b="1" dirty="0" smtClean="0"/>
              <a:t>AWS Import/Export Disk </a:t>
            </a:r>
            <a:r>
              <a:rPr lang="en-US" dirty="0" smtClean="0"/>
              <a:t>– Ship your hard disks to AWS</a:t>
            </a:r>
          </a:p>
          <a:p>
            <a:r>
              <a:rPr lang="en-US" b="1" dirty="0" smtClean="0"/>
              <a:t>AWS Import/Export Snowball </a:t>
            </a:r>
            <a:r>
              <a:rPr lang="en-US" dirty="0" smtClean="0"/>
              <a:t>– A secure storage appliance with up to 80 TB that AWS ships to you</a:t>
            </a:r>
          </a:p>
          <a:p>
            <a:r>
              <a:rPr lang="en-NZ" b="1" dirty="0"/>
              <a:t>Amazon S3 Transfer </a:t>
            </a:r>
            <a:r>
              <a:rPr lang="en-NZ" b="1" dirty="0" smtClean="0"/>
              <a:t>Acceleration </a:t>
            </a:r>
            <a:r>
              <a:rPr lang="en-NZ" dirty="0" smtClean="0"/>
              <a:t>– Use AWS Edge Locations nearest to you to transfer data on Amazon’s optimized network up to 300% faster. You only need to pay for a local network connection!</a:t>
            </a:r>
            <a:endParaRPr lang="en-NZ"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2537" y="1335365"/>
            <a:ext cx="2470449" cy="2995419"/>
          </a:xfrm>
          <a:prstGeom prst="rect">
            <a:avLst/>
          </a:prstGeom>
        </p:spPr>
      </p:pic>
    </p:spTree>
    <p:extLst>
      <p:ext uri="{BB962C8B-B14F-4D97-AF65-F5344CB8AC3E}">
        <p14:creationId xmlns:p14="http://schemas.microsoft.com/office/powerpoint/2010/main" val="34296517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160" y="341099"/>
            <a:ext cx="7886700" cy="625079"/>
          </a:xfrm>
        </p:spPr>
        <p:txBody>
          <a:bodyPr/>
          <a:lstStyle/>
          <a:p>
            <a:r>
              <a:rPr lang="en-US" dirty="0" smtClean="0"/>
              <a:t>AWS Schema Conversion Tool (AWS SCT)</a:t>
            </a:r>
            <a:endParaRPr lang="en-US" dirty="0"/>
          </a:p>
        </p:txBody>
      </p:sp>
      <p:sp>
        <p:nvSpPr>
          <p:cNvPr id="4" name="Rectangle 3"/>
          <p:cNvSpPr/>
          <p:nvPr/>
        </p:nvSpPr>
        <p:spPr>
          <a:xfrm>
            <a:off x="237160" y="971551"/>
            <a:ext cx="6557340" cy="1015661"/>
          </a:xfrm>
          <a:prstGeom prst="rect">
            <a:avLst/>
          </a:prstGeom>
        </p:spPr>
        <p:txBody>
          <a:bodyPr wrap="square" lIns="91438" tIns="45719" rIns="91438" bIns="45719">
            <a:spAutoFit/>
          </a:bodyPr>
          <a:lstStyle/>
          <a:p>
            <a:pPr defTabSz="914378"/>
            <a:r>
              <a:rPr lang="en-US" sz="2000" i="1" dirty="0" smtClean="0">
                <a:solidFill>
                  <a:prstClr val="black"/>
                </a:solidFill>
                <a:latin typeface="Century Gothic" panose="020B0502020202020204" pitchFamily="34" charset="0"/>
              </a:rPr>
              <a:t>SCT helps </a:t>
            </a:r>
            <a:r>
              <a:rPr lang="en-US" sz="2000" i="1" dirty="0">
                <a:solidFill>
                  <a:prstClr val="black"/>
                </a:solidFill>
                <a:latin typeface="Century Gothic" panose="020B0502020202020204" pitchFamily="34" charset="0"/>
              </a:rPr>
              <a:t>automate many database schema and code conversion tasks when migrating between database engines or data warehouse engines</a:t>
            </a:r>
          </a:p>
        </p:txBody>
      </p:sp>
      <p:pic>
        <p:nvPicPr>
          <p:cNvPr id="1028" name="Picture 4" descr="688_2up_SchemaConver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0312" y="431303"/>
            <a:ext cx="1788228" cy="14211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428143" y="2079390"/>
            <a:ext cx="1353512" cy="380876"/>
          </a:xfrm>
          <a:prstGeom prst="rect">
            <a:avLst/>
          </a:prstGeom>
        </p:spPr>
      </p:pic>
      <p:pic>
        <p:nvPicPr>
          <p:cNvPr id="8" name="Picture 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29950" y="2217029"/>
            <a:ext cx="1461838" cy="191600"/>
          </a:xfrm>
          <a:prstGeom prst="rect">
            <a:avLst/>
          </a:prstGeom>
        </p:spPr>
      </p:pic>
      <p:pic>
        <p:nvPicPr>
          <p:cNvPr id="9" name="Picture 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834374" y="2652178"/>
            <a:ext cx="1118930" cy="575552"/>
          </a:xfrm>
          <a:prstGeom prst="rect">
            <a:avLst/>
          </a:prstGeom>
        </p:spPr>
      </p:pic>
      <p:pic>
        <p:nvPicPr>
          <p:cNvPr id="10" name="Picture 9"/>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827838" y="2921594"/>
            <a:ext cx="1084999" cy="402303"/>
          </a:xfrm>
          <a:prstGeom prst="rect">
            <a:avLst/>
          </a:prstGeom>
        </p:spPr>
      </p:pic>
      <p:sp>
        <p:nvSpPr>
          <p:cNvPr id="11" name="Down Arrow 10"/>
          <p:cNvSpPr/>
          <p:nvPr/>
        </p:nvSpPr>
        <p:spPr>
          <a:xfrm>
            <a:off x="1926152" y="3305497"/>
            <a:ext cx="787400" cy="393700"/>
          </a:xfrm>
          <a:prstGeom prst="downArrow">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a:p>
        </p:txBody>
      </p:sp>
      <p:pic>
        <p:nvPicPr>
          <p:cNvPr id="12" name="Picture 1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402911" y="3953997"/>
            <a:ext cx="942961" cy="485038"/>
          </a:xfrm>
          <a:prstGeom prst="rect">
            <a:avLst/>
          </a:prstGeom>
        </p:spPr>
      </p:pic>
      <p:pic>
        <p:nvPicPr>
          <p:cNvPr id="16" name="Picture 6" descr="https://upload.wikimedia.org/wikipedia/en/3/3e/MariaDB_Logo_from_SkySQL_Ab.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67130" y="2496079"/>
            <a:ext cx="991044" cy="51009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3481440" y="4094752"/>
            <a:ext cx="1084999" cy="402303"/>
          </a:xfrm>
          <a:prstGeom prst="rect">
            <a:avLst/>
          </a:prstGeom>
        </p:spPr>
      </p:pic>
      <p:pic>
        <p:nvPicPr>
          <p:cNvPr id="18" name="Picture 6" descr="https://upload.wikimedia.org/wikipedia/en/3/3e/MariaDB_Logo_from_SkySQL_Ab.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5915" y="3928940"/>
            <a:ext cx="991044" cy="51009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859906" y="2237676"/>
            <a:ext cx="1461838" cy="191600"/>
          </a:xfrm>
          <a:prstGeom prst="rect">
            <a:avLst/>
          </a:prstGeom>
        </p:spPr>
      </p:pic>
      <p:pic>
        <p:nvPicPr>
          <p:cNvPr id="20" name="Picture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52725" y="2084344"/>
            <a:ext cx="1413481" cy="498264"/>
          </a:xfrm>
          <a:prstGeom prst="rect">
            <a:avLst/>
          </a:prstGeom>
        </p:spPr>
      </p:pic>
      <p:sp>
        <p:nvSpPr>
          <p:cNvPr id="21" name="Down Arrow 20"/>
          <p:cNvSpPr/>
          <p:nvPr/>
        </p:nvSpPr>
        <p:spPr>
          <a:xfrm>
            <a:off x="6415108" y="3709128"/>
            <a:ext cx="787400" cy="393700"/>
          </a:xfrm>
          <a:prstGeom prst="downArrow">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a:p>
        </p:txBody>
      </p:sp>
      <p:pic>
        <p:nvPicPr>
          <p:cNvPr id="22" name="Picture 21"/>
          <p:cNvPicPr>
            <a:picLocks noChangeAspect="1"/>
          </p:cNvPicPr>
          <p:nvPr/>
        </p:nvPicPr>
        <p:blipFill rotWithShape="1">
          <a:blip r:embed="rId10"/>
          <a:srcRect l="16479" t="4820" r="14749" b="5164"/>
          <a:stretch/>
        </p:blipFill>
        <p:spPr>
          <a:xfrm>
            <a:off x="6386491" y="4146869"/>
            <a:ext cx="816017" cy="599684"/>
          </a:xfrm>
          <a:prstGeom prst="rect">
            <a:avLst/>
          </a:prstGeom>
        </p:spPr>
      </p:pic>
      <p:pic>
        <p:nvPicPr>
          <p:cNvPr id="23" name="Picture 2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40046" y="2810297"/>
            <a:ext cx="1326160" cy="313189"/>
          </a:xfrm>
          <a:prstGeom prst="rect">
            <a:avLst/>
          </a:prstGeom>
        </p:spPr>
      </p:pic>
      <p:pic>
        <p:nvPicPr>
          <p:cNvPr id="24" name="Picture 2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794500" y="2751126"/>
            <a:ext cx="1446530" cy="391622"/>
          </a:xfrm>
          <a:prstGeom prst="rect">
            <a:avLst/>
          </a:prstGeom>
        </p:spPr>
      </p:pic>
      <p:pic>
        <p:nvPicPr>
          <p:cNvPr id="25" name="Picture 2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95252" y="3605078"/>
            <a:ext cx="671204" cy="611278"/>
          </a:xfrm>
          <a:prstGeom prst="rect">
            <a:avLst/>
          </a:prstGeom>
        </p:spPr>
      </p:pic>
      <p:sp>
        <p:nvSpPr>
          <p:cNvPr id="26" name="TextBox 25"/>
          <p:cNvSpPr txBox="1"/>
          <p:nvPr/>
        </p:nvSpPr>
        <p:spPr>
          <a:xfrm>
            <a:off x="1128246" y="4227465"/>
            <a:ext cx="1205217" cy="253916"/>
          </a:xfrm>
          <a:prstGeom prst="rect">
            <a:avLst/>
          </a:prstGeom>
          <a:noFill/>
        </p:spPr>
        <p:txBody>
          <a:bodyPr wrap="square" rtlCol="0">
            <a:spAutoFit/>
          </a:bodyPr>
          <a:lstStyle/>
          <a:p>
            <a:r>
              <a:rPr lang="en-CA" sz="1050" b="1" dirty="0" smtClean="0"/>
              <a:t>Amazon Aurora</a:t>
            </a:r>
            <a:endParaRPr lang="en-CA" sz="1050" b="1" dirty="0"/>
          </a:p>
        </p:txBody>
      </p:sp>
      <p:pic>
        <p:nvPicPr>
          <p:cNvPr id="27" name="Picture 26"/>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191917" y="3240508"/>
            <a:ext cx="1353512" cy="380876"/>
          </a:xfrm>
          <a:prstGeom prst="rect">
            <a:avLst/>
          </a:prstGeom>
        </p:spPr>
      </p:pic>
      <p:pic>
        <p:nvPicPr>
          <p:cNvPr id="28" name="Picture 27"/>
          <p:cNvPicPr>
            <a:picLocks noChangeAspect="1"/>
          </p:cNvPicPr>
          <p:nvPr/>
        </p:nvPicPr>
        <p:blipFill rotWithShape="1">
          <a:blip r:embed="rId14"/>
          <a:srcRect t="25795" b="29986"/>
          <a:stretch/>
        </p:blipFill>
        <p:spPr>
          <a:xfrm>
            <a:off x="7152171" y="3250151"/>
            <a:ext cx="833158" cy="368416"/>
          </a:xfrm>
          <a:prstGeom prst="rect">
            <a:avLst/>
          </a:prstGeom>
        </p:spPr>
      </p:pic>
    </p:spTree>
    <p:extLst>
      <p:ext uri="{BB962C8B-B14F-4D97-AF65-F5344CB8AC3E}">
        <p14:creationId xmlns:p14="http://schemas.microsoft.com/office/powerpoint/2010/main" val="21901936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90" y="114938"/>
            <a:ext cx="8541397" cy="545741"/>
          </a:xfrm>
        </p:spPr>
        <p:txBody>
          <a:bodyPr/>
          <a:lstStyle/>
          <a:p>
            <a:r>
              <a:rPr lang="en-US" sz="2600" dirty="0"/>
              <a:t>SCT Helps with Converting Tables, Views &amp; Code</a:t>
            </a:r>
          </a:p>
        </p:txBody>
      </p:sp>
      <p:pic>
        <p:nvPicPr>
          <p:cNvPr id="19"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84881" y="1098550"/>
            <a:ext cx="5934618" cy="3193002"/>
          </a:xfrm>
        </p:spPr>
      </p:pic>
      <p:sp>
        <p:nvSpPr>
          <p:cNvPr id="20" name="Rectangle 19"/>
          <p:cNvSpPr/>
          <p:nvPr/>
        </p:nvSpPr>
        <p:spPr>
          <a:xfrm>
            <a:off x="6629400" y="1098551"/>
            <a:ext cx="2514600" cy="3046986"/>
          </a:xfrm>
          <a:prstGeom prst="rect">
            <a:avLst/>
          </a:prstGeom>
        </p:spPr>
        <p:txBody>
          <a:bodyPr wrap="square" lIns="91438" tIns="45719" rIns="91438" bIns="45719">
            <a:spAutoFit/>
          </a:bodyPr>
          <a:lstStyle/>
          <a:p>
            <a:pPr defTabSz="914378"/>
            <a:r>
              <a:rPr lang="en-US" sz="1600" dirty="0">
                <a:solidFill>
                  <a:prstClr val="black"/>
                </a:solidFill>
              </a:rPr>
              <a:t>Sequences</a:t>
            </a:r>
          </a:p>
          <a:p>
            <a:pPr defTabSz="914378"/>
            <a:r>
              <a:rPr lang="en-US" sz="1600" dirty="0">
                <a:solidFill>
                  <a:prstClr val="black"/>
                </a:solidFill>
              </a:rPr>
              <a:t>User-Defined Types</a:t>
            </a:r>
          </a:p>
          <a:p>
            <a:pPr defTabSz="914378"/>
            <a:r>
              <a:rPr lang="en-US" sz="1600" dirty="0">
                <a:solidFill>
                  <a:prstClr val="black"/>
                </a:solidFill>
              </a:rPr>
              <a:t>Synonyms</a:t>
            </a:r>
          </a:p>
          <a:p>
            <a:pPr defTabSz="914378"/>
            <a:r>
              <a:rPr lang="en-US" sz="1600" dirty="0">
                <a:solidFill>
                  <a:prstClr val="black"/>
                </a:solidFill>
              </a:rPr>
              <a:t>Packages</a:t>
            </a:r>
          </a:p>
          <a:p>
            <a:pPr defTabSz="914378"/>
            <a:r>
              <a:rPr lang="en-US" sz="1600" dirty="0">
                <a:solidFill>
                  <a:prstClr val="black"/>
                </a:solidFill>
              </a:rPr>
              <a:t>Stored Procedures</a:t>
            </a:r>
          </a:p>
          <a:p>
            <a:pPr defTabSz="914378"/>
            <a:r>
              <a:rPr lang="en-US" sz="1600" dirty="0">
                <a:solidFill>
                  <a:prstClr val="black"/>
                </a:solidFill>
              </a:rPr>
              <a:t>Functions</a:t>
            </a:r>
          </a:p>
          <a:p>
            <a:pPr defTabSz="914378"/>
            <a:r>
              <a:rPr lang="en-US" sz="1600" dirty="0">
                <a:solidFill>
                  <a:prstClr val="black"/>
                </a:solidFill>
              </a:rPr>
              <a:t>Triggers</a:t>
            </a:r>
          </a:p>
          <a:p>
            <a:pPr defTabSz="914378"/>
            <a:r>
              <a:rPr lang="en-US" sz="1600" dirty="0">
                <a:solidFill>
                  <a:prstClr val="black"/>
                </a:solidFill>
              </a:rPr>
              <a:t>Schemas</a:t>
            </a:r>
          </a:p>
          <a:p>
            <a:pPr defTabSz="914378"/>
            <a:r>
              <a:rPr lang="en-US" sz="1600" dirty="0">
                <a:solidFill>
                  <a:prstClr val="black"/>
                </a:solidFill>
              </a:rPr>
              <a:t>Tables</a:t>
            </a:r>
          </a:p>
          <a:p>
            <a:pPr defTabSz="914378"/>
            <a:r>
              <a:rPr lang="en-US" sz="1600" dirty="0">
                <a:solidFill>
                  <a:prstClr val="black"/>
                </a:solidFill>
              </a:rPr>
              <a:t>Indexes</a:t>
            </a:r>
          </a:p>
          <a:p>
            <a:pPr defTabSz="914378"/>
            <a:r>
              <a:rPr lang="en-US" sz="1600" dirty="0">
                <a:solidFill>
                  <a:prstClr val="black"/>
                </a:solidFill>
              </a:rPr>
              <a:t>Views</a:t>
            </a:r>
          </a:p>
          <a:p>
            <a:pPr defTabSz="914378"/>
            <a:r>
              <a:rPr lang="en-US" sz="1600" dirty="0">
                <a:solidFill>
                  <a:prstClr val="black"/>
                </a:solidFill>
              </a:rPr>
              <a:t>Sort and distribution keys</a:t>
            </a:r>
          </a:p>
        </p:txBody>
      </p:sp>
    </p:spTree>
    <p:extLst>
      <p:ext uri="{BB962C8B-B14F-4D97-AF65-F5344CB8AC3E}">
        <p14:creationId xmlns:p14="http://schemas.microsoft.com/office/powerpoint/2010/main" val="1852356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90" y="114938"/>
            <a:ext cx="8541397" cy="545741"/>
          </a:xfrm>
        </p:spPr>
        <p:txBody>
          <a:bodyPr/>
          <a:lstStyle/>
          <a:p>
            <a:r>
              <a:rPr lang="en-US" dirty="0" smtClean="0"/>
              <a:t>SCT can tell you how hard the migration will be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764" y="851454"/>
            <a:ext cx="2955636" cy="3815520"/>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8982" y="851454"/>
            <a:ext cx="2949823" cy="3751543"/>
          </a:xfrm>
          <a:prstGeom prst="rect">
            <a:avLst/>
          </a:prstGeom>
        </p:spPr>
      </p:pic>
      <p:sp>
        <p:nvSpPr>
          <p:cNvPr id="22" name="TextBox 21"/>
          <p:cNvSpPr txBox="1"/>
          <p:nvPr/>
        </p:nvSpPr>
        <p:spPr>
          <a:xfrm>
            <a:off x="3200400" y="851455"/>
            <a:ext cx="2438400" cy="830997"/>
          </a:xfrm>
          <a:prstGeom prst="rect">
            <a:avLst/>
          </a:prstGeom>
          <a:noFill/>
        </p:spPr>
        <p:txBody>
          <a:bodyPr wrap="square" rtlCol="0">
            <a:spAutoFit/>
          </a:bodyPr>
          <a:lstStyle/>
          <a:p>
            <a:r>
              <a:rPr lang="en-US" sz="1600" dirty="0">
                <a:solidFill>
                  <a:prstClr val="black">
                    <a:lumMod val="65000"/>
                    <a:lumOff val="35000"/>
                  </a:prstClr>
                </a:solidFill>
                <a:ea typeface="Arial" charset="0"/>
                <a:cs typeface="Arial" charset="0"/>
              </a:rPr>
              <a:t>1. Connect SCT to Source and Target databases.</a:t>
            </a:r>
          </a:p>
        </p:txBody>
      </p:sp>
      <p:sp>
        <p:nvSpPr>
          <p:cNvPr id="23" name="TextBox 22"/>
          <p:cNvSpPr txBox="1"/>
          <p:nvPr/>
        </p:nvSpPr>
        <p:spPr>
          <a:xfrm>
            <a:off x="3200400" y="1962150"/>
            <a:ext cx="2438400" cy="584775"/>
          </a:xfrm>
          <a:prstGeom prst="rect">
            <a:avLst/>
          </a:prstGeom>
          <a:noFill/>
        </p:spPr>
        <p:txBody>
          <a:bodyPr wrap="square" rtlCol="0">
            <a:spAutoFit/>
          </a:bodyPr>
          <a:lstStyle/>
          <a:p>
            <a:r>
              <a:rPr lang="en-US" sz="1600" dirty="0">
                <a:solidFill>
                  <a:prstClr val="black">
                    <a:lumMod val="65000"/>
                    <a:lumOff val="35000"/>
                  </a:prstClr>
                </a:solidFill>
                <a:ea typeface="Arial" charset="0"/>
                <a:cs typeface="Arial" charset="0"/>
              </a:rPr>
              <a:t>2. Run Assessment Report.</a:t>
            </a:r>
          </a:p>
        </p:txBody>
      </p:sp>
      <p:sp>
        <p:nvSpPr>
          <p:cNvPr id="24" name="TextBox 23"/>
          <p:cNvSpPr txBox="1"/>
          <p:nvPr/>
        </p:nvSpPr>
        <p:spPr>
          <a:xfrm>
            <a:off x="3200400" y="2839819"/>
            <a:ext cx="2438400" cy="584775"/>
          </a:xfrm>
          <a:prstGeom prst="rect">
            <a:avLst/>
          </a:prstGeom>
          <a:noFill/>
        </p:spPr>
        <p:txBody>
          <a:bodyPr wrap="square" rtlCol="0">
            <a:spAutoFit/>
          </a:bodyPr>
          <a:lstStyle/>
          <a:p>
            <a:r>
              <a:rPr lang="en-US" sz="1600" dirty="0">
                <a:solidFill>
                  <a:prstClr val="black">
                    <a:lumMod val="65000"/>
                    <a:lumOff val="35000"/>
                  </a:prstClr>
                </a:solidFill>
                <a:ea typeface="Arial" charset="0"/>
                <a:cs typeface="Arial" charset="0"/>
              </a:rPr>
              <a:t>3. Read Executive Summary.</a:t>
            </a:r>
          </a:p>
        </p:txBody>
      </p:sp>
      <p:sp>
        <p:nvSpPr>
          <p:cNvPr id="25" name="TextBox 24"/>
          <p:cNvSpPr txBox="1"/>
          <p:nvPr/>
        </p:nvSpPr>
        <p:spPr>
          <a:xfrm>
            <a:off x="3200400" y="3714751"/>
            <a:ext cx="2438400" cy="584775"/>
          </a:xfrm>
          <a:prstGeom prst="rect">
            <a:avLst/>
          </a:prstGeom>
          <a:noFill/>
        </p:spPr>
        <p:txBody>
          <a:bodyPr wrap="square" rtlCol="0">
            <a:spAutoFit/>
          </a:bodyPr>
          <a:lstStyle/>
          <a:p>
            <a:r>
              <a:rPr lang="en-US" sz="1600" dirty="0">
                <a:solidFill>
                  <a:prstClr val="black">
                    <a:lumMod val="65000"/>
                    <a:lumOff val="35000"/>
                  </a:prstClr>
                </a:solidFill>
                <a:ea typeface="Arial" charset="0"/>
                <a:cs typeface="Arial" charset="0"/>
              </a:rPr>
              <a:t>4. Follow detailed instructions.</a:t>
            </a:r>
          </a:p>
        </p:txBody>
      </p:sp>
    </p:spTree>
    <p:extLst>
      <p:ext uri="{BB962C8B-B14F-4D97-AF65-F5344CB8AC3E}">
        <p14:creationId xmlns:p14="http://schemas.microsoft.com/office/powerpoint/2010/main" val="913022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srgbClr val="F59300"/>
                </a:solidFill>
                <a:latin typeface="Arial" pitchFamily="34" charset="0"/>
                <a:cs typeface="Arial" pitchFamily="34" charset="0"/>
              </a:rPr>
              <a:t>Pricing and Terms and Conditions</a:t>
            </a:r>
          </a:p>
        </p:txBody>
      </p:sp>
      <p:sp>
        <p:nvSpPr>
          <p:cNvPr id="4" name="TextBox 3"/>
          <p:cNvSpPr txBox="1"/>
          <p:nvPr/>
        </p:nvSpPr>
        <p:spPr>
          <a:xfrm>
            <a:off x="3124200" y="1052414"/>
            <a:ext cx="2971800" cy="1258035"/>
          </a:xfrm>
          <a:prstGeom prst="rect">
            <a:avLst/>
          </a:prstGeom>
          <a:noFill/>
        </p:spPr>
        <p:txBody>
          <a:bodyPr wrap="square" lIns="91438" tIns="45719" rIns="91438" bIns="45719" rtlCol="0" anchor="ctr">
            <a:spAutoFit/>
          </a:bodyPr>
          <a:lstStyle/>
          <a:p>
            <a:pPr algn="ctr"/>
            <a:r>
              <a:rPr lang="en-US" sz="6000" dirty="0">
                <a:solidFill>
                  <a:srgbClr val="002060"/>
                </a:solidFill>
                <a:latin typeface="Arial Black" panose="020B0A04020102020204" pitchFamily="34" charset="0"/>
              </a:rPr>
              <a:t>$0</a:t>
            </a:r>
          </a:p>
          <a:p>
            <a:pPr algn="ctr"/>
            <a:r>
              <a:rPr lang="en-US" sz="1575" dirty="0">
                <a:solidFill>
                  <a:prstClr val="black">
                    <a:lumMod val="75000"/>
                    <a:lumOff val="25000"/>
                  </a:prstClr>
                </a:solidFill>
                <a:latin typeface="Arial Black" panose="020B0A04020102020204" pitchFamily="34" charset="0"/>
              </a:rPr>
              <a:t>for software license</a:t>
            </a:r>
            <a:endParaRPr lang="en-US" sz="6000" dirty="0">
              <a:solidFill>
                <a:prstClr val="black">
                  <a:lumMod val="75000"/>
                  <a:lumOff val="25000"/>
                </a:prstClr>
              </a:solidFill>
              <a:latin typeface="Arial Black" panose="020B0A04020102020204" pitchFamily="34" charset="0"/>
            </a:endParaRPr>
          </a:p>
        </p:txBody>
      </p:sp>
      <p:sp>
        <p:nvSpPr>
          <p:cNvPr id="6" name="Content Placeholder 2"/>
          <p:cNvSpPr txBox="1">
            <a:spLocks/>
          </p:cNvSpPr>
          <p:nvPr/>
        </p:nvSpPr>
        <p:spPr>
          <a:xfrm>
            <a:off x="4202318" y="2712094"/>
            <a:ext cx="4753069" cy="1612256"/>
          </a:xfrm>
          <a:prstGeom prst="rect">
            <a:avLst/>
          </a:prstGeom>
        </p:spPr>
        <p:txBody>
          <a:bodyPr lIns="91438" tIns="45719" rIns="91438" bIns="45719"/>
          <a:lstStyle>
            <a:lvl1pPr marL="196850" indent="-196850" algn="l" defTabSz="914400" rtl="0" eaLnBrk="1" latinLnBrk="0" hangingPunct="1">
              <a:spcBef>
                <a:spcPct val="20000"/>
              </a:spcBef>
              <a:buClr>
                <a:srgbClr val="F59300"/>
              </a:buClr>
              <a:buSzPct val="80000"/>
              <a:buFont typeface="Wingdings 2" pitchFamily="18" charset="2"/>
              <a:buChar char="®"/>
              <a:defRPr sz="1600" kern="1200">
                <a:solidFill>
                  <a:srgbClr val="535353"/>
                </a:solidFill>
                <a:latin typeface="Arial" pitchFamily="34" charset="0"/>
                <a:ea typeface="+mn-ea"/>
                <a:cs typeface="Arial" pitchFamily="34" charset="0"/>
              </a:defRPr>
            </a:lvl1pPr>
            <a:lvl2pPr marL="682625" indent="-225425" algn="l" defTabSz="914400" rtl="0" eaLnBrk="1" latinLnBrk="0" hangingPunct="1">
              <a:spcBef>
                <a:spcPct val="20000"/>
              </a:spcBef>
              <a:buClr>
                <a:schemeClr val="tx1">
                  <a:lumMod val="50000"/>
                  <a:lumOff val="50000"/>
                </a:schemeClr>
              </a:buClr>
              <a:buSzPct val="70000"/>
              <a:buFont typeface="Wingdings 2" pitchFamily="18" charset="2"/>
              <a:buChar char="®"/>
              <a:defRPr sz="1800" kern="1200">
                <a:solidFill>
                  <a:schemeClr val="tx1">
                    <a:lumMod val="50000"/>
                    <a:lumOff val="50000"/>
                  </a:schemeClr>
                </a:solidFill>
                <a:latin typeface="Arial" pitchFamily="34" charset="0"/>
                <a:ea typeface="+mn-ea"/>
                <a:cs typeface="Arial" pitchFamily="34" charset="0"/>
              </a:defRPr>
            </a:lvl2pPr>
            <a:lvl3pPr marL="1100138" indent="-185738" algn="l" defTabSz="914400" rtl="0" eaLnBrk="1" latinLnBrk="0" hangingPunct="1">
              <a:spcBef>
                <a:spcPct val="20000"/>
              </a:spcBef>
              <a:buClr>
                <a:schemeClr val="tx1">
                  <a:lumMod val="50000"/>
                  <a:lumOff val="50000"/>
                </a:schemeClr>
              </a:buClr>
              <a:buSzPct val="70000"/>
              <a:buFont typeface="Wingdings 2" pitchFamily="18" charset="2"/>
              <a:buChar char="®"/>
              <a:defRPr sz="1600" kern="1200">
                <a:solidFill>
                  <a:schemeClr val="tx1">
                    <a:lumMod val="50000"/>
                    <a:lumOff val="50000"/>
                  </a:schemeClr>
                </a:solidFill>
                <a:latin typeface="Arial" pitchFamily="34" charset="0"/>
                <a:ea typeface="+mn-ea"/>
                <a:cs typeface="Arial" pitchFamily="34" charset="0"/>
              </a:defRPr>
            </a:lvl3pPr>
            <a:lvl4pPr marL="1550988" indent="-179388" algn="l" defTabSz="914400" rtl="0" eaLnBrk="1" latinLnBrk="0" hangingPunct="1">
              <a:spcBef>
                <a:spcPct val="20000"/>
              </a:spcBef>
              <a:buClr>
                <a:schemeClr val="tx1">
                  <a:lumMod val="50000"/>
                  <a:lumOff val="50000"/>
                </a:schemeClr>
              </a:buClr>
              <a:buSzPct val="70000"/>
              <a:buFont typeface="Wingdings 2" pitchFamily="18" charset="2"/>
              <a:buChar char="®"/>
              <a:defRPr sz="1400" kern="1200">
                <a:solidFill>
                  <a:schemeClr val="tx1">
                    <a:lumMod val="50000"/>
                    <a:lumOff val="50000"/>
                  </a:schemeClr>
                </a:solidFill>
                <a:latin typeface="Arial" pitchFamily="34" charset="0"/>
                <a:ea typeface="+mn-ea"/>
                <a:cs typeface="Arial" pitchFamily="34" charset="0"/>
              </a:defRPr>
            </a:lvl4pPr>
            <a:lvl5pPr marL="2014538" indent="-185738" algn="l" defTabSz="914400" rtl="0" eaLnBrk="1" latinLnBrk="0" hangingPunct="1">
              <a:spcBef>
                <a:spcPct val="20000"/>
              </a:spcBef>
              <a:buClr>
                <a:schemeClr val="tx1">
                  <a:lumMod val="50000"/>
                  <a:lumOff val="50000"/>
                </a:schemeClr>
              </a:buClr>
              <a:buSzPct val="70000"/>
              <a:buFont typeface="Wingdings 2" pitchFamily="18" charset="2"/>
              <a:buChar char="®"/>
              <a:defRPr sz="1400" kern="1200">
                <a:solidFill>
                  <a:schemeClr val="tx1">
                    <a:lumMod val="50000"/>
                    <a:lumOff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350" b="1" dirty="0"/>
              <a:t>Allowed Use</a:t>
            </a:r>
          </a:p>
          <a:p>
            <a:pPr>
              <a:buFont typeface="Wingdings" panose="05000000000000000000" pitchFamily="2" charset="2"/>
              <a:buChar char="§"/>
            </a:pPr>
            <a:r>
              <a:rPr lang="en-US" dirty="0"/>
              <a:t>Use SCT to migrate database schemas to Amazon RDS, Amazon Redshift, or Amazon EC2-based databases</a:t>
            </a:r>
          </a:p>
          <a:p>
            <a:pPr>
              <a:buFont typeface="Wingdings" panose="05000000000000000000" pitchFamily="2" charset="2"/>
              <a:buChar char="§"/>
            </a:pPr>
            <a:r>
              <a:rPr lang="en-US" dirty="0"/>
              <a:t>To use SCT to migrate schemas to other destinations, contact for special pricing</a:t>
            </a:r>
          </a:p>
        </p:txBody>
      </p:sp>
      <p:sp>
        <p:nvSpPr>
          <p:cNvPr id="9" name="Content Placeholder 2"/>
          <p:cNvSpPr txBox="1">
            <a:spLocks/>
          </p:cNvSpPr>
          <p:nvPr/>
        </p:nvSpPr>
        <p:spPr>
          <a:xfrm>
            <a:off x="228600" y="2712094"/>
            <a:ext cx="3576234" cy="1612256"/>
          </a:xfrm>
          <a:prstGeom prst="rect">
            <a:avLst/>
          </a:prstGeom>
        </p:spPr>
        <p:txBody>
          <a:bodyPr lIns="91438" tIns="45719" rIns="91438" bIns="45719"/>
          <a:lstStyle>
            <a:lvl1pPr marL="196850" indent="-196850" algn="l" defTabSz="914400" rtl="0" eaLnBrk="1" latinLnBrk="0" hangingPunct="1">
              <a:spcBef>
                <a:spcPct val="20000"/>
              </a:spcBef>
              <a:buClr>
                <a:srgbClr val="F59300"/>
              </a:buClr>
              <a:buSzPct val="80000"/>
              <a:buFont typeface="Wingdings 2" pitchFamily="18" charset="2"/>
              <a:buChar char="®"/>
              <a:defRPr sz="1600" kern="1200">
                <a:solidFill>
                  <a:srgbClr val="535353"/>
                </a:solidFill>
                <a:latin typeface="Arial" pitchFamily="34" charset="0"/>
                <a:ea typeface="+mn-ea"/>
                <a:cs typeface="Arial" pitchFamily="34" charset="0"/>
              </a:defRPr>
            </a:lvl1pPr>
            <a:lvl2pPr marL="682625" indent="-225425" algn="l" defTabSz="914400" rtl="0" eaLnBrk="1" latinLnBrk="0" hangingPunct="1">
              <a:spcBef>
                <a:spcPct val="20000"/>
              </a:spcBef>
              <a:buClr>
                <a:schemeClr val="tx1">
                  <a:lumMod val="50000"/>
                  <a:lumOff val="50000"/>
                </a:schemeClr>
              </a:buClr>
              <a:buSzPct val="70000"/>
              <a:buFont typeface="Wingdings 2" pitchFamily="18" charset="2"/>
              <a:buChar char="®"/>
              <a:defRPr sz="1800" kern="1200">
                <a:solidFill>
                  <a:schemeClr val="tx1">
                    <a:lumMod val="50000"/>
                    <a:lumOff val="50000"/>
                  </a:schemeClr>
                </a:solidFill>
                <a:latin typeface="Arial" pitchFamily="34" charset="0"/>
                <a:ea typeface="+mn-ea"/>
                <a:cs typeface="Arial" pitchFamily="34" charset="0"/>
              </a:defRPr>
            </a:lvl2pPr>
            <a:lvl3pPr marL="1100138" indent="-185738" algn="l" defTabSz="914400" rtl="0" eaLnBrk="1" latinLnBrk="0" hangingPunct="1">
              <a:spcBef>
                <a:spcPct val="20000"/>
              </a:spcBef>
              <a:buClr>
                <a:schemeClr val="tx1">
                  <a:lumMod val="50000"/>
                  <a:lumOff val="50000"/>
                </a:schemeClr>
              </a:buClr>
              <a:buSzPct val="70000"/>
              <a:buFont typeface="Wingdings 2" pitchFamily="18" charset="2"/>
              <a:buChar char="®"/>
              <a:defRPr sz="1600" kern="1200">
                <a:solidFill>
                  <a:schemeClr val="tx1">
                    <a:lumMod val="50000"/>
                    <a:lumOff val="50000"/>
                  </a:schemeClr>
                </a:solidFill>
                <a:latin typeface="Arial" pitchFamily="34" charset="0"/>
                <a:ea typeface="+mn-ea"/>
                <a:cs typeface="Arial" pitchFamily="34" charset="0"/>
              </a:defRPr>
            </a:lvl3pPr>
            <a:lvl4pPr marL="1550988" indent="-179388" algn="l" defTabSz="914400" rtl="0" eaLnBrk="1" latinLnBrk="0" hangingPunct="1">
              <a:spcBef>
                <a:spcPct val="20000"/>
              </a:spcBef>
              <a:buClr>
                <a:schemeClr val="tx1">
                  <a:lumMod val="50000"/>
                  <a:lumOff val="50000"/>
                </a:schemeClr>
              </a:buClr>
              <a:buSzPct val="70000"/>
              <a:buFont typeface="Wingdings 2" pitchFamily="18" charset="2"/>
              <a:buChar char="®"/>
              <a:defRPr sz="1400" kern="1200">
                <a:solidFill>
                  <a:schemeClr val="tx1">
                    <a:lumMod val="50000"/>
                    <a:lumOff val="50000"/>
                  </a:schemeClr>
                </a:solidFill>
                <a:latin typeface="Arial" pitchFamily="34" charset="0"/>
                <a:ea typeface="+mn-ea"/>
                <a:cs typeface="Arial" pitchFamily="34" charset="0"/>
              </a:defRPr>
            </a:lvl4pPr>
            <a:lvl5pPr marL="2014538" indent="-185738" algn="l" defTabSz="914400" rtl="0" eaLnBrk="1" latinLnBrk="0" hangingPunct="1">
              <a:spcBef>
                <a:spcPct val="20000"/>
              </a:spcBef>
              <a:buClr>
                <a:schemeClr val="tx1">
                  <a:lumMod val="50000"/>
                  <a:lumOff val="50000"/>
                </a:schemeClr>
              </a:buClr>
              <a:buSzPct val="70000"/>
              <a:buFont typeface="Wingdings 2" pitchFamily="18" charset="2"/>
              <a:buChar char="®"/>
              <a:defRPr sz="1400" kern="1200">
                <a:solidFill>
                  <a:schemeClr val="tx1">
                    <a:lumMod val="50000"/>
                    <a:lumOff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350" b="1" dirty="0"/>
              <a:t>Pricing</a:t>
            </a:r>
          </a:p>
          <a:p>
            <a:pPr>
              <a:buFont typeface="Wingdings" panose="05000000000000000000" pitchFamily="2" charset="2"/>
              <a:buChar char="§"/>
            </a:pPr>
            <a:r>
              <a:rPr lang="en-US" dirty="0"/>
              <a:t>Free software license</a:t>
            </a:r>
          </a:p>
          <a:p>
            <a:pPr>
              <a:buFont typeface="Wingdings" panose="05000000000000000000" pitchFamily="2" charset="2"/>
              <a:buChar char="§"/>
            </a:pPr>
            <a:endParaRPr lang="en-US" dirty="0"/>
          </a:p>
          <a:p>
            <a:pPr>
              <a:buFont typeface="Wingdings" panose="05000000000000000000" pitchFamily="2" charset="2"/>
              <a:buChar char="§"/>
            </a:pPr>
            <a:r>
              <a:rPr lang="en-US" dirty="0"/>
              <a:t>For active AWS customers with accounts in good standing</a:t>
            </a:r>
          </a:p>
        </p:txBody>
      </p:sp>
    </p:spTree>
    <p:extLst>
      <p:ext uri="{BB962C8B-B14F-4D97-AF65-F5344CB8AC3E}">
        <p14:creationId xmlns:p14="http://schemas.microsoft.com/office/powerpoint/2010/main" val="22788175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DMS and SCT?</a:t>
            </a:r>
            <a:endParaRPr lang="en-NZ" dirty="0"/>
          </a:p>
        </p:txBody>
      </p:sp>
    </p:spTree>
    <p:extLst>
      <p:ext uri="{BB962C8B-B14F-4D97-AF65-F5344CB8AC3E}">
        <p14:creationId xmlns:p14="http://schemas.microsoft.com/office/powerpoint/2010/main" val="30095547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8000" y="237067"/>
            <a:ext cx="7789333" cy="523220"/>
          </a:xfrm>
          <a:prstGeom prst="rect">
            <a:avLst/>
          </a:prstGeom>
          <a:noFill/>
        </p:spPr>
        <p:txBody>
          <a:bodyPr wrap="square" rtlCol="0">
            <a:spAutoFit/>
          </a:bodyPr>
          <a:lstStyle/>
          <a:p>
            <a:r>
              <a:rPr lang="en-US" sz="2800" b="1" dirty="0" smtClean="0">
                <a:solidFill>
                  <a:schemeClr val="accent2"/>
                </a:solidFill>
              </a:rPr>
              <a:t>What to Expect from the Session</a:t>
            </a:r>
            <a:endParaRPr lang="en-US" sz="2800" b="1" dirty="0">
              <a:solidFill>
                <a:schemeClr val="accent2"/>
              </a:solidFill>
            </a:endParaRPr>
          </a:p>
        </p:txBody>
      </p:sp>
      <p:sp>
        <p:nvSpPr>
          <p:cNvPr id="2" name="Rectangle 1"/>
          <p:cNvSpPr/>
          <p:nvPr/>
        </p:nvSpPr>
        <p:spPr>
          <a:xfrm>
            <a:off x="507999" y="1101687"/>
            <a:ext cx="7347027" cy="3785652"/>
          </a:xfrm>
          <a:prstGeom prst="rect">
            <a:avLst/>
          </a:prstGeom>
        </p:spPr>
        <p:txBody>
          <a:bodyPr wrap="square">
            <a:spAutoFit/>
          </a:bodyPr>
          <a:lstStyle/>
          <a:p>
            <a:pPr marL="342900" indent="-342900">
              <a:buFont typeface="Arial" charset="0"/>
              <a:buChar char="•"/>
            </a:pPr>
            <a:r>
              <a:rPr lang="en-US" sz="2000" dirty="0" smtClean="0"/>
              <a:t>Database Migration Basics</a:t>
            </a:r>
          </a:p>
          <a:p>
            <a:pPr marL="342900" indent="-342900">
              <a:buFont typeface="Arial" charset="0"/>
              <a:buChar char="•"/>
            </a:pPr>
            <a:r>
              <a:rPr lang="en-US" sz="2000" dirty="0" smtClean="0"/>
              <a:t>AWS Database Migration Service Overview</a:t>
            </a:r>
            <a:endParaRPr lang="en-US" sz="2000" dirty="0"/>
          </a:p>
          <a:p>
            <a:pPr marL="342900" indent="-342900">
              <a:buFont typeface="Arial" charset="0"/>
              <a:buChar char="•"/>
            </a:pPr>
            <a:r>
              <a:rPr lang="en-US" sz="2000" dirty="0" smtClean="0"/>
              <a:t>AWS Schema Conversion Tool Overview</a:t>
            </a:r>
          </a:p>
          <a:p>
            <a:pPr marL="342900" indent="-342900">
              <a:buFont typeface="Arial" charset="0"/>
              <a:buChar char="•"/>
            </a:pPr>
            <a:r>
              <a:rPr lang="en-US" sz="2000" dirty="0" smtClean="0"/>
              <a:t>When to use DMS and SCT</a:t>
            </a:r>
          </a:p>
          <a:p>
            <a:pPr marL="342900" indent="-342900">
              <a:buFont typeface="Arial" charset="0"/>
              <a:buChar char="•"/>
            </a:pPr>
            <a:r>
              <a:rPr lang="en-US" sz="2000" dirty="0" smtClean="0"/>
              <a:t>Introduction to the AWS Migration Framework</a:t>
            </a:r>
          </a:p>
          <a:p>
            <a:pPr marL="342900" indent="-342900">
              <a:buFont typeface="Arial" charset="0"/>
              <a:buChar char="•"/>
            </a:pPr>
            <a:r>
              <a:rPr lang="en-US" sz="2000" dirty="0" smtClean="0"/>
              <a:t>AWS Migration Framework – Readiness and Planning</a:t>
            </a:r>
          </a:p>
          <a:p>
            <a:pPr marL="342900" indent="-342900">
              <a:buFont typeface="Arial" charset="0"/>
              <a:buChar char="•"/>
            </a:pPr>
            <a:r>
              <a:rPr lang="en-US" sz="2000" dirty="0"/>
              <a:t>AWS Migration Framework – </a:t>
            </a:r>
            <a:r>
              <a:rPr lang="en-US" sz="2000" dirty="0" smtClean="0"/>
              <a:t>Activate</a:t>
            </a:r>
            <a:endParaRPr lang="en-US" sz="2000" dirty="0"/>
          </a:p>
          <a:p>
            <a:pPr marL="342900" indent="-342900">
              <a:buFont typeface="Arial" charset="0"/>
              <a:buChar char="•"/>
            </a:pPr>
            <a:r>
              <a:rPr lang="en-US" sz="2000" dirty="0"/>
              <a:t>AWS Migration Framework – </a:t>
            </a:r>
            <a:r>
              <a:rPr lang="en-US" sz="2000" dirty="0" smtClean="0"/>
              <a:t>Execute</a:t>
            </a:r>
            <a:endParaRPr lang="en-US" sz="2000" dirty="0"/>
          </a:p>
          <a:p>
            <a:pPr marL="342900" indent="-342900">
              <a:buFont typeface="Arial" charset="0"/>
              <a:buChar char="•"/>
            </a:pPr>
            <a:r>
              <a:rPr lang="en-US" sz="2000" dirty="0"/>
              <a:t>AWS Migration Framework – </a:t>
            </a:r>
            <a:r>
              <a:rPr lang="en-US" sz="2000" dirty="0" smtClean="0"/>
              <a:t>Optimize</a:t>
            </a:r>
          </a:p>
          <a:p>
            <a:pPr marL="342900" indent="-342900">
              <a:buFont typeface="Arial" charset="0"/>
              <a:buChar char="•"/>
            </a:pPr>
            <a:r>
              <a:rPr lang="en-US" sz="2000" dirty="0" smtClean="0"/>
              <a:t>Hints and Tips – Lessons from the Trenches</a:t>
            </a:r>
          </a:p>
          <a:p>
            <a:pPr marL="342900" indent="-342900">
              <a:buFont typeface="Arial" charset="0"/>
              <a:buChar char="•"/>
            </a:pPr>
            <a:r>
              <a:rPr lang="en-US" sz="2000" dirty="0" smtClean="0"/>
              <a:t>Database Migration Effort</a:t>
            </a:r>
            <a:endParaRPr lang="en-US" sz="2000" dirty="0"/>
          </a:p>
          <a:p>
            <a:pPr marL="342900" indent="-342900">
              <a:buFont typeface="Arial" charset="0"/>
              <a:buChar char="•"/>
            </a:pPr>
            <a:r>
              <a:rPr lang="en-US" sz="2000" dirty="0" smtClean="0"/>
              <a:t>Q&amp;A</a:t>
            </a:r>
            <a:r>
              <a:rPr lang="en-US" sz="2000" dirty="0"/>
              <a:t>!</a:t>
            </a:r>
          </a:p>
        </p:txBody>
      </p:sp>
    </p:spTree>
    <p:extLst>
      <p:ext uri="{BB962C8B-B14F-4D97-AF65-F5344CB8AC3E}">
        <p14:creationId xmlns:p14="http://schemas.microsoft.com/office/powerpoint/2010/main" val="559624175"/>
      </p:ext>
    </p:extLst>
  </p:cSld>
  <p:clrMapOvr>
    <a:masterClrMapping/>
  </p:clrMapOvr>
  <p:transition spd="slow">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a:xfrm>
            <a:off x="336550" y="114300"/>
            <a:ext cx="8205788" cy="546100"/>
          </a:xfrm>
        </p:spPr>
        <p:txBody>
          <a:bodyPr/>
          <a:lstStyle/>
          <a:p>
            <a:r>
              <a:rPr lang="en-US" altLang="x-none" dirty="0" smtClean="0"/>
              <a:t>Strengths and Focus </a:t>
            </a:r>
            <a:r>
              <a:rPr lang="en-US" altLang="x-none" dirty="0"/>
              <a:t>A</a:t>
            </a:r>
            <a:r>
              <a:rPr lang="en-US" altLang="x-none" dirty="0" smtClean="0"/>
              <a:t>reas</a:t>
            </a:r>
            <a:endParaRPr lang="en-US" altLang="x-none" dirty="0"/>
          </a:p>
        </p:txBody>
      </p:sp>
      <p:sp>
        <p:nvSpPr>
          <p:cNvPr id="17" name="Content Placeholder 2"/>
          <p:cNvSpPr txBox="1">
            <a:spLocks/>
          </p:cNvSpPr>
          <p:nvPr/>
        </p:nvSpPr>
        <p:spPr>
          <a:xfrm>
            <a:off x="341313" y="1009651"/>
            <a:ext cx="6196647" cy="933450"/>
          </a:xfrm>
          <a:prstGeom prst="rect">
            <a:avLst/>
          </a:prstGeom>
        </p:spPr>
        <p:txBody>
          <a:bodyPr>
            <a:normAutofit/>
          </a:bodyPr>
          <a:lstStyle>
            <a:lvl1pPr marL="0" indent="0" algn="l" defTabSz="457200" rtl="0" eaLnBrk="1" latinLnBrk="0" hangingPunct="1">
              <a:spcBef>
                <a:spcPct val="20000"/>
              </a:spcBef>
              <a:buFontTx/>
              <a:buNone/>
              <a:defRPr sz="2400" b="0" i="0" kern="1200">
                <a:solidFill>
                  <a:srgbClr val="4D4D4C"/>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rgbClr val="4D4D4C"/>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rgbClr val="4D4D4C"/>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rgbClr val="4D4D4C"/>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4D4D4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defRPr/>
            </a:pPr>
            <a:r>
              <a:rPr lang="en-US" sz="2000" dirty="0" smtClean="0">
                <a:solidFill>
                  <a:schemeClr val="tx1"/>
                </a:solidFill>
                <a:latin typeface="+mn-lt"/>
              </a:rPr>
              <a:t>DMS can act as a replication/migration Swiss Army knife, but is not a magic wand.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7980" y="182880"/>
            <a:ext cx="2007870" cy="2007870"/>
          </a:xfrm>
          <a:prstGeom prst="rect">
            <a:avLst/>
          </a:prstGeom>
        </p:spPr>
      </p:pic>
      <p:sp>
        <p:nvSpPr>
          <p:cNvPr id="4" name="TextBox 3"/>
          <p:cNvSpPr txBox="1"/>
          <p:nvPr/>
        </p:nvSpPr>
        <p:spPr>
          <a:xfrm>
            <a:off x="518160" y="1943101"/>
            <a:ext cx="4114800" cy="1200329"/>
          </a:xfrm>
          <a:prstGeom prst="rect">
            <a:avLst/>
          </a:prstGeom>
          <a:noFill/>
        </p:spPr>
        <p:txBody>
          <a:bodyPr wrap="square" rtlCol="0">
            <a:spAutoFit/>
          </a:bodyPr>
          <a:lstStyle/>
          <a:p>
            <a:r>
              <a:rPr lang="en-US" dirty="0" smtClean="0"/>
              <a:t>Use It</a:t>
            </a:r>
          </a:p>
          <a:p>
            <a:pPr marL="285750" indent="-285750">
              <a:buFontTx/>
              <a:buChar char="-"/>
            </a:pPr>
            <a:r>
              <a:rPr lang="en-US" dirty="0" smtClean="0"/>
              <a:t>Heterogeneous migrations</a:t>
            </a:r>
          </a:p>
          <a:p>
            <a:pPr marL="285750" indent="-285750">
              <a:buFontTx/>
              <a:buChar char="-"/>
            </a:pPr>
            <a:r>
              <a:rPr lang="en-US" dirty="0" smtClean="0"/>
              <a:t>Minimal downtime required</a:t>
            </a:r>
          </a:p>
          <a:p>
            <a:pPr marL="285750" indent="-285750">
              <a:buFontTx/>
              <a:buChar char="-"/>
            </a:pPr>
            <a:r>
              <a:rPr lang="en-US" dirty="0" smtClean="0"/>
              <a:t>No native solution</a:t>
            </a:r>
            <a:endParaRPr lang="en-CA" dirty="0"/>
          </a:p>
        </p:txBody>
      </p:sp>
      <p:sp>
        <p:nvSpPr>
          <p:cNvPr id="7" name="TextBox 6"/>
          <p:cNvSpPr txBox="1"/>
          <p:nvPr/>
        </p:nvSpPr>
        <p:spPr>
          <a:xfrm>
            <a:off x="518160" y="3208021"/>
            <a:ext cx="4114800" cy="1200329"/>
          </a:xfrm>
          <a:prstGeom prst="rect">
            <a:avLst/>
          </a:prstGeom>
          <a:noFill/>
        </p:spPr>
        <p:txBody>
          <a:bodyPr wrap="square" rtlCol="0">
            <a:spAutoFit/>
          </a:bodyPr>
          <a:lstStyle/>
          <a:p>
            <a:r>
              <a:rPr lang="en-US" dirty="0" smtClean="0"/>
              <a:t>Caution</a:t>
            </a:r>
          </a:p>
          <a:p>
            <a:pPr marL="285750" indent="-285750">
              <a:buFontTx/>
              <a:buChar char="-"/>
            </a:pPr>
            <a:r>
              <a:rPr lang="en-US" dirty="0" smtClean="0"/>
              <a:t>Some tables with large LOBs</a:t>
            </a:r>
          </a:p>
          <a:p>
            <a:pPr marL="285750" indent="-285750">
              <a:buFontTx/>
              <a:buChar char="-"/>
            </a:pPr>
            <a:r>
              <a:rPr lang="en-US" dirty="0" smtClean="0"/>
              <a:t>Complex data types</a:t>
            </a:r>
          </a:p>
          <a:p>
            <a:pPr marL="285750" indent="-285750">
              <a:buFontTx/>
              <a:buChar char="-"/>
            </a:pPr>
            <a:r>
              <a:rPr lang="en-US" dirty="0" smtClean="0"/>
              <a:t>High load database</a:t>
            </a:r>
            <a:endParaRPr lang="en-CA" dirty="0"/>
          </a:p>
        </p:txBody>
      </p:sp>
      <p:sp>
        <p:nvSpPr>
          <p:cNvPr id="8" name="TextBox 7"/>
          <p:cNvSpPr txBox="1"/>
          <p:nvPr/>
        </p:nvSpPr>
        <p:spPr>
          <a:xfrm>
            <a:off x="4591050" y="3208021"/>
            <a:ext cx="4461510" cy="1200329"/>
          </a:xfrm>
          <a:prstGeom prst="rect">
            <a:avLst/>
          </a:prstGeom>
          <a:noFill/>
        </p:spPr>
        <p:txBody>
          <a:bodyPr wrap="square" rtlCol="0">
            <a:spAutoFit/>
          </a:bodyPr>
          <a:lstStyle/>
          <a:p>
            <a:r>
              <a:rPr lang="en-US" dirty="0" smtClean="0"/>
              <a:t>Don’t Use It</a:t>
            </a:r>
          </a:p>
          <a:p>
            <a:pPr marL="285750" indent="-285750">
              <a:buFontTx/>
              <a:buChar char="-"/>
            </a:pPr>
            <a:r>
              <a:rPr lang="en-US" dirty="0" smtClean="0"/>
              <a:t>Native no downtime solution exists</a:t>
            </a:r>
          </a:p>
          <a:p>
            <a:pPr marL="285750" indent="-285750">
              <a:buFontTx/>
              <a:buChar char="-"/>
            </a:pPr>
            <a:r>
              <a:rPr lang="en-US" dirty="0" smtClean="0"/>
              <a:t>Can take downtime + native</a:t>
            </a:r>
          </a:p>
          <a:p>
            <a:pPr marL="285750" indent="-285750">
              <a:buFontTx/>
              <a:buChar char="-"/>
            </a:pPr>
            <a:r>
              <a:rPr lang="en-US" dirty="0" smtClean="0"/>
              <a:t>&gt; 5 TB + slow Internet****</a:t>
            </a:r>
            <a:endParaRPr lang="en-CA" dirty="0"/>
          </a:p>
        </p:txBody>
      </p:sp>
    </p:spTree>
    <p:extLst>
      <p:ext uri="{BB962C8B-B14F-4D97-AF65-F5344CB8AC3E}">
        <p14:creationId xmlns:p14="http://schemas.microsoft.com/office/powerpoint/2010/main" val="33572183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Migration Project Phases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32324626"/>
              </p:ext>
            </p:extLst>
          </p:nvPr>
        </p:nvGraphicFramePr>
        <p:xfrm>
          <a:off x="441410" y="863813"/>
          <a:ext cx="7978052" cy="3601365"/>
        </p:xfrm>
        <a:graphic>
          <a:graphicData uri="http://schemas.openxmlformats.org/drawingml/2006/table">
            <a:tbl>
              <a:tblPr bandRow="1">
                <a:tableStyleId>{284E427A-3D55-4303-BF80-6455036E1DE7}</a:tableStyleId>
              </a:tblPr>
              <a:tblGrid>
                <a:gridCol w="1994513"/>
                <a:gridCol w="2393417"/>
                <a:gridCol w="3590122"/>
              </a:tblGrid>
              <a:tr h="176268">
                <a:tc>
                  <a:txBody>
                    <a:bodyPr/>
                    <a:lstStyle/>
                    <a:p>
                      <a:pPr algn="ctr"/>
                      <a:r>
                        <a:rPr lang="en-US" sz="1400" b="1" dirty="0">
                          <a:effectLst/>
                        </a:rPr>
                        <a:t>Phase</a:t>
                      </a:r>
                    </a:p>
                  </a:txBody>
                  <a:tcPr marL="5723" marR="5723" marT="5723" marB="5723" anchor="ctr"/>
                </a:tc>
                <a:tc>
                  <a:txBody>
                    <a:bodyPr/>
                    <a:lstStyle/>
                    <a:p>
                      <a:pPr algn="ctr"/>
                      <a:r>
                        <a:rPr lang="en-US" sz="1400" b="1">
                          <a:effectLst/>
                        </a:rPr>
                        <a:t>Service/Tool</a:t>
                      </a:r>
                    </a:p>
                  </a:txBody>
                  <a:tcPr marL="5723" marR="5723" marT="5723" marB="5723" anchor="ctr"/>
                </a:tc>
                <a:tc>
                  <a:txBody>
                    <a:bodyPr/>
                    <a:lstStyle/>
                    <a:p>
                      <a:pPr algn="ctr"/>
                      <a:r>
                        <a:rPr lang="en-US" sz="1400" b="1" dirty="0">
                          <a:effectLst/>
                        </a:rPr>
                        <a:t>Notes</a:t>
                      </a:r>
                    </a:p>
                  </a:txBody>
                  <a:tcPr marL="5723" marR="5723" marT="5723" marB="5723" anchor="ctr"/>
                </a:tc>
              </a:tr>
              <a:tr h="505911">
                <a:tc>
                  <a:txBody>
                    <a:bodyPr/>
                    <a:lstStyle/>
                    <a:p>
                      <a:pPr algn="l"/>
                      <a:r>
                        <a:rPr lang="en-US" sz="1100">
                          <a:effectLst/>
                        </a:rPr>
                        <a:t>Assessment</a:t>
                      </a:r>
                    </a:p>
                  </a:txBody>
                  <a:tcPr marL="5723" marR="5723" marT="5723" marB="5723" anchor="ctr"/>
                </a:tc>
                <a:tc>
                  <a:txBody>
                    <a:bodyPr/>
                    <a:lstStyle/>
                    <a:p>
                      <a:pPr algn="l"/>
                      <a:r>
                        <a:rPr lang="en-US" sz="1100">
                          <a:effectLst/>
                        </a:rPr>
                        <a:t>AWS Schema Conversion Tool</a:t>
                      </a:r>
                    </a:p>
                  </a:txBody>
                  <a:tcPr marL="5723" marR="5723" marT="5723" marB="5723" anchor="ctr"/>
                </a:tc>
                <a:tc>
                  <a:txBody>
                    <a:bodyPr/>
                    <a:lstStyle/>
                    <a:p>
                      <a:pPr algn="l"/>
                      <a:r>
                        <a:rPr lang="en-US" sz="1100" dirty="0">
                          <a:effectLst/>
                        </a:rPr>
                        <a:t>Reports on the database objects, complexity and types of migration issues</a:t>
                      </a:r>
                    </a:p>
                  </a:txBody>
                  <a:tcPr marL="5723" marR="5723" marT="5723" marB="5723" anchor="ctr"/>
                </a:tc>
              </a:tr>
              <a:tr h="670733">
                <a:tc>
                  <a:txBody>
                    <a:bodyPr/>
                    <a:lstStyle/>
                    <a:p>
                      <a:pPr algn="l"/>
                      <a:r>
                        <a:rPr lang="en-US" sz="1100" dirty="0">
                          <a:effectLst/>
                        </a:rPr>
                        <a:t>Schema Migration</a:t>
                      </a:r>
                    </a:p>
                  </a:txBody>
                  <a:tcPr marL="5723" marR="5723" marT="5723" marB="5723" anchor="ctr"/>
                </a:tc>
                <a:tc>
                  <a:txBody>
                    <a:bodyPr/>
                    <a:lstStyle/>
                    <a:p>
                      <a:pPr algn="l"/>
                      <a:r>
                        <a:rPr lang="en-US" sz="1100" dirty="0">
                          <a:effectLst/>
                        </a:rPr>
                        <a:t>AWS Schema Conversion Tool</a:t>
                      </a:r>
                    </a:p>
                  </a:txBody>
                  <a:tcPr marL="5723" marR="5723" marT="5723" marB="5723" anchor="ctr"/>
                </a:tc>
                <a:tc>
                  <a:txBody>
                    <a:bodyPr/>
                    <a:lstStyle/>
                    <a:p>
                      <a:pPr algn="l"/>
                      <a:r>
                        <a:rPr lang="en-US" sz="1100">
                          <a:effectLst/>
                        </a:rPr>
                        <a:t>Copies a schema or migrates a schema depending on whether it is a  homogeneous or heterogeneous migrations</a:t>
                      </a:r>
                    </a:p>
                  </a:txBody>
                  <a:tcPr marL="5723" marR="5723" marT="5723" marB="5723" anchor="ctr"/>
                </a:tc>
              </a:tr>
              <a:tr h="835555">
                <a:tc>
                  <a:txBody>
                    <a:bodyPr/>
                    <a:lstStyle/>
                    <a:p>
                      <a:pPr algn="l"/>
                      <a:r>
                        <a:rPr lang="en-US" sz="1100">
                          <a:effectLst/>
                        </a:rPr>
                        <a:t>Data Migration</a:t>
                      </a:r>
                    </a:p>
                  </a:txBody>
                  <a:tcPr marL="5723" marR="5723" marT="5723" marB="5723" anchor="ctr"/>
                </a:tc>
                <a:tc>
                  <a:txBody>
                    <a:bodyPr/>
                    <a:lstStyle/>
                    <a:p>
                      <a:pPr algn="l"/>
                      <a:r>
                        <a:rPr lang="en-US" sz="1100">
                          <a:effectLst/>
                        </a:rPr>
                        <a:t>AWS Database Migration Service</a:t>
                      </a:r>
                      <a:br>
                        <a:rPr lang="en-US" sz="1100">
                          <a:effectLst/>
                        </a:rPr>
                      </a:br>
                      <a:r>
                        <a:rPr lang="en-US" sz="1100">
                          <a:effectLst/>
                        </a:rPr>
                        <a:t>AWS Schema Conversion Tool</a:t>
                      </a:r>
                    </a:p>
                  </a:txBody>
                  <a:tcPr marL="5723" marR="5723" marT="5723" marB="5723" anchor="ctr"/>
                </a:tc>
                <a:tc>
                  <a:txBody>
                    <a:bodyPr/>
                    <a:lstStyle/>
                    <a:p>
                      <a:pPr algn="l"/>
                      <a:r>
                        <a:rPr lang="en-US" sz="1100">
                          <a:effectLst/>
                        </a:rPr>
                        <a:t>Bulk load and change data capture (CDC) options</a:t>
                      </a:r>
                      <a:br>
                        <a:rPr lang="en-US" sz="1100">
                          <a:effectLst/>
                        </a:rPr>
                      </a:br>
                      <a:r>
                        <a:rPr lang="en-US" sz="1100">
                          <a:effectLst/>
                        </a:rPr>
                        <a:t>Extraction and load for large data warehouses, including AWS Snowball integration</a:t>
                      </a:r>
                    </a:p>
                  </a:txBody>
                  <a:tcPr marL="5723" marR="5723" marT="5723" marB="5723" anchor="ctr"/>
                </a:tc>
              </a:tr>
              <a:tr h="341090">
                <a:tc>
                  <a:txBody>
                    <a:bodyPr/>
                    <a:lstStyle/>
                    <a:p>
                      <a:pPr algn="l"/>
                      <a:r>
                        <a:rPr lang="en-US" sz="1100">
                          <a:effectLst/>
                        </a:rPr>
                        <a:t>Application Migration</a:t>
                      </a:r>
                    </a:p>
                  </a:txBody>
                  <a:tcPr marL="5723" marR="5723" marT="5723" marB="5723" anchor="ctr"/>
                </a:tc>
                <a:tc>
                  <a:txBody>
                    <a:bodyPr/>
                    <a:lstStyle/>
                    <a:p>
                      <a:pPr algn="l"/>
                      <a:r>
                        <a:rPr lang="en-US" sz="1100">
                          <a:effectLst/>
                        </a:rPr>
                        <a:t>AWS Schema Conversion Tool</a:t>
                      </a:r>
                    </a:p>
                  </a:txBody>
                  <a:tcPr marL="5723" marR="5723" marT="5723" marB="5723" anchor="ctr"/>
                </a:tc>
                <a:tc>
                  <a:txBody>
                    <a:bodyPr/>
                    <a:lstStyle/>
                    <a:p>
                      <a:pPr algn="l"/>
                      <a:r>
                        <a:rPr lang="en-US" sz="1100">
                          <a:effectLst/>
                        </a:rPr>
                        <a:t>SQL statement migration in application code</a:t>
                      </a:r>
                    </a:p>
                  </a:txBody>
                  <a:tcPr marL="5723" marR="5723" marT="5723" marB="5723" anchor="ctr"/>
                </a:tc>
              </a:tr>
              <a:tr h="341090">
                <a:tc>
                  <a:txBody>
                    <a:bodyPr/>
                    <a:lstStyle/>
                    <a:p>
                      <a:pPr algn="l"/>
                      <a:r>
                        <a:rPr lang="en-US" sz="1100">
                          <a:effectLst/>
                        </a:rPr>
                        <a:t>Data Validation</a:t>
                      </a:r>
                    </a:p>
                  </a:txBody>
                  <a:tcPr marL="5723" marR="5723" marT="5723" marB="5723" anchor="ctr"/>
                </a:tc>
                <a:tc>
                  <a:txBody>
                    <a:bodyPr/>
                    <a:lstStyle/>
                    <a:p>
                      <a:pPr algn="l"/>
                      <a:r>
                        <a:rPr lang="en-US" sz="1100">
                          <a:effectLst/>
                        </a:rPr>
                        <a:t>Manual</a:t>
                      </a:r>
                    </a:p>
                  </a:txBody>
                  <a:tcPr marL="5723" marR="5723" marT="5723" marB="5723" anchor="ctr"/>
                </a:tc>
                <a:tc>
                  <a:txBody>
                    <a:bodyPr/>
                    <a:lstStyle/>
                    <a:p>
                      <a:pPr algn="l"/>
                      <a:r>
                        <a:rPr lang="en-US" sz="1100">
                          <a:effectLst/>
                        </a:rPr>
                        <a:t>Count, Sum, or compare a hash of a query output</a:t>
                      </a:r>
                    </a:p>
                  </a:txBody>
                  <a:tcPr marL="5723" marR="5723" marT="5723" marB="5723" anchor="ctr"/>
                </a:tc>
              </a:tr>
              <a:tr h="341090">
                <a:tc>
                  <a:txBody>
                    <a:bodyPr/>
                    <a:lstStyle/>
                    <a:p>
                      <a:pPr algn="l"/>
                      <a:r>
                        <a:rPr lang="en-US" sz="1100">
                          <a:effectLst/>
                        </a:rPr>
                        <a:t>Functional Testing</a:t>
                      </a:r>
                    </a:p>
                  </a:txBody>
                  <a:tcPr marL="5723" marR="5723" marT="5723" marB="5723" anchor="ctr"/>
                </a:tc>
                <a:tc>
                  <a:txBody>
                    <a:bodyPr/>
                    <a:lstStyle/>
                    <a:p>
                      <a:pPr algn="l"/>
                      <a:r>
                        <a:rPr lang="en-US" sz="1100">
                          <a:effectLst/>
                        </a:rPr>
                        <a:t>Various Tools on Marketplace</a:t>
                      </a:r>
                    </a:p>
                  </a:txBody>
                  <a:tcPr marL="5723" marR="5723" marT="5723" marB="5723" anchor="ctr"/>
                </a:tc>
                <a:tc>
                  <a:txBody>
                    <a:bodyPr/>
                    <a:lstStyle/>
                    <a:p>
                      <a:pPr algn="l"/>
                      <a:r>
                        <a:rPr lang="en-US" sz="1100">
                          <a:effectLst/>
                        </a:rPr>
                        <a:t>Ensure the application runs as intended</a:t>
                      </a:r>
                    </a:p>
                  </a:txBody>
                  <a:tcPr marL="5723" marR="5723" marT="5723" marB="5723" anchor="ctr"/>
                </a:tc>
              </a:tr>
              <a:tr h="341090">
                <a:tc>
                  <a:txBody>
                    <a:bodyPr/>
                    <a:lstStyle/>
                    <a:p>
                      <a:pPr algn="l"/>
                      <a:r>
                        <a:rPr lang="en-US" sz="1100">
                          <a:effectLst/>
                        </a:rPr>
                        <a:t>Performance Testing</a:t>
                      </a:r>
                    </a:p>
                  </a:txBody>
                  <a:tcPr marL="5723" marR="5723" marT="5723" marB="5723" anchor="ctr"/>
                </a:tc>
                <a:tc>
                  <a:txBody>
                    <a:bodyPr/>
                    <a:lstStyle/>
                    <a:p>
                      <a:pPr algn="l"/>
                      <a:r>
                        <a:rPr lang="en-US" sz="1100">
                          <a:effectLst/>
                        </a:rPr>
                        <a:t>Various Tools on Marketplace</a:t>
                      </a:r>
                    </a:p>
                  </a:txBody>
                  <a:tcPr marL="5723" marR="5723" marT="5723" marB="5723" anchor="ctr"/>
                </a:tc>
                <a:tc>
                  <a:txBody>
                    <a:bodyPr/>
                    <a:lstStyle/>
                    <a:p>
                      <a:pPr algn="l"/>
                      <a:r>
                        <a:rPr lang="en-US" sz="1100" dirty="0">
                          <a:effectLst/>
                        </a:rPr>
                        <a:t>Ensure the application performance as intended</a:t>
                      </a:r>
                    </a:p>
                  </a:txBody>
                  <a:tcPr marL="5723" marR="5723" marT="5723" marB="5723" anchor="ctr"/>
                </a:tc>
              </a:tr>
            </a:tbl>
          </a:graphicData>
        </a:graphic>
      </p:graphicFrame>
    </p:spTree>
    <p:extLst>
      <p:ext uri="{BB962C8B-B14F-4D97-AF65-F5344CB8AC3E}">
        <p14:creationId xmlns:p14="http://schemas.microsoft.com/office/powerpoint/2010/main" val="10537533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Migration Scenarios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9467538"/>
              </p:ext>
            </p:extLst>
          </p:nvPr>
        </p:nvGraphicFramePr>
        <p:xfrm>
          <a:off x="441410" y="863813"/>
          <a:ext cx="7978052" cy="3117918"/>
        </p:xfrm>
        <a:graphic>
          <a:graphicData uri="http://schemas.openxmlformats.org/drawingml/2006/table">
            <a:tbl>
              <a:tblPr bandRow="1">
                <a:tableStyleId>{284E427A-3D55-4303-BF80-6455036E1DE7}</a:tableStyleId>
              </a:tblPr>
              <a:tblGrid>
                <a:gridCol w="1994513"/>
                <a:gridCol w="2393417"/>
                <a:gridCol w="3590122"/>
              </a:tblGrid>
              <a:tr h="176268">
                <a:tc>
                  <a:txBody>
                    <a:bodyPr/>
                    <a:lstStyle/>
                    <a:p>
                      <a:pPr algn="ctr"/>
                      <a:r>
                        <a:rPr lang="en-US" b="1" dirty="0">
                          <a:effectLst/>
                        </a:rPr>
                        <a:t>Scenario</a:t>
                      </a:r>
                    </a:p>
                  </a:txBody>
                  <a:tcPr marL="9525" marR="9525" marT="9525" marB="9525" anchor="ctr"/>
                </a:tc>
                <a:tc>
                  <a:txBody>
                    <a:bodyPr/>
                    <a:lstStyle/>
                    <a:p>
                      <a:pPr algn="ctr"/>
                      <a:r>
                        <a:rPr lang="en-US" b="1">
                          <a:effectLst/>
                        </a:rPr>
                        <a:t>Example</a:t>
                      </a:r>
                    </a:p>
                  </a:txBody>
                  <a:tcPr marL="9525" marR="9525" marT="9525" marB="9525" anchor="ctr"/>
                </a:tc>
                <a:tc>
                  <a:txBody>
                    <a:bodyPr/>
                    <a:lstStyle/>
                    <a:p>
                      <a:pPr algn="ctr"/>
                      <a:r>
                        <a:rPr lang="en-US" b="1" dirty="0">
                          <a:effectLst/>
                        </a:rPr>
                        <a:t>Recommendation</a:t>
                      </a:r>
                    </a:p>
                  </a:txBody>
                  <a:tcPr marL="9525" marR="9525" marT="9525" marB="9525" anchor="ctr"/>
                </a:tc>
              </a:tr>
              <a:tr h="505911">
                <a:tc>
                  <a:txBody>
                    <a:bodyPr/>
                    <a:lstStyle/>
                    <a:p>
                      <a:pPr algn="l"/>
                      <a:r>
                        <a:rPr lang="en-US" sz="1400" b="1" dirty="0">
                          <a:effectLst/>
                        </a:rPr>
                        <a:t>Homogeneous migration to the same database version and edition</a:t>
                      </a:r>
                      <a:endParaRPr lang="en-US" sz="1400" dirty="0">
                        <a:effectLst/>
                      </a:endParaRPr>
                    </a:p>
                  </a:txBody>
                  <a:tcPr marL="9525" marR="9525" marT="9525" marB="9525" anchor="ctr"/>
                </a:tc>
                <a:tc>
                  <a:txBody>
                    <a:bodyPr/>
                    <a:lstStyle/>
                    <a:p>
                      <a:pPr algn="l"/>
                      <a:r>
                        <a:rPr lang="en-US" sz="1400">
                          <a:effectLst/>
                        </a:rPr>
                        <a:t>Migration of Oracle Database 11gR2 Enterprise Edition from on-premise to EC2</a:t>
                      </a:r>
                    </a:p>
                  </a:txBody>
                  <a:tcPr marL="9525" marR="9525" marT="9525" marB="9525" anchor="ctr"/>
                </a:tc>
                <a:tc>
                  <a:txBody>
                    <a:bodyPr/>
                    <a:lstStyle/>
                    <a:p>
                      <a:pPr algn="l"/>
                      <a:r>
                        <a:rPr lang="en-US" sz="1400">
                          <a:effectLst/>
                        </a:rPr>
                        <a:t>Use the native replication technology to create a standby database and then failover to the standby database</a:t>
                      </a:r>
                    </a:p>
                  </a:txBody>
                  <a:tcPr marL="9525" marR="9525" marT="9525" marB="9525" anchor="ctr"/>
                </a:tc>
              </a:tr>
              <a:tr h="670733">
                <a:tc>
                  <a:txBody>
                    <a:bodyPr/>
                    <a:lstStyle/>
                    <a:p>
                      <a:pPr algn="l"/>
                      <a:r>
                        <a:rPr lang="en-US" sz="1400" b="1">
                          <a:effectLst/>
                        </a:rPr>
                        <a:t>Homogeneous migration to a different version</a:t>
                      </a:r>
                      <a:endParaRPr lang="en-US" sz="1400">
                        <a:effectLst/>
                      </a:endParaRPr>
                    </a:p>
                  </a:txBody>
                  <a:tcPr marL="9525" marR="9525" marT="9525" marB="9525" anchor="ctr"/>
                </a:tc>
                <a:tc>
                  <a:txBody>
                    <a:bodyPr/>
                    <a:lstStyle/>
                    <a:p>
                      <a:pPr algn="l"/>
                      <a:r>
                        <a:rPr lang="en-US" sz="1400">
                          <a:effectLst/>
                        </a:rPr>
                        <a:t>Migration of MySQL 5.5 to MySQL 5.7</a:t>
                      </a:r>
                    </a:p>
                  </a:txBody>
                  <a:tcPr marL="9525" marR="9525" marT="9525" marB="9525" anchor="ctr"/>
                </a:tc>
                <a:tc>
                  <a:txBody>
                    <a:bodyPr/>
                    <a:lstStyle/>
                    <a:p>
                      <a:pPr algn="l"/>
                      <a:r>
                        <a:rPr lang="en-US" sz="1400">
                          <a:effectLst/>
                        </a:rPr>
                        <a:t>AWS Schema Conversion Tool and AWS Database Migration Service</a:t>
                      </a:r>
                    </a:p>
                  </a:txBody>
                  <a:tcPr marL="9525" marR="9525" marT="9525" marB="9525" anchor="ctr"/>
                </a:tc>
              </a:tr>
              <a:tr h="835555">
                <a:tc>
                  <a:txBody>
                    <a:bodyPr/>
                    <a:lstStyle/>
                    <a:p>
                      <a:pPr algn="l"/>
                      <a:r>
                        <a:rPr lang="en-US" sz="1400" b="1">
                          <a:effectLst/>
                        </a:rPr>
                        <a:t>Homogeneous migration to a different edition</a:t>
                      </a:r>
                      <a:endParaRPr lang="en-US" sz="1400">
                        <a:effectLst/>
                      </a:endParaRPr>
                    </a:p>
                  </a:txBody>
                  <a:tcPr marL="9525" marR="9525" marT="9525" marB="9525" anchor="ctr"/>
                </a:tc>
                <a:tc>
                  <a:txBody>
                    <a:bodyPr/>
                    <a:lstStyle/>
                    <a:p>
                      <a:pPr algn="l"/>
                      <a:r>
                        <a:rPr lang="en-US" sz="1400">
                          <a:effectLst/>
                        </a:rPr>
                        <a:t>Migration of SQL Server Enterprise Edition to Standard Edition</a:t>
                      </a:r>
                    </a:p>
                  </a:txBody>
                  <a:tcPr marL="9525" marR="9525" marT="9525" marB="9525" anchor="ctr"/>
                </a:tc>
                <a:tc>
                  <a:txBody>
                    <a:bodyPr/>
                    <a:lstStyle/>
                    <a:p>
                      <a:pPr algn="l"/>
                      <a:r>
                        <a:rPr lang="en-US" sz="1400" dirty="0">
                          <a:effectLst/>
                        </a:rPr>
                        <a:t>AWS Schema Conversion Tool and AWS Database Migration Service</a:t>
                      </a:r>
                    </a:p>
                  </a:txBody>
                  <a:tcPr marL="9525" marR="9525" marT="9525" marB="9525" anchor="ctr"/>
                </a:tc>
              </a:tr>
              <a:tr h="341090">
                <a:tc>
                  <a:txBody>
                    <a:bodyPr/>
                    <a:lstStyle/>
                    <a:p>
                      <a:pPr algn="l"/>
                      <a:r>
                        <a:rPr lang="en-US" sz="1400" b="1">
                          <a:effectLst/>
                        </a:rPr>
                        <a:t>Heterogeneous migration</a:t>
                      </a:r>
                      <a:endParaRPr lang="en-US" sz="1400">
                        <a:effectLst/>
                      </a:endParaRPr>
                    </a:p>
                  </a:txBody>
                  <a:tcPr marL="9525" marR="9525" marT="9525" marB="9525" anchor="ctr"/>
                </a:tc>
                <a:tc>
                  <a:txBody>
                    <a:bodyPr/>
                    <a:lstStyle/>
                    <a:p>
                      <a:pPr algn="l"/>
                      <a:r>
                        <a:rPr lang="en-US" sz="1400" dirty="0">
                          <a:effectLst/>
                        </a:rPr>
                        <a:t>Migration from Oracle Database to </a:t>
                      </a:r>
                      <a:r>
                        <a:rPr lang="en-US" sz="1400" dirty="0" smtClean="0">
                          <a:effectLst/>
                        </a:rPr>
                        <a:t>PostgreSQL</a:t>
                      </a:r>
                      <a:endParaRPr lang="en-US" sz="1400" dirty="0">
                        <a:effectLst/>
                      </a:endParaRPr>
                    </a:p>
                  </a:txBody>
                  <a:tcPr marL="9525" marR="9525" marT="9525" marB="9525" anchor="ctr"/>
                </a:tc>
                <a:tc>
                  <a:txBody>
                    <a:bodyPr/>
                    <a:lstStyle/>
                    <a:p>
                      <a:pPr algn="l"/>
                      <a:r>
                        <a:rPr lang="en-US" sz="1400" dirty="0">
                          <a:effectLst/>
                        </a:rPr>
                        <a:t>AWS Schema Conversion Tool and AWS Database Migration Service</a:t>
                      </a:r>
                    </a:p>
                  </a:txBody>
                  <a:tcPr marL="9525" marR="9525" marT="9525" marB="9525" anchor="ctr"/>
                </a:tc>
              </a:tr>
            </a:tbl>
          </a:graphicData>
        </a:graphic>
      </p:graphicFrame>
    </p:spTree>
    <p:extLst>
      <p:ext uri="{BB962C8B-B14F-4D97-AF65-F5344CB8AC3E}">
        <p14:creationId xmlns:p14="http://schemas.microsoft.com/office/powerpoint/2010/main" val="18840827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the tools, but how to manage </a:t>
            </a:r>
            <a:r>
              <a:rPr lang="en-US" dirty="0"/>
              <a:t>m</a:t>
            </a:r>
            <a:r>
              <a:rPr lang="en-US" dirty="0" smtClean="0"/>
              <a:t>igration </a:t>
            </a:r>
            <a:r>
              <a:rPr lang="en-US" dirty="0"/>
              <a:t>p</a:t>
            </a:r>
            <a:r>
              <a:rPr lang="en-US" dirty="0" smtClean="0"/>
              <a:t>rojects?</a:t>
            </a:r>
            <a:endParaRPr lang="en-US" dirty="0"/>
          </a:p>
        </p:txBody>
      </p:sp>
    </p:spTree>
    <p:extLst>
      <p:ext uri="{BB962C8B-B14F-4D97-AF65-F5344CB8AC3E}">
        <p14:creationId xmlns:p14="http://schemas.microsoft.com/office/powerpoint/2010/main" val="28660728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the AWS Migration Framework</a:t>
            </a:r>
            <a:endParaRPr lang="en-US" dirty="0"/>
          </a:p>
        </p:txBody>
      </p:sp>
    </p:spTree>
    <p:extLst>
      <p:ext uri="{BB962C8B-B14F-4D97-AF65-F5344CB8AC3E}">
        <p14:creationId xmlns:p14="http://schemas.microsoft.com/office/powerpoint/2010/main" val="38685465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Migration Framework</a:t>
            </a:r>
            <a:endParaRPr lang="en-US" dirty="0"/>
          </a:p>
        </p:txBody>
      </p:sp>
      <p:sp>
        <p:nvSpPr>
          <p:cNvPr id="6" name="Rounded Rectangle 5"/>
          <p:cNvSpPr/>
          <p:nvPr/>
        </p:nvSpPr>
        <p:spPr>
          <a:xfrm>
            <a:off x="336788" y="1224073"/>
            <a:ext cx="2184331" cy="2163183"/>
          </a:xfrm>
          <a:prstGeom prst="roundRect">
            <a:avLst>
              <a:gd name="adj" fmla="val 0"/>
            </a:avLst>
          </a:prstGeom>
          <a:ln/>
        </p:spPr>
        <p:style>
          <a:lnRef idx="2">
            <a:schemeClr val="accent1"/>
          </a:lnRef>
          <a:fillRef idx="1">
            <a:schemeClr val="lt1"/>
          </a:fillRef>
          <a:effectRef idx="0">
            <a:schemeClr val="accent1"/>
          </a:effectRef>
          <a:fontRef idx="minor">
            <a:schemeClr val="dk1"/>
          </a:fontRef>
        </p:style>
        <p:txBody>
          <a:bodyPr rtlCol="0" anchor="ctr"/>
          <a:lstStyle/>
          <a:p>
            <a:pPr marL="171450" indent="-171450">
              <a:buFont typeface="Arial" charset="0"/>
              <a:buChar char="•"/>
            </a:pPr>
            <a:r>
              <a:rPr lang="en-US" sz="1200" dirty="0" smtClean="0"/>
              <a:t>Project Control</a:t>
            </a:r>
          </a:p>
          <a:p>
            <a:pPr marL="171450" indent="-171450">
              <a:buFont typeface="AppleSymbols" charset="0"/>
              <a:buChar char="⎼"/>
            </a:pPr>
            <a:r>
              <a:rPr lang="en-US" sz="1200" dirty="0" smtClean="0"/>
              <a:t>Strategy (business driver)</a:t>
            </a:r>
          </a:p>
          <a:p>
            <a:pPr marL="171450" indent="-171450">
              <a:buFont typeface="AppleSymbols" charset="0"/>
              <a:buChar char="⎼"/>
            </a:pPr>
            <a:r>
              <a:rPr lang="en-US" sz="1200" dirty="0" smtClean="0"/>
              <a:t>Key Stakeholders and Team</a:t>
            </a:r>
          </a:p>
          <a:p>
            <a:pPr marL="171450" indent="-171450">
              <a:buFont typeface="AppleSymbols" charset="0"/>
              <a:buChar char="⎼"/>
            </a:pPr>
            <a:r>
              <a:rPr lang="en-US" sz="1200" dirty="0" smtClean="0"/>
              <a:t>Plan (Scope, Schedule, Resources)</a:t>
            </a:r>
          </a:p>
          <a:p>
            <a:pPr marL="171450" indent="-171450">
              <a:buFont typeface="AppleSymbols" charset="0"/>
              <a:buChar char="⎼"/>
            </a:pPr>
            <a:r>
              <a:rPr lang="en-US" sz="1200" dirty="0" smtClean="0"/>
              <a:t>Cost Estimation</a:t>
            </a:r>
          </a:p>
          <a:p>
            <a:pPr marL="171450" indent="-171450">
              <a:buFont typeface="Arial" charset="0"/>
              <a:buChar char="•"/>
            </a:pPr>
            <a:r>
              <a:rPr lang="en-US" sz="1200" dirty="0" smtClean="0"/>
              <a:t>Portfolio discovery</a:t>
            </a:r>
          </a:p>
          <a:p>
            <a:pPr marL="171450" indent="-171450">
              <a:buFont typeface="Arial" charset="0"/>
              <a:buChar char="•"/>
            </a:pPr>
            <a:r>
              <a:rPr lang="en-US" sz="1200" dirty="0" smtClean="0"/>
              <a:t>Migration plan</a:t>
            </a:r>
          </a:p>
          <a:p>
            <a:pPr marL="171450" indent="-171450">
              <a:buFont typeface="Arial" charset="0"/>
              <a:buChar char="•"/>
            </a:pPr>
            <a:r>
              <a:rPr lang="en-US" sz="1200" dirty="0" smtClean="0"/>
              <a:t>Operations Integration</a:t>
            </a:r>
          </a:p>
          <a:p>
            <a:pPr marL="171450" indent="-171450">
              <a:buFont typeface="Arial" charset="0"/>
              <a:buChar char="•"/>
            </a:pPr>
            <a:r>
              <a:rPr lang="en-US" sz="1200" dirty="0" smtClean="0"/>
              <a:t>Security</a:t>
            </a:r>
            <a:endParaRPr lang="en-US" sz="1200" dirty="0"/>
          </a:p>
        </p:txBody>
      </p:sp>
      <p:sp>
        <p:nvSpPr>
          <p:cNvPr id="5" name="Rounded Rectangle 4"/>
          <p:cNvSpPr/>
          <p:nvPr/>
        </p:nvSpPr>
        <p:spPr>
          <a:xfrm>
            <a:off x="334611" y="743830"/>
            <a:ext cx="2186508" cy="473437"/>
          </a:xfrm>
          <a:prstGeom prst="roundRect">
            <a:avLst>
              <a:gd name="adj" fmla="val 0"/>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READINESS AND PLANNING</a:t>
            </a:r>
            <a:endParaRPr lang="en-US" sz="1400" b="1" dirty="0"/>
          </a:p>
        </p:txBody>
      </p:sp>
    </p:spTree>
    <p:extLst>
      <p:ext uri="{BB962C8B-B14F-4D97-AF65-F5344CB8AC3E}">
        <p14:creationId xmlns:p14="http://schemas.microsoft.com/office/powerpoint/2010/main" val="22062898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Migration Framework</a:t>
            </a:r>
            <a:endParaRPr lang="en-US" dirty="0"/>
          </a:p>
        </p:txBody>
      </p:sp>
      <p:sp>
        <p:nvSpPr>
          <p:cNvPr id="6" name="Rounded Rectangle 5"/>
          <p:cNvSpPr/>
          <p:nvPr/>
        </p:nvSpPr>
        <p:spPr>
          <a:xfrm>
            <a:off x="336788" y="1224073"/>
            <a:ext cx="2184331" cy="2163183"/>
          </a:xfrm>
          <a:prstGeom prst="roundRect">
            <a:avLst>
              <a:gd name="adj" fmla="val 0"/>
            </a:avLst>
          </a:prstGeom>
          <a:ln/>
        </p:spPr>
        <p:style>
          <a:lnRef idx="2">
            <a:schemeClr val="accent1"/>
          </a:lnRef>
          <a:fillRef idx="1">
            <a:schemeClr val="lt1"/>
          </a:fillRef>
          <a:effectRef idx="0">
            <a:schemeClr val="accent1"/>
          </a:effectRef>
          <a:fontRef idx="minor">
            <a:schemeClr val="dk1"/>
          </a:fontRef>
        </p:style>
        <p:txBody>
          <a:bodyPr rtlCol="0" anchor="ctr"/>
          <a:lstStyle/>
          <a:p>
            <a:pPr marL="171450" indent="-171450">
              <a:buFont typeface="Arial" charset="0"/>
              <a:buChar char="•"/>
            </a:pPr>
            <a:r>
              <a:rPr lang="en-US" sz="1200" dirty="0" smtClean="0"/>
              <a:t>Project Control</a:t>
            </a:r>
          </a:p>
          <a:p>
            <a:pPr marL="171450" indent="-171450">
              <a:buFont typeface="AppleSymbols" charset="0"/>
              <a:buChar char="⎼"/>
            </a:pPr>
            <a:r>
              <a:rPr lang="en-US" sz="1200" dirty="0" smtClean="0"/>
              <a:t>Strategy (business driver)</a:t>
            </a:r>
          </a:p>
          <a:p>
            <a:pPr marL="171450" indent="-171450">
              <a:buFont typeface="AppleSymbols" charset="0"/>
              <a:buChar char="⎼"/>
            </a:pPr>
            <a:r>
              <a:rPr lang="en-US" sz="1200" dirty="0" smtClean="0"/>
              <a:t>Key Stakeholders and Team</a:t>
            </a:r>
          </a:p>
          <a:p>
            <a:pPr marL="171450" indent="-171450">
              <a:buFont typeface="AppleSymbols" charset="0"/>
              <a:buChar char="⎼"/>
            </a:pPr>
            <a:r>
              <a:rPr lang="en-US" sz="1200" dirty="0" smtClean="0"/>
              <a:t>Plan (Scope, Schedule, Resources)</a:t>
            </a:r>
          </a:p>
          <a:p>
            <a:pPr marL="171450" indent="-171450">
              <a:buFont typeface="AppleSymbols" charset="0"/>
              <a:buChar char="⎼"/>
            </a:pPr>
            <a:r>
              <a:rPr lang="en-US" sz="1200" dirty="0" smtClean="0"/>
              <a:t>Cost Estimation</a:t>
            </a:r>
          </a:p>
          <a:p>
            <a:pPr marL="171450" indent="-171450">
              <a:buFont typeface="Arial" charset="0"/>
              <a:buChar char="•"/>
            </a:pPr>
            <a:r>
              <a:rPr lang="en-US" sz="1200" dirty="0" smtClean="0"/>
              <a:t>Portfolio discovery</a:t>
            </a:r>
          </a:p>
          <a:p>
            <a:pPr marL="171450" indent="-171450">
              <a:buFont typeface="Arial" charset="0"/>
              <a:buChar char="•"/>
            </a:pPr>
            <a:r>
              <a:rPr lang="en-US" sz="1200" dirty="0" smtClean="0"/>
              <a:t>Migration plan</a:t>
            </a:r>
          </a:p>
          <a:p>
            <a:pPr marL="171450" indent="-171450">
              <a:buFont typeface="Arial" charset="0"/>
              <a:buChar char="•"/>
            </a:pPr>
            <a:r>
              <a:rPr lang="en-US" sz="1200" dirty="0" smtClean="0"/>
              <a:t>Operations Integration</a:t>
            </a:r>
          </a:p>
          <a:p>
            <a:pPr marL="171450" indent="-171450">
              <a:buFont typeface="Arial" charset="0"/>
              <a:buChar char="•"/>
            </a:pPr>
            <a:r>
              <a:rPr lang="en-US" sz="1200" dirty="0" smtClean="0"/>
              <a:t>Security</a:t>
            </a:r>
            <a:endParaRPr lang="en-US" sz="1200" dirty="0"/>
          </a:p>
        </p:txBody>
      </p:sp>
      <p:sp>
        <p:nvSpPr>
          <p:cNvPr id="4" name="Rounded Rectangle 3"/>
          <p:cNvSpPr/>
          <p:nvPr/>
        </p:nvSpPr>
        <p:spPr>
          <a:xfrm>
            <a:off x="2714484" y="2683439"/>
            <a:ext cx="2099888" cy="1896511"/>
          </a:xfrm>
          <a:prstGeom prst="roundRect">
            <a:avLst>
              <a:gd name="adj" fmla="val 0"/>
            </a:avLst>
          </a:prstGeom>
          <a:ln/>
        </p:spPr>
        <p:style>
          <a:lnRef idx="2">
            <a:schemeClr val="accent1"/>
          </a:lnRef>
          <a:fillRef idx="1">
            <a:schemeClr val="lt1"/>
          </a:fillRef>
          <a:effectRef idx="0">
            <a:schemeClr val="accent1"/>
          </a:effectRef>
          <a:fontRef idx="minor">
            <a:schemeClr val="dk1"/>
          </a:fontRef>
        </p:style>
        <p:txBody>
          <a:bodyPr rtlCol="0" anchor="ctr"/>
          <a:lstStyle/>
          <a:p>
            <a:pPr marL="171450" indent="-171450">
              <a:buFont typeface="Arial" charset="0"/>
              <a:buChar char="•"/>
            </a:pPr>
            <a:r>
              <a:rPr lang="en-US" sz="1200" dirty="0" smtClean="0"/>
              <a:t>Prioritized Backlog</a:t>
            </a:r>
          </a:p>
          <a:p>
            <a:pPr marL="171450" indent="-171450">
              <a:buFont typeface="AppleSymbols" charset="0"/>
              <a:buChar char="⎼"/>
            </a:pPr>
            <a:r>
              <a:rPr lang="en-US" sz="1200" dirty="0" smtClean="0"/>
              <a:t>Application groups</a:t>
            </a:r>
          </a:p>
          <a:p>
            <a:pPr marL="171450" indent="-171450">
              <a:buFont typeface="AppleSymbols" charset="0"/>
              <a:buChar char="⎼"/>
            </a:pPr>
            <a:r>
              <a:rPr lang="en-US" sz="1200" dirty="0" smtClean="0"/>
              <a:t>Migration strategy</a:t>
            </a:r>
          </a:p>
          <a:p>
            <a:pPr marL="171450" indent="-171450">
              <a:buFont typeface="AppleSymbols" charset="0"/>
              <a:buChar char="⎼"/>
            </a:pPr>
            <a:r>
              <a:rPr lang="en-US" sz="1200" dirty="0" smtClean="0"/>
              <a:t>Success criteria</a:t>
            </a:r>
          </a:p>
          <a:p>
            <a:pPr marL="171450" indent="-171450">
              <a:buFont typeface="Arial" charset="0"/>
              <a:buChar char="•"/>
            </a:pPr>
            <a:r>
              <a:rPr lang="en-US" sz="1200" dirty="0" smtClean="0"/>
              <a:t>Ops Integration </a:t>
            </a:r>
            <a:r>
              <a:rPr lang="mr-IN" sz="1200" dirty="0" smtClean="0"/>
              <a:t>–</a:t>
            </a:r>
            <a:r>
              <a:rPr lang="en-US" sz="1200" dirty="0" smtClean="0"/>
              <a:t> Foundation and Landing Zone (target zone setup)</a:t>
            </a:r>
          </a:p>
          <a:p>
            <a:pPr marL="171450" indent="-171450">
              <a:buFont typeface="Arial" charset="0"/>
              <a:buChar char="•"/>
            </a:pPr>
            <a:r>
              <a:rPr lang="en-US" sz="1200" dirty="0" smtClean="0"/>
              <a:t>Setup Factory (Tools, Teams, Processes)</a:t>
            </a:r>
          </a:p>
          <a:p>
            <a:pPr marL="171450" indent="-171450">
              <a:buFont typeface="Arial" charset="0"/>
              <a:buChar char="•"/>
            </a:pPr>
            <a:r>
              <a:rPr lang="en-US" sz="1200" dirty="0" smtClean="0"/>
              <a:t>Pilot Migration</a:t>
            </a:r>
          </a:p>
        </p:txBody>
      </p:sp>
      <p:sp>
        <p:nvSpPr>
          <p:cNvPr id="8" name="Shape 7"/>
          <p:cNvSpPr/>
          <p:nvPr/>
        </p:nvSpPr>
        <p:spPr>
          <a:xfrm rot="1458294">
            <a:off x="1298958" y="2639724"/>
            <a:ext cx="1603267" cy="1551832"/>
          </a:xfrm>
          <a:prstGeom prst="leftCircularArrow">
            <a:avLst>
              <a:gd name="adj1" fmla="val 2528"/>
              <a:gd name="adj2" fmla="val 306617"/>
              <a:gd name="adj3" fmla="val 1822349"/>
              <a:gd name="adj4" fmla="val 8764711"/>
              <a:gd name="adj5" fmla="val 2950"/>
            </a:avLst>
          </a:prstGeom>
          <a:solidFill>
            <a:schemeClr val="accent1"/>
          </a:solidFill>
        </p:spPr>
        <p:style>
          <a:lnRef idx="0">
            <a:schemeClr val="accent2">
              <a:tint val="60000"/>
              <a:hueOff val="0"/>
              <a:satOff val="0"/>
              <a:lumOff val="0"/>
              <a:alphaOff val="0"/>
            </a:schemeClr>
          </a:lnRef>
          <a:fillRef idx="1">
            <a:scrgbClr r="0" g="0" b="0"/>
          </a:fillRef>
          <a:effectRef idx="0">
            <a:schemeClr val="accent2">
              <a:tint val="60000"/>
              <a:hueOff val="0"/>
              <a:satOff val="0"/>
              <a:lumOff val="0"/>
              <a:alphaOff val="0"/>
            </a:schemeClr>
          </a:effectRef>
          <a:fontRef idx="minor">
            <a:schemeClr val="lt1"/>
          </a:fontRef>
        </p:style>
      </p:sp>
      <p:sp>
        <p:nvSpPr>
          <p:cNvPr id="5" name="Rounded Rectangle 4"/>
          <p:cNvSpPr/>
          <p:nvPr/>
        </p:nvSpPr>
        <p:spPr>
          <a:xfrm>
            <a:off x="334611" y="743830"/>
            <a:ext cx="2186508" cy="473437"/>
          </a:xfrm>
          <a:prstGeom prst="roundRect">
            <a:avLst>
              <a:gd name="adj" fmla="val 0"/>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READINESS AND PLANNING</a:t>
            </a:r>
            <a:endParaRPr lang="en-US" sz="1400" b="1" dirty="0"/>
          </a:p>
        </p:txBody>
      </p:sp>
      <p:sp>
        <p:nvSpPr>
          <p:cNvPr id="14" name="Rounded Rectangle 13"/>
          <p:cNvSpPr/>
          <p:nvPr/>
        </p:nvSpPr>
        <p:spPr>
          <a:xfrm>
            <a:off x="2705654" y="2378548"/>
            <a:ext cx="2108718" cy="296940"/>
          </a:xfrm>
          <a:prstGeom prst="roundRect">
            <a:avLst>
              <a:gd name="adj" fmla="val 0"/>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ACTIVATE</a:t>
            </a:r>
            <a:endParaRPr lang="en-US" sz="1400" b="1" dirty="0"/>
          </a:p>
        </p:txBody>
      </p:sp>
    </p:spTree>
    <p:extLst>
      <p:ext uri="{BB962C8B-B14F-4D97-AF65-F5344CB8AC3E}">
        <p14:creationId xmlns:p14="http://schemas.microsoft.com/office/powerpoint/2010/main" val="32078566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4949266" y="684957"/>
            <a:ext cx="1986152" cy="335979"/>
          </a:xfrm>
          <a:prstGeom prst="roundRect">
            <a:avLst>
              <a:gd name="adj" fmla="val 0"/>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smtClean="0"/>
              <a:t>EXECUTE</a:t>
            </a:r>
            <a:endParaRPr lang="en-US" sz="1400" b="1" dirty="0"/>
          </a:p>
        </p:txBody>
      </p:sp>
      <p:sp>
        <p:nvSpPr>
          <p:cNvPr id="2" name="Title 1"/>
          <p:cNvSpPr>
            <a:spLocks noGrp="1"/>
          </p:cNvSpPr>
          <p:nvPr>
            <p:ph type="title"/>
          </p:nvPr>
        </p:nvSpPr>
        <p:spPr/>
        <p:txBody>
          <a:bodyPr/>
          <a:lstStyle/>
          <a:p>
            <a:r>
              <a:rPr lang="en-US" dirty="0" smtClean="0"/>
              <a:t>AWS Migration Framework</a:t>
            </a:r>
            <a:endParaRPr lang="en-US" dirty="0"/>
          </a:p>
        </p:txBody>
      </p:sp>
      <p:sp>
        <p:nvSpPr>
          <p:cNvPr id="6" name="Rounded Rectangle 5"/>
          <p:cNvSpPr/>
          <p:nvPr/>
        </p:nvSpPr>
        <p:spPr>
          <a:xfrm>
            <a:off x="336788" y="1224073"/>
            <a:ext cx="2184331" cy="2163183"/>
          </a:xfrm>
          <a:prstGeom prst="roundRect">
            <a:avLst>
              <a:gd name="adj" fmla="val 0"/>
            </a:avLst>
          </a:prstGeom>
          <a:ln/>
        </p:spPr>
        <p:style>
          <a:lnRef idx="2">
            <a:schemeClr val="accent1"/>
          </a:lnRef>
          <a:fillRef idx="1">
            <a:schemeClr val="lt1"/>
          </a:fillRef>
          <a:effectRef idx="0">
            <a:schemeClr val="accent1"/>
          </a:effectRef>
          <a:fontRef idx="minor">
            <a:schemeClr val="dk1"/>
          </a:fontRef>
        </p:style>
        <p:txBody>
          <a:bodyPr rtlCol="0" anchor="ctr"/>
          <a:lstStyle/>
          <a:p>
            <a:pPr marL="171450" indent="-171450">
              <a:buFont typeface="Arial" charset="0"/>
              <a:buChar char="•"/>
            </a:pPr>
            <a:r>
              <a:rPr lang="en-US" sz="1200" dirty="0" smtClean="0"/>
              <a:t>Project Control</a:t>
            </a:r>
          </a:p>
          <a:p>
            <a:pPr marL="171450" indent="-171450">
              <a:buFont typeface="AppleSymbols" charset="0"/>
              <a:buChar char="⎼"/>
            </a:pPr>
            <a:r>
              <a:rPr lang="en-US" sz="1200" dirty="0" smtClean="0"/>
              <a:t>Strategy (business driver)</a:t>
            </a:r>
          </a:p>
          <a:p>
            <a:pPr marL="171450" indent="-171450">
              <a:buFont typeface="AppleSymbols" charset="0"/>
              <a:buChar char="⎼"/>
            </a:pPr>
            <a:r>
              <a:rPr lang="en-US" sz="1200" dirty="0" smtClean="0"/>
              <a:t>Key Stakeholders and Team</a:t>
            </a:r>
          </a:p>
          <a:p>
            <a:pPr marL="171450" indent="-171450">
              <a:buFont typeface="AppleSymbols" charset="0"/>
              <a:buChar char="⎼"/>
            </a:pPr>
            <a:r>
              <a:rPr lang="en-US" sz="1200" dirty="0" smtClean="0"/>
              <a:t>Plan (Scope, Schedule, Resources)</a:t>
            </a:r>
          </a:p>
          <a:p>
            <a:pPr marL="171450" indent="-171450">
              <a:buFont typeface="AppleSymbols" charset="0"/>
              <a:buChar char="⎼"/>
            </a:pPr>
            <a:r>
              <a:rPr lang="en-US" sz="1200" dirty="0" smtClean="0"/>
              <a:t>Cost Estimation</a:t>
            </a:r>
          </a:p>
          <a:p>
            <a:pPr marL="171450" indent="-171450">
              <a:buFont typeface="Arial" charset="0"/>
              <a:buChar char="•"/>
            </a:pPr>
            <a:r>
              <a:rPr lang="en-US" sz="1200" dirty="0" smtClean="0"/>
              <a:t>Portfolio discovery</a:t>
            </a:r>
          </a:p>
          <a:p>
            <a:pPr marL="171450" indent="-171450">
              <a:buFont typeface="Arial" charset="0"/>
              <a:buChar char="•"/>
            </a:pPr>
            <a:r>
              <a:rPr lang="en-US" sz="1200" dirty="0" smtClean="0"/>
              <a:t>Migration plan</a:t>
            </a:r>
          </a:p>
          <a:p>
            <a:pPr marL="171450" indent="-171450">
              <a:buFont typeface="Arial" charset="0"/>
              <a:buChar char="•"/>
            </a:pPr>
            <a:r>
              <a:rPr lang="en-US" sz="1200" dirty="0" smtClean="0"/>
              <a:t>Operations Integration</a:t>
            </a:r>
          </a:p>
          <a:p>
            <a:pPr marL="171450" indent="-171450">
              <a:buFont typeface="Arial" charset="0"/>
              <a:buChar char="•"/>
            </a:pPr>
            <a:r>
              <a:rPr lang="en-US" sz="1200" dirty="0" smtClean="0"/>
              <a:t>Security</a:t>
            </a:r>
            <a:endParaRPr lang="en-US" sz="1200" dirty="0"/>
          </a:p>
        </p:txBody>
      </p:sp>
      <p:sp>
        <p:nvSpPr>
          <p:cNvPr id="4" name="Rounded Rectangle 3"/>
          <p:cNvSpPr/>
          <p:nvPr/>
        </p:nvSpPr>
        <p:spPr>
          <a:xfrm>
            <a:off x="2714484" y="2683439"/>
            <a:ext cx="2099888" cy="1896511"/>
          </a:xfrm>
          <a:prstGeom prst="roundRect">
            <a:avLst>
              <a:gd name="adj" fmla="val 0"/>
            </a:avLst>
          </a:prstGeom>
          <a:ln/>
        </p:spPr>
        <p:style>
          <a:lnRef idx="2">
            <a:schemeClr val="accent1"/>
          </a:lnRef>
          <a:fillRef idx="1">
            <a:schemeClr val="lt1"/>
          </a:fillRef>
          <a:effectRef idx="0">
            <a:schemeClr val="accent1"/>
          </a:effectRef>
          <a:fontRef idx="minor">
            <a:schemeClr val="dk1"/>
          </a:fontRef>
        </p:style>
        <p:txBody>
          <a:bodyPr rtlCol="0" anchor="ctr"/>
          <a:lstStyle/>
          <a:p>
            <a:pPr marL="171450" indent="-171450">
              <a:buFont typeface="Arial" charset="0"/>
              <a:buChar char="•"/>
            </a:pPr>
            <a:r>
              <a:rPr lang="en-US" sz="1200" dirty="0" smtClean="0"/>
              <a:t>Prioritized Backlog</a:t>
            </a:r>
          </a:p>
          <a:p>
            <a:pPr marL="171450" indent="-171450">
              <a:buFont typeface="AppleSymbols" charset="0"/>
              <a:buChar char="⎼"/>
            </a:pPr>
            <a:r>
              <a:rPr lang="en-US" sz="1200" dirty="0" smtClean="0"/>
              <a:t>Application groups</a:t>
            </a:r>
          </a:p>
          <a:p>
            <a:pPr marL="171450" indent="-171450">
              <a:buFont typeface="AppleSymbols" charset="0"/>
              <a:buChar char="⎼"/>
            </a:pPr>
            <a:r>
              <a:rPr lang="en-US" sz="1200" dirty="0" smtClean="0"/>
              <a:t>Migration strategy</a:t>
            </a:r>
          </a:p>
          <a:p>
            <a:pPr marL="171450" indent="-171450">
              <a:buFont typeface="AppleSymbols" charset="0"/>
              <a:buChar char="⎼"/>
            </a:pPr>
            <a:r>
              <a:rPr lang="en-US" sz="1200" dirty="0" smtClean="0"/>
              <a:t>Success criteria</a:t>
            </a:r>
          </a:p>
          <a:p>
            <a:pPr marL="171450" indent="-171450">
              <a:buFont typeface="Arial" charset="0"/>
              <a:buChar char="•"/>
            </a:pPr>
            <a:r>
              <a:rPr lang="en-US" sz="1200" dirty="0" smtClean="0"/>
              <a:t>Ops Integration </a:t>
            </a:r>
            <a:r>
              <a:rPr lang="mr-IN" sz="1200" dirty="0" smtClean="0"/>
              <a:t>–</a:t>
            </a:r>
            <a:r>
              <a:rPr lang="en-US" sz="1200" dirty="0" smtClean="0"/>
              <a:t> Foundation and Landing Zone (target zone setup)</a:t>
            </a:r>
          </a:p>
          <a:p>
            <a:pPr marL="171450" indent="-171450">
              <a:buFont typeface="Arial" charset="0"/>
              <a:buChar char="•"/>
            </a:pPr>
            <a:r>
              <a:rPr lang="en-US" sz="1200" dirty="0" smtClean="0"/>
              <a:t>Setup Factory (Tools, Teams, Processes)</a:t>
            </a:r>
          </a:p>
          <a:p>
            <a:pPr marL="171450" indent="-171450">
              <a:buFont typeface="Arial" charset="0"/>
              <a:buChar char="•"/>
            </a:pPr>
            <a:r>
              <a:rPr lang="en-US" sz="1200" dirty="0" smtClean="0"/>
              <a:t>Pilot Migration</a:t>
            </a:r>
          </a:p>
        </p:txBody>
      </p:sp>
      <p:sp>
        <p:nvSpPr>
          <p:cNvPr id="8" name="Shape 7"/>
          <p:cNvSpPr/>
          <p:nvPr/>
        </p:nvSpPr>
        <p:spPr>
          <a:xfrm rot="1458294">
            <a:off x="1298958" y="2639724"/>
            <a:ext cx="1603267" cy="1551832"/>
          </a:xfrm>
          <a:prstGeom prst="leftCircularArrow">
            <a:avLst>
              <a:gd name="adj1" fmla="val 2528"/>
              <a:gd name="adj2" fmla="val 306617"/>
              <a:gd name="adj3" fmla="val 1822349"/>
              <a:gd name="adj4" fmla="val 8764711"/>
              <a:gd name="adj5" fmla="val 2950"/>
            </a:avLst>
          </a:prstGeom>
          <a:solidFill>
            <a:schemeClr val="accent1"/>
          </a:solidFill>
        </p:spPr>
        <p:style>
          <a:lnRef idx="0">
            <a:schemeClr val="accent2">
              <a:tint val="60000"/>
              <a:hueOff val="0"/>
              <a:satOff val="0"/>
              <a:lumOff val="0"/>
              <a:alphaOff val="0"/>
            </a:schemeClr>
          </a:lnRef>
          <a:fillRef idx="1">
            <a:scrgbClr r="0" g="0" b="0"/>
          </a:fillRef>
          <a:effectRef idx="0">
            <a:schemeClr val="accent2">
              <a:tint val="60000"/>
              <a:hueOff val="0"/>
              <a:satOff val="0"/>
              <a:lumOff val="0"/>
              <a:alphaOff val="0"/>
            </a:schemeClr>
          </a:effectRef>
          <a:fontRef idx="minor">
            <a:schemeClr val="lt1"/>
          </a:fontRef>
        </p:style>
      </p:sp>
      <p:graphicFrame>
        <p:nvGraphicFramePr>
          <p:cNvPr id="9" name="Diagram 8"/>
          <p:cNvGraphicFramePr/>
          <p:nvPr>
            <p:extLst/>
          </p:nvPr>
        </p:nvGraphicFramePr>
        <p:xfrm>
          <a:off x="4949266" y="1028861"/>
          <a:ext cx="1992224" cy="22790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Shape 9"/>
          <p:cNvSpPr/>
          <p:nvPr/>
        </p:nvSpPr>
        <p:spPr>
          <a:xfrm rot="19352426" flipV="1">
            <a:off x="3142409" y="1295813"/>
            <a:ext cx="2411882" cy="2103817"/>
          </a:xfrm>
          <a:prstGeom prst="leftCircularArrow">
            <a:avLst>
              <a:gd name="adj1" fmla="val 2528"/>
              <a:gd name="adj2" fmla="val 306617"/>
              <a:gd name="adj3" fmla="val 1822349"/>
              <a:gd name="adj4" fmla="val 7993673"/>
              <a:gd name="adj5" fmla="val 2950"/>
            </a:avLst>
          </a:prstGeom>
          <a:solidFill>
            <a:schemeClr val="accent1"/>
          </a:solidFill>
        </p:spPr>
        <p:style>
          <a:lnRef idx="0">
            <a:schemeClr val="accent2">
              <a:tint val="60000"/>
              <a:hueOff val="0"/>
              <a:satOff val="0"/>
              <a:lumOff val="0"/>
              <a:alphaOff val="0"/>
            </a:schemeClr>
          </a:lnRef>
          <a:fillRef idx="1">
            <a:scrgbClr r="0" g="0" b="0"/>
          </a:fillRef>
          <a:effectRef idx="0">
            <a:schemeClr val="accent2">
              <a:tint val="60000"/>
              <a:hueOff val="0"/>
              <a:satOff val="0"/>
              <a:lumOff val="0"/>
              <a:alphaOff val="0"/>
            </a:schemeClr>
          </a:effectRef>
          <a:fontRef idx="minor">
            <a:schemeClr val="lt1"/>
          </a:fontRef>
        </p:style>
      </p:sp>
      <p:graphicFrame>
        <p:nvGraphicFramePr>
          <p:cNvPr id="11" name="Table 10"/>
          <p:cNvGraphicFramePr>
            <a:graphicFrameLocks noGrp="1"/>
          </p:cNvGraphicFramePr>
          <p:nvPr>
            <p:extLst/>
          </p:nvPr>
        </p:nvGraphicFramePr>
        <p:xfrm>
          <a:off x="3741362" y="964069"/>
          <a:ext cx="769492" cy="1188720"/>
        </p:xfrm>
        <a:graphic>
          <a:graphicData uri="http://schemas.openxmlformats.org/drawingml/2006/table">
            <a:tbl>
              <a:tblPr firstRow="1" bandRow="1">
                <a:tableStyleId>{F2DE63D5-997A-4646-A377-4702673A728D}</a:tableStyleId>
              </a:tblPr>
              <a:tblGrid>
                <a:gridCol w="769492"/>
              </a:tblGrid>
              <a:tr h="441122">
                <a:tc>
                  <a:txBody>
                    <a:bodyPr/>
                    <a:lstStyle/>
                    <a:p>
                      <a:r>
                        <a:rPr lang="en-US" sz="900" dirty="0" smtClean="0"/>
                        <a:t>Prioritized Backlog (PLAN)</a:t>
                      </a:r>
                      <a:endParaRPr lang="en-US" sz="900" dirty="0"/>
                    </a:p>
                  </a:txBody>
                  <a:tcPr/>
                </a:tc>
              </a:tr>
              <a:tr h="200510">
                <a:tc>
                  <a:txBody>
                    <a:bodyPr/>
                    <a:lstStyle/>
                    <a:p>
                      <a:endParaRPr lang="en-US" sz="900" dirty="0"/>
                    </a:p>
                  </a:txBody>
                  <a:tcPr>
                    <a:solidFill>
                      <a:schemeClr val="bg1"/>
                    </a:solidFill>
                  </a:tcPr>
                </a:tc>
              </a:tr>
              <a:tr h="200510">
                <a:tc>
                  <a:txBody>
                    <a:bodyPr/>
                    <a:lstStyle/>
                    <a:p>
                      <a:endParaRPr lang="en-US" sz="900" dirty="0"/>
                    </a:p>
                  </a:txBody>
                  <a:tcPr>
                    <a:solidFill>
                      <a:schemeClr val="bg1"/>
                    </a:solidFill>
                  </a:tcPr>
                </a:tc>
              </a:tr>
              <a:tr h="200510">
                <a:tc>
                  <a:txBody>
                    <a:bodyPr/>
                    <a:lstStyle/>
                    <a:p>
                      <a:endParaRPr lang="en-US" sz="900" dirty="0"/>
                    </a:p>
                  </a:txBody>
                  <a:tcPr>
                    <a:solidFill>
                      <a:schemeClr val="bg1"/>
                    </a:solidFill>
                  </a:tcPr>
                </a:tc>
              </a:tr>
            </a:tbl>
          </a:graphicData>
        </a:graphic>
      </p:graphicFrame>
      <p:sp>
        <p:nvSpPr>
          <p:cNvPr id="5" name="Rounded Rectangle 4"/>
          <p:cNvSpPr/>
          <p:nvPr/>
        </p:nvSpPr>
        <p:spPr>
          <a:xfrm>
            <a:off x="334611" y="743830"/>
            <a:ext cx="2186508" cy="473437"/>
          </a:xfrm>
          <a:prstGeom prst="roundRect">
            <a:avLst>
              <a:gd name="adj" fmla="val 0"/>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READINESS AND PLANNING</a:t>
            </a:r>
            <a:endParaRPr lang="en-US" sz="1400" b="1" dirty="0"/>
          </a:p>
        </p:txBody>
      </p:sp>
      <p:sp>
        <p:nvSpPr>
          <p:cNvPr id="14" name="Rounded Rectangle 13"/>
          <p:cNvSpPr/>
          <p:nvPr/>
        </p:nvSpPr>
        <p:spPr>
          <a:xfrm>
            <a:off x="2705654" y="2378548"/>
            <a:ext cx="2108718" cy="296940"/>
          </a:xfrm>
          <a:prstGeom prst="roundRect">
            <a:avLst>
              <a:gd name="adj" fmla="val 0"/>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ACTIVATE</a:t>
            </a:r>
            <a:endParaRPr lang="en-US" sz="1400" b="1" dirty="0"/>
          </a:p>
        </p:txBody>
      </p:sp>
    </p:spTree>
    <p:extLst>
      <p:ext uri="{BB962C8B-B14F-4D97-AF65-F5344CB8AC3E}">
        <p14:creationId xmlns:p14="http://schemas.microsoft.com/office/powerpoint/2010/main" val="13039032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4949266" y="684957"/>
            <a:ext cx="1986152" cy="335979"/>
          </a:xfrm>
          <a:prstGeom prst="roundRect">
            <a:avLst>
              <a:gd name="adj" fmla="val 0"/>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smtClean="0"/>
              <a:t>EXECUTE</a:t>
            </a:r>
            <a:endParaRPr lang="en-US" sz="1400" b="1" dirty="0"/>
          </a:p>
        </p:txBody>
      </p:sp>
      <p:sp>
        <p:nvSpPr>
          <p:cNvPr id="2" name="Title 1"/>
          <p:cNvSpPr>
            <a:spLocks noGrp="1"/>
          </p:cNvSpPr>
          <p:nvPr>
            <p:ph type="title"/>
          </p:nvPr>
        </p:nvSpPr>
        <p:spPr/>
        <p:txBody>
          <a:bodyPr/>
          <a:lstStyle/>
          <a:p>
            <a:r>
              <a:rPr lang="en-US" dirty="0" smtClean="0"/>
              <a:t>AWS Migration Framework</a:t>
            </a:r>
            <a:endParaRPr lang="en-US" dirty="0"/>
          </a:p>
        </p:txBody>
      </p:sp>
      <p:sp>
        <p:nvSpPr>
          <p:cNvPr id="6" name="Rounded Rectangle 5"/>
          <p:cNvSpPr/>
          <p:nvPr/>
        </p:nvSpPr>
        <p:spPr>
          <a:xfrm>
            <a:off x="336788" y="1224073"/>
            <a:ext cx="2184331" cy="2163183"/>
          </a:xfrm>
          <a:prstGeom prst="roundRect">
            <a:avLst>
              <a:gd name="adj" fmla="val 0"/>
            </a:avLst>
          </a:prstGeom>
          <a:ln/>
        </p:spPr>
        <p:style>
          <a:lnRef idx="2">
            <a:schemeClr val="accent1"/>
          </a:lnRef>
          <a:fillRef idx="1">
            <a:schemeClr val="lt1"/>
          </a:fillRef>
          <a:effectRef idx="0">
            <a:schemeClr val="accent1"/>
          </a:effectRef>
          <a:fontRef idx="minor">
            <a:schemeClr val="dk1"/>
          </a:fontRef>
        </p:style>
        <p:txBody>
          <a:bodyPr rtlCol="0" anchor="ctr"/>
          <a:lstStyle/>
          <a:p>
            <a:pPr marL="171450" indent="-171450">
              <a:buFont typeface="Arial" charset="0"/>
              <a:buChar char="•"/>
            </a:pPr>
            <a:r>
              <a:rPr lang="en-US" sz="1200" dirty="0" smtClean="0"/>
              <a:t>Project Control</a:t>
            </a:r>
          </a:p>
          <a:p>
            <a:pPr marL="171450" indent="-171450">
              <a:buFont typeface="AppleSymbols" charset="0"/>
              <a:buChar char="⎼"/>
            </a:pPr>
            <a:r>
              <a:rPr lang="en-US" sz="1200" dirty="0" smtClean="0"/>
              <a:t>Strategy (business driver)</a:t>
            </a:r>
          </a:p>
          <a:p>
            <a:pPr marL="171450" indent="-171450">
              <a:buFont typeface="AppleSymbols" charset="0"/>
              <a:buChar char="⎼"/>
            </a:pPr>
            <a:r>
              <a:rPr lang="en-US" sz="1200" dirty="0" smtClean="0"/>
              <a:t>Key Stakeholders and Team</a:t>
            </a:r>
          </a:p>
          <a:p>
            <a:pPr marL="171450" indent="-171450">
              <a:buFont typeface="AppleSymbols" charset="0"/>
              <a:buChar char="⎼"/>
            </a:pPr>
            <a:r>
              <a:rPr lang="en-US" sz="1200" dirty="0" smtClean="0"/>
              <a:t>Plan (Scope, Schedule, Resources)</a:t>
            </a:r>
          </a:p>
          <a:p>
            <a:pPr marL="171450" indent="-171450">
              <a:buFont typeface="AppleSymbols" charset="0"/>
              <a:buChar char="⎼"/>
            </a:pPr>
            <a:r>
              <a:rPr lang="en-US" sz="1200" dirty="0" smtClean="0"/>
              <a:t>Cost Estimation</a:t>
            </a:r>
          </a:p>
          <a:p>
            <a:pPr marL="171450" indent="-171450">
              <a:buFont typeface="Arial" charset="0"/>
              <a:buChar char="•"/>
            </a:pPr>
            <a:r>
              <a:rPr lang="en-US" sz="1200" dirty="0" smtClean="0"/>
              <a:t>Portfolio discovery</a:t>
            </a:r>
          </a:p>
          <a:p>
            <a:pPr marL="171450" indent="-171450">
              <a:buFont typeface="Arial" charset="0"/>
              <a:buChar char="•"/>
            </a:pPr>
            <a:r>
              <a:rPr lang="en-US" sz="1200" dirty="0" smtClean="0"/>
              <a:t>Migration plan</a:t>
            </a:r>
          </a:p>
          <a:p>
            <a:pPr marL="171450" indent="-171450">
              <a:buFont typeface="Arial" charset="0"/>
              <a:buChar char="•"/>
            </a:pPr>
            <a:r>
              <a:rPr lang="en-US" sz="1200" dirty="0" smtClean="0"/>
              <a:t>Operations Integration</a:t>
            </a:r>
          </a:p>
          <a:p>
            <a:pPr marL="171450" indent="-171450">
              <a:buFont typeface="Arial" charset="0"/>
              <a:buChar char="•"/>
            </a:pPr>
            <a:r>
              <a:rPr lang="en-US" sz="1200" dirty="0" smtClean="0"/>
              <a:t>Security</a:t>
            </a:r>
            <a:endParaRPr lang="en-US" sz="1200" dirty="0"/>
          </a:p>
        </p:txBody>
      </p:sp>
      <p:sp>
        <p:nvSpPr>
          <p:cNvPr id="4" name="Rounded Rectangle 3"/>
          <p:cNvSpPr/>
          <p:nvPr/>
        </p:nvSpPr>
        <p:spPr>
          <a:xfrm>
            <a:off x="2714484" y="2683439"/>
            <a:ext cx="2099888" cy="1896511"/>
          </a:xfrm>
          <a:prstGeom prst="roundRect">
            <a:avLst>
              <a:gd name="adj" fmla="val 0"/>
            </a:avLst>
          </a:prstGeom>
          <a:ln/>
        </p:spPr>
        <p:style>
          <a:lnRef idx="2">
            <a:schemeClr val="accent1"/>
          </a:lnRef>
          <a:fillRef idx="1">
            <a:schemeClr val="lt1"/>
          </a:fillRef>
          <a:effectRef idx="0">
            <a:schemeClr val="accent1"/>
          </a:effectRef>
          <a:fontRef idx="minor">
            <a:schemeClr val="dk1"/>
          </a:fontRef>
        </p:style>
        <p:txBody>
          <a:bodyPr rtlCol="0" anchor="ctr"/>
          <a:lstStyle/>
          <a:p>
            <a:pPr marL="171450" indent="-171450">
              <a:buFont typeface="Arial" charset="0"/>
              <a:buChar char="•"/>
            </a:pPr>
            <a:r>
              <a:rPr lang="en-US" sz="1200" dirty="0" smtClean="0"/>
              <a:t>Prioritized Backlog</a:t>
            </a:r>
          </a:p>
          <a:p>
            <a:pPr marL="171450" indent="-171450">
              <a:buFont typeface="AppleSymbols" charset="0"/>
              <a:buChar char="⎼"/>
            </a:pPr>
            <a:r>
              <a:rPr lang="en-US" sz="1200" dirty="0" smtClean="0"/>
              <a:t>Application groups</a:t>
            </a:r>
          </a:p>
          <a:p>
            <a:pPr marL="171450" indent="-171450">
              <a:buFont typeface="AppleSymbols" charset="0"/>
              <a:buChar char="⎼"/>
            </a:pPr>
            <a:r>
              <a:rPr lang="en-US" sz="1200" dirty="0" smtClean="0"/>
              <a:t>Migration strategy</a:t>
            </a:r>
          </a:p>
          <a:p>
            <a:pPr marL="171450" indent="-171450">
              <a:buFont typeface="AppleSymbols" charset="0"/>
              <a:buChar char="⎼"/>
            </a:pPr>
            <a:r>
              <a:rPr lang="en-US" sz="1200" dirty="0" smtClean="0"/>
              <a:t>Success criteria</a:t>
            </a:r>
          </a:p>
          <a:p>
            <a:pPr marL="171450" indent="-171450">
              <a:buFont typeface="Arial" charset="0"/>
              <a:buChar char="•"/>
            </a:pPr>
            <a:r>
              <a:rPr lang="en-US" sz="1200" dirty="0" smtClean="0"/>
              <a:t>Ops Integration </a:t>
            </a:r>
            <a:r>
              <a:rPr lang="mr-IN" sz="1200" dirty="0" smtClean="0"/>
              <a:t>–</a:t>
            </a:r>
            <a:r>
              <a:rPr lang="en-US" sz="1200" dirty="0" smtClean="0"/>
              <a:t> Foundation and Landing Zone (target zone setup)</a:t>
            </a:r>
          </a:p>
          <a:p>
            <a:pPr marL="171450" indent="-171450">
              <a:buFont typeface="Arial" charset="0"/>
              <a:buChar char="•"/>
            </a:pPr>
            <a:r>
              <a:rPr lang="en-US" sz="1200" dirty="0" smtClean="0"/>
              <a:t>Setup Factory (Tools, Teams, Processes)</a:t>
            </a:r>
          </a:p>
          <a:p>
            <a:pPr marL="171450" indent="-171450">
              <a:buFont typeface="Arial" charset="0"/>
              <a:buChar char="•"/>
            </a:pPr>
            <a:r>
              <a:rPr lang="en-US" sz="1200" dirty="0" smtClean="0"/>
              <a:t>Pilot Migration</a:t>
            </a:r>
          </a:p>
        </p:txBody>
      </p:sp>
      <p:sp>
        <p:nvSpPr>
          <p:cNvPr id="8" name="Shape 7"/>
          <p:cNvSpPr/>
          <p:nvPr/>
        </p:nvSpPr>
        <p:spPr>
          <a:xfrm rot="1458294">
            <a:off x="1298958" y="2639724"/>
            <a:ext cx="1603267" cy="1551832"/>
          </a:xfrm>
          <a:prstGeom prst="leftCircularArrow">
            <a:avLst>
              <a:gd name="adj1" fmla="val 2528"/>
              <a:gd name="adj2" fmla="val 306617"/>
              <a:gd name="adj3" fmla="val 1822349"/>
              <a:gd name="adj4" fmla="val 8764711"/>
              <a:gd name="adj5" fmla="val 2950"/>
            </a:avLst>
          </a:prstGeom>
          <a:solidFill>
            <a:schemeClr val="accent1"/>
          </a:solidFill>
        </p:spPr>
        <p:style>
          <a:lnRef idx="0">
            <a:schemeClr val="accent2">
              <a:tint val="60000"/>
              <a:hueOff val="0"/>
              <a:satOff val="0"/>
              <a:lumOff val="0"/>
              <a:alphaOff val="0"/>
            </a:schemeClr>
          </a:lnRef>
          <a:fillRef idx="1">
            <a:scrgbClr r="0" g="0" b="0"/>
          </a:fillRef>
          <a:effectRef idx="0">
            <a:schemeClr val="accent2">
              <a:tint val="60000"/>
              <a:hueOff val="0"/>
              <a:satOff val="0"/>
              <a:lumOff val="0"/>
              <a:alphaOff val="0"/>
            </a:schemeClr>
          </a:effectRef>
          <a:fontRef idx="minor">
            <a:schemeClr val="lt1"/>
          </a:fontRef>
        </p:style>
      </p:sp>
      <p:graphicFrame>
        <p:nvGraphicFramePr>
          <p:cNvPr id="9" name="Diagram 8"/>
          <p:cNvGraphicFramePr/>
          <p:nvPr>
            <p:extLst/>
          </p:nvPr>
        </p:nvGraphicFramePr>
        <p:xfrm>
          <a:off x="4949266" y="1028861"/>
          <a:ext cx="1992224" cy="22790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Shape 9"/>
          <p:cNvSpPr/>
          <p:nvPr/>
        </p:nvSpPr>
        <p:spPr>
          <a:xfrm rot="19352426" flipV="1">
            <a:off x="3142409" y="1295813"/>
            <a:ext cx="2411882" cy="2103817"/>
          </a:xfrm>
          <a:prstGeom prst="leftCircularArrow">
            <a:avLst>
              <a:gd name="adj1" fmla="val 2528"/>
              <a:gd name="adj2" fmla="val 306617"/>
              <a:gd name="adj3" fmla="val 1822349"/>
              <a:gd name="adj4" fmla="val 7993673"/>
              <a:gd name="adj5" fmla="val 2950"/>
            </a:avLst>
          </a:prstGeom>
          <a:solidFill>
            <a:schemeClr val="accent1"/>
          </a:solidFill>
        </p:spPr>
        <p:style>
          <a:lnRef idx="0">
            <a:schemeClr val="accent2">
              <a:tint val="60000"/>
              <a:hueOff val="0"/>
              <a:satOff val="0"/>
              <a:lumOff val="0"/>
              <a:alphaOff val="0"/>
            </a:schemeClr>
          </a:lnRef>
          <a:fillRef idx="1">
            <a:scrgbClr r="0" g="0" b="0"/>
          </a:fillRef>
          <a:effectRef idx="0">
            <a:schemeClr val="accent2">
              <a:tint val="60000"/>
              <a:hueOff val="0"/>
              <a:satOff val="0"/>
              <a:lumOff val="0"/>
              <a:alphaOff val="0"/>
            </a:schemeClr>
          </a:effectRef>
          <a:fontRef idx="minor">
            <a:schemeClr val="lt1"/>
          </a:fontRef>
        </p:style>
      </p:sp>
      <p:graphicFrame>
        <p:nvGraphicFramePr>
          <p:cNvPr id="11" name="Table 10"/>
          <p:cNvGraphicFramePr>
            <a:graphicFrameLocks noGrp="1"/>
          </p:cNvGraphicFramePr>
          <p:nvPr>
            <p:extLst/>
          </p:nvPr>
        </p:nvGraphicFramePr>
        <p:xfrm>
          <a:off x="3741362" y="964069"/>
          <a:ext cx="769492" cy="1188720"/>
        </p:xfrm>
        <a:graphic>
          <a:graphicData uri="http://schemas.openxmlformats.org/drawingml/2006/table">
            <a:tbl>
              <a:tblPr firstRow="1" bandRow="1">
                <a:tableStyleId>{F2DE63D5-997A-4646-A377-4702673A728D}</a:tableStyleId>
              </a:tblPr>
              <a:tblGrid>
                <a:gridCol w="769492"/>
              </a:tblGrid>
              <a:tr h="441122">
                <a:tc>
                  <a:txBody>
                    <a:bodyPr/>
                    <a:lstStyle/>
                    <a:p>
                      <a:r>
                        <a:rPr lang="en-US" sz="900" dirty="0" smtClean="0"/>
                        <a:t>Prioritized Backlog (PLAN)</a:t>
                      </a:r>
                      <a:endParaRPr lang="en-US" sz="900" dirty="0"/>
                    </a:p>
                  </a:txBody>
                  <a:tcPr/>
                </a:tc>
              </a:tr>
              <a:tr h="200510">
                <a:tc>
                  <a:txBody>
                    <a:bodyPr/>
                    <a:lstStyle/>
                    <a:p>
                      <a:endParaRPr lang="en-US" sz="900" dirty="0"/>
                    </a:p>
                  </a:txBody>
                  <a:tcPr>
                    <a:solidFill>
                      <a:schemeClr val="bg1"/>
                    </a:solidFill>
                  </a:tcPr>
                </a:tc>
              </a:tr>
              <a:tr h="200510">
                <a:tc>
                  <a:txBody>
                    <a:bodyPr/>
                    <a:lstStyle/>
                    <a:p>
                      <a:endParaRPr lang="en-US" sz="900" dirty="0"/>
                    </a:p>
                  </a:txBody>
                  <a:tcPr>
                    <a:solidFill>
                      <a:schemeClr val="bg1"/>
                    </a:solidFill>
                  </a:tcPr>
                </a:tc>
              </a:tr>
              <a:tr h="200510">
                <a:tc>
                  <a:txBody>
                    <a:bodyPr/>
                    <a:lstStyle/>
                    <a:p>
                      <a:endParaRPr lang="en-US" sz="900" dirty="0"/>
                    </a:p>
                  </a:txBody>
                  <a:tcPr>
                    <a:solidFill>
                      <a:schemeClr val="bg1"/>
                    </a:solidFill>
                  </a:tcPr>
                </a:tc>
              </a:tr>
            </a:tbl>
          </a:graphicData>
        </a:graphic>
      </p:graphicFrame>
      <p:sp>
        <p:nvSpPr>
          <p:cNvPr id="12" name="Rounded Rectangle 11"/>
          <p:cNvSpPr/>
          <p:nvPr/>
        </p:nvSpPr>
        <p:spPr>
          <a:xfrm>
            <a:off x="7047853" y="3518956"/>
            <a:ext cx="2008803" cy="933776"/>
          </a:xfrm>
          <a:prstGeom prst="roundRect">
            <a:avLst>
              <a:gd name="adj" fmla="val 0"/>
            </a:avLst>
          </a:prstGeom>
          <a:ln/>
        </p:spPr>
        <p:style>
          <a:lnRef idx="2">
            <a:schemeClr val="accent1"/>
          </a:lnRef>
          <a:fillRef idx="1">
            <a:schemeClr val="lt1"/>
          </a:fillRef>
          <a:effectRef idx="0">
            <a:schemeClr val="accent1"/>
          </a:effectRef>
          <a:fontRef idx="minor">
            <a:schemeClr val="dk1"/>
          </a:fontRef>
        </p:style>
        <p:txBody>
          <a:bodyPr rtlCol="0" anchor="ctr"/>
          <a:lstStyle/>
          <a:p>
            <a:pPr marL="171450" indent="-171450">
              <a:buFont typeface="Arial" charset="0"/>
              <a:buChar char="•"/>
            </a:pPr>
            <a:r>
              <a:rPr lang="en-US" sz="1200" dirty="0" smtClean="0"/>
              <a:t>Application optimization</a:t>
            </a:r>
          </a:p>
          <a:p>
            <a:pPr marL="171450" indent="-171450">
              <a:buFont typeface="Arial" charset="0"/>
              <a:buChar char="•"/>
            </a:pPr>
            <a:r>
              <a:rPr lang="en-US" sz="1200" dirty="0" smtClean="0"/>
              <a:t>Process optimization</a:t>
            </a:r>
          </a:p>
          <a:p>
            <a:pPr marL="171450" indent="-171450">
              <a:buFont typeface="Arial" charset="0"/>
              <a:buChar char="•"/>
            </a:pPr>
            <a:r>
              <a:rPr lang="en-US" sz="1200" dirty="0" smtClean="0"/>
              <a:t>Operational optimization</a:t>
            </a:r>
          </a:p>
          <a:p>
            <a:pPr marL="171450" indent="-171450">
              <a:buFont typeface="Arial" charset="0"/>
              <a:buChar char="•"/>
            </a:pPr>
            <a:r>
              <a:rPr lang="en-US" sz="1200" dirty="0" smtClean="0"/>
              <a:t>Cost optimization</a:t>
            </a:r>
          </a:p>
        </p:txBody>
      </p:sp>
      <p:sp>
        <p:nvSpPr>
          <p:cNvPr id="13" name="Shape 12"/>
          <p:cNvSpPr/>
          <p:nvPr/>
        </p:nvSpPr>
        <p:spPr>
          <a:xfrm rot="2136907">
            <a:off x="5894549" y="3005543"/>
            <a:ext cx="1455801" cy="952583"/>
          </a:xfrm>
          <a:prstGeom prst="leftCircularArrow">
            <a:avLst>
              <a:gd name="adj1" fmla="val 2528"/>
              <a:gd name="adj2" fmla="val 306617"/>
              <a:gd name="adj3" fmla="val 1822349"/>
              <a:gd name="adj4" fmla="val 8230653"/>
              <a:gd name="adj5" fmla="val 2950"/>
            </a:avLst>
          </a:prstGeom>
          <a:solidFill>
            <a:schemeClr val="accent1"/>
          </a:solidFill>
        </p:spPr>
        <p:style>
          <a:lnRef idx="0">
            <a:schemeClr val="accent2">
              <a:tint val="60000"/>
              <a:hueOff val="0"/>
              <a:satOff val="0"/>
              <a:lumOff val="0"/>
              <a:alphaOff val="0"/>
            </a:schemeClr>
          </a:lnRef>
          <a:fillRef idx="1">
            <a:scrgbClr r="0" g="0" b="0"/>
          </a:fillRef>
          <a:effectRef idx="0">
            <a:schemeClr val="accent2">
              <a:tint val="60000"/>
              <a:hueOff val="0"/>
              <a:satOff val="0"/>
              <a:lumOff val="0"/>
              <a:alphaOff val="0"/>
            </a:schemeClr>
          </a:effectRef>
          <a:fontRef idx="minor">
            <a:schemeClr val="lt1"/>
          </a:fontRef>
        </p:style>
      </p:sp>
      <p:sp>
        <p:nvSpPr>
          <p:cNvPr id="5" name="Rounded Rectangle 4"/>
          <p:cNvSpPr/>
          <p:nvPr/>
        </p:nvSpPr>
        <p:spPr>
          <a:xfrm>
            <a:off x="334611" y="743830"/>
            <a:ext cx="2186508" cy="473437"/>
          </a:xfrm>
          <a:prstGeom prst="roundRect">
            <a:avLst>
              <a:gd name="adj" fmla="val 0"/>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READINESS AND PLANNING</a:t>
            </a:r>
            <a:endParaRPr lang="en-US" sz="1400" b="1" dirty="0"/>
          </a:p>
        </p:txBody>
      </p:sp>
      <p:sp>
        <p:nvSpPr>
          <p:cNvPr id="14" name="Rounded Rectangle 13"/>
          <p:cNvSpPr/>
          <p:nvPr/>
        </p:nvSpPr>
        <p:spPr>
          <a:xfrm>
            <a:off x="2705654" y="2378548"/>
            <a:ext cx="2108718" cy="296940"/>
          </a:xfrm>
          <a:prstGeom prst="roundRect">
            <a:avLst>
              <a:gd name="adj" fmla="val 0"/>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ACTIVATE</a:t>
            </a:r>
            <a:endParaRPr lang="en-US" sz="1400" b="1" dirty="0"/>
          </a:p>
        </p:txBody>
      </p:sp>
      <p:sp>
        <p:nvSpPr>
          <p:cNvPr id="16" name="Rounded Rectangle 15"/>
          <p:cNvSpPr/>
          <p:nvPr/>
        </p:nvSpPr>
        <p:spPr>
          <a:xfrm>
            <a:off x="7047853" y="3168715"/>
            <a:ext cx="2008804" cy="335979"/>
          </a:xfrm>
          <a:prstGeom prst="roundRect">
            <a:avLst>
              <a:gd name="adj" fmla="val 0"/>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OPTIMIZE</a:t>
            </a:r>
            <a:endParaRPr lang="en-US" sz="1400" b="1" dirty="0"/>
          </a:p>
        </p:txBody>
      </p:sp>
    </p:spTree>
    <p:extLst>
      <p:ext uri="{BB962C8B-B14F-4D97-AF65-F5344CB8AC3E}">
        <p14:creationId xmlns:p14="http://schemas.microsoft.com/office/powerpoint/2010/main" val="31333754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Migration Framework-  Readiness and Planning</a:t>
            </a:r>
            <a:endParaRPr lang="en-US" dirty="0"/>
          </a:p>
        </p:txBody>
      </p:sp>
    </p:spTree>
    <p:extLst>
      <p:ext uri="{BB962C8B-B14F-4D97-AF65-F5344CB8AC3E}">
        <p14:creationId xmlns:p14="http://schemas.microsoft.com/office/powerpoint/2010/main" val="18905381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Database Migration Basics</a:t>
            </a:r>
            <a:endParaRPr lang="en-NZ" dirty="0"/>
          </a:p>
        </p:txBody>
      </p:sp>
    </p:spTree>
    <p:extLst>
      <p:ext uri="{BB962C8B-B14F-4D97-AF65-F5344CB8AC3E}">
        <p14:creationId xmlns:p14="http://schemas.microsoft.com/office/powerpoint/2010/main" val="31040221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88" y="114936"/>
            <a:ext cx="8315599" cy="545741"/>
          </a:xfrm>
        </p:spPr>
        <p:txBody>
          <a:bodyPr/>
          <a:lstStyle/>
          <a:p>
            <a:r>
              <a:rPr lang="en-US" dirty="0" smtClean="0"/>
              <a:t>AWS Migration Framework - Readiness &amp; Planning</a:t>
            </a:r>
            <a:endParaRPr lang="en-US" dirty="0"/>
          </a:p>
        </p:txBody>
      </p:sp>
      <p:sp>
        <p:nvSpPr>
          <p:cNvPr id="6" name="Rounded Rectangle 5"/>
          <p:cNvSpPr/>
          <p:nvPr/>
        </p:nvSpPr>
        <p:spPr>
          <a:xfrm>
            <a:off x="338966" y="1645492"/>
            <a:ext cx="2184331" cy="2314258"/>
          </a:xfrm>
          <a:prstGeom prst="roundRect">
            <a:avLst>
              <a:gd name="adj" fmla="val 0"/>
            </a:avLst>
          </a:prstGeom>
          <a:ln/>
        </p:spPr>
        <p:style>
          <a:lnRef idx="2">
            <a:schemeClr val="accent1"/>
          </a:lnRef>
          <a:fillRef idx="1">
            <a:schemeClr val="lt1"/>
          </a:fillRef>
          <a:effectRef idx="0">
            <a:schemeClr val="accent1"/>
          </a:effectRef>
          <a:fontRef idx="minor">
            <a:schemeClr val="dk1"/>
          </a:fontRef>
        </p:style>
        <p:txBody>
          <a:bodyPr rtlCol="0" anchor="ctr"/>
          <a:lstStyle/>
          <a:p>
            <a:pPr marL="171450" indent="-171450">
              <a:buFont typeface="Arial" charset="0"/>
              <a:buChar char="•"/>
            </a:pPr>
            <a:r>
              <a:rPr lang="en-US" sz="1200" b="1" dirty="0" smtClean="0"/>
              <a:t>Project Control</a:t>
            </a:r>
          </a:p>
          <a:p>
            <a:pPr marL="171450" indent="-171450">
              <a:buFont typeface="AppleSymbols" charset="0"/>
              <a:buChar char="⎼"/>
            </a:pPr>
            <a:r>
              <a:rPr lang="en-US" sz="1200" b="1" dirty="0" smtClean="0"/>
              <a:t>Strategy (business driver)</a:t>
            </a:r>
          </a:p>
          <a:p>
            <a:pPr marL="171450" indent="-171450">
              <a:buFont typeface="AppleSymbols" charset="0"/>
              <a:buChar char="⎼"/>
            </a:pPr>
            <a:r>
              <a:rPr lang="en-US" sz="1200" b="1" dirty="0" smtClean="0"/>
              <a:t>Key Stakeholders and Team</a:t>
            </a:r>
          </a:p>
          <a:p>
            <a:pPr marL="171450" indent="-171450">
              <a:buFont typeface="AppleSymbols" charset="0"/>
              <a:buChar char="⎼"/>
            </a:pPr>
            <a:r>
              <a:rPr lang="en-US" sz="1200" b="1" dirty="0" smtClean="0"/>
              <a:t>Plan (Scope, Schedule, Resources)</a:t>
            </a:r>
          </a:p>
          <a:p>
            <a:pPr marL="171450" indent="-171450">
              <a:buFont typeface="AppleSymbols" charset="0"/>
              <a:buChar char="⎼"/>
            </a:pPr>
            <a:r>
              <a:rPr lang="en-US" sz="1200" b="1" dirty="0" smtClean="0"/>
              <a:t>Cost Estimation</a:t>
            </a:r>
          </a:p>
          <a:p>
            <a:pPr marL="171450" indent="-171450">
              <a:buFont typeface="Arial" charset="0"/>
              <a:buChar char="•"/>
            </a:pPr>
            <a:r>
              <a:rPr lang="en-US" sz="1200" dirty="0" smtClean="0">
                <a:solidFill>
                  <a:schemeClr val="bg2">
                    <a:lumMod val="50000"/>
                  </a:schemeClr>
                </a:solidFill>
              </a:rPr>
              <a:t>Portfolio discovery</a:t>
            </a:r>
          </a:p>
          <a:p>
            <a:pPr marL="171450" indent="-171450">
              <a:buFont typeface="Arial" charset="0"/>
              <a:buChar char="•"/>
            </a:pPr>
            <a:r>
              <a:rPr lang="en-US" sz="1200" dirty="0" smtClean="0">
                <a:solidFill>
                  <a:schemeClr val="bg2">
                    <a:lumMod val="50000"/>
                  </a:schemeClr>
                </a:solidFill>
              </a:rPr>
              <a:t>Migration plan</a:t>
            </a:r>
          </a:p>
          <a:p>
            <a:pPr marL="171450" indent="-171450">
              <a:buFont typeface="Arial" charset="0"/>
              <a:buChar char="•"/>
            </a:pPr>
            <a:r>
              <a:rPr lang="en-US" sz="1200" dirty="0" smtClean="0">
                <a:solidFill>
                  <a:schemeClr val="bg2">
                    <a:lumMod val="50000"/>
                  </a:schemeClr>
                </a:solidFill>
              </a:rPr>
              <a:t>Operations Integration</a:t>
            </a:r>
          </a:p>
          <a:p>
            <a:pPr marL="171450" indent="-171450">
              <a:buFont typeface="Arial" charset="0"/>
              <a:buChar char="•"/>
            </a:pPr>
            <a:r>
              <a:rPr lang="en-US" sz="1200" dirty="0" smtClean="0">
                <a:solidFill>
                  <a:schemeClr val="bg2">
                    <a:lumMod val="50000"/>
                  </a:schemeClr>
                </a:solidFill>
              </a:rPr>
              <a:t>Security</a:t>
            </a:r>
            <a:endParaRPr lang="en-US" sz="1200" dirty="0">
              <a:solidFill>
                <a:schemeClr val="bg2">
                  <a:lumMod val="50000"/>
                </a:schemeClr>
              </a:solidFill>
            </a:endParaRPr>
          </a:p>
        </p:txBody>
      </p:sp>
      <p:sp>
        <p:nvSpPr>
          <p:cNvPr id="5" name="Rounded Rectangle 4"/>
          <p:cNvSpPr/>
          <p:nvPr/>
        </p:nvSpPr>
        <p:spPr>
          <a:xfrm>
            <a:off x="336789" y="1165249"/>
            <a:ext cx="2186508" cy="473437"/>
          </a:xfrm>
          <a:prstGeom prst="roundRect">
            <a:avLst>
              <a:gd name="adj" fmla="val 0"/>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READINESS AND PLANNING</a:t>
            </a:r>
            <a:endParaRPr lang="en-US" sz="1400" b="1" dirty="0"/>
          </a:p>
        </p:txBody>
      </p:sp>
      <p:sp>
        <p:nvSpPr>
          <p:cNvPr id="18" name="Title 2"/>
          <p:cNvSpPr txBox="1">
            <a:spLocks/>
          </p:cNvSpPr>
          <p:nvPr/>
        </p:nvSpPr>
        <p:spPr>
          <a:xfrm>
            <a:off x="2790021" y="1133015"/>
            <a:ext cx="5752072" cy="312093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smtClean="0">
                <a:solidFill>
                  <a:srgbClr val="FFC000"/>
                </a:solidFill>
                <a:latin typeface="Amazon Ember" charset="0"/>
                <a:ea typeface="Amazon Ember" charset="0"/>
                <a:cs typeface="Amazon Ember" charset="0"/>
              </a:rPr>
              <a:t>Project Control </a:t>
            </a:r>
            <a:r>
              <a:rPr lang="en-US" sz="1600" dirty="0" smtClean="0">
                <a:latin typeface="Amazon Ember" charset="0"/>
                <a:ea typeface="Amazon Ember" charset="0"/>
                <a:cs typeface="Amazon Ember" charset="0"/>
              </a:rPr>
              <a:t>focuses on ensuring there is a migration strategy in place that is </a:t>
            </a:r>
            <a:r>
              <a:rPr lang="en-US" sz="1600" dirty="0" smtClean="0">
                <a:solidFill>
                  <a:srgbClr val="FFC000"/>
                </a:solidFill>
                <a:latin typeface="Amazon Ember" charset="0"/>
                <a:ea typeface="Amazon Ember" charset="0"/>
                <a:cs typeface="Amazon Ember" charset="0"/>
              </a:rPr>
              <a:t>supported by key stakeholders </a:t>
            </a:r>
            <a:r>
              <a:rPr lang="en-US" sz="1600" dirty="0" smtClean="0">
                <a:latin typeface="Amazon Ember" charset="0"/>
                <a:ea typeface="Amazon Ember" charset="0"/>
                <a:cs typeface="Amazon Ember" charset="0"/>
              </a:rPr>
              <a:t>in the organisation. Additionally, we look at </a:t>
            </a:r>
            <a:r>
              <a:rPr lang="en-US" sz="1600" dirty="0" smtClean="0">
                <a:solidFill>
                  <a:srgbClr val="FFC000"/>
                </a:solidFill>
                <a:latin typeface="Amazon Ember" charset="0"/>
                <a:ea typeface="Amazon Ember" charset="0"/>
                <a:cs typeface="Amazon Ember" charset="0"/>
              </a:rPr>
              <a:t>defining the team </a:t>
            </a:r>
            <a:r>
              <a:rPr lang="en-US" sz="1600" dirty="0" smtClean="0">
                <a:latin typeface="Amazon Ember" charset="0"/>
                <a:ea typeface="Amazon Ember" charset="0"/>
                <a:cs typeface="Amazon Ember" charset="0"/>
              </a:rPr>
              <a:t>that</a:t>
            </a:r>
            <a:r>
              <a:rPr lang="en-US" sz="1600" dirty="0" smtClean="0">
                <a:solidFill>
                  <a:schemeClr val="bg1"/>
                </a:solidFill>
                <a:latin typeface="Amazon Ember" charset="0"/>
                <a:ea typeface="Amazon Ember" charset="0"/>
                <a:cs typeface="Amazon Ember" charset="0"/>
              </a:rPr>
              <a:t> </a:t>
            </a:r>
            <a:r>
              <a:rPr lang="en-US" sz="1600" dirty="0" smtClean="0">
                <a:latin typeface="Amazon Ember" charset="0"/>
                <a:ea typeface="Amazon Ember" charset="0"/>
                <a:cs typeface="Amazon Ember" charset="0"/>
              </a:rPr>
              <a:t>will carry out the work, with associated </a:t>
            </a:r>
            <a:r>
              <a:rPr lang="en-US" sz="1600" dirty="0" smtClean="0">
                <a:solidFill>
                  <a:srgbClr val="FFC000"/>
                </a:solidFill>
                <a:latin typeface="Amazon Ember" charset="0"/>
                <a:ea typeface="Amazon Ember" charset="0"/>
                <a:cs typeface="Amazon Ember" charset="0"/>
              </a:rPr>
              <a:t>timelines</a:t>
            </a:r>
            <a:r>
              <a:rPr lang="en-US" sz="1600" dirty="0" smtClean="0">
                <a:solidFill>
                  <a:schemeClr val="bg1"/>
                </a:solidFill>
                <a:latin typeface="Amazon Ember" charset="0"/>
                <a:ea typeface="Amazon Ember" charset="0"/>
                <a:cs typeface="Amazon Ember" charset="0"/>
              </a:rPr>
              <a:t> </a:t>
            </a:r>
            <a:r>
              <a:rPr lang="en-US" sz="1600" dirty="0" smtClean="0">
                <a:latin typeface="Amazon Ember" charset="0"/>
                <a:ea typeface="Amazon Ember" charset="0"/>
                <a:cs typeface="Amazon Ember" charset="0"/>
              </a:rPr>
              <a:t>and</a:t>
            </a:r>
            <a:r>
              <a:rPr lang="en-US" sz="1600" dirty="0" smtClean="0">
                <a:solidFill>
                  <a:schemeClr val="bg1"/>
                </a:solidFill>
                <a:latin typeface="Amazon Ember" charset="0"/>
                <a:ea typeface="Amazon Ember" charset="0"/>
                <a:cs typeface="Amazon Ember" charset="0"/>
              </a:rPr>
              <a:t> </a:t>
            </a:r>
            <a:r>
              <a:rPr lang="en-US" sz="1600" dirty="0" smtClean="0">
                <a:solidFill>
                  <a:srgbClr val="FFC000"/>
                </a:solidFill>
                <a:latin typeface="Amazon Ember" charset="0"/>
                <a:ea typeface="Amazon Ember" charset="0"/>
                <a:cs typeface="Amazon Ember" charset="0"/>
              </a:rPr>
              <a:t>cost estimations</a:t>
            </a:r>
            <a:r>
              <a:rPr lang="en-US" sz="1600" dirty="0" smtClean="0">
                <a:latin typeface="Amazon Ember" charset="0"/>
                <a:ea typeface="Amazon Ember" charset="0"/>
                <a:cs typeface="Amazon Ember" charset="0"/>
              </a:rPr>
              <a:t>.</a:t>
            </a:r>
          </a:p>
          <a:p>
            <a:endParaRPr lang="en-US" sz="1600" dirty="0">
              <a:solidFill>
                <a:schemeClr val="bg1"/>
              </a:solidFill>
              <a:latin typeface="Amazon Ember" charset="0"/>
              <a:ea typeface="Amazon Ember" charset="0"/>
              <a:cs typeface="Amazon Ember" charset="0"/>
            </a:endParaRPr>
          </a:p>
          <a:p>
            <a:r>
              <a:rPr lang="en-US" sz="1600" dirty="0" smtClean="0">
                <a:solidFill>
                  <a:srgbClr val="FFC000"/>
                </a:solidFill>
                <a:latin typeface="Amazon Ember" charset="0"/>
                <a:ea typeface="Amazon Ember" charset="0"/>
                <a:cs typeface="Amazon Ember" charset="0"/>
              </a:rPr>
              <a:t>Sample</a:t>
            </a:r>
            <a:r>
              <a:rPr lang="en-US" sz="1600" dirty="0" smtClean="0">
                <a:solidFill>
                  <a:schemeClr val="bg1"/>
                </a:solidFill>
                <a:latin typeface="Amazon Ember" charset="0"/>
                <a:ea typeface="Amazon Ember" charset="0"/>
                <a:cs typeface="Amazon Ember" charset="0"/>
              </a:rPr>
              <a:t> </a:t>
            </a:r>
            <a:r>
              <a:rPr lang="en-US" sz="1600" dirty="0" smtClean="0">
                <a:latin typeface="Amazon Ember" charset="0"/>
                <a:ea typeface="Amazon Ember" charset="0"/>
                <a:cs typeface="Amazon Ember" charset="0"/>
              </a:rPr>
              <a:t>decision points:</a:t>
            </a:r>
          </a:p>
          <a:p>
            <a:pPr marL="285750" indent="-285750">
              <a:buFont typeface="Arial" charset="0"/>
              <a:buChar char="•"/>
            </a:pPr>
            <a:r>
              <a:rPr lang="en-US" sz="1600" dirty="0" smtClean="0">
                <a:latin typeface="Amazon Ember" charset="0"/>
                <a:ea typeface="Amazon Ember" charset="0"/>
                <a:cs typeface="Amazon Ember" charset="0"/>
              </a:rPr>
              <a:t>Who is the executive sponsor?</a:t>
            </a:r>
          </a:p>
          <a:p>
            <a:pPr marL="285750" indent="-285750">
              <a:buFont typeface="Arial" charset="0"/>
              <a:buChar char="•"/>
            </a:pPr>
            <a:r>
              <a:rPr lang="en-US" sz="1600" dirty="0" smtClean="0">
                <a:latin typeface="Amazon Ember" charset="0"/>
                <a:ea typeface="Amazon Ember" charset="0"/>
                <a:cs typeface="Amazon Ember" charset="0"/>
              </a:rPr>
              <a:t>Are there any compelling events that will affect the migration strategy?</a:t>
            </a:r>
          </a:p>
          <a:p>
            <a:pPr marL="285750" indent="-285750">
              <a:buFont typeface="Arial" charset="0"/>
              <a:buChar char="•"/>
            </a:pPr>
            <a:r>
              <a:rPr lang="en-US" sz="1600" dirty="0" smtClean="0">
                <a:latin typeface="Amazon Ember" charset="0"/>
                <a:ea typeface="Amazon Ember" charset="0"/>
                <a:cs typeface="Amazon Ember" charset="0"/>
              </a:rPr>
              <a:t>Do we have the right resources? How are they organized?</a:t>
            </a:r>
          </a:p>
          <a:p>
            <a:pPr marL="285750" indent="-285750">
              <a:buFont typeface="Arial" charset="0"/>
              <a:buChar char="•"/>
            </a:pPr>
            <a:r>
              <a:rPr lang="en-US" sz="1600" dirty="0" smtClean="0">
                <a:latin typeface="Amazon Ember" charset="0"/>
                <a:ea typeface="Amazon Ember" charset="0"/>
                <a:cs typeface="Amazon Ember" charset="0"/>
              </a:rPr>
              <a:t>What are the timeframes we are working with?</a:t>
            </a:r>
          </a:p>
          <a:p>
            <a:pPr marL="285750" indent="-285750">
              <a:buFont typeface="Arial" charset="0"/>
              <a:buChar char="•"/>
            </a:pPr>
            <a:r>
              <a:rPr lang="en-US" sz="1600" dirty="0" smtClean="0">
                <a:latin typeface="Amazon Ember" charset="0"/>
                <a:ea typeface="Amazon Ember" charset="0"/>
                <a:cs typeface="Amazon Ember" charset="0"/>
              </a:rPr>
              <a:t>Do we have the necessary budget?</a:t>
            </a:r>
          </a:p>
          <a:p>
            <a:endParaRPr lang="en-US" sz="1600" dirty="0">
              <a:solidFill>
                <a:schemeClr val="bg1"/>
              </a:solidFill>
              <a:latin typeface="Amazon Ember" charset="0"/>
              <a:ea typeface="Amazon Ember" charset="0"/>
              <a:cs typeface="Amazon Ember" charset="0"/>
            </a:endParaRPr>
          </a:p>
        </p:txBody>
      </p:sp>
    </p:spTree>
    <p:extLst>
      <p:ext uri="{BB962C8B-B14F-4D97-AF65-F5344CB8AC3E}">
        <p14:creationId xmlns:p14="http://schemas.microsoft.com/office/powerpoint/2010/main" val="28132134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88" y="114936"/>
            <a:ext cx="8345095" cy="545741"/>
          </a:xfrm>
        </p:spPr>
        <p:txBody>
          <a:bodyPr/>
          <a:lstStyle/>
          <a:p>
            <a:r>
              <a:rPr lang="en-US" dirty="0" smtClean="0"/>
              <a:t>AWS Migration Framework - Readiness </a:t>
            </a:r>
            <a:r>
              <a:rPr lang="en-US" dirty="0"/>
              <a:t>&amp; </a:t>
            </a:r>
            <a:r>
              <a:rPr lang="en-US" dirty="0" smtClean="0"/>
              <a:t>Planning</a:t>
            </a:r>
            <a:endParaRPr lang="en-US" dirty="0"/>
          </a:p>
        </p:txBody>
      </p:sp>
      <p:sp>
        <p:nvSpPr>
          <p:cNvPr id="6" name="Rounded Rectangle 5"/>
          <p:cNvSpPr/>
          <p:nvPr/>
        </p:nvSpPr>
        <p:spPr>
          <a:xfrm>
            <a:off x="338966" y="1645492"/>
            <a:ext cx="2184331" cy="2163183"/>
          </a:xfrm>
          <a:prstGeom prst="roundRect">
            <a:avLst>
              <a:gd name="adj" fmla="val 0"/>
            </a:avLst>
          </a:prstGeom>
          <a:ln/>
        </p:spPr>
        <p:style>
          <a:lnRef idx="2">
            <a:schemeClr val="accent1"/>
          </a:lnRef>
          <a:fillRef idx="1">
            <a:schemeClr val="lt1"/>
          </a:fillRef>
          <a:effectRef idx="0">
            <a:schemeClr val="accent1"/>
          </a:effectRef>
          <a:fontRef idx="minor">
            <a:schemeClr val="dk1"/>
          </a:fontRef>
        </p:style>
        <p:txBody>
          <a:bodyPr rtlCol="0" anchor="ctr"/>
          <a:lstStyle/>
          <a:p>
            <a:pPr marL="171450" indent="-171450">
              <a:buFont typeface="Arial" charset="0"/>
              <a:buChar char="•"/>
            </a:pPr>
            <a:r>
              <a:rPr lang="en-US" sz="1200" dirty="0" smtClean="0">
                <a:solidFill>
                  <a:schemeClr val="bg2">
                    <a:lumMod val="50000"/>
                  </a:schemeClr>
                </a:solidFill>
              </a:rPr>
              <a:t>Project Control</a:t>
            </a:r>
          </a:p>
          <a:p>
            <a:pPr marL="171450" indent="-171450">
              <a:buFont typeface="AppleSymbols" charset="0"/>
              <a:buChar char="⎼"/>
            </a:pPr>
            <a:r>
              <a:rPr lang="en-US" sz="1200" dirty="0" smtClean="0">
                <a:solidFill>
                  <a:schemeClr val="bg2">
                    <a:lumMod val="50000"/>
                  </a:schemeClr>
                </a:solidFill>
              </a:rPr>
              <a:t>Strategy (business driver)</a:t>
            </a:r>
          </a:p>
          <a:p>
            <a:pPr marL="171450" indent="-171450">
              <a:buFont typeface="AppleSymbols" charset="0"/>
              <a:buChar char="⎼"/>
            </a:pPr>
            <a:r>
              <a:rPr lang="en-US" sz="1200" dirty="0" smtClean="0">
                <a:solidFill>
                  <a:schemeClr val="bg2">
                    <a:lumMod val="50000"/>
                  </a:schemeClr>
                </a:solidFill>
              </a:rPr>
              <a:t>Key Stakeholders and Team</a:t>
            </a:r>
          </a:p>
          <a:p>
            <a:pPr marL="171450" indent="-171450">
              <a:buFont typeface="AppleSymbols" charset="0"/>
              <a:buChar char="⎼"/>
            </a:pPr>
            <a:r>
              <a:rPr lang="en-US" sz="1200" dirty="0" smtClean="0">
                <a:solidFill>
                  <a:schemeClr val="bg2">
                    <a:lumMod val="50000"/>
                  </a:schemeClr>
                </a:solidFill>
              </a:rPr>
              <a:t>Plan (Scope, Schedule, Resources)</a:t>
            </a:r>
          </a:p>
          <a:p>
            <a:pPr marL="171450" indent="-171450">
              <a:buFont typeface="AppleSymbols" charset="0"/>
              <a:buChar char="⎼"/>
            </a:pPr>
            <a:r>
              <a:rPr lang="en-US" sz="1200" dirty="0" smtClean="0">
                <a:solidFill>
                  <a:schemeClr val="bg2">
                    <a:lumMod val="50000"/>
                  </a:schemeClr>
                </a:solidFill>
              </a:rPr>
              <a:t>Cost Estimation</a:t>
            </a:r>
          </a:p>
          <a:p>
            <a:pPr marL="171450" indent="-171450">
              <a:buFont typeface="Arial" charset="0"/>
              <a:buChar char="•"/>
            </a:pPr>
            <a:r>
              <a:rPr lang="en-US" sz="1200" b="1" dirty="0" smtClean="0"/>
              <a:t>Portfolio discovery</a:t>
            </a:r>
          </a:p>
          <a:p>
            <a:pPr marL="171450" indent="-171450">
              <a:buFont typeface="Arial" charset="0"/>
              <a:buChar char="•"/>
            </a:pPr>
            <a:r>
              <a:rPr lang="en-US" sz="1200" dirty="0" smtClean="0">
                <a:solidFill>
                  <a:schemeClr val="bg2">
                    <a:lumMod val="50000"/>
                  </a:schemeClr>
                </a:solidFill>
              </a:rPr>
              <a:t>Migration plan</a:t>
            </a:r>
          </a:p>
          <a:p>
            <a:pPr marL="171450" indent="-171450">
              <a:buFont typeface="Arial" charset="0"/>
              <a:buChar char="•"/>
            </a:pPr>
            <a:r>
              <a:rPr lang="en-US" sz="1200" dirty="0" smtClean="0">
                <a:solidFill>
                  <a:schemeClr val="bg2">
                    <a:lumMod val="50000"/>
                  </a:schemeClr>
                </a:solidFill>
              </a:rPr>
              <a:t>Operations Integration</a:t>
            </a:r>
          </a:p>
          <a:p>
            <a:pPr marL="171450" indent="-171450">
              <a:buFont typeface="Arial" charset="0"/>
              <a:buChar char="•"/>
            </a:pPr>
            <a:r>
              <a:rPr lang="en-US" sz="1200" dirty="0" smtClean="0">
                <a:solidFill>
                  <a:schemeClr val="bg2">
                    <a:lumMod val="50000"/>
                  </a:schemeClr>
                </a:solidFill>
              </a:rPr>
              <a:t>Security</a:t>
            </a:r>
            <a:endParaRPr lang="en-US" sz="1200" dirty="0">
              <a:solidFill>
                <a:schemeClr val="bg2">
                  <a:lumMod val="50000"/>
                </a:schemeClr>
              </a:solidFill>
            </a:endParaRPr>
          </a:p>
        </p:txBody>
      </p:sp>
      <p:sp>
        <p:nvSpPr>
          <p:cNvPr id="5" name="Rounded Rectangle 4"/>
          <p:cNvSpPr/>
          <p:nvPr/>
        </p:nvSpPr>
        <p:spPr>
          <a:xfrm>
            <a:off x="336789" y="1165249"/>
            <a:ext cx="2186508" cy="473437"/>
          </a:xfrm>
          <a:prstGeom prst="roundRect">
            <a:avLst>
              <a:gd name="adj" fmla="val 0"/>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READINESS AND PLANNING</a:t>
            </a:r>
            <a:endParaRPr lang="en-US" sz="1400" b="1" dirty="0"/>
          </a:p>
        </p:txBody>
      </p:sp>
      <p:sp>
        <p:nvSpPr>
          <p:cNvPr id="7" name="Title 2"/>
          <p:cNvSpPr txBox="1">
            <a:spLocks/>
          </p:cNvSpPr>
          <p:nvPr/>
        </p:nvSpPr>
        <p:spPr>
          <a:xfrm>
            <a:off x="2790021" y="896846"/>
            <a:ext cx="5590654" cy="73554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smtClean="0">
                <a:solidFill>
                  <a:schemeClr val="accent1"/>
                </a:solidFill>
                <a:latin typeface="Amazon Ember" charset="0"/>
                <a:ea typeface="Amazon Ember" charset="0"/>
                <a:cs typeface="Amazon Ember" charset="0"/>
              </a:rPr>
              <a:t>Quickly</a:t>
            </a:r>
            <a:r>
              <a:rPr lang="en-US" sz="1600" dirty="0" smtClean="0">
                <a:latin typeface="Amazon Ember" charset="0"/>
                <a:ea typeface="Amazon Ember" charset="0"/>
                <a:cs typeface="Amazon Ember" charset="0"/>
              </a:rPr>
              <a:t> understand </a:t>
            </a:r>
            <a:r>
              <a:rPr lang="en-US" sz="1600" dirty="0">
                <a:latin typeface="Amazon Ember" charset="0"/>
                <a:ea typeface="Amazon Ember" charset="0"/>
                <a:cs typeface="Amazon Ember" charset="0"/>
              </a:rPr>
              <a:t>which applications are Cloud </a:t>
            </a:r>
            <a:r>
              <a:rPr lang="en-US" sz="1600" dirty="0">
                <a:solidFill>
                  <a:schemeClr val="accent1"/>
                </a:solidFill>
                <a:latin typeface="Amazon Ember" charset="0"/>
                <a:ea typeface="Amazon Ember" charset="0"/>
                <a:cs typeface="Amazon Ember" charset="0"/>
              </a:rPr>
              <a:t>Eligible</a:t>
            </a:r>
            <a:r>
              <a:rPr lang="en-US" sz="1600" dirty="0">
                <a:latin typeface="Amazon Ember" charset="0"/>
                <a:ea typeface="Amazon Ember" charset="0"/>
                <a:cs typeface="Amazon Ember" charset="0"/>
              </a:rPr>
              <a:t>, Cloud </a:t>
            </a:r>
            <a:r>
              <a:rPr lang="en-US" sz="1600" dirty="0">
                <a:solidFill>
                  <a:schemeClr val="accent1"/>
                </a:solidFill>
                <a:latin typeface="Amazon Ember" charset="0"/>
                <a:ea typeface="Amazon Ember" charset="0"/>
                <a:cs typeface="Amazon Ember" charset="0"/>
              </a:rPr>
              <a:t>Friendly</a:t>
            </a:r>
            <a:r>
              <a:rPr lang="en-US" sz="1600" dirty="0">
                <a:latin typeface="Amazon Ember" charset="0"/>
                <a:ea typeface="Amazon Ember" charset="0"/>
                <a:cs typeface="Amazon Ember" charset="0"/>
              </a:rPr>
              <a:t>, or Cloud </a:t>
            </a:r>
            <a:r>
              <a:rPr lang="en-US" sz="1600" dirty="0">
                <a:solidFill>
                  <a:schemeClr val="accent1"/>
                </a:solidFill>
                <a:latin typeface="Amazon Ember" charset="0"/>
                <a:ea typeface="Amazon Ember" charset="0"/>
                <a:cs typeface="Amazon Ember" charset="0"/>
              </a:rPr>
              <a:t>Native</a:t>
            </a:r>
            <a:r>
              <a:rPr lang="en-US" sz="1600" dirty="0">
                <a:latin typeface="Amazon Ember" charset="0"/>
                <a:ea typeface="Amazon Ember" charset="0"/>
                <a:cs typeface="Amazon Ember" charset="0"/>
              </a:rPr>
              <a:t> </a:t>
            </a:r>
            <a:r>
              <a:rPr lang="en-US" sz="1600" dirty="0" smtClean="0">
                <a:latin typeface="Amazon Ember" charset="0"/>
                <a:ea typeface="Amazon Ember" charset="0"/>
                <a:cs typeface="Amazon Ember" charset="0"/>
              </a:rPr>
              <a:t>and </a:t>
            </a:r>
            <a:r>
              <a:rPr lang="en-US" sz="1600" dirty="0">
                <a:latin typeface="Amazon Ember" charset="0"/>
                <a:ea typeface="Amazon Ember" charset="0"/>
                <a:cs typeface="Amazon Ember" charset="0"/>
              </a:rPr>
              <a:t>then execute a </a:t>
            </a:r>
            <a:r>
              <a:rPr lang="en-US" sz="1600" dirty="0" smtClean="0">
                <a:latin typeface="Amazon Ember" charset="0"/>
                <a:ea typeface="Amazon Ember" charset="0"/>
                <a:cs typeface="Amazon Ember" charset="0"/>
              </a:rPr>
              <a:t>deep dive </a:t>
            </a:r>
            <a:r>
              <a:rPr lang="en-US" sz="1600" dirty="0">
                <a:latin typeface="Amazon Ember" charset="0"/>
                <a:ea typeface="Amazon Ember" charset="0"/>
                <a:cs typeface="Amazon Ember" charset="0"/>
              </a:rPr>
              <a:t>analysis on just that subset of applications.</a:t>
            </a:r>
            <a:endParaRPr lang="en-US" sz="1600" dirty="0" smtClean="0">
              <a:latin typeface="Amazon Ember" charset="0"/>
              <a:ea typeface="Amazon Ember" charset="0"/>
              <a:cs typeface="Amazon Ember" charset="0"/>
            </a:endParaRPr>
          </a:p>
        </p:txBody>
      </p:sp>
    </p:spTree>
    <p:extLst>
      <p:ext uri="{BB962C8B-B14F-4D97-AF65-F5344CB8AC3E}">
        <p14:creationId xmlns:p14="http://schemas.microsoft.com/office/powerpoint/2010/main" val="26975679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95934" cy="545741"/>
          </a:xfrm>
        </p:spPr>
        <p:txBody>
          <a:bodyPr/>
          <a:lstStyle/>
          <a:p>
            <a:r>
              <a:rPr lang="en-US" dirty="0" smtClean="0"/>
              <a:t>AWS Migration Framework - Readiness </a:t>
            </a:r>
            <a:r>
              <a:rPr lang="en-US" dirty="0"/>
              <a:t>&amp; </a:t>
            </a:r>
            <a:r>
              <a:rPr lang="en-US" dirty="0" smtClean="0"/>
              <a:t>Planning</a:t>
            </a:r>
            <a:endParaRPr lang="en-US" dirty="0"/>
          </a:p>
        </p:txBody>
      </p:sp>
      <p:sp>
        <p:nvSpPr>
          <p:cNvPr id="6" name="Rounded Rectangle 5"/>
          <p:cNvSpPr/>
          <p:nvPr/>
        </p:nvSpPr>
        <p:spPr>
          <a:xfrm>
            <a:off x="338966" y="1645492"/>
            <a:ext cx="2184331" cy="2163183"/>
          </a:xfrm>
          <a:prstGeom prst="roundRect">
            <a:avLst>
              <a:gd name="adj" fmla="val 0"/>
            </a:avLst>
          </a:prstGeom>
          <a:ln/>
        </p:spPr>
        <p:style>
          <a:lnRef idx="2">
            <a:schemeClr val="accent1"/>
          </a:lnRef>
          <a:fillRef idx="1">
            <a:schemeClr val="lt1"/>
          </a:fillRef>
          <a:effectRef idx="0">
            <a:schemeClr val="accent1"/>
          </a:effectRef>
          <a:fontRef idx="minor">
            <a:schemeClr val="dk1"/>
          </a:fontRef>
        </p:style>
        <p:txBody>
          <a:bodyPr rtlCol="0" anchor="ctr"/>
          <a:lstStyle/>
          <a:p>
            <a:pPr marL="171450" indent="-171450">
              <a:buFont typeface="Arial" charset="0"/>
              <a:buChar char="•"/>
            </a:pPr>
            <a:r>
              <a:rPr lang="en-US" sz="1200" dirty="0" smtClean="0">
                <a:solidFill>
                  <a:schemeClr val="bg2">
                    <a:lumMod val="50000"/>
                  </a:schemeClr>
                </a:solidFill>
              </a:rPr>
              <a:t>Project Control</a:t>
            </a:r>
          </a:p>
          <a:p>
            <a:pPr marL="171450" indent="-171450">
              <a:buFont typeface="AppleSymbols" charset="0"/>
              <a:buChar char="⎼"/>
            </a:pPr>
            <a:r>
              <a:rPr lang="en-US" sz="1200" dirty="0" smtClean="0">
                <a:solidFill>
                  <a:schemeClr val="bg2">
                    <a:lumMod val="50000"/>
                  </a:schemeClr>
                </a:solidFill>
              </a:rPr>
              <a:t>Strategy (business driver)</a:t>
            </a:r>
          </a:p>
          <a:p>
            <a:pPr marL="171450" indent="-171450">
              <a:buFont typeface="AppleSymbols" charset="0"/>
              <a:buChar char="⎼"/>
            </a:pPr>
            <a:r>
              <a:rPr lang="en-US" sz="1200" dirty="0" smtClean="0">
                <a:solidFill>
                  <a:schemeClr val="bg2">
                    <a:lumMod val="50000"/>
                  </a:schemeClr>
                </a:solidFill>
              </a:rPr>
              <a:t>Key Stakeholders and Team</a:t>
            </a:r>
          </a:p>
          <a:p>
            <a:pPr marL="171450" indent="-171450">
              <a:buFont typeface="AppleSymbols" charset="0"/>
              <a:buChar char="⎼"/>
            </a:pPr>
            <a:r>
              <a:rPr lang="en-US" sz="1200" dirty="0" smtClean="0">
                <a:solidFill>
                  <a:schemeClr val="bg2">
                    <a:lumMod val="50000"/>
                  </a:schemeClr>
                </a:solidFill>
              </a:rPr>
              <a:t>Plan (Scope, Schedule, Resources)</a:t>
            </a:r>
          </a:p>
          <a:p>
            <a:pPr marL="171450" indent="-171450">
              <a:buFont typeface="AppleSymbols" charset="0"/>
              <a:buChar char="⎼"/>
            </a:pPr>
            <a:r>
              <a:rPr lang="en-US" sz="1200" dirty="0" smtClean="0">
                <a:solidFill>
                  <a:schemeClr val="bg2">
                    <a:lumMod val="50000"/>
                  </a:schemeClr>
                </a:solidFill>
              </a:rPr>
              <a:t>Cost Estimation</a:t>
            </a:r>
          </a:p>
          <a:p>
            <a:pPr marL="171450" indent="-171450">
              <a:buFont typeface="Arial" charset="0"/>
              <a:buChar char="•"/>
            </a:pPr>
            <a:r>
              <a:rPr lang="en-US" sz="1200" b="1" dirty="0" smtClean="0"/>
              <a:t>Portfolio discovery</a:t>
            </a:r>
          </a:p>
          <a:p>
            <a:pPr marL="171450" indent="-171450">
              <a:buFont typeface="Arial" charset="0"/>
              <a:buChar char="•"/>
            </a:pPr>
            <a:r>
              <a:rPr lang="en-US" sz="1200" dirty="0" smtClean="0">
                <a:solidFill>
                  <a:schemeClr val="bg2">
                    <a:lumMod val="50000"/>
                  </a:schemeClr>
                </a:solidFill>
              </a:rPr>
              <a:t>Migration plan</a:t>
            </a:r>
          </a:p>
          <a:p>
            <a:pPr marL="171450" indent="-171450">
              <a:buFont typeface="Arial" charset="0"/>
              <a:buChar char="•"/>
            </a:pPr>
            <a:r>
              <a:rPr lang="en-US" sz="1200" dirty="0" smtClean="0">
                <a:solidFill>
                  <a:schemeClr val="bg2">
                    <a:lumMod val="50000"/>
                  </a:schemeClr>
                </a:solidFill>
              </a:rPr>
              <a:t>Operations Integration</a:t>
            </a:r>
          </a:p>
          <a:p>
            <a:pPr marL="171450" indent="-171450">
              <a:buFont typeface="Arial" charset="0"/>
              <a:buChar char="•"/>
            </a:pPr>
            <a:r>
              <a:rPr lang="en-US" sz="1200" dirty="0" smtClean="0">
                <a:solidFill>
                  <a:schemeClr val="bg2">
                    <a:lumMod val="50000"/>
                  </a:schemeClr>
                </a:solidFill>
              </a:rPr>
              <a:t>Security</a:t>
            </a:r>
            <a:endParaRPr lang="en-US" sz="1200" dirty="0">
              <a:solidFill>
                <a:schemeClr val="bg2">
                  <a:lumMod val="50000"/>
                </a:schemeClr>
              </a:solidFill>
            </a:endParaRPr>
          </a:p>
        </p:txBody>
      </p:sp>
      <p:sp>
        <p:nvSpPr>
          <p:cNvPr id="5" name="Rounded Rectangle 4"/>
          <p:cNvSpPr/>
          <p:nvPr/>
        </p:nvSpPr>
        <p:spPr>
          <a:xfrm>
            <a:off x="336789" y="1165249"/>
            <a:ext cx="2186508" cy="473437"/>
          </a:xfrm>
          <a:prstGeom prst="roundRect">
            <a:avLst>
              <a:gd name="adj" fmla="val 0"/>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READINESS AND PLANNING</a:t>
            </a:r>
            <a:endParaRPr lang="en-US" sz="1400" b="1" dirty="0"/>
          </a:p>
        </p:txBody>
      </p:sp>
      <p:pic>
        <p:nvPicPr>
          <p:cNvPr id="8" name="Picture 7"/>
          <p:cNvPicPr>
            <a:picLocks noChangeAspect="1"/>
          </p:cNvPicPr>
          <p:nvPr/>
        </p:nvPicPr>
        <p:blipFill>
          <a:blip r:embed="rId3"/>
          <a:stretch>
            <a:fillRect/>
          </a:stretch>
        </p:blipFill>
        <p:spPr>
          <a:xfrm>
            <a:off x="2891378" y="1632387"/>
            <a:ext cx="5387940" cy="3015137"/>
          </a:xfrm>
          <a:prstGeom prst="rect">
            <a:avLst/>
          </a:prstGeom>
        </p:spPr>
      </p:pic>
      <p:sp>
        <p:nvSpPr>
          <p:cNvPr id="9" name="Title 2"/>
          <p:cNvSpPr txBox="1">
            <a:spLocks/>
          </p:cNvSpPr>
          <p:nvPr/>
        </p:nvSpPr>
        <p:spPr>
          <a:xfrm>
            <a:off x="2790021" y="896846"/>
            <a:ext cx="5590654" cy="73554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smtClean="0">
                <a:solidFill>
                  <a:schemeClr val="accent1"/>
                </a:solidFill>
                <a:latin typeface="Amazon Ember" charset="0"/>
                <a:ea typeface="Amazon Ember" charset="0"/>
                <a:cs typeface="Amazon Ember" charset="0"/>
              </a:rPr>
              <a:t>Quickly</a:t>
            </a:r>
            <a:r>
              <a:rPr lang="en-US" sz="1600" dirty="0" smtClean="0">
                <a:latin typeface="Amazon Ember" charset="0"/>
                <a:ea typeface="Amazon Ember" charset="0"/>
                <a:cs typeface="Amazon Ember" charset="0"/>
              </a:rPr>
              <a:t> understand </a:t>
            </a:r>
            <a:r>
              <a:rPr lang="en-US" sz="1600" dirty="0">
                <a:latin typeface="Amazon Ember" charset="0"/>
                <a:ea typeface="Amazon Ember" charset="0"/>
                <a:cs typeface="Amazon Ember" charset="0"/>
              </a:rPr>
              <a:t>which applications are Cloud </a:t>
            </a:r>
            <a:r>
              <a:rPr lang="en-US" sz="1600" dirty="0">
                <a:solidFill>
                  <a:schemeClr val="accent1"/>
                </a:solidFill>
                <a:latin typeface="Amazon Ember" charset="0"/>
                <a:ea typeface="Amazon Ember" charset="0"/>
                <a:cs typeface="Amazon Ember" charset="0"/>
              </a:rPr>
              <a:t>Eligible</a:t>
            </a:r>
            <a:r>
              <a:rPr lang="en-US" sz="1600" dirty="0">
                <a:latin typeface="Amazon Ember" charset="0"/>
                <a:ea typeface="Amazon Ember" charset="0"/>
                <a:cs typeface="Amazon Ember" charset="0"/>
              </a:rPr>
              <a:t>, Cloud </a:t>
            </a:r>
            <a:r>
              <a:rPr lang="en-US" sz="1600" dirty="0">
                <a:solidFill>
                  <a:schemeClr val="accent1"/>
                </a:solidFill>
                <a:latin typeface="Amazon Ember" charset="0"/>
                <a:ea typeface="Amazon Ember" charset="0"/>
                <a:cs typeface="Amazon Ember" charset="0"/>
              </a:rPr>
              <a:t>Friendly</a:t>
            </a:r>
            <a:r>
              <a:rPr lang="en-US" sz="1600" dirty="0">
                <a:latin typeface="Amazon Ember" charset="0"/>
                <a:ea typeface="Amazon Ember" charset="0"/>
                <a:cs typeface="Amazon Ember" charset="0"/>
              </a:rPr>
              <a:t>, or Cloud </a:t>
            </a:r>
            <a:r>
              <a:rPr lang="en-US" sz="1600" dirty="0">
                <a:solidFill>
                  <a:schemeClr val="accent1"/>
                </a:solidFill>
                <a:latin typeface="Amazon Ember" charset="0"/>
                <a:ea typeface="Amazon Ember" charset="0"/>
                <a:cs typeface="Amazon Ember" charset="0"/>
              </a:rPr>
              <a:t>Native</a:t>
            </a:r>
            <a:r>
              <a:rPr lang="en-US" sz="1600" dirty="0">
                <a:latin typeface="Amazon Ember" charset="0"/>
                <a:ea typeface="Amazon Ember" charset="0"/>
                <a:cs typeface="Amazon Ember" charset="0"/>
              </a:rPr>
              <a:t> </a:t>
            </a:r>
            <a:r>
              <a:rPr lang="en-US" sz="1600" dirty="0" smtClean="0">
                <a:latin typeface="Amazon Ember" charset="0"/>
                <a:ea typeface="Amazon Ember" charset="0"/>
                <a:cs typeface="Amazon Ember" charset="0"/>
              </a:rPr>
              <a:t>and </a:t>
            </a:r>
            <a:r>
              <a:rPr lang="en-US" sz="1600" dirty="0">
                <a:latin typeface="Amazon Ember" charset="0"/>
                <a:ea typeface="Amazon Ember" charset="0"/>
                <a:cs typeface="Amazon Ember" charset="0"/>
              </a:rPr>
              <a:t>then execute a dive deep analysis on just that subset of applications.</a:t>
            </a:r>
            <a:endParaRPr lang="en-US" sz="1600" dirty="0" smtClean="0">
              <a:latin typeface="Amazon Ember" charset="0"/>
              <a:ea typeface="Amazon Ember" charset="0"/>
              <a:cs typeface="Amazon Ember" charset="0"/>
            </a:endParaRPr>
          </a:p>
        </p:txBody>
      </p:sp>
    </p:spTree>
    <p:extLst>
      <p:ext uri="{BB962C8B-B14F-4D97-AF65-F5344CB8AC3E}">
        <p14:creationId xmlns:p14="http://schemas.microsoft.com/office/powerpoint/2010/main" val="13640243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Assessment</a:t>
            </a:r>
            <a:endParaRPr lang="en-NZ" dirty="0"/>
          </a:p>
        </p:txBody>
      </p:sp>
      <p:sp>
        <p:nvSpPr>
          <p:cNvPr id="3" name="Content Placeholder 2"/>
          <p:cNvSpPr>
            <a:spLocks noGrp="1"/>
          </p:cNvSpPr>
          <p:nvPr>
            <p:ph idx="1"/>
          </p:nvPr>
        </p:nvSpPr>
        <p:spPr/>
        <p:txBody>
          <a:bodyPr/>
          <a:lstStyle/>
          <a:p>
            <a:pPr lvl="1"/>
            <a:r>
              <a:rPr lang="en-US" dirty="0" smtClean="0"/>
              <a:t>What’s the business driver and intended ROI?</a:t>
            </a:r>
          </a:p>
          <a:p>
            <a:pPr lvl="1"/>
            <a:r>
              <a:rPr lang="en-US" dirty="0" smtClean="0"/>
              <a:t>Who’s sponsoring the migration (business owner, C-level)?</a:t>
            </a:r>
          </a:p>
          <a:p>
            <a:pPr lvl="1"/>
            <a:r>
              <a:rPr lang="en-US" dirty="0" smtClean="0"/>
              <a:t>Is it an ISV application? If so, does the ISV support the target?</a:t>
            </a:r>
          </a:p>
          <a:p>
            <a:pPr lvl="1"/>
            <a:r>
              <a:rPr lang="en-US" dirty="0" smtClean="0"/>
              <a:t>What’s the maintenance window for the migration?</a:t>
            </a:r>
          </a:p>
          <a:p>
            <a:pPr lvl="1"/>
            <a:r>
              <a:rPr lang="en-US" dirty="0"/>
              <a:t>Is there any design documentation?</a:t>
            </a:r>
          </a:p>
          <a:p>
            <a:pPr lvl="1"/>
            <a:r>
              <a:rPr lang="en-US" dirty="0"/>
              <a:t>Are the original developers/DBAs still available</a:t>
            </a:r>
            <a:r>
              <a:rPr lang="en-US" dirty="0" smtClean="0"/>
              <a:t>?</a:t>
            </a:r>
            <a:endParaRPr lang="en-US" dirty="0"/>
          </a:p>
        </p:txBody>
      </p:sp>
    </p:spTree>
    <p:extLst>
      <p:ext uri="{BB962C8B-B14F-4D97-AF65-F5344CB8AC3E}">
        <p14:creationId xmlns:p14="http://schemas.microsoft.com/office/powerpoint/2010/main" val="28367866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It’s Not Just the Database!</a:t>
            </a:r>
            <a:endParaRPr lang="en-NZ" dirty="0"/>
          </a:p>
        </p:txBody>
      </p:sp>
      <p:sp>
        <p:nvSpPr>
          <p:cNvPr id="3" name="Content Placeholder 2"/>
          <p:cNvSpPr>
            <a:spLocks noGrp="1"/>
          </p:cNvSpPr>
          <p:nvPr>
            <p:ph idx="1"/>
          </p:nvPr>
        </p:nvSpPr>
        <p:spPr/>
        <p:txBody>
          <a:bodyPr>
            <a:normAutofit lnSpcReduction="10000"/>
          </a:bodyPr>
          <a:lstStyle/>
          <a:p>
            <a:r>
              <a:rPr lang="en-US" dirty="0" smtClean="0"/>
              <a:t>Application code</a:t>
            </a:r>
          </a:p>
          <a:p>
            <a:r>
              <a:rPr lang="en-US" dirty="0" smtClean="0"/>
              <a:t>Scripts and integration points</a:t>
            </a:r>
          </a:p>
          <a:p>
            <a:r>
              <a:rPr lang="en-US" dirty="0" smtClean="0"/>
              <a:t>Backup and recovery</a:t>
            </a:r>
          </a:p>
          <a:p>
            <a:r>
              <a:rPr lang="en-US" dirty="0" smtClean="0"/>
              <a:t>General management procedures</a:t>
            </a:r>
          </a:p>
          <a:p>
            <a:pPr lvl="1"/>
            <a:r>
              <a:rPr lang="en-US" dirty="0" smtClean="0"/>
              <a:t>Monitoring</a:t>
            </a:r>
          </a:p>
          <a:p>
            <a:pPr lvl="1"/>
            <a:r>
              <a:rPr lang="en-US" dirty="0" smtClean="0"/>
              <a:t>Notifications</a:t>
            </a:r>
          </a:p>
          <a:p>
            <a:pPr lvl="1"/>
            <a:r>
              <a:rPr lang="en-US" dirty="0" smtClean="0"/>
              <a:t>Auditing</a:t>
            </a:r>
          </a:p>
          <a:p>
            <a:pPr lvl="1"/>
            <a:r>
              <a:rPr lang="en-US" dirty="0" smtClean="0"/>
              <a:t>Tuning and Diagnostics</a:t>
            </a:r>
          </a:p>
          <a:p>
            <a:r>
              <a:rPr lang="en-US" dirty="0" smtClean="0"/>
              <a:t>People!</a:t>
            </a:r>
            <a:endParaRPr lang="en-NZ" dirty="0"/>
          </a:p>
        </p:txBody>
      </p:sp>
    </p:spTree>
    <p:extLst>
      <p:ext uri="{BB962C8B-B14F-4D97-AF65-F5344CB8AC3E}">
        <p14:creationId xmlns:p14="http://schemas.microsoft.com/office/powerpoint/2010/main" val="36070951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Assessment</a:t>
            </a:r>
            <a:endParaRPr lang="en-NZ" dirty="0"/>
          </a:p>
        </p:txBody>
      </p:sp>
      <p:sp>
        <p:nvSpPr>
          <p:cNvPr id="3" name="Content Placeholder 2"/>
          <p:cNvSpPr>
            <a:spLocks noGrp="1"/>
          </p:cNvSpPr>
          <p:nvPr>
            <p:ph idx="1"/>
          </p:nvPr>
        </p:nvSpPr>
        <p:spPr/>
        <p:txBody>
          <a:bodyPr/>
          <a:lstStyle/>
          <a:p>
            <a:pPr lvl="1"/>
            <a:r>
              <a:rPr lang="en-US" dirty="0" smtClean="0"/>
              <a:t>How many database objects (tables, triggers, SPs, users, etc.)?</a:t>
            </a:r>
          </a:p>
          <a:p>
            <a:pPr lvl="1"/>
            <a:r>
              <a:rPr lang="en-US" dirty="0" smtClean="0"/>
              <a:t>How much data?</a:t>
            </a:r>
          </a:p>
          <a:p>
            <a:pPr lvl="1"/>
            <a:r>
              <a:rPr lang="en-US" dirty="0" smtClean="0"/>
              <a:t>What’s the complexity of the SPs and triggers?</a:t>
            </a:r>
          </a:p>
          <a:p>
            <a:pPr lvl="1"/>
            <a:r>
              <a:rPr lang="en-US" dirty="0" smtClean="0"/>
              <a:t>Are proprietary DB features used?</a:t>
            </a:r>
          </a:p>
          <a:p>
            <a:pPr lvl="1"/>
            <a:r>
              <a:rPr lang="en-US" dirty="0" smtClean="0"/>
              <a:t>Are there non-standard or custom data types?</a:t>
            </a:r>
          </a:p>
          <a:p>
            <a:pPr lvl="1"/>
            <a:r>
              <a:rPr lang="en-US" dirty="0" smtClean="0"/>
              <a:t>What character sets are used?</a:t>
            </a:r>
          </a:p>
          <a:p>
            <a:pPr lvl="1"/>
            <a:r>
              <a:rPr lang="en-US" dirty="0" smtClean="0"/>
              <a:t>What time zone is used?</a:t>
            </a:r>
          </a:p>
          <a:p>
            <a:pPr lvl="1"/>
            <a:r>
              <a:rPr lang="en-US" dirty="0" smtClean="0"/>
              <a:t>What’s the user authentication method?</a:t>
            </a:r>
          </a:p>
          <a:p>
            <a:pPr lvl="1"/>
            <a:r>
              <a:rPr lang="en-US" dirty="0" smtClean="0"/>
              <a:t>What’s the licensing mechanism (cores, users, ULA etc.)</a:t>
            </a:r>
          </a:p>
          <a:p>
            <a:pPr lvl="1"/>
            <a:endParaRPr lang="en-NZ" dirty="0"/>
          </a:p>
        </p:txBody>
      </p:sp>
    </p:spTree>
    <p:extLst>
      <p:ext uri="{BB962C8B-B14F-4D97-AF65-F5344CB8AC3E}">
        <p14:creationId xmlns:p14="http://schemas.microsoft.com/office/powerpoint/2010/main" val="35330498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Technical Assessment</a:t>
            </a:r>
            <a:endParaRPr lang="en-NZ" dirty="0"/>
          </a:p>
        </p:txBody>
      </p:sp>
      <p:sp>
        <p:nvSpPr>
          <p:cNvPr id="3" name="Content Placeholder 2"/>
          <p:cNvSpPr>
            <a:spLocks noGrp="1"/>
          </p:cNvSpPr>
          <p:nvPr>
            <p:ph idx="1"/>
          </p:nvPr>
        </p:nvSpPr>
        <p:spPr/>
        <p:txBody>
          <a:bodyPr>
            <a:normAutofit/>
          </a:bodyPr>
          <a:lstStyle/>
          <a:p>
            <a:pPr lvl="1"/>
            <a:r>
              <a:rPr lang="en-US" dirty="0" smtClean="0"/>
              <a:t>How is the DB accessed:</a:t>
            </a:r>
          </a:p>
          <a:p>
            <a:pPr lvl="2"/>
            <a:r>
              <a:rPr lang="en-US" dirty="0" smtClean="0"/>
              <a:t>Individual SQL statements throughout the code?</a:t>
            </a:r>
          </a:p>
          <a:p>
            <a:pPr lvl="2"/>
            <a:r>
              <a:rPr lang="en-US" dirty="0" smtClean="0"/>
              <a:t>Calls to an application data abstraction layer?</a:t>
            </a:r>
          </a:p>
          <a:p>
            <a:pPr lvl="2"/>
            <a:r>
              <a:rPr lang="en-US" dirty="0" smtClean="0"/>
              <a:t>API calls?</a:t>
            </a:r>
          </a:p>
          <a:p>
            <a:pPr lvl="1"/>
            <a:r>
              <a:rPr lang="en-US" dirty="0" smtClean="0"/>
              <a:t>Is ANSI SQL used where possible?</a:t>
            </a:r>
          </a:p>
          <a:p>
            <a:pPr lvl="1"/>
            <a:r>
              <a:rPr lang="en-US" dirty="0" smtClean="0"/>
              <a:t>What’s the complexity of the SQL, e.g. analytics with many joins or simple CRUD?</a:t>
            </a:r>
          </a:p>
          <a:p>
            <a:pPr lvl="1"/>
            <a:r>
              <a:rPr lang="en-US" dirty="0" smtClean="0"/>
              <a:t>How many lines of SQL are there?</a:t>
            </a:r>
          </a:p>
          <a:p>
            <a:pPr lvl="1"/>
            <a:r>
              <a:rPr lang="en-US" dirty="0" smtClean="0"/>
              <a:t>How is application access controlled, e.g. LDAP, DB Users, etc.</a:t>
            </a:r>
          </a:p>
          <a:p>
            <a:pPr lvl="1"/>
            <a:endParaRPr lang="en-NZ" dirty="0"/>
          </a:p>
        </p:txBody>
      </p:sp>
    </p:spTree>
    <p:extLst>
      <p:ext uri="{BB962C8B-B14F-4D97-AF65-F5344CB8AC3E}">
        <p14:creationId xmlns:p14="http://schemas.microsoft.com/office/powerpoint/2010/main" val="9154678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305766" cy="545741"/>
          </a:xfrm>
        </p:spPr>
        <p:txBody>
          <a:bodyPr/>
          <a:lstStyle/>
          <a:p>
            <a:r>
              <a:rPr lang="en-US" dirty="0" smtClean="0"/>
              <a:t>AWS Migration Framework - Readiness </a:t>
            </a:r>
            <a:r>
              <a:rPr lang="en-US" dirty="0"/>
              <a:t>&amp; </a:t>
            </a:r>
            <a:r>
              <a:rPr lang="en-US" dirty="0" smtClean="0"/>
              <a:t>Planning</a:t>
            </a:r>
            <a:endParaRPr lang="en-US" dirty="0"/>
          </a:p>
        </p:txBody>
      </p:sp>
      <p:sp>
        <p:nvSpPr>
          <p:cNvPr id="6" name="Rounded Rectangle 5"/>
          <p:cNvSpPr/>
          <p:nvPr/>
        </p:nvSpPr>
        <p:spPr>
          <a:xfrm>
            <a:off x="338966" y="1645492"/>
            <a:ext cx="2184331" cy="2163183"/>
          </a:xfrm>
          <a:prstGeom prst="roundRect">
            <a:avLst>
              <a:gd name="adj" fmla="val 0"/>
            </a:avLst>
          </a:prstGeom>
          <a:ln/>
        </p:spPr>
        <p:style>
          <a:lnRef idx="2">
            <a:schemeClr val="accent1"/>
          </a:lnRef>
          <a:fillRef idx="1">
            <a:schemeClr val="lt1"/>
          </a:fillRef>
          <a:effectRef idx="0">
            <a:schemeClr val="accent1"/>
          </a:effectRef>
          <a:fontRef idx="minor">
            <a:schemeClr val="dk1"/>
          </a:fontRef>
        </p:style>
        <p:txBody>
          <a:bodyPr rtlCol="0" anchor="ctr"/>
          <a:lstStyle/>
          <a:p>
            <a:pPr marL="171450" indent="-171450">
              <a:buFont typeface="Arial" charset="0"/>
              <a:buChar char="•"/>
            </a:pPr>
            <a:r>
              <a:rPr lang="en-US" sz="1200" dirty="0" smtClean="0">
                <a:solidFill>
                  <a:schemeClr val="bg2">
                    <a:lumMod val="50000"/>
                  </a:schemeClr>
                </a:solidFill>
              </a:rPr>
              <a:t>Project Control</a:t>
            </a:r>
          </a:p>
          <a:p>
            <a:pPr marL="171450" indent="-171450">
              <a:buFont typeface="AppleSymbols" charset="0"/>
              <a:buChar char="⎼"/>
            </a:pPr>
            <a:r>
              <a:rPr lang="en-US" sz="1200" dirty="0" smtClean="0">
                <a:solidFill>
                  <a:schemeClr val="bg2">
                    <a:lumMod val="50000"/>
                  </a:schemeClr>
                </a:solidFill>
              </a:rPr>
              <a:t>Strategy (business driver)</a:t>
            </a:r>
          </a:p>
          <a:p>
            <a:pPr marL="171450" indent="-171450">
              <a:buFont typeface="AppleSymbols" charset="0"/>
              <a:buChar char="⎼"/>
            </a:pPr>
            <a:r>
              <a:rPr lang="en-US" sz="1200" dirty="0" smtClean="0">
                <a:solidFill>
                  <a:schemeClr val="bg2">
                    <a:lumMod val="50000"/>
                  </a:schemeClr>
                </a:solidFill>
              </a:rPr>
              <a:t>Key Stakeholders and Team</a:t>
            </a:r>
          </a:p>
          <a:p>
            <a:pPr marL="171450" indent="-171450">
              <a:buFont typeface="AppleSymbols" charset="0"/>
              <a:buChar char="⎼"/>
            </a:pPr>
            <a:r>
              <a:rPr lang="en-US" sz="1200" dirty="0" smtClean="0">
                <a:solidFill>
                  <a:schemeClr val="bg2">
                    <a:lumMod val="50000"/>
                  </a:schemeClr>
                </a:solidFill>
              </a:rPr>
              <a:t>Plan (Scope, Schedule, Resources)</a:t>
            </a:r>
          </a:p>
          <a:p>
            <a:pPr marL="171450" indent="-171450">
              <a:buFont typeface="AppleSymbols" charset="0"/>
              <a:buChar char="⎼"/>
            </a:pPr>
            <a:r>
              <a:rPr lang="en-US" sz="1200" dirty="0" smtClean="0">
                <a:solidFill>
                  <a:schemeClr val="bg2">
                    <a:lumMod val="50000"/>
                  </a:schemeClr>
                </a:solidFill>
              </a:rPr>
              <a:t>Cost Estimation</a:t>
            </a:r>
          </a:p>
          <a:p>
            <a:pPr marL="171450" indent="-171450">
              <a:buFont typeface="Arial" charset="0"/>
              <a:buChar char="•"/>
            </a:pPr>
            <a:r>
              <a:rPr lang="en-US" sz="1200" dirty="0" smtClean="0">
                <a:solidFill>
                  <a:schemeClr val="bg2">
                    <a:lumMod val="50000"/>
                  </a:schemeClr>
                </a:solidFill>
              </a:rPr>
              <a:t>Portfolio discovery</a:t>
            </a:r>
          </a:p>
          <a:p>
            <a:pPr marL="171450" indent="-171450">
              <a:buFont typeface="Arial" charset="0"/>
              <a:buChar char="•"/>
            </a:pPr>
            <a:r>
              <a:rPr lang="en-US" sz="1200" b="1" dirty="0" smtClean="0"/>
              <a:t>Migration plan</a:t>
            </a:r>
          </a:p>
          <a:p>
            <a:pPr marL="171450" indent="-171450">
              <a:buFont typeface="Arial" charset="0"/>
              <a:buChar char="•"/>
            </a:pPr>
            <a:r>
              <a:rPr lang="en-US" sz="1200" dirty="0" smtClean="0">
                <a:solidFill>
                  <a:schemeClr val="bg2">
                    <a:lumMod val="50000"/>
                  </a:schemeClr>
                </a:solidFill>
              </a:rPr>
              <a:t>Operations Integration</a:t>
            </a:r>
          </a:p>
          <a:p>
            <a:pPr marL="171450" indent="-171450">
              <a:buFont typeface="Arial" charset="0"/>
              <a:buChar char="•"/>
            </a:pPr>
            <a:r>
              <a:rPr lang="en-US" sz="1200" dirty="0" smtClean="0">
                <a:solidFill>
                  <a:schemeClr val="bg2">
                    <a:lumMod val="50000"/>
                  </a:schemeClr>
                </a:solidFill>
              </a:rPr>
              <a:t>Security</a:t>
            </a:r>
            <a:endParaRPr lang="en-US" sz="1200" dirty="0">
              <a:solidFill>
                <a:schemeClr val="bg2">
                  <a:lumMod val="50000"/>
                </a:schemeClr>
              </a:solidFill>
            </a:endParaRPr>
          </a:p>
        </p:txBody>
      </p:sp>
      <p:sp>
        <p:nvSpPr>
          <p:cNvPr id="5" name="Rounded Rectangle 4"/>
          <p:cNvSpPr/>
          <p:nvPr/>
        </p:nvSpPr>
        <p:spPr>
          <a:xfrm>
            <a:off x="336789" y="1165249"/>
            <a:ext cx="2186508" cy="473437"/>
          </a:xfrm>
          <a:prstGeom prst="roundRect">
            <a:avLst>
              <a:gd name="adj" fmla="val 0"/>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READINESS AND PLANNING</a:t>
            </a:r>
            <a:endParaRPr lang="en-US" sz="1400" b="1" dirty="0"/>
          </a:p>
        </p:txBody>
      </p:sp>
      <p:pic>
        <p:nvPicPr>
          <p:cNvPr id="141" name="Picture 140"/>
          <p:cNvPicPr>
            <a:picLocks noChangeAspect="1"/>
          </p:cNvPicPr>
          <p:nvPr/>
        </p:nvPicPr>
        <p:blipFill>
          <a:blip r:embed="rId3"/>
          <a:stretch>
            <a:fillRect/>
          </a:stretch>
        </p:blipFill>
        <p:spPr>
          <a:xfrm>
            <a:off x="2768036" y="1165248"/>
            <a:ext cx="6264646" cy="3406751"/>
          </a:xfrm>
          <a:prstGeom prst="rect">
            <a:avLst/>
          </a:prstGeom>
          <a:solidFill>
            <a:schemeClr val="bg1"/>
          </a:solidFill>
        </p:spPr>
      </p:pic>
      <p:sp>
        <p:nvSpPr>
          <p:cNvPr id="142" name="Title 2"/>
          <p:cNvSpPr txBox="1">
            <a:spLocks/>
          </p:cNvSpPr>
          <p:nvPr/>
        </p:nvSpPr>
        <p:spPr>
          <a:xfrm>
            <a:off x="2768036" y="778761"/>
            <a:ext cx="5590654" cy="2684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latin typeface="Amazon Ember" charset="0"/>
                <a:ea typeface="Amazon Ember" charset="0"/>
                <a:cs typeface="Amazon Ember" charset="0"/>
              </a:rPr>
              <a:t>The</a:t>
            </a:r>
            <a:r>
              <a:rPr lang="en-US" sz="1600" dirty="0" smtClean="0">
                <a:latin typeface="Amazon Ember" charset="0"/>
                <a:ea typeface="Amazon Ember" charset="0"/>
                <a:cs typeface="Amazon Ember" charset="0"/>
              </a:rPr>
              <a:t> </a:t>
            </a:r>
            <a:r>
              <a:rPr lang="en-US" sz="1600" dirty="0" smtClean="0">
                <a:solidFill>
                  <a:schemeClr val="accent1"/>
                </a:solidFill>
                <a:latin typeface="Amazon Ember" charset="0"/>
                <a:ea typeface="Amazon Ember" charset="0"/>
                <a:cs typeface="Amazon Ember" charset="0"/>
              </a:rPr>
              <a:t>6Rs</a:t>
            </a:r>
            <a:r>
              <a:rPr lang="en-US" sz="1600" dirty="0" smtClean="0">
                <a:latin typeface="Amazon Ember" charset="0"/>
                <a:ea typeface="Amazon Ember" charset="0"/>
                <a:cs typeface="Amazon Ember" charset="0"/>
              </a:rPr>
              <a:t> </a:t>
            </a:r>
            <a:r>
              <a:rPr lang="en-US" sz="1600" dirty="0">
                <a:latin typeface="Amazon Ember" charset="0"/>
                <a:ea typeface="Amazon Ember" charset="0"/>
                <a:cs typeface="Amazon Ember" charset="0"/>
              </a:rPr>
              <a:t>of migration planning</a:t>
            </a:r>
          </a:p>
        </p:txBody>
      </p:sp>
    </p:spTree>
    <p:extLst>
      <p:ext uri="{BB962C8B-B14F-4D97-AF65-F5344CB8AC3E}">
        <p14:creationId xmlns:p14="http://schemas.microsoft.com/office/powerpoint/2010/main" val="22046738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325430" cy="545741"/>
          </a:xfrm>
        </p:spPr>
        <p:txBody>
          <a:bodyPr/>
          <a:lstStyle/>
          <a:p>
            <a:r>
              <a:rPr lang="en-US" dirty="0" smtClean="0"/>
              <a:t>AWS Migration Framework - Readiness </a:t>
            </a:r>
            <a:r>
              <a:rPr lang="en-US" dirty="0"/>
              <a:t>&amp; </a:t>
            </a:r>
            <a:r>
              <a:rPr lang="en-US" dirty="0" smtClean="0"/>
              <a:t>Planning</a:t>
            </a:r>
            <a:endParaRPr lang="en-US" dirty="0"/>
          </a:p>
        </p:txBody>
      </p:sp>
      <p:sp>
        <p:nvSpPr>
          <p:cNvPr id="6" name="Rounded Rectangle 5"/>
          <p:cNvSpPr/>
          <p:nvPr/>
        </p:nvSpPr>
        <p:spPr>
          <a:xfrm>
            <a:off x="338966" y="1645492"/>
            <a:ext cx="2184331" cy="2163183"/>
          </a:xfrm>
          <a:prstGeom prst="roundRect">
            <a:avLst>
              <a:gd name="adj" fmla="val 0"/>
            </a:avLst>
          </a:prstGeom>
          <a:ln/>
        </p:spPr>
        <p:style>
          <a:lnRef idx="2">
            <a:schemeClr val="accent1"/>
          </a:lnRef>
          <a:fillRef idx="1">
            <a:schemeClr val="lt1"/>
          </a:fillRef>
          <a:effectRef idx="0">
            <a:schemeClr val="accent1"/>
          </a:effectRef>
          <a:fontRef idx="minor">
            <a:schemeClr val="dk1"/>
          </a:fontRef>
        </p:style>
        <p:txBody>
          <a:bodyPr rtlCol="0" anchor="ctr"/>
          <a:lstStyle/>
          <a:p>
            <a:pPr marL="171450" indent="-171450">
              <a:buFont typeface="Arial" charset="0"/>
              <a:buChar char="•"/>
            </a:pPr>
            <a:r>
              <a:rPr lang="en-US" sz="1200" dirty="0" smtClean="0">
                <a:solidFill>
                  <a:schemeClr val="bg2">
                    <a:lumMod val="50000"/>
                  </a:schemeClr>
                </a:solidFill>
              </a:rPr>
              <a:t>Project Control</a:t>
            </a:r>
          </a:p>
          <a:p>
            <a:pPr marL="171450" indent="-171450">
              <a:buFont typeface="AppleSymbols" charset="0"/>
              <a:buChar char="⎼"/>
            </a:pPr>
            <a:r>
              <a:rPr lang="en-US" sz="1200" dirty="0" smtClean="0">
                <a:solidFill>
                  <a:schemeClr val="bg2">
                    <a:lumMod val="50000"/>
                  </a:schemeClr>
                </a:solidFill>
              </a:rPr>
              <a:t>Strategy (business driver)</a:t>
            </a:r>
          </a:p>
          <a:p>
            <a:pPr marL="171450" indent="-171450">
              <a:buFont typeface="AppleSymbols" charset="0"/>
              <a:buChar char="⎼"/>
            </a:pPr>
            <a:r>
              <a:rPr lang="en-US" sz="1200" dirty="0" smtClean="0">
                <a:solidFill>
                  <a:schemeClr val="bg2">
                    <a:lumMod val="50000"/>
                  </a:schemeClr>
                </a:solidFill>
              </a:rPr>
              <a:t>Key Stakeholders and Team</a:t>
            </a:r>
          </a:p>
          <a:p>
            <a:pPr marL="171450" indent="-171450">
              <a:buFont typeface="AppleSymbols" charset="0"/>
              <a:buChar char="⎼"/>
            </a:pPr>
            <a:r>
              <a:rPr lang="en-US" sz="1200" dirty="0" smtClean="0">
                <a:solidFill>
                  <a:schemeClr val="bg2">
                    <a:lumMod val="50000"/>
                  </a:schemeClr>
                </a:solidFill>
              </a:rPr>
              <a:t>Plan (Scope, Schedule, Resources)</a:t>
            </a:r>
          </a:p>
          <a:p>
            <a:pPr marL="171450" indent="-171450">
              <a:buFont typeface="AppleSymbols" charset="0"/>
              <a:buChar char="⎼"/>
            </a:pPr>
            <a:r>
              <a:rPr lang="en-US" sz="1200" dirty="0" smtClean="0">
                <a:solidFill>
                  <a:schemeClr val="bg2">
                    <a:lumMod val="50000"/>
                  </a:schemeClr>
                </a:solidFill>
              </a:rPr>
              <a:t>Cost Estimation</a:t>
            </a:r>
          </a:p>
          <a:p>
            <a:pPr marL="171450" indent="-171450">
              <a:buFont typeface="Arial" charset="0"/>
              <a:buChar char="•"/>
            </a:pPr>
            <a:r>
              <a:rPr lang="en-US" sz="1200" dirty="0" smtClean="0">
                <a:solidFill>
                  <a:schemeClr val="bg2">
                    <a:lumMod val="50000"/>
                  </a:schemeClr>
                </a:solidFill>
              </a:rPr>
              <a:t>Portfolio discovery</a:t>
            </a:r>
          </a:p>
          <a:p>
            <a:pPr marL="171450" indent="-171450">
              <a:buFont typeface="Arial" charset="0"/>
              <a:buChar char="•"/>
            </a:pPr>
            <a:r>
              <a:rPr lang="en-US" sz="1200" dirty="0" smtClean="0">
                <a:solidFill>
                  <a:schemeClr val="bg2">
                    <a:lumMod val="50000"/>
                  </a:schemeClr>
                </a:solidFill>
              </a:rPr>
              <a:t>Migration plan</a:t>
            </a:r>
          </a:p>
          <a:p>
            <a:pPr marL="171450" indent="-171450">
              <a:buFont typeface="Arial" charset="0"/>
              <a:buChar char="•"/>
            </a:pPr>
            <a:r>
              <a:rPr lang="en-US" sz="1200" b="1" dirty="0" smtClean="0"/>
              <a:t>Operations Integration</a:t>
            </a:r>
          </a:p>
          <a:p>
            <a:pPr marL="171450" indent="-171450">
              <a:buFont typeface="Arial" charset="0"/>
              <a:buChar char="•"/>
            </a:pPr>
            <a:r>
              <a:rPr lang="en-US" sz="1200" dirty="0" smtClean="0">
                <a:solidFill>
                  <a:schemeClr val="bg2">
                    <a:lumMod val="50000"/>
                  </a:schemeClr>
                </a:solidFill>
              </a:rPr>
              <a:t>Security</a:t>
            </a:r>
            <a:endParaRPr lang="en-US" sz="1200" dirty="0">
              <a:solidFill>
                <a:schemeClr val="bg2">
                  <a:lumMod val="50000"/>
                </a:schemeClr>
              </a:solidFill>
            </a:endParaRPr>
          </a:p>
        </p:txBody>
      </p:sp>
      <p:sp>
        <p:nvSpPr>
          <p:cNvPr id="5" name="Rounded Rectangle 4"/>
          <p:cNvSpPr/>
          <p:nvPr/>
        </p:nvSpPr>
        <p:spPr>
          <a:xfrm>
            <a:off x="336789" y="1165249"/>
            <a:ext cx="2186508" cy="473437"/>
          </a:xfrm>
          <a:prstGeom prst="roundRect">
            <a:avLst>
              <a:gd name="adj" fmla="val 0"/>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READINESS AND PLANNING</a:t>
            </a:r>
            <a:endParaRPr lang="en-US" sz="1400" b="1" dirty="0"/>
          </a:p>
        </p:txBody>
      </p:sp>
      <p:sp>
        <p:nvSpPr>
          <p:cNvPr id="7" name="Title 2"/>
          <p:cNvSpPr txBox="1">
            <a:spLocks/>
          </p:cNvSpPr>
          <p:nvPr/>
        </p:nvSpPr>
        <p:spPr>
          <a:xfrm>
            <a:off x="2790021" y="1133015"/>
            <a:ext cx="5752072" cy="29141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smtClean="0">
                <a:solidFill>
                  <a:srgbClr val="FFC000"/>
                </a:solidFill>
                <a:latin typeface="Amazon Ember" charset="0"/>
                <a:ea typeface="Amazon Ember" charset="0"/>
                <a:cs typeface="Amazon Ember" charset="0"/>
              </a:rPr>
              <a:t>Operations Integration </a:t>
            </a:r>
            <a:r>
              <a:rPr lang="en-US" sz="1600" dirty="0" smtClean="0">
                <a:latin typeface="Amazon Ember" charset="0"/>
                <a:ea typeface="Amazon Ember" charset="0"/>
                <a:cs typeface="Amazon Ember" charset="0"/>
              </a:rPr>
              <a:t>focuses on planning, guiding, and supporting an </a:t>
            </a:r>
            <a:r>
              <a:rPr lang="en-US" sz="1600" dirty="0" smtClean="0">
                <a:solidFill>
                  <a:srgbClr val="FFC000"/>
                </a:solidFill>
                <a:latin typeface="Amazon Ember" charset="0"/>
                <a:ea typeface="Amazon Ember" charset="0"/>
                <a:cs typeface="Amazon Ember" charset="0"/>
              </a:rPr>
              <a:t>efficient</a:t>
            </a:r>
            <a:r>
              <a:rPr lang="en-US" sz="1600" dirty="0" smtClean="0">
                <a:solidFill>
                  <a:schemeClr val="bg1"/>
                </a:solidFill>
                <a:latin typeface="Amazon Ember" charset="0"/>
                <a:ea typeface="Amazon Ember" charset="0"/>
                <a:cs typeface="Amazon Ember" charset="0"/>
              </a:rPr>
              <a:t> </a:t>
            </a:r>
            <a:r>
              <a:rPr lang="en-US" sz="1600" dirty="0" smtClean="0">
                <a:latin typeface="Amazon Ember" charset="0"/>
                <a:ea typeface="Amazon Ember" charset="0"/>
                <a:cs typeface="Amazon Ember" charset="0"/>
              </a:rPr>
              <a:t>progression of the </a:t>
            </a:r>
            <a:r>
              <a:rPr lang="en-US" sz="1600" dirty="0" smtClean="0">
                <a:solidFill>
                  <a:srgbClr val="FFC000"/>
                </a:solidFill>
                <a:latin typeface="Amazon Ember" charset="0"/>
                <a:ea typeface="Amazon Ember" charset="0"/>
                <a:cs typeface="Amazon Ember" charset="0"/>
              </a:rPr>
              <a:t>operational</a:t>
            </a:r>
            <a:r>
              <a:rPr lang="en-US" sz="1600" dirty="0" smtClean="0">
                <a:solidFill>
                  <a:schemeClr val="bg1"/>
                </a:solidFill>
                <a:latin typeface="Amazon Ember" charset="0"/>
                <a:ea typeface="Amazon Ember" charset="0"/>
                <a:cs typeface="Amazon Ember" charset="0"/>
              </a:rPr>
              <a:t> </a:t>
            </a:r>
            <a:r>
              <a:rPr lang="en-US" sz="1600" dirty="0" smtClean="0">
                <a:solidFill>
                  <a:srgbClr val="FFC000"/>
                </a:solidFill>
                <a:latin typeface="Amazon Ember" charset="0"/>
                <a:ea typeface="Amazon Ember" charset="0"/>
                <a:cs typeface="Amazon Ember" charset="0"/>
              </a:rPr>
              <a:t>model</a:t>
            </a:r>
            <a:r>
              <a:rPr lang="en-US" sz="1600" dirty="0" smtClean="0">
                <a:solidFill>
                  <a:schemeClr val="bg1"/>
                </a:solidFill>
                <a:latin typeface="Amazon Ember" charset="0"/>
                <a:ea typeface="Amazon Ember" charset="0"/>
                <a:cs typeface="Amazon Ember" charset="0"/>
              </a:rPr>
              <a:t> </a:t>
            </a:r>
            <a:r>
              <a:rPr lang="en-US" sz="1600" dirty="0" smtClean="0">
                <a:latin typeface="Amazon Ember" charset="0"/>
                <a:ea typeface="Amazon Ember" charset="0"/>
                <a:cs typeface="Amazon Ember" charset="0"/>
              </a:rPr>
              <a:t>during the migration. This includes defining a desired ITSM state and support model that covers </a:t>
            </a:r>
            <a:r>
              <a:rPr lang="en-US" sz="1600" dirty="0" smtClean="0">
                <a:solidFill>
                  <a:srgbClr val="FFC000"/>
                </a:solidFill>
                <a:latin typeface="Amazon Ember" charset="0"/>
                <a:ea typeface="Amazon Ember" charset="0"/>
                <a:cs typeface="Amazon Ember" charset="0"/>
              </a:rPr>
              <a:t>tools</a:t>
            </a:r>
            <a:r>
              <a:rPr lang="en-US" sz="1600" dirty="0" smtClean="0">
                <a:solidFill>
                  <a:schemeClr val="bg1"/>
                </a:solidFill>
                <a:latin typeface="Amazon Ember" charset="0"/>
                <a:ea typeface="Amazon Ember" charset="0"/>
                <a:cs typeface="Amazon Ember" charset="0"/>
              </a:rPr>
              <a:t>, </a:t>
            </a:r>
            <a:r>
              <a:rPr lang="en-US" sz="1600" dirty="0" smtClean="0">
                <a:solidFill>
                  <a:srgbClr val="FFC000"/>
                </a:solidFill>
                <a:latin typeface="Amazon Ember" charset="0"/>
                <a:ea typeface="Amazon Ember" charset="0"/>
                <a:cs typeface="Amazon Ember" charset="0"/>
              </a:rPr>
              <a:t>people</a:t>
            </a:r>
            <a:r>
              <a:rPr lang="en-US" sz="1600" dirty="0" smtClean="0">
                <a:latin typeface="Amazon Ember" charset="0"/>
                <a:ea typeface="Amazon Ember" charset="0"/>
                <a:cs typeface="Amazon Ember" charset="0"/>
              </a:rPr>
              <a:t>, and </a:t>
            </a:r>
            <a:r>
              <a:rPr lang="en-US" sz="1600" dirty="0" smtClean="0">
                <a:solidFill>
                  <a:srgbClr val="FFC000"/>
                </a:solidFill>
                <a:latin typeface="Amazon Ember" charset="0"/>
                <a:ea typeface="Amazon Ember" charset="0"/>
                <a:cs typeface="Amazon Ember" charset="0"/>
              </a:rPr>
              <a:t>processes</a:t>
            </a:r>
            <a:r>
              <a:rPr lang="en-US" sz="1600" dirty="0" smtClean="0">
                <a:latin typeface="Amazon Ember" charset="0"/>
                <a:ea typeface="Amazon Ember" charset="0"/>
                <a:cs typeface="Amazon Ember" charset="0"/>
              </a:rPr>
              <a:t>.</a:t>
            </a:r>
          </a:p>
          <a:p>
            <a:endParaRPr lang="en-US" sz="1600" dirty="0">
              <a:solidFill>
                <a:schemeClr val="bg1"/>
              </a:solidFill>
              <a:latin typeface="Amazon Ember" charset="0"/>
              <a:ea typeface="Amazon Ember" charset="0"/>
              <a:cs typeface="Amazon Ember" charset="0"/>
            </a:endParaRPr>
          </a:p>
          <a:p>
            <a:r>
              <a:rPr lang="en-US" sz="1600" dirty="0" smtClean="0">
                <a:solidFill>
                  <a:srgbClr val="FFC000"/>
                </a:solidFill>
                <a:latin typeface="Amazon Ember" charset="0"/>
                <a:ea typeface="Amazon Ember" charset="0"/>
                <a:cs typeface="Amazon Ember" charset="0"/>
              </a:rPr>
              <a:t>Sample</a:t>
            </a:r>
            <a:r>
              <a:rPr lang="en-US" sz="1600" dirty="0" smtClean="0">
                <a:solidFill>
                  <a:schemeClr val="accent5"/>
                </a:solidFill>
                <a:latin typeface="Amazon Ember" charset="0"/>
                <a:ea typeface="Amazon Ember" charset="0"/>
                <a:cs typeface="Amazon Ember" charset="0"/>
              </a:rPr>
              <a:t> </a:t>
            </a:r>
            <a:r>
              <a:rPr lang="en-US" sz="1600" dirty="0" smtClean="0">
                <a:latin typeface="Amazon Ember" charset="0"/>
                <a:ea typeface="Amazon Ember" charset="0"/>
                <a:cs typeface="Amazon Ember" charset="0"/>
              </a:rPr>
              <a:t>decision points:</a:t>
            </a:r>
          </a:p>
          <a:p>
            <a:pPr marL="285750" indent="-285750">
              <a:buFont typeface="Arial" charset="0"/>
              <a:buChar char="•"/>
            </a:pPr>
            <a:r>
              <a:rPr lang="en-US" sz="1600" dirty="0" smtClean="0">
                <a:latin typeface="Amazon Ember" charset="0"/>
                <a:ea typeface="Amazon Ember" charset="0"/>
                <a:cs typeface="Amazon Ember" charset="0"/>
              </a:rPr>
              <a:t>How will the execution of the migration factory impact normal operations?</a:t>
            </a:r>
          </a:p>
          <a:p>
            <a:pPr marL="285750" indent="-285750">
              <a:buFont typeface="Arial" charset="0"/>
              <a:buChar char="•"/>
            </a:pPr>
            <a:r>
              <a:rPr lang="en-US" sz="1600" dirty="0" smtClean="0">
                <a:latin typeface="Amazon Ember" charset="0"/>
                <a:ea typeface="Amazon Ember" charset="0"/>
                <a:cs typeface="Amazon Ember" charset="0"/>
              </a:rPr>
              <a:t>Who are the support teams and partners that will interact with the cloud environments?</a:t>
            </a:r>
          </a:p>
          <a:p>
            <a:pPr marL="285750" indent="-285750">
              <a:buFont typeface="Arial" charset="0"/>
              <a:buChar char="•"/>
            </a:pPr>
            <a:r>
              <a:rPr lang="en-US" sz="1600" dirty="0" smtClean="0">
                <a:latin typeface="Amazon Ember" charset="0"/>
                <a:ea typeface="Amazon Ember" charset="0"/>
                <a:cs typeface="Amazon Ember" charset="0"/>
              </a:rPr>
              <a:t>How will we scale operations in a hybrid or all-in model?</a:t>
            </a:r>
          </a:p>
          <a:p>
            <a:pPr marL="285750" indent="-285750">
              <a:buFont typeface="Arial" charset="0"/>
              <a:buChar char="•"/>
            </a:pPr>
            <a:r>
              <a:rPr lang="en-US" sz="1600" dirty="0" smtClean="0">
                <a:latin typeface="Amazon Ember" charset="0"/>
                <a:ea typeface="Amazon Ember" charset="0"/>
                <a:cs typeface="Amazon Ember" charset="0"/>
              </a:rPr>
              <a:t>What is our BCP/ DR playbook?</a:t>
            </a:r>
          </a:p>
          <a:p>
            <a:pPr marL="285750" indent="-285750">
              <a:buFont typeface="Arial" charset="0"/>
              <a:buChar char="•"/>
            </a:pPr>
            <a:r>
              <a:rPr lang="en-US" sz="1600" dirty="0" smtClean="0">
                <a:latin typeface="Amazon Ember" charset="0"/>
                <a:ea typeface="Amazon Ember" charset="0"/>
                <a:cs typeface="Amazon Ember" charset="0"/>
              </a:rPr>
              <a:t>How will we manage, monitor, patch, backup and recover databases in AWS?</a:t>
            </a:r>
          </a:p>
        </p:txBody>
      </p:sp>
    </p:spTree>
    <p:extLst>
      <p:ext uri="{BB962C8B-B14F-4D97-AF65-F5344CB8AC3E}">
        <p14:creationId xmlns:p14="http://schemas.microsoft.com/office/powerpoint/2010/main" val="15309062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88" y="114936"/>
            <a:ext cx="8345095" cy="545741"/>
          </a:xfrm>
        </p:spPr>
        <p:txBody>
          <a:bodyPr/>
          <a:lstStyle/>
          <a:p>
            <a:r>
              <a:rPr lang="en-US" dirty="0" smtClean="0"/>
              <a:t>AWS Migration Framework - Readiness </a:t>
            </a:r>
            <a:r>
              <a:rPr lang="en-US" dirty="0"/>
              <a:t>&amp; </a:t>
            </a:r>
            <a:r>
              <a:rPr lang="en-US" dirty="0" smtClean="0"/>
              <a:t>Planning</a:t>
            </a:r>
            <a:endParaRPr lang="en-US" dirty="0"/>
          </a:p>
        </p:txBody>
      </p:sp>
      <p:sp>
        <p:nvSpPr>
          <p:cNvPr id="6" name="Rounded Rectangle 5"/>
          <p:cNvSpPr/>
          <p:nvPr/>
        </p:nvSpPr>
        <p:spPr>
          <a:xfrm>
            <a:off x="338966" y="1645492"/>
            <a:ext cx="2184331" cy="2163183"/>
          </a:xfrm>
          <a:prstGeom prst="roundRect">
            <a:avLst>
              <a:gd name="adj" fmla="val 0"/>
            </a:avLst>
          </a:prstGeom>
          <a:ln/>
        </p:spPr>
        <p:style>
          <a:lnRef idx="2">
            <a:schemeClr val="accent1"/>
          </a:lnRef>
          <a:fillRef idx="1">
            <a:schemeClr val="lt1"/>
          </a:fillRef>
          <a:effectRef idx="0">
            <a:schemeClr val="accent1"/>
          </a:effectRef>
          <a:fontRef idx="minor">
            <a:schemeClr val="dk1"/>
          </a:fontRef>
        </p:style>
        <p:txBody>
          <a:bodyPr rtlCol="0" anchor="ctr"/>
          <a:lstStyle/>
          <a:p>
            <a:pPr marL="171450" indent="-171450">
              <a:buFont typeface="Arial" charset="0"/>
              <a:buChar char="•"/>
            </a:pPr>
            <a:r>
              <a:rPr lang="en-US" sz="1200" dirty="0" smtClean="0">
                <a:solidFill>
                  <a:schemeClr val="bg2">
                    <a:lumMod val="50000"/>
                  </a:schemeClr>
                </a:solidFill>
              </a:rPr>
              <a:t>Project Control</a:t>
            </a:r>
          </a:p>
          <a:p>
            <a:pPr marL="171450" indent="-171450">
              <a:buFont typeface="AppleSymbols" charset="0"/>
              <a:buChar char="⎼"/>
            </a:pPr>
            <a:r>
              <a:rPr lang="en-US" sz="1200" dirty="0" smtClean="0">
                <a:solidFill>
                  <a:schemeClr val="bg2">
                    <a:lumMod val="50000"/>
                  </a:schemeClr>
                </a:solidFill>
              </a:rPr>
              <a:t>Strategy (business driver)</a:t>
            </a:r>
          </a:p>
          <a:p>
            <a:pPr marL="171450" indent="-171450">
              <a:buFont typeface="AppleSymbols" charset="0"/>
              <a:buChar char="⎼"/>
            </a:pPr>
            <a:r>
              <a:rPr lang="en-US" sz="1200" dirty="0" smtClean="0">
                <a:solidFill>
                  <a:schemeClr val="bg2">
                    <a:lumMod val="50000"/>
                  </a:schemeClr>
                </a:solidFill>
              </a:rPr>
              <a:t>Key Stakeholders and Team</a:t>
            </a:r>
          </a:p>
          <a:p>
            <a:pPr marL="171450" indent="-171450">
              <a:buFont typeface="AppleSymbols" charset="0"/>
              <a:buChar char="⎼"/>
            </a:pPr>
            <a:r>
              <a:rPr lang="en-US" sz="1200" dirty="0" smtClean="0">
                <a:solidFill>
                  <a:schemeClr val="bg2">
                    <a:lumMod val="50000"/>
                  </a:schemeClr>
                </a:solidFill>
              </a:rPr>
              <a:t>Plan (Scope, Schedule, Resources)</a:t>
            </a:r>
          </a:p>
          <a:p>
            <a:pPr marL="171450" indent="-171450">
              <a:buFont typeface="AppleSymbols" charset="0"/>
              <a:buChar char="⎼"/>
            </a:pPr>
            <a:r>
              <a:rPr lang="en-US" sz="1200" dirty="0" smtClean="0">
                <a:solidFill>
                  <a:schemeClr val="bg2">
                    <a:lumMod val="50000"/>
                  </a:schemeClr>
                </a:solidFill>
              </a:rPr>
              <a:t>Cost Estimation</a:t>
            </a:r>
          </a:p>
          <a:p>
            <a:pPr marL="171450" indent="-171450">
              <a:buFont typeface="Arial" charset="0"/>
              <a:buChar char="•"/>
            </a:pPr>
            <a:r>
              <a:rPr lang="en-US" sz="1200" dirty="0" smtClean="0">
                <a:solidFill>
                  <a:schemeClr val="bg2">
                    <a:lumMod val="50000"/>
                  </a:schemeClr>
                </a:solidFill>
              </a:rPr>
              <a:t>Portfolio discovery</a:t>
            </a:r>
          </a:p>
          <a:p>
            <a:pPr marL="171450" indent="-171450">
              <a:buFont typeface="Arial" charset="0"/>
              <a:buChar char="•"/>
            </a:pPr>
            <a:r>
              <a:rPr lang="en-US" sz="1200" dirty="0" smtClean="0">
                <a:solidFill>
                  <a:schemeClr val="bg2">
                    <a:lumMod val="50000"/>
                  </a:schemeClr>
                </a:solidFill>
              </a:rPr>
              <a:t>Migration plan</a:t>
            </a:r>
          </a:p>
          <a:p>
            <a:pPr marL="171450" indent="-171450">
              <a:buFont typeface="Arial" charset="0"/>
              <a:buChar char="•"/>
            </a:pPr>
            <a:r>
              <a:rPr lang="en-US" sz="1200" dirty="0" smtClean="0">
                <a:solidFill>
                  <a:schemeClr val="bg2">
                    <a:lumMod val="50000"/>
                  </a:schemeClr>
                </a:solidFill>
              </a:rPr>
              <a:t>Operations Integration</a:t>
            </a:r>
          </a:p>
          <a:p>
            <a:pPr marL="171450" indent="-171450">
              <a:buFont typeface="Arial" charset="0"/>
              <a:buChar char="•"/>
            </a:pPr>
            <a:r>
              <a:rPr lang="en-US" sz="1200" b="1" dirty="0"/>
              <a:t>Security</a:t>
            </a:r>
          </a:p>
        </p:txBody>
      </p:sp>
      <p:sp>
        <p:nvSpPr>
          <p:cNvPr id="5" name="Rounded Rectangle 4"/>
          <p:cNvSpPr/>
          <p:nvPr/>
        </p:nvSpPr>
        <p:spPr>
          <a:xfrm>
            <a:off x="336789" y="1165249"/>
            <a:ext cx="2186508" cy="473437"/>
          </a:xfrm>
          <a:prstGeom prst="roundRect">
            <a:avLst>
              <a:gd name="adj" fmla="val 0"/>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READINESS AND PLANNING</a:t>
            </a:r>
            <a:endParaRPr lang="en-US" sz="1400" b="1" dirty="0"/>
          </a:p>
        </p:txBody>
      </p:sp>
      <p:sp>
        <p:nvSpPr>
          <p:cNvPr id="7" name="Title 2"/>
          <p:cNvSpPr txBox="1">
            <a:spLocks/>
          </p:cNvSpPr>
          <p:nvPr/>
        </p:nvSpPr>
        <p:spPr>
          <a:xfrm>
            <a:off x="2790021" y="1133015"/>
            <a:ext cx="5752072" cy="29141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smtClean="0">
                <a:solidFill>
                  <a:schemeClr val="accent1"/>
                </a:solidFill>
                <a:latin typeface="Amazon Ember" charset="0"/>
                <a:ea typeface="Amazon Ember" charset="0"/>
                <a:cs typeface="Amazon Ember" charset="0"/>
              </a:rPr>
              <a:t>Security</a:t>
            </a:r>
            <a:r>
              <a:rPr lang="en-US" sz="1600" dirty="0" smtClean="0">
                <a:latin typeface="Amazon Ember" charset="0"/>
                <a:ea typeface="Amazon Ember" charset="0"/>
                <a:cs typeface="Amazon Ember" charset="0"/>
              </a:rPr>
              <a:t> focuses on helping customers build a structured approach that will accelerate the readiness for migration projects. This includes creating foundational security capability to support the migration and ongoing operations once the migration is complete.</a:t>
            </a:r>
          </a:p>
          <a:p>
            <a:endParaRPr lang="en-US" sz="1600" dirty="0">
              <a:latin typeface="Amazon Ember" charset="0"/>
              <a:ea typeface="Amazon Ember" charset="0"/>
              <a:cs typeface="Amazon Ember" charset="0"/>
            </a:endParaRPr>
          </a:p>
          <a:p>
            <a:r>
              <a:rPr lang="en-US" sz="1600" dirty="0" smtClean="0">
                <a:solidFill>
                  <a:schemeClr val="accent1"/>
                </a:solidFill>
                <a:latin typeface="Amazon Ember" charset="0"/>
                <a:ea typeface="Amazon Ember" charset="0"/>
                <a:cs typeface="Amazon Ember" charset="0"/>
              </a:rPr>
              <a:t>Sample</a:t>
            </a:r>
            <a:r>
              <a:rPr lang="en-US" sz="1600" dirty="0" smtClean="0">
                <a:latin typeface="Amazon Ember" charset="0"/>
                <a:ea typeface="Amazon Ember" charset="0"/>
                <a:cs typeface="Amazon Ember" charset="0"/>
              </a:rPr>
              <a:t> tasks:</a:t>
            </a:r>
          </a:p>
          <a:p>
            <a:pPr marL="285750" indent="-285750">
              <a:buFont typeface="Arial" charset="0"/>
              <a:buChar char="•"/>
            </a:pPr>
            <a:r>
              <a:rPr lang="en-US" sz="1600" dirty="0" smtClean="0">
                <a:latin typeface="Amazon Ember" charset="0"/>
                <a:ea typeface="Amazon Ember" charset="0"/>
                <a:cs typeface="Amazon Ember" charset="0"/>
              </a:rPr>
              <a:t>Securing IAM users and groups</a:t>
            </a:r>
          </a:p>
          <a:p>
            <a:pPr marL="285750" indent="-285750">
              <a:buFont typeface="Arial" charset="0"/>
              <a:buChar char="•"/>
            </a:pPr>
            <a:r>
              <a:rPr lang="en-US" sz="1600" dirty="0" smtClean="0">
                <a:latin typeface="Amazon Ember" charset="0"/>
                <a:ea typeface="Amazon Ember" charset="0"/>
                <a:cs typeface="Amazon Ember" charset="0"/>
              </a:rPr>
              <a:t>Creating managed IAM policies</a:t>
            </a:r>
          </a:p>
          <a:p>
            <a:pPr marL="285750" indent="-285750">
              <a:buFont typeface="Arial" charset="0"/>
              <a:buChar char="•"/>
            </a:pPr>
            <a:r>
              <a:rPr lang="en-US" sz="1600" dirty="0" smtClean="0">
                <a:latin typeface="Amazon Ember" charset="0"/>
                <a:ea typeface="Amazon Ember" charset="0"/>
                <a:cs typeface="Amazon Ember" charset="0"/>
              </a:rPr>
              <a:t>Preparing account for monitoring and logging</a:t>
            </a:r>
          </a:p>
          <a:p>
            <a:pPr marL="285750" indent="-285750">
              <a:buFont typeface="Arial" charset="0"/>
              <a:buChar char="•"/>
            </a:pPr>
            <a:r>
              <a:rPr lang="en-US" sz="1600" dirty="0" smtClean="0">
                <a:latin typeface="Amazon Ember" charset="0"/>
                <a:ea typeface="Amazon Ember" charset="0"/>
                <a:cs typeface="Amazon Ember" charset="0"/>
              </a:rPr>
              <a:t>Launching Security Baseline AWS </a:t>
            </a:r>
            <a:r>
              <a:rPr lang="en-US" sz="1600" dirty="0" err="1" smtClean="0">
                <a:latin typeface="Amazon Ember" charset="0"/>
                <a:ea typeface="Amazon Ember" charset="0"/>
                <a:cs typeface="Amazon Ember" charset="0"/>
              </a:rPr>
              <a:t>CloudFormation</a:t>
            </a:r>
            <a:r>
              <a:rPr lang="en-US" sz="1600" dirty="0" smtClean="0">
                <a:latin typeface="Amazon Ember" charset="0"/>
                <a:ea typeface="Amazon Ember" charset="0"/>
                <a:cs typeface="Amazon Ember" charset="0"/>
              </a:rPr>
              <a:t> templates</a:t>
            </a:r>
          </a:p>
          <a:p>
            <a:pPr marL="285750" indent="-285750">
              <a:buFont typeface="Arial" charset="0"/>
              <a:buChar char="•"/>
            </a:pPr>
            <a:r>
              <a:rPr lang="en-US" sz="1600" dirty="0" smtClean="0">
                <a:latin typeface="Amazon Ember" charset="0"/>
                <a:ea typeface="Amazon Ember" charset="0"/>
                <a:cs typeface="Amazon Ember" charset="0"/>
              </a:rPr>
              <a:t>Configuring Amazon SNS notifications</a:t>
            </a:r>
          </a:p>
          <a:p>
            <a:pPr marL="285750" indent="-285750">
              <a:buFont typeface="Arial" charset="0"/>
              <a:buChar char="•"/>
            </a:pPr>
            <a:r>
              <a:rPr lang="en-US" sz="1600" dirty="0" smtClean="0">
                <a:latin typeface="Amazon Ember" charset="0"/>
                <a:ea typeface="Amazon Ember" charset="0"/>
                <a:cs typeface="Amazon Ember" charset="0"/>
              </a:rPr>
              <a:t>Consider database license auditing</a:t>
            </a:r>
          </a:p>
          <a:p>
            <a:pPr marL="285750" indent="-285750">
              <a:buFont typeface="Arial" charset="0"/>
              <a:buChar char="•"/>
            </a:pPr>
            <a:r>
              <a:rPr lang="en-US" sz="1600" dirty="0" smtClean="0">
                <a:latin typeface="Amazon Ember" charset="0"/>
                <a:ea typeface="Amazon Ember" charset="0"/>
                <a:cs typeface="Amazon Ember" charset="0"/>
              </a:rPr>
              <a:t>Determine database auditing requirements and log management</a:t>
            </a:r>
          </a:p>
          <a:p>
            <a:pPr marL="285750" indent="-285750">
              <a:buFont typeface="Arial" charset="0"/>
              <a:buChar char="•"/>
            </a:pPr>
            <a:r>
              <a:rPr lang="en-US" sz="1600" dirty="0" smtClean="0">
                <a:latin typeface="Amazon Ember" charset="0"/>
                <a:ea typeface="Amazon Ember" charset="0"/>
                <a:cs typeface="Amazon Ember" charset="0"/>
              </a:rPr>
              <a:t>Determine database encryption requirements</a:t>
            </a:r>
          </a:p>
        </p:txBody>
      </p:sp>
    </p:spTree>
    <p:extLst>
      <p:ext uri="{BB962C8B-B14F-4D97-AF65-F5344CB8AC3E}">
        <p14:creationId xmlns:p14="http://schemas.microsoft.com/office/powerpoint/2010/main" val="224705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Customers Want to Migrate to AWS, but…</a:t>
            </a:r>
            <a:endParaRPr lang="en-NZ" dirty="0"/>
          </a:p>
        </p:txBody>
      </p:sp>
      <p:sp>
        <p:nvSpPr>
          <p:cNvPr id="3" name="Content Placeholder 2"/>
          <p:cNvSpPr>
            <a:spLocks noGrp="1"/>
          </p:cNvSpPr>
          <p:nvPr>
            <p:ph idx="1"/>
          </p:nvPr>
        </p:nvSpPr>
        <p:spPr/>
        <p:txBody>
          <a:bodyPr>
            <a:normAutofit/>
          </a:bodyPr>
          <a:lstStyle/>
          <a:p>
            <a:r>
              <a:rPr lang="en-US" dirty="0" smtClean="0"/>
              <a:t>They can’t afford long periods of application downtime</a:t>
            </a:r>
          </a:p>
          <a:p>
            <a:r>
              <a:rPr lang="en-US" dirty="0" smtClean="0"/>
              <a:t>Tools that enable minimal downtime are expensive</a:t>
            </a:r>
          </a:p>
          <a:p>
            <a:r>
              <a:rPr lang="en-US" dirty="0" smtClean="0"/>
              <a:t>It seems too complex and expensive to migrate</a:t>
            </a:r>
          </a:p>
          <a:p>
            <a:r>
              <a:rPr lang="en-US" dirty="0" smtClean="0"/>
              <a:t>They still need a copy of the data </a:t>
            </a:r>
            <a:r>
              <a:rPr lang="en-US" dirty="0" err="1" smtClean="0"/>
              <a:t>on-premise</a:t>
            </a:r>
            <a:endParaRPr lang="en-US" dirty="0" smtClean="0"/>
          </a:p>
          <a:p>
            <a:r>
              <a:rPr lang="en-US" dirty="0" smtClean="0"/>
              <a:t>They want to migrate to an open source database</a:t>
            </a:r>
          </a:p>
          <a:p>
            <a:r>
              <a:rPr lang="en-US" dirty="0" smtClean="0"/>
              <a:t>Sending large volumes of data to AWS requires an expensive international network link</a:t>
            </a:r>
          </a:p>
          <a:p>
            <a:r>
              <a:rPr lang="en-US" dirty="0" smtClean="0"/>
              <a:t>They don’t have the skills inside their organization</a:t>
            </a:r>
            <a:endParaRPr lang="en-NZ" dirty="0"/>
          </a:p>
        </p:txBody>
      </p:sp>
    </p:spTree>
    <p:extLst>
      <p:ext uri="{BB962C8B-B14F-4D97-AF65-F5344CB8AC3E}">
        <p14:creationId xmlns:p14="http://schemas.microsoft.com/office/powerpoint/2010/main" val="22469245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Migration Readiness and Planning Outcomes</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smtClean="0"/>
              <a:t>Migration business case</a:t>
            </a:r>
          </a:p>
          <a:p>
            <a:pPr marL="342900" indent="-342900">
              <a:buFont typeface="Arial" panose="020B0604020202020204" pitchFamily="34" charset="0"/>
              <a:buChar char="•"/>
            </a:pPr>
            <a:r>
              <a:rPr lang="en-US" dirty="0" smtClean="0"/>
              <a:t>Skills/Center of Excellence</a:t>
            </a:r>
          </a:p>
          <a:p>
            <a:pPr marL="342900" indent="-342900">
              <a:buFont typeface="Arial" panose="020B0604020202020204" pitchFamily="34" charset="0"/>
              <a:buChar char="•"/>
            </a:pPr>
            <a:r>
              <a:rPr lang="en-US" dirty="0" smtClean="0"/>
              <a:t>Security and compliance</a:t>
            </a:r>
          </a:p>
          <a:p>
            <a:pPr marL="342900" indent="-342900">
              <a:buFont typeface="Arial" panose="020B0604020202020204" pitchFamily="34" charset="0"/>
              <a:buChar char="•"/>
            </a:pPr>
            <a:r>
              <a:rPr lang="en-US" dirty="0" smtClean="0"/>
              <a:t>Operating model</a:t>
            </a:r>
          </a:p>
          <a:p>
            <a:pPr marL="342900" indent="-342900">
              <a:buFont typeface="Arial" panose="020B0604020202020204" pitchFamily="34" charset="0"/>
              <a:buChar char="•"/>
            </a:pPr>
            <a:r>
              <a:rPr lang="en-US" dirty="0" smtClean="0"/>
              <a:t>Platform landing zone</a:t>
            </a:r>
          </a:p>
          <a:p>
            <a:pPr marL="342900" indent="-342900">
              <a:buFont typeface="Arial" panose="020B0604020202020204" pitchFamily="34" charset="0"/>
              <a:buChar char="•"/>
            </a:pPr>
            <a:r>
              <a:rPr lang="en-US" dirty="0" smtClean="0"/>
              <a:t>Discovery and planning</a:t>
            </a:r>
          </a:p>
          <a:p>
            <a:pPr marL="342900" indent="-342900">
              <a:buFont typeface="Arial" panose="020B0604020202020204" pitchFamily="34" charset="0"/>
              <a:buChar char="•"/>
            </a:pPr>
            <a:r>
              <a:rPr lang="en-US" dirty="0" smtClean="0"/>
              <a:t>Migration plan</a:t>
            </a:r>
            <a:endParaRPr lang="en-US" dirty="0"/>
          </a:p>
        </p:txBody>
      </p:sp>
    </p:spTree>
    <p:extLst>
      <p:ext uri="{BB962C8B-B14F-4D97-AF65-F5344CB8AC3E}">
        <p14:creationId xmlns:p14="http://schemas.microsoft.com/office/powerpoint/2010/main" val="42219694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Migration Framework -Activate</a:t>
            </a:r>
            <a:endParaRPr lang="en-US" dirty="0"/>
          </a:p>
        </p:txBody>
      </p:sp>
    </p:spTree>
    <p:extLst>
      <p:ext uri="{BB962C8B-B14F-4D97-AF65-F5344CB8AC3E}">
        <p14:creationId xmlns:p14="http://schemas.microsoft.com/office/powerpoint/2010/main" val="35288973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88" y="114936"/>
            <a:ext cx="8315599" cy="545741"/>
          </a:xfrm>
        </p:spPr>
        <p:txBody>
          <a:bodyPr/>
          <a:lstStyle/>
          <a:p>
            <a:r>
              <a:rPr lang="en-US" dirty="0" smtClean="0"/>
              <a:t>AWS Migration Framework - Activate</a:t>
            </a:r>
            <a:endParaRPr lang="en-US" dirty="0"/>
          </a:p>
        </p:txBody>
      </p:sp>
      <p:sp>
        <p:nvSpPr>
          <p:cNvPr id="18" name="Title 2"/>
          <p:cNvSpPr txBox="1">
            <a:spLocks/>
          </p:cNvSpPr>
          <p:nvPr/>
        </p:nvSpPr>
        <p:spPr>
          <a:xfrm>
            <a:off x="2790021" y="1133015"/>
            <a:ext cx="5752072" cy="3120933"/>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600" dirty="0" smtClean="0">
                <a:latin typeface="Amazon Ember" charset="0"/>
                <a:ea typeface="Amazon Ember" charset="0"/>
                <a:cs typeface="Amazon Ember" charset="0"/>
              </a:rPr>
              <a:t>Determine your application priorities and group integrated applications together</a:t>
            </a:r>
          </a:p>
          <a:p>
            <a:pPr marL="285750" indent="-285750">
              <a:buFont typeface="Arial" panose="020B0604020202020204" pitchFamily="34" charset="0"/>
              <a:buChar char="•"/>
            </a:pPr>
            <a:r>
              <a:rPr lang="en-US" sz="1600" dirty="0" smtClean="0">
                <a:latin typeface="Amazon Ember" charset="0"/>
                <a:ea typeface="Amazon Ember" charset="0"/>
                <a:cs typeface="Amazon Ember" charset="0"/>
              </a:rPr>
              <a:t>Outline the success criteria for each application migration</a:t>
            </a:r>
          </a:p>
          <a:p>
            <a:pPr marL="285750" indent="-285750">
              <a:buFont typeface="Arial" panose="020B0604020202020204" pitchFamily="34" charset="0"/>
              <a:buChar char="•"/>
            </a:pPr>
            <a:r>
              <a:rPr lang="en-US" sz="1600" dirty="0" smtClean="0">
                <a:latin typeface="Amazon Ember" charset="0"/>
                <a:ea typeface="Amazon Ember" charset="0"/>
                <a:cs typeface="Amazon Ember" charset="0"/>
              </a:rPr>
              <a:t>Create your AWS landing zone (accounts, VPC, subnets, IAM roles, VPN/Direct Connect, etc.)</a:t>
            </a:r>
          </a:p>
          <a:p>
            <a:pPr marL="285750" indent="-285750">
              <a:buFont typeface="Arial" panose="020B0604020202020204" pitchFamily="34" charset="0"/>
              <a:buChar char="•"/>
            </a:pPr>
            <a:r>
              <a:rPr lang="en-US" sz="1600" dirty="0" smtClean="0">
                <a:latin typeface="Amazon Ember" charset="0"/>
                <a:ea typeface="Amazon Ember" charset="0"/>
                <a:cs typeface="Amazon Ember" charset="0"/>
              </a:rPr>
              <a:t>Configure DMS, SCT and other migration tools</a:t>
            </a:r>
          </a:p>
          <a:p>
            <a:pPr marL="285750" indent="-285750">
              <a:buFont typeface="Arial" panose="020B0604020202020204" pitchFamily="34" charset="0"/>
              <a:buChar char="•"/>
            </a:pPr>
            <a:r>
              <a:rPr lang="en-US" sz="1600" dirty="0" smtClean="0">
                <a:latin typeface="Amazon Ember" charset="0"/>
                <a:ea typeface="Amazon Ember" charset="0"/>
                <a:cs typeface="Amazon Ember" charset="0"/>
              </a:rPr>
              <a:t>Team creation</a:t>
            </a:r>
          </a:p>
          <a:p>
            <a:pPr marL="285750" indent="-285750">
              <a:buFont typeface="Arial" panose="020B0604020202020204" pitchFamily="34" charset="0"/>
              <a:buChar char="•"/>
            </a:pPr>
            <a:r>
              <a:rPr lang="en-US" sz="1600" dirty="0" smtClean="0">
                <a:latin typeface="Amazon Ember" charset="0"/>
                <a:ea typeface="Amazon Ember" charset="0"/>
                <a:cs typeface="Amazon Ember" charset="0"/>
              </a:rPr>
              <a:t>POC or pilot</a:t>
            </a:r>
            <a:endParaRPr lang="en-US" sz="1600" dirty="0">
              <a:latin typeface="Amazon Ember" charset="0"/>
              <a:ea typeface="Amazon Ember" charset="0"/>
              <a:cs typeface="Amazon Ember" charset="0"/>
            </a:endParaRPr>
          </a:p>
        </p:txBody>
      </p:sp>
      <p:sp>
        <p:nvSpPr>
          <p:cNvPr id="7" name="Rounded Rectangle 6"/>
          <p:cNvSpPr/>
          <p:nvPr/>
        </p:nvSpPr>
        <p:spPr>
          <a:xfrm>
            <a:off x="436233" y="1505568"/>
            <a:ext cx="2099888" cy="1896511"/>
          </a:xfrm>
          <a:prstGeom prst="roundRect">
            <a:avLst>
              <a:gd name="adj" fmla="val 0"/>
            </a:avLst>
          </a:prstGeom>
          <a:ln/>
        </p:spPr>
        <p:style>
          <a:lnRef idx="2">
            <a:schemeClr val="accent1"/>
          </a:lnRef>
          <a:fillRef idx="1">
            <a:schemeClr val="lt1"/>
          </a:fillRef>
          <a:effectRef idx="0">
            <a:schemeClr val="accent1"/>
          </a:effectRef>
          <a:fontRef idx="minor">
            <a:schemeClr val="dk1"/>
          </a:fontRef>
        </p:style>
        <p:txBody>
          <a:bodyPr rtlCol="0" anchor="ctr"/>
          <a:lstStyle/>
          <a:p>
            <a:pPr marL="171450" indent="-171450">
              <a:buFont typeface="Arial" charset="0"/>
              <a:buChar char="•"/>
            </a:pPr>
            <a:r>
              <a:rPr lang="en-US" sz="1200" dirty="0" smtClean="0"/>
              <a:t>Prioritized Backlog</a:t>
            </a:r>
          </a:p>
          <a:p>
            <a:pPr marL="171450" indent="-171450">
              <a:buFont typeface="AppleSymbols" charset="0"/>
              <a:buChar char="⎼"/>
            </a:pPr>
            <a:r>
              <a:rPr lang="en-US" sz="1200" dirty="0" smtClean="0"/>
              <a:t>Application groups</a:t>
            </a:r>
          </a:p>
          <a:p>
            <a:pPr marL="171450" indent="-171450">
              <a:buFont typeface="AppleSymbols" charset="0"/>
              <a:buChar char="⎼"/>
            </a:pPr>
            <a:r>
              <a:rPr lang="en-US" sz="1200" dirty="0" smtClean="0"/>
              <a:t>Migration strategy</a:t>
            </a:r>
          </a:p>
          <a:p>
            <a:pPr marL="171450" indent="-171450">
              <a:buFont typeface="AppleSymbols" charset="0"/>
              <a:buChar char="⎼"/>
            </a:pPr>
            <a:r>
              <a:rPr lang="en-US" sz="1200" dirty="0" smtClean="0"/>
              <a:t>Success criteria</a:t>
            </a:r>
          </a:p>
          <a:p>
            <a:pPr marL="171450" indent="-171450">
              <a:buFont typeface="Arial" charset="0"/>
              <a:buChar char="•"/>
            </a:pPr>
            <a:r>
              <a:rPr lang="en-US" sz="1200" dirty="0" smtClean="0"/>
              <a:t>Ops Integration </a:t>
            </a:r>
            <a:r>
              <a:rPr lang="mr-IN" sz="1200" dirty="0" smtClean="0"/>
              <a:t>–</a:t>
            </a:r>
            <a:r>
              <a:rPr lang="en-US" sz="1200" dirty="0" smtClean="0"/>
              <a:t> Foundation and Landing Zone (target zone setup)</a:t>
            </a:r>
          </a:p>
          <a:p>
            <a:pPr marL="171450" indent="-171450">
              <a:buFont typeface="Arial" charset="0"/>
              <a:buChar char="•"/>
            </a:pPr>
            <a:r>
              <a:rPr lang="en-US" sz="1200" dirty="0" smtClean="0"/>
              <a:t>Setup Factory (Tools, Teams, Processes)</a:t>
            </a:r>
          </a:p>
          <a:p>
            <a:pPr marL="171450" indent="-171450">
              <a:buFont typeface="Arial" charset="0"/>
              <a:buChar char="•"/>
            </a:pPr>
            <a:r>
              <a:rPr lang="en-US" sz="1200" dirty="0" smtClean="0"/>
              <a:t>Pilot Migration</a:t>
            </a:r>
          </a:p>
        </p:txBody>
      </p:sp>
      <p:sp>
        <p:nvSpPr>
          <p:cNvPr id="8" name="Rounded Rectangle 7"/>
          <p:cNvSpPr/>
          <p:nvPr/>
        </p:nvSpPr>
        <p:spPr>
          <a:xfrm>
            <a:off x="427403" y="1200677"/>
            <a:ext cx="2108718" cy="296940"/>
          </a:xfrm>
          <a:prstGeom prst="roundRect">
            <a:avLst>
              <a:gd name="adj" fmla="val 0"/>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ACTIVATE</a:t>
            </a:r>
            <a:endParaRPr lang="en-US" sz="1400" b="1" dirty="0"/>
          </a:p>
        </p:txBody>
      </p:sp>
    </p:spTree>
    <p:extLst>
      <p:ext uri="{BB962C8B-B14F-4D97-AF65-F5344CB8AC3E}">
        <p14:creationId xmlns:p14="http://schemas.microsoft.com/office/powerpoint/2010/main" val="39166149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Migration Team</a:t>
            </a:r>
            <a:endParaRPr lang="en-NZ" dirty="0"/>
          </a:p>
        </p:txBody>
      </p:sp>
      <p:sp>
        <p:nvSpPr>
          <p:cNvPr id="3" name="Content Placeholder 2"/>
          <p:cNvSpPr>
            <a:spLocks noGrp="1"/>
          </p:cNvSpPr>
          <p:nvPr>
            <p:ph idx="1"/>
          </p:nvPr>
        </p:nvSpPr>
        <p:spPr/>
        <p:txBody>
          <a:bodyPr>
            <a:normAutofit fontScale="85000" lnSpcReduction="20000"/>
          </a:bodyPr>
          <a:lstStyle/>
          <a:p>
            <a:r>
              <a:rPr lang="en-US" b="1" dirty="0" smtClean="0">
                <a:solidFill>
                  <a:schemeClr val="accent1"/>
                </a:solidFill>
              </a:rPr>
              <a:t>Application architect/developer</a:t>
            </a:r>
            <a:r>
              <a:rPr lang="en-US" dirty="0" smtClean="0"/>
              <a:t>: Understands the application and can identify what components are important, complex, redundant, etc.</a:t>
            </a:r>
          </a:p>
          <a:p>
            <a:r>
              <a:rPr lang="en-US" b="1" dirty="0" smtClean="0">
                <a:solidFill>
                  <a:schemeClr val="accent1"/>
                </a:solidFill>
              </a:rPr>
              <a:t>Source DBA</a:t>
            </a:r>
            <a:r>
              <a:rPr lang="en-US" dirty="0" smtClean="0"/>
              <a:t>: Knows the database design, schema, features used and what must be migrated to the target.</a:t>
            </a:r>
          </a:p>
          <a:p>
            <a:r>
              <a:rPr lang="en-US" b="1" dirty="0" smtClean="0">
                <a:solidFill>
                  <a:schemeClr val="accent1"/>
                </a:solidFill>
              </a:rPr>
              <a:t>Target DBA</a:t>
            </a:r>
            <a:r>
              <a:rPr lang="en-US" dirty="0" smtClean="0"/>
              <a:t>: An expert in the target database to help map features from the source DB with the Source DBA. Ideally this DBA has experience in the source DB too.</a:t>
            </a:r>
          </a:p>
          <a:p>
            <a:r>
              <a:rPr lang="en-US" b="1" dirty="0" smtClean="0">
                <a:solidFill>
                  <a:schemeClr val="accent1"/>
                </a:solidFill>
              </a:rPr>
              <a:t>AWS Solution Architect</a:t>
            </a:r>
            <a:r>
              <a:rPr lang="en-US" dirty="0" smtClean="0"/>
              <a:t>: Determines the correct target architecture for the application and database in AWS and is familiar with DMS/SCT.</a:t>
            </a:r>
          </a:p>
          <a:p>
            <a:r>
              <a:rPr lang="en-US" b="1" dirty="0" smtClean="0">
                <a:solidFill>
                  <a:schemeClr val="accent1"/>
                </a:solidFill>
              </a:rPr>
              <a:t>Application/Database Developers</a:t>
            </a:r>
            <a:r>
              <a:rPr lang="en-US" dirty="0" smtClean="0"/>
              <a:t>: Either from the customer or the partner who will help make the required changes to the stored procedures, triggers and application code.</a:t>
            </a:r>
            <a:endParaRPr lang="en-NZ" dirty="0"/>
          </a:p>
        </p:txBody>
      </p:sp>
    </p:spTree>
    <p:extLst>
      <p:ext uri="{BB962C8B-B14F-4D97-AF65-F5344CB8AC3E}">
        <p14:creationId xmlns:p14="http://schemas.microsoft.com/office/powerpoint/2010/main" val="2735849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Hiring and Developing Talent</a:t>
            </a:r>
            <a:endParaRPr lang="en-NZ" dirty="0"/>
          </a:p>
        </p:txBody>
      </p:sp>
      <p:sp>
        <p:nvSpPr>
          <p:cNvPr id="3" name="Content Placeholder 2"/>
          <p:cNvSpPr>
            <a:spLocks noGrp="1"/>
          </p:cNvSpPr>
          <p:nvPr>
            <p:ph idx="1"/>
          </p:nvPr>
        </p:nvSpPr>
        <p:spPr/>
        <p:txBody>
          <a:bodyPr/>
          <a:lstStyle/>
          <a:p>
            <a:r>
              <a:rPr lang="en-US" dirty="0" smtClean="0">
                <a:solidFill>
                  <a:schemeClr val="accent1"/>
                </a:solidFill>
              </a:rPr>
              <a:t>New skills </a:t>
            </a:r>
            <a:r>
              <a:rPr lang="en-US" dirty="0" smtClean="0"/>
              <a:t>are needed for the target DB and often AWS if migrating from on-premises</a:t>
            </a:r>
          </a:p>
          <a:p>
            <a:r>
              <a:rPr lang="en-US" dirty="0" smtClean="0"/>
              <a:t>Develop </a:t>
            </a:r>
            <a:r>
              <a:rPr lang="en-US" dirty="0" smtClean="0">
                <a:solidFill>
                  <a:schemeClr val="accent1"/>
                </a:solidFill>
              </a:rPr>
              <a:t>training plans </a:t>
            </a:r>
            <a:r>
              <a:rPr lang="en-US" dirty="0" smtClean="0"/>
              <a:t>for existing employees</a:t>
            </a:r>
          </a:p>
          <a:p>
            <a:r>
              <a:rPr lang="en-US" dirty="0" smtClean="0">
                <a:solidFill>
                  <a:schemeClr val="accent1"/>
                </a:solidFill>
              </a:rPr>
              <a:t>Hire</a:t>
            </a:r>
            <a:r>
              <a:rPr lang="en-US" dirty="0" smtClean="0"/>
              <a:t> in required skills if necessary</a:t>
            </a:r>
          </a:p>
          <a:p>
            <a:r>
              <a:rPr lang="en-US" dirty="0" smtClean="0">
                <a:solidFill>
                  <a:schemeClr val="accent1"/>
                </a:solidFill>
              </a:rPr>
              <a:t>Retrain</a:t>
            </a:r>
            <a:r>
              <a:rPr lang="en-US" dirty="0" smtClean="0"/>
              <a:t>, </a:t>
            </a:r>
            <a:r>
              <a:rPr lang="en-US" dirty="0" smtClean="0">
                <a:solidFill>
                  <a:schemeClr val="accent1"/>
                </a:solidFill>
              </a:rPr>
              <a:t>redeploy</a:t>
            </a:r>
            <a:r>
              <a:rPr lang="en-US" dirty="0" smtClean="0"/>
              <a:t> or make people </a:t>
            </a:r>
            <a:r>
              <a:rPr lang="en-US" dirty="0" smtClean="0">
                <a:solidFill>
                  <a:schemeClr val="accent1"/>
                </a:solidFill>
              </a:rPr>
              <a:t>redundant</a:t>
            </a:r>
            <a:r>
              <a:rPr lang="en-US" dirty="0" smtClean="0"/>
              <a:t> who’s skills are no long relevant</a:t>
            </a:r>
            <a:endParaRPr lang="en-NZ" dirty="0"/>
          </a:p>
        </p:txBody>
      </p:sp>
    </p:spTree>
    <p:extLst>
      <p:ext uri="{BB962C8B-B14F-4D97-AF65-F5344CB8AC3E}">
        <p14:creationId xmlns:p14="http://schemas.microsoft.com/office/powerpoint/2010/main" val="33495437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Pilot/POC</a:t>
            </a:r>
            <a:endParaRPr lang="en-NZ" dirty="0"/>
          </a:p>
        </p:txBody>
      </p:sp>
      <p:sp>
        <p:nvSpPr>
          <p:cNvPr id="3" name="Content Placeholder 2"/>
          <p:cNvSpPr>
            <a:spLocks noGrp="1"/>
          </p:cNvSpPr>
          <p:nvPr>
            <p:ph idx="1"/>
          </p:nvPr>
        </p:nvSpPr>
        <p:spPr/>
        <p:txBody>
          <a:bodyPr>
            <a:normAutofit/>
          </a:bodyPr>
          <a:lstStyle/>
          <a:p>
            <a:r>
              <a:rPr lang="en-US" dirty="0" smtClean="0"/>
              <a:t>Choose a </a:t>
            </a:r>
            <a:r>
              <a:rPr lang="en-US" dirty="0" smtClean="0">
                <a:solidFill>
                  <a:schemeClr val="accent1"/>
                </a:solidFill>
              </a:rPr>
              <a:t>reasonably complex </a:t>
            </a:r>
            <a:r>
              <a:rPr lang="en-US" dirty="0" smtClean="0"/>
              <a:t>module/component to migrate to </a:t>
            </a:r>
            <a:r>
              <a:rPr lang="en-US" dirty="0" smtClean="0">
                <a:solidFill>
                  <a:schemeClr val="accent1"/>
                </a:solidFill>
              </a:rPr>
              <a:t>validate your assumptions </a:t>
            </a:r>
            <a:r>
              <a:rPr lang="en-US" dirty="0" smtClean="0"/>
              <a:t>in the </a:t>
            </a:r>
            <a:r>
              <a:rPr lang="en-US" dirty="0" smtClean="0">
                <a:solidFill>
                  <a:schemeClr val="accent1"/>
                </a:solidFill>
              </a:rPr>
              <a:t>Activate</a:t>
            </a:r>
            <a:r>
              <a:rPr lang="en-US" dirty="0" smtClean="0"/>
              <a:t> phase</a:t>
            </a:r>
          </a:p>
          <a:p>
            <a:r>
              <a:rPr lang="en-US" dirty="0" smtClean="0"/>
              <a:t>You should:</a:t>
            </a:r>
          </a:p>
          <a:p>
            <a:pPr lvl="1"/>
            <a:r>
              <a:rPr lang="en-US" dirty="0" smtClean="0"/>
              <a:t>Obtain more accurate migration assessments</a:t>
            </a:r>
          </a:p>
          <a:p>
            <a:pPr lvl="1"/>
            <a:r>
              <a:rPr lang="en-US" dirty="0" smtClean="0"/>
              <a:t>Determine what can be </a:t>
            </a:r>
            <a:r>
              <a:rPr lang="en-US" dirty="0" smtClean="0">
                <a:solidFill>
                  <a:schemeClr val="accent1"/>
                </a:solidFill>
              </a:rPr>
              <a:t>automated</a:t>
            </a:r>
          </a:p>
          <a:p>
            <a:pPr lvl="1"/>
            <a:r>
              <a:rPr lang="en-US" dirty="0" smtClean="0"/>
              <a:t>Learn how the migration tools behave (limitations, bugs, improvements needed)</a:t>
            </a:r>
          </a:p>
          <a:p>
            <a:pPr lvl="1"/>
            <a:r>
              <a:rPr lang="en-US" dirty="0" smtClean="0"/>
              <a:t>Learn what </a:t>
            </a:r>
            <a:r>
              <a:rPr lang="en-US" dirty="0" smtClean="0">
                <a:solidFill>
                  <a:schemeClr val="accent1"/>
                </a:solidFill>
              </a:rPr>
              <a:t>skills are missing </a:t>
            </a:r>
            <a:r>
              <a:rPr lang="en-US" dirty="0" smtClean="0"/>
              <a:t>from your team</a:t>
            </a:r>
          </a:p>
          <a:p>
            <a:endParaRPr lang="en-NZ" dirty="0"/>
          </a:p>
        </p:txBody>
      </p:sp>
    </p:spTree>
    <p:extLst>
      <p:ext uri="{BB962C8B-B14F-4D97-AF65-F5344CB8AC3E}">
        <p14:creationId xmlns:p14="http://schemas.microsoft.com/office/powerpoint/2010/main" val="26574959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Migration Framework -Execute</a:t>
            </a:r>
            <a:endParaRPr lang="en-US" dirty="0"/>
          </a:p>
        </p:txBody>
      </p:sp>
    </p:spTree>
    <p:extLst>
      <p:ext uri="{BB962C8B-B14F-4D97-AF65-F5344CB8AC3E}">
        <p14:creationId xmlns:p14="http://schemas.microsoft.com/office/powerpoint/2010/main" val="7375514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88" y="114936"/>
            <a:ext cx="8315599" cy="545741"/>
          </a:xfrm>
        </p:spPr>
        <p:txBody>
          <a:bodyPr/>
          <a:lstStyle/>
          <a:p>
            <a:r>
              <a:rPr lang="en-US" dirty="0" smtClean="0"/>
              <a:t>AWS Migration Framework - Execute</a:t>
            </a:r>
            <a:endParaRPr lang="en-US" dirty="0"/>
          </a:p>
        </p:txBody>
      </p:sp>
      <p:sp>
        <p:nvSpPr>
          <p:cNvPr id="18" name="Title 2"/>
          <p:cNvSpPr txBox="1">
            <a:spLocks/>
          </p:cNvSpPr>
          <p:nvPr/>
        </p:nvSpPr>
        <p:spPr>
          <a:xfrm>
            <a:off x="2790021" y="1133015"/>
            <a:ext cx="5752072" cy="3120933"/>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Always have a back up plan!</a:t>
            </a:r>
          </a:p>
          <a:p>
            <a:pPr marL="285750" indent="-285750">
              <a:buFont typeface="Arial" panose="020B0604020202020204" pitchFamily="34" charset="0"/>
              <a:buChar char="•"/>
            </a:pPr>
            <a:r>
              <a:rPr lang="en-US" sz="1800" dirty="0"/>
              <a:t>Execute the migration plan according to lessons from </a:t>
            </a:r>
            <a:r>
              <a:rPr lang="en-US" sz="1800" dirty="0" smtClean="0"/>
              <a:t>Pilot/POC</a:t>
            </a:r>
            <a:endParaRPr lang="en-US" sz="1800" dirty="0"/>
          </a:p>
          <a:p>
            <a:pPr marL="285750" indent="-285750">
              <a:buFont typeface="Arial" panose="020B0604020202020204" pitchFamily="34" charset="0"/>
              <a:buChar char="•"/>
            </a:pPr>
            <a:r>
              <a:rPr lang="en-US" sz="1800" dirty="0"/>
              <a:t>Typically the same amount of time to migrate the DB as to migrate the application (assuming DAL)</a:t>
            </a:r>
          </a:p>
          <a:p>
            <a:pPr marL="285750" indent="-285750">
              <a:buFont typeface="Arial" panose="020B0604020202020204" pitchFamily="34" charset="0"/>
              <a:buChar char="•"/>
            </a:pPr>
            <a:r>
              <a:rPr lang="en-US" sz="1800" dirty="0"/>
              <a:t>Determine how you will </a:t>
            </a:r>
            <a:r>
              <a:rPr lang="en-US" sz="1800" dirty="0" smtClean="0"/>
              <a:t>cutover</a:t>
            </a:r>
            <a:endParaRPr lang="en-US" sz="1800" dirty="0"/>
          </a:p>
          <a:p>
            <a:pPr marL="742950" lvl="1" indent="-285750">
              <a:buFont typeface="Arial" panose="020B0604020202020204" pitchFamily="34" charset="0"/>
              <a:buChar char="•"/>
            </a:pPr>
            <a:r>
              <a:rPr lang="en-US" dirty="0"/>
              <a:t>Parallel </a:t>
            </a:r>
            <a:r>
              <a:rPr lang="en-US" dirty="0" smtClean="0"/>
              <a:t>run: expensive </a:t>
            </a:r>
            <a:r>
              <a:rPr lang="en-US" dirty="0"/>
              <a:t>and difficult, typically FSI/Telco </a:t>
            </a:r>
            <a:r>
              <a:rPr lang="en-US" dirty="0" smtClean="0"/>
              <a:t>only</a:t>
            </a:r>
            <a:endParaRPr lang="en-US" dirty="0"/>
          </a:p>
          <a:p>
            <a:pPr marL="742950" lvl="1" indent="-285750">
              <a:buFont typeface="Arial" panose="020B0604020202020204" pitchFamily="34" charset="0"/>
              <a:buChar char="•"/>
            </a:pPr>
            <a:r>
              <a:rPr lang="en-US" dirty="0"/>
              <a:t>Minimal </a:t>
            </a:r>
            <a:r>
              <a:rPr lang="en-US" dirty="0" smtClean="0"/>
              <a:t>downtime: DMS+CDC</a:t>
            </a:r>
            <a:endParaRPr lang="en-US" dirty="0"/>
          </a:p>
          <a:p>
            <a:pPr marL="742950" lvl="1" indent="-285750">
              <a:buFont typeface="Arial" panose="020B0604020202020204" pitchFamily="34" charset="0"/>
              <a:buChar char="•"/>
            </a:pPr>
            <a:r>
              <a:rPr lang="en-US" dirty="0"/>
              <a:t>Large maintenance </a:t>
            </a:r>
            <a:r>
              <a:rPr lang="en-US" dirty="0" smtClean="0"/>
              <a:t>window: </a:t>
            </a:r>
            <a:r>
              <a:rPr lang="en-US" dirty="0"/>
              <a:t>application and data verification before go live</a:t>
            </a:r>
            <a:endParaRPr lang="en-NZ" dirty="0"/>
          </a:p>
        </p:txBody>
      </p:sp>
      <p:sp>
        <p:nvSpPr>
          <p:cNvPr id="10" name="Rounded Rectangle 9"/>
          <p:cNvSpPr/>
          <p:nvPr/>
        </p:nvSpPr>
        <p:spPr>
          <a:xfrm>
            <a:off x="474130" y="1180902"/>
            <a:ext cx="1986152" cy="335979"/>
          </a:xfrm>
          <a:prstGeom prst="roundRect">
            <a:avLst>
              <a:gd name="adj" fmla="val 0"/>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smtClean="0"/>
              <a:t>EXECUTE</a:t>
            </a:r>
            <a:endParaRPr lang="en-US" sz="1400" b="1" dirty="0"/>
          </a:p>
        </p:txBody>
      </p:sp>
      <p:graphicFrame>
        <p:nvGraphicFramePr>
          <p:cNvPr id="11" name="Diagram 10"/>
          <p:cNvGraphicFramePr/>
          <p:nvPr>
            <p:extLst>
              <p:ext uri="{D42A27DB-BD31-4B8C-83A1-F6EECF244321}">
                <p14:modId xmlns:p14="http://schemas.microsoft.com/office/powerpoint/2010/main" val="1966439154"/>
              </p:ext>
            </p:extLst>
          </p:nvPr>
        </p:nvGraphicFramePr>
        <p:xfrm>
          <a:off x="474130" y="1524806"/>
          <a:ext cx="1992224" cy="22790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130964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Migration Framework -Optimize</a:t>
            </a:r>
            <a:endParaRPr lang="en-US" dirty="0"/>
          </a:p>
        </p:txBody>
      </p:sp>
    </p:spTree>
    <p:extLst>
      <p:ext uri="{BB962C8B-B14F-4D97-AF65-F5344CB8AC3E}">
        <p14:creationId xmlns:p14="http://schemas.microsoft.com/office/powerpoint/2010/main" val="39441488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88" y="114936"/>
            <a:ext cx="8315599" cy="545741"/>
          </a:xfrm>
        </p:spPr>
        <p:txBody>
          <a:bodyPr/>
          <a:lstStyle/>
          <a:p>
            <a:r>
              <a:rPr lang="en-US" dirty="0" smtClean="0"/>
              <a:t>AWS Migration Framework - Optimize</a:t>
            </a:r>
            <a:endParaRPr lang="en-US" dirty="0"/>
          </a:p>
        </p:txBody>
      </p:sp>
      <p:sp>
        <p:nvSpPr>
          <p:cNvPr id="18" name="Title 2"/>
          <p:cNvSpPr txBox="1">
            <a:spLocks/>
          </p:cNvSpPr>
          <p:nvPr/>
        </p:nvSpPr>
        <p:spPr>
          <a:xfrm>
            <a:off x="2790021" y="1133015"/>
            <a:ext cx="5752072" cy="3120933"/>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smtClean="0">
                <a:latin typeface="Amazon Ember" charset="0"/>
                <a:ea typeface="Amazon Ember" charset="0"/>
                <a:cs typeface="Amazon Ember" charset="0"/>
              </a:rPr>
              <a:t>DMS </a:t>
            </a:r>
            <a:r>
              <a:rPr lang="en-US" sz="1800" dirty="0">
                <a:latin typeface="Amazon Ember" charset="0"/>
                <a:ea typeface="Amazon Ember" charset="0"/>
                <a:cs typeface="Amazon Ember" charset="0"/>
              </a:rPr>
              <a:t>i</a:t>
            </a:r>
            <a:r>
              <a:rPr lang="en-US" sz="1800" dirty="0" smtClean="0">
                <a:latin typeface="Amazon Ember" charset="0"/>
                <a:ea typeface="Amazon Ember" charset="0"/>
                <a:cs typeface="Amazon Ember" charset="0"/>
              </a:rPr>
              <a:t>nstance and task optimization</a:t>
            </a:r>
          </a:p>
          <a:p>
            <a:pPr marL="285750" indent="-285750">
              <a:buFont typeface="Arial" panose="020B0604020202020204" pitchFamily="34" charset="0"/>
              <a:buChar char="•"/>
            </a:pPr>
            <a:r>
              <a:rPr lang="en-US" sz="1800" dirty="0" smtClean="0">
                <a:latin typeface="Amazon Ember" charset="0"/>
                <a:ea typeface="Amazon Ember" charset="0"/>
                <a:cs typeface="Amazon Ember" charset="0"/>
              </a:rPr>
              <a:t>Database tuning</a:t>
            </a:r>
          </a:p>
          <a:p>
            <a:pPr marL="285750" indent="-285750">
              <a:buFont typeface="Arial" panose="020B0604020202020204" pitchFamily="34" charset="0"/>
              <a:buChar char="•"/>
            </a:pPr>
            <a:r>
              <a:rPr lang="en-US" sz="1800" dirty="0" smtClean="0">
                <a:latin typeface="Amazon Ember" charset="0"/>
                <a:ea typeface="Amazon Ember" charset="0"/>
                <a:cs typeface="Amazon Ember" charset="0"/>
              </a:rPr>
              <a:t>Database instance right sizing</a:t>
            </a:r>
          </a:p>
          <a:p>
            <a:pPr marL="285750" indent="-285750">
              <a:buFont typeface="Arial" panose="020B0604020202020204" pitchFamily="34" charset="0"/>
              <a:buChar char="•"/>
            </a:pPr>
            <a:r>
              <a:rPr lang="en-US" sz="1800" dirty="0" smtClean="0">
                <a:latin typeface="Amazon Ember" charset="0"/>
                <a:ea typeface="Amazon Ember" charset="0"/>
                <a:cs typeface="Amazon Ember" charset="0"/>
              </a:rPr>
              <a:t>Application tuning</a:t>
            </a:r>
          </a:p>
          <a:p>
            <a:pPr marL="285750" indent="-285750">
              <a:buFont typeface="Arial" panose="020B0604020202020204" pitchFamily="34" charset="0"/>
              <a:buChar char="•"/>
            </a:pPr>
            <a:r>
              <a:rPr lang="en-US" sz="1800" dirty="0" smtClean="0">
                <a:latin typeface="Amazon Ember" charset="0"/>
                <a:ea typeface="Amazon Ember" charset="0"/>
                <a:cs typeface="Amazon Ember" charset="0"/>
              </a:rPr>
              <a:t>Application instance right sizing</a:t>
            </a:r>
          </a:p>
          <a:p>
            <a:pPr marL="285750" indent="-285750">
              <a:buFont typeface="Arial" panose="020B0604020202020204" pitchFamily="34" charset="0"/>
              <a:buChar char="•"/>
            </a:pPr>
            <a:r>
              <a:rPr lang="en-US" sz="1800" dirty="0" smtClean="0">
                <a:latin typeface="Amazon Ember" charset="0"/>
                <a:ea typeface="Amazon Ember" charset="0"/>
                <a:cs typeface="Amazon Ember" charset="0"/>
              </a:rPr>
              <a:t>Use EC2 and RDS stop/start to optimize costs</a:t>
            </a:r>
          </a:p>
          <a:p>
            <a:pPr marL="285750" indent="-285750">
              <a:buFont typeface="Arial" panose="020B0604020202020204" pitchFamily="34" charset="0"/>
              <a:buChar char="•"/>
            </a:pPr>
            <a:r>
              <a:rPr lang="en-US" sz="1800" dirty="0" smtClean="0">
                <a:latin typeface="Amazon Ember" charset="0"/>
                <a:ea typeface="Amazon Ember" charset="0"/>
                <a:cs typeface="Amazon Ember" charset="0"/>
              </a:rPr>
              <a:t>Purchase reserved instances and use spot instances</a:t>
            </a:r>
          </a:p>
          <a:p>
            <a:pPr marL="285750" indent="-285750">
              <a:buFont typeface="Arial" panose="020B0604020202020204" pitchFamily="34" charset="0"/>
              <a:buChar char="•"/>
            </a:pPr>
            <a:r>
              <a:rPr lang="en-US" sz="1800" dirty="0" smtClean="0">
                <a:latin typeface="Amazon Ember" charset="0"/>
                <a:ea typeface="Amazon Ember" charset="0"/>
                <a:cs typeface="Amazon Ember" charset="0"/>
              </a:rPr>
              <a:t>Look for contention and evaluate caching, NoSQL, federation and adoption of a </a:t>
            </a:r>
            <a:r>
              <a:rPr lang="en-US" sz="1800" dirty="0" err="1" smtClean="0">
                <a:latin typeface="Amazon Ember" charset="0"/>
                <a:ea typeface="Amazon Ember" charset="0"/>
                <a:cs typeface="Amazon Ember" charset="0"/>
              </a:rPr>
              <a:t>microservices</a:t>
            </a:r>
            <a:r>
              <a:rPr lang="en-US" sz="1800" dirty="0" smtClean="0">
                <a:latin typeface="Amazon Ember" charset="0"/>
                <a:ea typeface="Amazon Ember" charset="0"/>
                <a:cs typeface="Amazon Ember" charset="0"/>
              </a:rPr>
              <a:t> strategy</a:t>
            </a:r>
          </a:p>
          <a:p>
            <a:pPr marL="285750" indent="-285750">
              <a:buFont typeface="Arial" panose="020B0604020202020204" pitchFamily="34" charset="0"/>
              <a:buChar char="•"/>
            </a:pPr>
            <a:r>
              <a:rPr lang="en-US" sz="1800" dirty="0" smtClean="0">
                <a:latin typeface="Amazon Ember" charset="0"/>
                <a:ea typeface="Amazon Ember" charset="0"/>
                <a:cs typeface="Amazon Ember" charset="0"/>
              </a:rPr>
              <a:t>Perform HA/DR scenarios and optimize the use of AWS managed services to help, e.g. RDS MAZ, Auto-scaling</a:t>
            </a:r>
            <a:endParaRPr lang="en-US" sz="1800" dirty="0">
              <a:latin typeface="Amazon Ember" charset="0"/>
              <a:ea typeface="Amazon Ember" charset="0"/>
              <a:cs typeface="Amazon Ember" charset="0"/>
            </a:endParaRPr>
          </a:p>
        </p:txBody>
      </p:sp>
      <p:sp>
        <p:nvSpPr>
          <p:cNvPr id="6" name="Rounded Rectangle 5"/>
          <p:cNvSpPr/>
          <p:nvPr/>
        </p:nvSpPr>
        <p:spPr>
          <a:xfrm>
            <a:off x="464948" y="1523549"/>
            <a:ext cx="2008803" cy="933776"/>
          </a:xfrm>
          <a:prstGeom prst="roundRect">
            <a:avLst>
              <a:gd name="adj" fmla="val 0"/>
            </a:avLst>
          </a:prstGeom>
          <a:ln/>
        </p:spPr>
        <p:style>
          <a:lnRef idx="2">
            <a:schemeClr val="accent1"/>
          </a:lnRef>
          <a:fillRef idx="1">
            <a:schemeClr val="lt1"/>
          </a:fillRef>
          <a:effectRef idx="0">
            <a:schemeClr val="accent1"/>
          </a:effectRef>
          <a:fontRef idx="minor">
            <a:schemeClr val="dk1"/>
          </a:fontRef>
        </p:style>
        <p:txBody>
          <a:bodyPr rtlCol="0" anchor="ctr"/>
          <a:lstStyle/>
          <a:p>
            <a:pPr marL="171450" indent="-171450">
              <a:buFont typeface="Arial" charset="0"/>
              <a:buChar char="•"/>
            </a:pPr>
            <a:r>
              <a:rPr lang="en-US" sz="1200" dirty="0" smtClean="0"/>
              <a:t>Application optimization</a:t>
            </a:r>
          </a:p>
          <a:p>
            <a:pPr marL="171450" indent="-171450">
              <a:buFont typeface="Arial" charset="0"/>
              <a:buChar char="•"/>
            </a:pPr>
            <a:r>
              <a:rPr lang="en-US" sz="1200" dirty="0" smtClean="0"/>
              <a:t>Process optimization</a:t>
            </a:r>
          </a:p>
          <a:p>
            <a:pPr marL="171450" indent="-171450">
              <a:buFont typeface="Arial" charset="0"/>
              <a:buChar char="•"/>
            </a:pPr>
            <a:r>
              <a:rPr lang="en-US" sz="1200" dirty="0" smtClean="0"/>
              <a:t>Operational optimization</a:t>
            </a:r>
          </a:p>
          <a:p>
            <a:pPr marL="171450" indent="-171450">
              <a:buFont typeface="Arial" charset="0"/>
              <a:buChar char="•"/>
            </a:pPr>
            <a:r>
              <a:rPr lang="en-US" sz="1200" dirty="0" smtClean="0"/>
              <a:t>Cost optimization</a:t>
            </a:r>
          </a:p>
        </p:txBody>
      </p:sp>
      <p:sp>
        <p:nvSpPr>
          <p:cNvPr id="7" name="Rounded Rectangle 6"/>
          <p:cNvSpPr/>
          <p:nvPr/>
        </p:nvSpPr>
        <p:spPr>
          <a:xfrm>
            <a:off x="464948" y="1173308"/>
            <a:ext cx="2008804" cy="335979"/>
          </a:xfrm>
          <a:prstGeom prst="roundRect">
            <a:avLst>
              <a:gd name="adj" fmla="val 0"/>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OPTIMIZE</a:t>
            </a:r>
            <a:endParaRPr lang="en-US" sz="1400" b="1" dirty="0"/>
          </a:p>
        </p:txBody>
      </p:sp>
    </p:spTree>
    <p:extLst>
      <p:ext uri="{BB962C8B-B14F-4D97-AF65-F5344CB8AC3E}">
        <p14:creationId xmlns:p14="http://schemas.microsoft.com/office/powerpoint/2010/main" val="35742413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Approach to Migrate to AWS</a:t>
            </a:r>
            <a:endParaRPr lang="en-NZ" dirty="0"/>
          </a:p>
        </p:txBody>
      </p:sp>
      <p:sp>
        <p:nvSpPr>
          <p:cNvPr id="3" name="Content Placeholder 2"/>
          <p:cNvSpPr>
            <a:spLocks noGrp="1"/>
          </p:cNvSpPr>
          <p:nvPr>
            <p:ph idx="1"/>
          </p:nvPr>
        </p:nvSpPr>
        <p:spPr/>
        <p:txBody>
          <a:bodyPr/>
          <a:lstStyle/>
          <a:p>
            <a:pPr marL="457189" indent="-457189">
              <a:buFont typeface="+mj-lt"/>
              <a:buAutoNum type="arabicPeriod"/>
            </a:pPr>
            <a:r>
              <a:rPr lang="en-US" sz="2000" dirty="0"/>
              <a:t>Create your AWS account</a:t>
            </a:r>
          </a:p>
          <a:p>
            <a:pPr marL="457189" indent="-457189">
              <a:buFont typeface="+mj-lt"/>
              <a:buAutoNum type="arabicPeriod"/>
            </a:pPr>
            <a:r>
              <a:rPr lang="en-US" sz="2000" dirty="0"/>
              <a:t>Setup your Virtual Private Cloud (VPC) in AWS</a:t>
            </a:r>
          </a:p>
          <a:p>
            <a:pPr marL="457189" indent="-457189">
              <a:buFont typeface="+mj-lt"/>
              <a:buAutoNum type="arabicPeriod"/>
            </a:pPr>
            <a:r>
              <a:rPr lang="en-US" sz="2000" dirty="0"/>
              <a:t>Connect to AWS with a VPN or Direct Connect</a:t>
            </a:r>
          </a:p>
          <a:p>
            <a:pPr marL="457189" indent="-457189">
              <a:buFont typeface="+mj-lt"/>
              <a:buAutoNum type="arabicPeriod"/>
            </a:pPr>
            <a:r>
              <a:rPr lang="en-US" sz="2000" dirty="0"/>
              <a:t>Shutdown and backup your database</a:t>
            </a:r>
          </a:p>
          <a:p>
            <a:pPr marL="457189" indent="-457189">
              <a:buFont typeface="+mj-lt"/>
              <a:buAutoNum type="arabicPeriod"/>
            </a:pPr>
            <a:r>
              <a:rPr lang="en-US" sz="2000" dirty="0"/>
              <a:t>Transmit the backup to S3</a:t>
            </a:r>
          </a:p>
          <a:p>
            <a:pPr marL="457189" indent="-457189">
              <a:buFont typeface="+mj-lt"/>
              <a:buAutoNum type="arabicPeriod"/>
            </a:pPr>
            <a:r>
              <a:rPr lang="en-US" sz="2000" dirty="0"/>
              <a:t>Configure an EC2 instance with the DB software</a:t>
            </a:r>
          </a:p>
          <a:p>
            <a:pPr marL="457189" indent="-457189">
              <a:buFont typeface="+mj-lt"/>
              <a:buAutoNum type="arabicPeriod"/>
            </a:pPr>
            <a:r>
              <a:rPr lang="en-US" sz="2000" dirty="0"/>
              <a:t>Restore the backup</a:t>
            </a:r>
          </a:p>
          <a:p>
            <a:pPr marL="457189" indent="-457189">
              <a:buFont typeface="+mj-lt"/>
              <a:buAutoNum type="arabicPeriod"/>
            </a:pPr>
            <a:r>
              <a:rPr lang="en-US" sz="2000" dirty="0"/>
              <a:t>Configure EC2 instances for the application</a:t>
            </a:r>
          </a:p>
          <a:p>
            <a:pPr marL="457189" indent="-457189">
              <a:buFont typeface="+mj-lt"/>
              <a:buAutoNum type="arabicPeriod"/>
            </a:pPr>
            <a:r>
              <a:rPr lang="en-US" sz="2000" dirty="0"/>
              <a:t>Switch the users to use AWS</a:t>
            </a:r>
          </a:p>
          <a:p>
            <a:endParaRPr lang="en-US" sz="2000" dirty="0"/>
          </a:p>
        </p:txBody>
      </p:sp>
    </p:spTree>
    <p:extLst>
      <p:ext uri="{BB962C8B-B14F-4D97-AF65-F5344CB8AC3E}">
        <p14:creationId xmlns:p14="http://schemas.microsoft.com/office/powerpoint/2010/main" val="39331506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Hint &amp; Tips – Lessons From the Trenches</a:t>
            </a:r>
            <a:endParaRPr lang="en-NZ" dirty="0"/>
          </a:p>
        </p:txBody>
      </p:sp>
    </p:spTree>
    <p:extLst>
      <p:ext uri="{BB962C8B-B14F-4D97-AF65-F5344CB8AC3E}">
        <p14:creationId xmlns:p14="http://schemas.microsoft.com/office/powerpoint/2010/main" val="19766613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Migrations are Hard!</a:t>
            </a:r>
            <a:endParaRPr lang="en-US" dirty="0"/>
          </a:p>
        </p:txBody>
      </p:sp>
      <p:sp>
        <p:nvSpPr>
          <p:cNvPr id="3" name="Content Placeholder 2"/>
          <p:cNvSpPr>
            <a:spLocks noGrp="1"/>
          </p:cNvSpPr>
          <p:nvPr>
            <p:ph idx="1"/>
          </p:nvPr>
        </p:nvSpPr>
        <p:spPr/>
        <p:txBody>
          <a:bodyPr/>
          <a:lstStyle/>
          <a:p>
            <a:r>
              <a:rPr lang="en-US" sz="2000" dirty="0" smtClean="0"/>
              <a:t>You can’t just run the tools &amp; assume everything will work</a:t>
            </a:r>
          </a:p>
          <a:p>
            <a:r>
              <a:rPr lang="en-US" sz="2000" dirty="0" smtClean="0"/>
              <a:t>Read the </a:t>
            </a:r>
            <a:r>
              <a:rPr lang="en-US" sz="2000" dirty="0" smtClean="0">
                <a:solidFill>
                  <a:schemeClr val="accent1"/>
                </a:solidFill>
              </a:rPr>
              <a:t>documentation</a:t>
            </a:r>
            <a:r>
              <a:rPr lang="en-US" sz="2000" dirty="0" smtClean="0"/>
              <a:t> – there are </a:t>
            </a:r>
            <a:r>
              <a:rPr lang="en-US" sz="2000" dirty="0" smtClean="0">
                <a:solidFill>
                  <a:schemeClr val="accent1"/>
                </a:solidFill>
              </a:rPr>
              <a:t>limitations</a:t>
            </a:r>
          </a:p>
          <a:p>
            <a:r>
              <a:rPr lang="en-US" sz="2000" dirty="0" smtClean="0"/>
              <a:t>Understand your </a:t>
            </a:r>
            <a:r>
              <a:rPr lang="en-US" sz="2000" dirty="0" smtClean="0">
                <a:solidFill>
                  <a:schemeClr val="accent1"/>
                </a:solidFill>
              </a:rPr>
              <a:t>source, target and data</a:t>
            </a:r>
          </a:p>
          <a:p>
            <a:r>
              <a:rPr lang="en-US" sz="2000" dirty="0" smtClean="0">
                <a:solidFill>
                  <a:schemeClr val="accent1"/>
                </a:solidFill>
              </a:rPr>
              <a:t>Plan</a:t>
            </a:r>
            <a:r>
              <a:rPr lang="en-US" sz="2000" dirty="0" smtClean="0"/>
              <a:t> your migrations just like a new development project</a:t>
            </a:r>
          </a:p>
          <a:p>
            <a:r>
              <a:rPr lang="en-US" sz="2000" dirty="0" smtClean="0"/>
              <a:t>Be prepared to </a:t>
            </a:r>
            <a:r>
              <a:rPr lang="en-US" sz="2000" dirty="0" smtClean="0">
                <a:solidFill>
                  <a:schemeClr val="accent1"/>
                </a:solidFill>
              </a:rPr>
              <a:t>test</a:t>
            </a:r>
            <a:r>
              <a:rPr lang="en-US" sz="2000" dirty="0" smtClean="0"/>
              <a:t> your migration strategy and </a:t>
            </a:r>
            <a:r>
              <a:rPr lang="en-US" sz="2000" dirty="0" smtClean="0">
                <a:solidFill>
                  <a:schemeClr val="accent1"/>
                </a:solidFill>
              </a:rPr>
              <a:t>iterate</a:t>
            </a:r>
          </a:p>
          <a:p>
            <a:r>
              <a:rPr lang="en-US" sz="2000" dirty="0" smtClean="0"/>
              <a:t>Ask for help from AWS solution architects, Professional Services and Support</a:t>
            </a:r>
          </a:p>
          <a:p>
            <a:r>
              <a:rPr lang="en-US" sz="2000" dirty="0" smtClean="0"/>
              <a:t>Provide </a:t>
            </a:r>
            <a:r>
              <a:rPr lang="en-US" sz="2000" dirty="0" smtClean="0">
                <a:solidFill>
                  <a:schemeClr val="accent1"/>
                </a:solidFill>
              </a:rPr>
              <a:t>feedback</a:t>
            </a:r>
            <a:r>
              <a:rPr lang="en-US" sz="2000" dirty="0" smtClean="0"/>
              <a:t> on your experience so we can improve our tools and services</a:t>
            </a:r>
          </a:p>
          <a:p>
            <a:r>
              <a:rPr lang="en-US" sz="2000" dirty="0" smtClean="0"/>
              <a:t>Use </a:t>
            </a:r>
            <a:r>
              <a:rPr lang="en-US" sz="2000" dirty="0" smtClean="0">
                <a:solidFill>
                  <a:schemeClr val="accent1"/>
                </a:solidFill>
              </a:rPr>
              <a:t>migration partners</a:t>
            </a:r>
            <a:endParaRPr lang="en-US" sz="2000" dirty="0">
              <a:solidFill>
                <a:schemeClr val="accent1"/>
              </a:solidFill>
            </a:endParaRPr>
          </a:p>
        </p:txBody>
      </p:sp>
    </p:spTree>
    <p:extLst>
      <p:ext uri="{BB962C8B-B14F-4D97-AF65-F5344CB8AC3E}">
        <p14:creationId xmlns:p14="http://schemas.microsoft.com/office/powerpoint/2010/main" val="4746384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remember</a:t>
            </a:r>
            <a:endParaRPr lang="en-US" dirty="0"/>
          </a:p>
        </p:txBody>
      </p:sp>
      <p:sp>
        <p:nvSpPr>
          <p:cNvPr id="3" name="Content Placeholder 2"/>
          <p:cNvSpPr>
            <a:spLocks noGrp="1"/>
          </p:cNvSpPr>
          <p:nvPr>
            <p:ph idx="1"/>
          </p:nvPr>
        </p:nvSpPr>
        <p:spPr>
          <a:xfrm>
            <a:off x="340592" y="1009332"/>
            <a:ext cx="8400452" cy="3553926"/>
          </a:xfrm>
        </p:spPr>
        <p:txBody>
          <a:bodyPr>
            <a:noAutofit/>
          </a:bodyPr>
          <a:lstStyle/>
          <a:p>
            <a:r>
              <a:rPr lang="en-US" sz="1800" dirty="0" smtClean="0"/>
              <a:t>DMS only creates tables </a:t>
            </a:r>
            <a:r>
              <a:rPr lang="en-US" sz="1800" dirty="0"/>
              <a:t>and Primary </a:t>
            </a:r>
            <a:r>
              <a:rPr lang="en-US" sz="1800" dirty="0" smtClean="0"/>
              <a:t>Keys -&gt; </a:t>
            </a:r>
            <a:r>
              <a:rPr lang="en-US" sz="1800" dirty="0" smtClean="0">
                <a:solidFill>
                  <a:schemeClr val="accent1"/>
                </a:solidFill>
              </a:rPr>
              <a:t>Use SCT!</a:t>
            </a:r>
            <a:endParaRPr lang="en-US" sz="1800" dirty="0">
              <a:solidFill>
                <a:schemeClr val="accent1"/>
              </a:solidFill>
            </a:endParaRPr>
          </a:p>
          <a:p>
            <a:pPr lvl="1"/>
            <a:r>
              <a:rPr lang="en-US" sz="1800" dirty="0"/>
              <a:t>In addition PKs will not have the same names as in the </a:t>
            </a:r>
            <a:r>
              <a:rPr lang="en-US" sz="1800" dirty="0" smtClean="0"/>
              <a:t>source</a:t>
            </a:r>
            <a:endParaRPr lang="en-US" dirty="0"/>
          </a:p>
          <a:p>
            <a:r>
              <a:rPr lang="en-US" sz="1800" dirty="0" smtClean="0"/>
              <a:t>Enable </a:t>
            </a:r>
            <a:r>
              <a:rPr lang="en-US" sz="1800" dirty="0" err="1">
                <a:solidFill>
                  <a:schemeClr val="accent1"/>
                </a:solidFill>
              </a:rPr>
              <a:t>CloudWatch</a:t>
            </a:r>
            <a:r>
              <a:rPr lang="en-US" sz="1800" dirty="0">
                <a:solidFill>
                  <a:schemeClr val="accent1"/>
                </a:solidFill>
              </a:rPr>
              <a:t> </a:t>
            </a:r>
            <a:r>
              <a:rPr lang="en-US" sz="1800" dirty="0" smtClean="0">
                <a:solidFill>
                  <a:schemeClr val="accent1"/>
                </a:solidFill>
              </a:rPr>
              <a:t>Logs </a:t>
            </a:r>
            <a:r>
              <a:rPr lang="en-US" sz="1800" dirty="0" smtClean="0"/>
              <a:t>– This is not enabled by default</a:t>
            </a:r>
          </a:p>
          <a:p>
            <a:r>
              <a:rPr lang="en-US" sz="1800" dirty="0" smtClean="0"/>
              <a:t>Security Group is default for VPC ( can change after creation)</a:t>
            </a:r>
          </a:p>
          <a:p>
            <a:r>
              <a:rPr lang="en-US" sz="1800" dirty="0"/>
              <a:t>If you restart a task, any tables that have not completed their initial load are restarted</a:t>
            </a:r>
            <a:r>
              <a:rPr lang="en-US" sz="1800" dirty="0" smtClean="0"/>
              <a:t>.</a:t>
            </a:r>
          </a:p>
          <a:p>
            <a:r>
              <a:rPr lang="en-US" sz="1800" dirty="0" smtClean="0"/>
              <a:t>Supplying </a:t>
            </a:r>
            <a:r>
              <a:rPr lang="en-US" sz="1800" dirty="0" smtClean="0">
                <a:solidFill>
                  <a:schemeClr val="accent1"/>
                </a:solidFill>
              </a:rPr>
              <a:t>Extra Connection Attributes </a:t>
            </a:r>
            <a:r>
              <a:rPr lang="en-US" sz="1800" dirty="0" smtClean="0"/>
              <a:t>can alter how the migration task operates.</a:t>
            </a:r>
          </a:p>
          <a:p>
            <a:r>
              <a:rPr lang="en-US" sz="1800" dirty="0"/>
              <a:t>M</a:t>
            </a:r>
            <a:r>
              <a:rPr lang="en-US" sz="1800" dirty="0" smtClean="0"/>
              <a:t>ay need to provide a transformation rule for case names</a:t>
            </a:r>
          </a:p>
          <a:p>
            <a:pPr lvl="1"/>
            <a:r>
              <a:rPr lang="en-US" sz="1800" dirty="0" smtClean="0">
                <a:solidFill>
                  <a:schemeClr val="accent1"/>
                </a:solidFill>
              </a:rPr>
              <a:t>Convert from Uppercase to Lowercase </a:t>
            </a:r>
            <a:r>
              <a:rPr lang="en-US" sz="1800" dirty="0" smtClean="0"/>
              <a:t>when Migrating Oracle to PostgreSQL</a:t>
            </a:r>
          </a:p>
          <a:p>
            <a:endParaRPr lang="en-US" dirty="0"/>
          </a:p>
        </p:txBody>
      </p:sp>
    </p:spTree>
    <p:extLst>
      <p:ext uri="{BB962C8B-B14F-4D97-AF65-F5344CB8AC3E}">
        <p14:creationId xmlns:p14="http://schemas.microsoft.com/office/powerpoint/2010/main" val="38070590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a:t>
            </a:r>
            <a:r>
              <a:rPr lang="en-US" dirty="0" smtClean="0"/>
              <a:t>remember – Cont.</a:t>
            </a:r>
            <a:endParaRPr lang="en-US" dirty="0"/>
          </a:p>
        </p:txBody>
      </p:sp>
      <p:sp>
        <p:nvSpPr>
          <p:cNvPr id="3" name="Content Placeholder 2"/>
          <p:cNvSpPr>
            <a:spLocks noGrp="1"/>
          </p:cNvSpPr>
          <p:nvPr>
            <p:ph idx="1"/>
          </p:nvPr>
        </p:nvSpPr>
        <p:spPr/>
        <p:txBody>
          <a:bodyPr/>
          <a:lstStyle/>
          <a:p>
            <a:r>
              <a:rPr lang="en-US" sz="2000" dirty="0" smtClean="0">
                <a:solidFill>
                  <a:schemeClr val="accent1"/>
                </a:solidFill>
              </a:rPr>
              <a:t>Encrypted data </a:t>
            </a:r>
            <a:r>
              <a:rPr lang="en-US" sz="2000" dirty="0" smtClean="0"/>
              <a:t>can cause problems even between the same databases if keys need to be transferred and managed</a:t>
            </a:r>
            <a:endParaRPr lang="en-US" sz="2000" b="1" dirty="0" smtClean="0"/>
          </a:p>
          <a:p>
            <a:r>
              <a:rPr lang="en-US" sz="2000" dirty="0" smtClean="0"/>
              <a:t>Some migration methods don’t support encryption</a:t>
            </a:r>
          </a:p>
          <a:p>
            <a:r>
              <a:rPr lang="en-US" sz="2000" dirty="0" smtClean="0"/>
              <a:t>Engineered systems such as </a:t>
            </a:r>
            <a:r>
              <a:rPr lang="en-US" sz="2000" dirty="0" err="1" smtClean="0">
                <a:solidFill>
                  <a:schemeClr val="accent1"/>
                </a:solidFill>
              </a:rPr>
              <a:t>Exadata</a:t>
            </a:r>
            <a:r>
              <a:rPr lang="en-US" sz="2000" dirty="0" smtClean="0">
                <a:solidFill>
                  <a:schemeClr val="accent1"/>
                </a:solidFill>
              </a:rPr>
              <a:t> </a:t>
            </a:r>
            <a:r>
              <a:rPr lang="en-US" sz="2000" dirty="0" smtClean="0"/>
              <a:t>and </a:t>
            </a:r>
            <a:r>
              <a:rPr lang="en-US" sz="2000" dirty="0" smtClean="0">
                <a:solidFill>
                  <a:schemeClr val="accent1"/>
                </a:solidFill>
              </a:rPr>
              <a:t>Oracle Database Appliances </a:t>
            </a:r>
            <a:r>
              <a:rPr lang="en-US" sz="2000" dirty="0" smtClean="0"/>
              <a:t>may have different behavior and migration issues than stand alone system</a:t>
            </a:r>
          </a:p>
          <a:p>
            <a:r>
              <a:rPr lang="en-US" sz="2000" dirty="0" smtClean="0">
                <a:solidFill>
                  <a:schemeClr val="accent1"/>
                </a:solidFill>
              </a:rPr>
              <a:t>DMS writes to the source database</a:t>
            </a:r>
            <a:r>
              <a:rPr lang="en-US" sz="2000" dirty="0" smtClean="0"/>
              <a:t>, so some DBAs will complain</a:t>
            </a:r>
          </a:p>
          <a:p>
            <a:r>
              <a:rPr lang="en-US" sz="2000" dirty="0" smtClean="0"/>
              <a:t>Test your </a:t>
            </a:r>
            <a:r>
              <a:rPr lang="en-US" sz="2000" dirty="0" smtClean="0">
                <a:solidFill>
                  <a:schemeClr val="accent1"/>
                </a:solidFill>
              </a:rPr>
              <a:t>network throughput</a:t>
            </a:r>
            <a:r>
              <a:rPr lang="en-US" sz="2000" dirty="0" smtClean="0"/>
              <a:t>. One customer had 6TB on a 300 Mbps link that they calculated at 3.5 days, but it took 7!</a:t>
            </a:r>
          </a:p>
          <a:p>
            <a:r>
              <a:rPr lang="en-US" sz="2000" dirty="0" smtClean="0"/>
              <a:t>Plan ahead: opening firewall ports, configuring networks and changes to outsourced systems can take </a:t>
            </a:r>
            <a:r>
              <a:rPr lang="en-US" sz="2000" dirty="0" smtClean="0">
                <a:solidFill>
                  <a:schemeClr val="accent1"/>
                </a:solidFill>
              </a:rPr>
              <a:t>weeks</a:t>
            </a:r>
          </a:p>
        </p:txBody>
      </p:sp>
    </p:spTree>
    <p:extLst>
      <p:ext uri="{BB962C8B-B14F-4D97-AF65-F5344CB8AC3E}">
        <p14:creationId xmlns:p14="http://schemas.microsoft.com/office/powerpoint/2010/main" val="4537094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a:t>
            </a:r>
            <a:r>
              <a:rPr lang="en-US" dirty="0" smtClean="0"/>
              <a:t>remember – Cont.</a:t>
            </a:r>
            <a:endParaRPr lang="en-US" dirty="0"/>
          </a:p>
        </p:txBody>
      </p:sp>
      <p:sp>
        <p:nvSpPr>
          <p:cNvPr id="3" name="Content Placeholder 2"/>
          <p:cNvSpPr>
            <a:spLocks noGrp="1"/>
          </p:cNvSpPr>
          <p:nvPr>
            <p:ph idx="1"/>
          </p:nvPr>
        </p:nvSpPr>
        <p:spPr/>
        <p:txBody>
          <a:bodyPr/>
          <a:lstStyle/>
          <a:p>
            <a:r>
              <a:rPr lang="en-US" sz="1800" b="1" dirty="0" smtClean="0"/>
              <a:t>Full LOB Mode</a:t>
            </a:r>
            <a:r>
              <a:rPr lang="en-US" sz="1800" dirty="0" smtClean="0"/>
              <a:t> is the default, however you should probably use </a:t>
            </a:r>
            <a:r>
              <a:rPr lang="en-US" sz="1800" b="1" dirty="0" smtClean="0"/>
              <a:t>Limited LOB mode</a:t>
            </a:r>
          </a:p>
          <a:p>
            <a:r>
              <a:rPr lang="en-US" sz="1800" dirty="0" smtClean="0"/>
              <a:t>If a table has </a:t>
            </a:r>
            <a:r>
              <a:rPr lang="en-US" sz="1800" dirty="0"/>
              <a:t>LOBs using </a:t>
            </a:r>
            <a:r>
              <a:rPr lang="en-US" sz="1800" dirty="0" smtClean="0"/>
              <a:t>“</a:t>
            </a:r>
            <a:r>
              <a:rPr lang="en-US" sz="1800" b="1" dirty="0" smtClean="0"/>
              <a:t>Limited </a:t>
            </a:r>
            <a:r>
              <a:rPr lang="en-US" sz="1800" b="1" dirty="0"/>
              <a:t>LOB </a:t>
            </a:r>
            <a:r>
              <a:rPr lang="en-US" sz="1800" b="1" dirty="0" smtClean="0"/>
              <a:t>mode</a:t>
            </a:r>
            <a:r>
              <a:rPr lang="en-US" sz="1800" dirty="0" smtClean="0"/>
              <a:t>” and setting the MAX LOB size will be faster then using “</a:t>
            </a:r>
            <a:r>
              <a:rPr lang="en-US" sz="1800" b="1" dirty="0" smtClean="0"/>
              <a:t>Full LOB Mode</a:t>
            </a:r>
            <a:r>
              <a:rPr lang="en-US" sz="1800" dirty="0" smtClean="0"/>
              <a:t>”</a:t>
            </a:r>
          </a:p>
          <a:p>
            <a:r>
              <a:rPr lang="en-US" sz="1800" dirty="0" smtClean="0"/>
              <a:t>Reduce Contention on your target</a:t>
            </a:r>
          </a:p>
          <a:p>
            <a:pPr lvl="1"/>
            <a:r>
              <a:rPr lang="en-US" sz="1800" dirty="0" smtClean="0"/>
              <a:t>Turn off Logging</a:t>
            </a:r>
          </a:p>
          <a:p>
            <a:pPr lvl="1"/>
            <a:r>
              <a:rPr lang="en-US" sz="1800" dirty="0" smtClean="0"/>
              <a:t>Run in Single AZ</a:t>
            </a:r>
          </a:p>
          <a:p>
            <a:r>
              <a:rPr lang="en-US" sz="1800" dirty="0" smtClean="0"/>
              <a:t>Use a larger DMS Instance, DMS relies heavily on CPU due to conversions</a:t>
            </a:r>
          </a:p>
          <a:p>
            <a:pPr lvl="1"/>
            <a:r>
              <a:rPr lang="en-US" sz="1800" dirty="0" smtClean="0"/>
              <a:t>Source Types </a:t>
            </a:r>
            <a:r>
              <a:rPr lang="en-US" sz="1800" dirty="0" smtClean="0">
                <a:sym typeface="Wingdings" panose="05000000000000000000" pitchFamily="2" charset="2"/>
              </a:rPr>
              <a:t> AWS Types  Target Types</a:t>
            </a:r>
          </a:p>
          <a:p>
            <a:pPr lvl="1"/>
            <a:r>
              <a:rPr lang="en-US" sz="1800" dirty="0" smtClean="0">
                <a:sym typeface="Wingdings" panose="05000000000000000000" pitchFamily="2" charset="2"/>
              </a:rPr>
              <a:t>Beware of unsupported data types</a:t>
            </a:r>
            <a:endParaRPr lang="en-US" sz="1800" dirty="0"/>
          </a:p>
        </p:txBody>
      </p:sp>
    </p:spTree>
    <p:extLst>
      <p:ext uri="{BB962C8B-B14F-4D97-AF65-F5344CB8AC3E}">
        <p14:creationId xmlns:p14="http://schemas.microsoft.com/office/powerpoint/2010/main" val="22154304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remember – Cont.</a:t>
            </a:r>
          </a:p>
        </p:txBody>
      </p:sp>
      <p:sp>
        <p:nvSpPr>
          <p:cNvPr id="3" name="Content Placeholder 2"/>
          <p:cNvSpPr>
            <a:spLocks noGrp="1"/>
          </p:cNvSpPr>
          <p:nvPr>
            <p:ph idx="1"/>
          </p:nvPr>
        </p:nvSpPr>
        <p:spPr/>
        <p:txBody>
          <a:bodyPr>
            <a:normAutofit fontScale="92500" lnSpcReduction="20000"/>
          </a:bodyPr>
          <a:lstStyle/>
          <a:p>
            <a:r>
              <a:rPr lang="en-US" sz="2000" dirty="0" smtClean="0"/>
              <a:t>Split the load if required by using </a:t>
            </a:r>
            <a:r>
              <a:rPr lang="en-US" sz="2000" dirty="0" smtClean="0">
                <a:solidFill>
                  <a:schemeClr val="accent1"/>
                </a:solidFill>
              </a:rPr>
              <a:t>multiple tasks </a:t>
            </a:r>
            <a:r>
              <a:rPr lang="en-US" sz="2000" dirty="0" smtClean="0"/>
              <a:t>and possibly </a:t>
            </a:r>
            <a:r>
              <a:rPr lang="en-US" sz="2000" dirty="0" smtClean="0">
                <a:solidFill>
                  <a:schemeClr val="accent1"/>
                </a:solidFill>
              </a:rPr>
              <a:t>multiple DMS instances</a:t>
            </a:r>
          </a:p>
          <a:p>
            <a:pPr lvl="1"/>
            <a:r>
              <a:rPr lang="en-US" dirty="0" smtClean="0"/>
              <a:t>Monitor </a:t>
            </a:r>
            <a:r>
              <a:rPr lang="en-US" dirty="0" smtClean="0">
                <a:solidFill>
                  <a:schemeClr val="accent1"/>
                </a:solidFill>
              </a:rPr>
              <a:t>CPU load </a:t>
            </a:r>
            <a:r>
              <a:rPr lang="en-US" dirty="0" smtClean="0"/>
              <a:t>on the DMS instance and </a:t>
            </a:r>
            <a:r>
              <a:rPr lang="en-US" dirty="0" smtClean="0">
                <a:solidFill>
                  <a:schemeClr val="accent1"/>
                </a:solidFill>
              </a:rPr>
              <a:t>network bandwidth</a:t>
            </a:r>
          </a:p>
          <a:p>
            <a:pPr lvl="1"/>
            <a:r>
              <a:rPr lang="en-US" dirty="0" smtClean="0">
                <a:solidFill>
                  <a:schemeClr val="tx1"/>
                </a:solidFill>
              </a:rPr>
              <a:t>Don’t use T2 instances for major production workloads!</a:t>
            </a:r>
          </a:p>
          <a:p>
            <a:pPr lvl="1"/>
            <a:r>
              <a:rPr lang="en-US" dirty="0" smtClean="0"/>
              <a:t>Remember </a:t>
            </a:r>
            <a:r>
              <a:rPr lang="en-US" dirty="0" smtClean="0">
                <a:solidFill>
                  <a:schemeClr val="accent1"/>
                </a:solidFill>
              </a:rPr>
              <a:t>transaction boundaries </a:t>
            </a:r>
            <a:r>
              <a:rPr lang="en-US" dirty="0" smtClean="0"/>
              <a:t>if planning to capture changes.</a:t>
            </a:r>
          </a:p>
          <a:p>
            <a:r>
              <a:rPr lang="en-US" sz="2000" dirty="0" smtClean="0"/>
              <a:t>Also look at using a read replica or standby as the load source</a:t>
            </a:r>
          </a:p>
          <a:p>
            <a:r>
              <a:rPr lang="en-US" sz="2000" dirty="0" smtClean="0"/>
              <a:t>Remember to do </a:t>
            </a:r>
            <a:r>
              <a:rPr lang="en-US" sz="2000" dirty="0" smtClean="0">
                <a:solidFill>
                  <a:schemeClr val="accent1"/>
                </a:solidFill>
              </a:rPr>
              <a:t>integration tests</a:t>
            </a:r>
            <a:r>
              <a:rPr lang="en-US" sz="2000" dirty="0" smtClean="0"/>
              <a:t>, especially with on-</a:t>
            </a:r>
            <a:r>
              <a:rPr lang="en-US" sz="2000" dirty="0" err="1" smtClean="0"/>
              <a:t>prem</a:t>
            </a:r>
            <a:r>
              <a:rPr lang="en-US" sz="2000" dirty="0" smtClean="0"/>
              <a:t> resources</a:t>
            </a:r>
          </a:p>
          <a:p>
            <a:r>
              <a:rPr lang="en-US" sz="2000" dirty="0" smtClean="0"/>
              <a:t>Have a look at our </a:t>
            </a:r>
            <a:r>
              <a:rPr lang="en-US" sz="2000" dirty="0" smtClean="0">
                <a:solidFill>
                  <a:schemeClr val="accent1"/>
                </a:solidFill>
              </a:rPr>
              <a:t>best practices </a:t>
            </a:r>
            <a:r>
              <a:rPr lang="en-US" sz="2000" dirty="0" smtClean="0"/>
              <a:t>document:</a:t>
            </a:r>
          </a:p>
          <a:p>
            <a:pPr lvl="1"/>
            <a:r>
              <a:rPr lang="en-CA" sz="2200" dirty="0"/>
              <a:t>https://d0.awsstatic.com/whitepapers/RDS/AWS_Database_Migration_Service_Best_Practices.pdf</a:t>
            </a:r>
          </a:p>
          <a:p>
            <a:endParaRPr lang="en-US" sz="2000" dirty="0" smtClean="0"/>
          </a:p>
          <a:p>
            <a:pPr marL="457200" lvl="1" indent="0">
              <a:buNone/>
            </a:pPr>
            <a:r>
              <a:rPr lang="en-US" dirty="0" smtClean="0"/>
              <a:t> </a:t>
            </a:r>
            <a:endParaRPr lang="en-US" dirty="0"/>
          </a:p>
        </p:txBody>
      </p:sp>
    </p:spTree>
    <p:extLst>
      <p:ext uri="{BB962C8B-B14F-4D97-AF65-F5344CB8AC3E}">
        <p14:creationId xmlns:p14="http://schemas.microsoft.com/office/powerpoint/2010/main" val="31803704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Extra </a:t>
            </a:r>
            <a:r>
              <a:rPr lang="en-US" dirty="0"/>
              <a:t>Connection Attributes</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sz="2000" dirty="0"/>
              <a:t>Have DMS automatically configure Supplemental Logging in Oracle</a:t>
            </a:r>
          </a:p>
          <a:p>
            <a:pPr lvl="1"/>
            <a:r>
              <a:rPr lang="en-US" dirty="0" err="1" smtClean="0"/>
              <a:t>addSupplementalLogging</a:t>
            </a:r>
            <a:r>
              <a:rPr lang="en-US" dirty="0" smtClean="0"/>
              <a:t>=Y</a:t>
            </a:r>
          </a:p>
          <a:p>
            <a:r>
              <a:rPr lang="en-US" sz="2000" dirty="0" smtClean="0"/>
              <a:t>Change the number scale used, default is NUMBER(38,10) or use FLOAT</a:t>
            </a:r>
          </a:p>
          <a:p>
            <a:pPr lvl="1"/>
            <a:r>
              <a:rPr lang="en-US" dirty="0" err="1"/>
              <a:t>numberDataTypeScale</a:t>
            </a:r>
            <a:r>
              <a:rPr lang="en-US" dirty="0"/>
              <a:t> =</a:t>
            </a:r>
            <a:r>
              <a:rPr lang="en-US" dirty="0" smtClean="0"/>
              <a:t>12 : Values </a:t>
            </a:r>
            <a:r>
              <a:rPr lang="en-US" dirty="0"/>
              <a:t>-1 to 38 (-1 for FLOAT)</a:t>
            </a:r>
          </a:p>
          <a:p>
            <a:r>
              <a:rPr lang="en-US" sz="2000" dirty="0"/>
              <a:t>Disable FKs in MySQL </a:t>
            </a:r>
          </a:p>
          <a:p>
            <a:pPr lvl="1"/>
            <a:r>
              <a:rPr lang="en-US" dirty="0" err="1"/>
              <a:t>initstmt</a:t>
            </a:r>
            <a:r>
              <a:rPr lang="en-US" dirty="0"/>
              <a:t>=SET </a:t>
            </a:r>
            <a:r>
              <a:rPr lang="en-US" dirty="0" smtClean="0"/>
              <a:t>FOREIGN_KEY_CHECKS=0</a:t>
            </a:r>
            <a:endParaRPr lang="en-US" dirty="0"/>
          </a:p>
          <a:p>
            <a:r>
              <a:rPr lang="en-US" sz="2000" dirty="0" smtClean="0"/>
              <a:t>Control how PostgreSQL deals with the capture of DDL</a:t>
            </a:r>
          </a:p>
          <a:p>
            <a:pPr lvl="1"/>
            <a:r>
              <a:rPr lang="en-US" dirty="0" err="1" smtClean="0"/>
              <a:t>captureDDLs</a:t>
            </a:r>
            <a:r>
              <a:rPr lang="en-US" dirty="0" smtClean="0"/>
              <a:t>=N</a:t>
            </a:r>
          </a:p>
          <a:p>
            <a:pPr lvl="1"/>
            <a:r>
              <a:rPr lang="en-US" dirty="0" err="1"/>
              <a:t>ddlArtifactsSchema</a:t>
            </a:r>
            <a:r>
              <a:rPr lang="en-US" dirty="0"/>
              <a:t>=</a:t>
            </a:r>
            <a:r>
              <a:rPr lang="en-US" dirty="0" err="1"/>
              <a:t>xyzddlschema</a:t>
            </a:r>
            <a:endParaRPr lang="en-US" dirty="0"/>
          </a:p>
        </p:txBody>
      </p:sp>
    </p:spTree>
    <p:extLst>
      <p:ext uri="{BB962C8B-B14F-4D97-AF65-F5344CB8AC3E}">
        <p14:creationId xmlns:p14="http://schemas.microsoft.com/office/powerpoint/2010/main" val="16633012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396875" y="1968500"/>
            <a:ext cx="7772400" cy="930275"/>
          </a:xfrm>
        </p:spPr>
        <p:txBody>
          <a:bodyPr/>
          <a:lstStyle/>
          <a:p>
            <a:r>
              <a:rPr lang="en-US" altLang="x-none" dirty="0" smtClean="0"/>
              <a:t>Migration Effort</a:t>
            </a:r>
            <a:endParaRPr lang="en-US" altLang="x-none"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2997" y="853440"/>
            <a:ext cx="2986278" cy="2986278"/>
          </a:xfrm>
          <a:prstGeom prst="rect">
            <a:avLst/>
          </a:prstGeom>
        </p:spPr>
      </p:pic>
    </p:spTree>
    <p:extLst>
      <p:ext uri="{BB962C8B-B14F-4D97-AF65-F5344CB8AC3E}">
        <p14:creationId xmlns:p14="http://schemas.microsoft.com/office/powerpoint/2010/main" val="158230174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525" y="114937"/>
            <a:ext cx="8667750" cy="545741"/>
          </a:xfrm>
        </p:spPr>
        <p:txBody>
          <a:bodyPr>
            <a:noAutofit/>
          </a:bodyPr>
          <a:lstStyle/>
          <a:p>
            <a:r>
              <a:rPr lang="en-US" dirty="0" smtClean="0"/>
              <a:t>Database migration – multi phase process</a:t>
            </a:r>
            <a:endParaRPr lang="en-US" i="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99555382"/>
              </p:ext>
            </p:extLst>
          </p:nvPr>
        </p:nvGraphicFramePr>
        <p:xfrm>
          <a:off x="433146" y="733909"/>
          <a:ext cx="8101014" cy="3799368"/>
        </p:xfrm>
        <a:graphic>
          <a:graphicData uri="http://schemas.openxmlformats.org/drawingml/2006/table">
            <a:tbl>
              <a:tblPr firstRow="1" bandRow="1">
                <a:tableStyleId>{5C22544A-7EE6-4342-B048-85BDC9FD1C3A}</a:tableStyleId>
              </a:tblPr>
              <a:tblGrid>
                <a:gridCol w="828675"/>
                <a:gridCol w="3581400"/>
                <a:gridCol w="2590800"/>
                <a:gridCol w="1100139"/>
              </a:tblGrid>
              <a:tr h="327513">
                <a:tc>
                  <a:txBody>
                    <a:bodyPr/>
                    <a:lstStyle/>
                    <a:p>
                      <a:r>
                        <a:rPr lang="en-US" sz="1600" dirty="0" smtClean="0">
                          <a:latin typeface="Century Gothic" panose="020B0502020202020204" pitchFamily="34" charset="0"/>
                        </a:rPr>
                        <a:t>Phase</a:t>
                      </a:r>
                      <a:endParaRPr lang="en-US" sz="1600" dirty="0">
                        <a:latin typeface="Century Gothic" panose="020B0502020202020204" pitchFamily="34" charset="0"/>
                      </a:endParaRPr>
                    </a:p>
                  </a:txBody>
                  <a:tcPr/>
                </a:tc>
                <a:tc>
                  <a:txBody>
                    <a:bodyPr/>
                    <a:lstStyle/>
                    <a:p>
                      <a:r>
                        <a:rPr lang="en-US" sz="1600" dirty="0" smtClean="0">
                          <a:latin typeface="Century Gothic" panose="020B0502020202020204" pitchFamily="34" charset="0"/>
                        </a:rPr>
                        <a:t>Description</a:t>
                      </a:r>
                      <a:endParaRPr lang="en-US" sz="1600" dirty="0">
                        <a:latin typeface="Century Gothic" panose="020B0502020202020204" pitchFamily="34" charset="0"/>
                      </a:endParaRPr>
                    </a:p>
                  </a:txBody>
                  <a:tcPr/>
                </a:tc>
                <a:tc>
                  <a:txBody>
                    <a:bodyPr/>
                    <a:lstStyle/>
                    <a:p>
                      <a:r>
                        <a:rPr lang="en-US" sz="1600" dirty="0" smtClean="0">
                          <a:latin typeface="Century Gothic" panose="020B0502020202020204" pitchFamily="34" charset="0"/>
                        </a:rPr>
                        <a:t>Automation</a:t>
                      </a:r>
                      <a:endParaRPr lang="en-US" sz="1600" dirty="0">
                        <a:latin typeface="Century Gothic" panose="020B0502020202020204" pitchFamily="34" charset="0"/>
                      </a:endParaRPr>
                    </a:p>
                  </a:txBody>
                  <a:tcPr/>
                </a:tc>
                <a:tc>
                  <a:txBody>
                    <a:bodyPr/>
                    <a:lstStyle/>
                    <a:p>
                      <a:r>
                        <a:rPr lang="en-US" sz="1600" dirty="0" smtClean="0">
                          <a:latin typeface="Century Gothic" panose="020B0502020202020204" pitchFamily="34" charset="0"/>
                        </a:rPr>
                        <a:t>Effort (%)</a:t>
                      </a:r>
                      <a:endParaRPr lang="en-US" sz="1600" dirty="0">
                        <a:latin typeface="Century Gothic" panose="020B0502020202020204" pitchFamily="34" charset="0"/>
                      </a:endParaRPr>
                    </a:p>
                  </a:txBody>
                  <a:tcPr/>
                </a:tc>
              </a:tr>
              <a:tr h="288674">
                <a:tc>
                  <a:txBody>
                    <a:bodyPr/>
                    <a:lstStyle/>
                    <a:p>
                      <a:pPr algn="ctr"/>
                      <a:r>
                        <a:rPr lang="en-US" sz="1100" dirty="0" smtClean="0">
                          <a:latin typeface="Century Gothic" panose="020B0502020202020204" pitchFamily="34" charset="0"/>
                        </a:rPr>
                        <a:t>1</a:t>
                      </a:r>
                      <a:endParaRPr lang="en-US" sz="1100" dirty="0">
                        <a:latin typeface="Century Gothic" panose="020B0502020202020204" pitchFamily="34" charset="0"/>
                      </a:endParaRPr>
                    </a:p>
                  </a:txBody>
                  <a:tcPr/>
                </a:tc>
                <a:tc>
                  <a:txBody>
                    <a:bodyPr/>
                    <a:lstStyle/>
                    <a:p>
                      <a:r>
                        <a:rPr lang="en-US" sz="1100" dirty="0" smtClean="0">
                          <a:latin typeface="Century Gothic" panose="020B0502020202020204" pitchFamily="34" charset="0"/>
                        </a:rPr>
                        <a:t>Assessment</a:t>
                      </a:r>
                      <a:endParaRPr lang="en-US" sz="1100" dirty="0">
                        <a:latin typeface="Century Gothic" panose="020B0502020202020204" pitchFamily="34" charset="0"/>
                      </a:endParaRPr>
                    </a:p>
                  </a:txBody>
                  <a:tcPr/>
                </a:tc>
                <a:tc>
                  <a:txBody>
                    <a:bodyPr/>
                    <a:lstStyle/>
                    <a:p>
                      <a:r>
                        <a:rPr lang="en-US" sz="1100" dirty="0" smtClean="0">
                          <a:latin typeface="Century Gothic" panose="020B0502020202020204" pitchFamily="34" charset="0"/>
                        </a:rPr>
                        <a:t>SCT</a:t>
                      </a:r>
                      <a:endParaRPr lang="en-US" sz="1100" dirty="0">
                        <a:latin typeface="Century Gothic" panose="020B0502020202020204" pitchFamily="34" charset="0"/>
                      </a:endParaRPr>
                    </a:p>
                  </a:txBody>
                  <a:tcPr/>
                </a:tc>
                <a:tc>
                  <a:txBody>
                    <a:bodyPr/>
                    <a:lstStyle/>
                    <a:p>
                      <a:pPr algn="ctr"/>
                      <a:r>
                        <a:rPr lang="en-US" sz="1100" dirty="0" smtClean="0">
                          <a:latin typeface="Century Gothic" panose="020B0502020202020204" pitchFamily="34" charset="0"/>
                        </a:rPr>
                        <a:t>2</a:t>
                      </a:r>
                      <a:endParaRPr lang="en-US" sz="1100" dirty="0">
                        <a:latin typeface="Century Gothic" panose="020B0502020202020204" pitchFamily="34" charset="0"/>
                      </a:endParaRPr>
                    </a:p>
                  </a:txBody>
                  <a:tcPr/>
                </a:tc>
              </a:tr>
              <a:tr h="288674">
                <a:tc>
                  <a:txBody>
                    <a:bodyPr/>
                    <a:lstStyle/>
                    <a:p>
                      <a:pPr algn="ctr"/>
                      <a:r>
                        <a:rPr lang="en-US" sz="1100" dirty="0" smtClean="0">
                          <a:latin typeface="Century Gothic" panose="020B0502020202020204" pitchFamily="34" charset="0"/>
                        </a:rPr>
                        <a:t>2</a:t>
                      </a:r>
                      <a:endParaRPr lang="en-US" sz="1100" dirty="0">
                        <a:latin typeface="Century Gothic" panose="020B0502020202020204" pitchFamily="34" charset="0"/>
                      </a:endParaRPr>
                    </a:p>
                  </a:txBody>
                  <a:tcPr/>
                </a:tc>
                <a:tc>
                  <a:txBody>
                    <a:bodyPr/>
                    <a:lstStyle/>
                    <a:p>
                      <a:r>
                        <a:rPr lang="en-US" sz="1100" dirty="0" smtClean="0">
                          <a:latin typeface="Century Gothic" panose="020B0502020202020204" pitchFamily="34" charset="0"/>
                        </a:rPr>
                        <a:t>Database Schema</a:t>
                      </a:r>
                      <a:r>
                        <a:rPr lang="en-US" sz="1100" baseline="0" dirty="0" smtClean="0">
                          <a:latin typeface="Century Gothic" panose="020B0502020202020204" pitchFamily="34" charset="0"/>
                        </a:rPr>
                        <a:t> Conversion</a:t>
                      </a:r>
                      <a:endParaRPr lang="en-US" sz="1100" dirty="0">
                        <a:latin typeface="Century Gothic" panose="020B0502020202020204" pitchFamily="34" charset="0"/>
                      </a:endParaRPr>
                    </a:p>
                  </a:txBody>
                  <a:tcPr/>
                </a:tc>
                <a:tc>
                  <a:txBody>
                    <a:bodyPr/>
                    <a:lstStyle/>
                    <a:p>
                      <a:r>
                        <a:rPr lang="en-US" sz="1100" dirty="0" smtClean="0">
                          <a:latin typeface="Century Gothic" panose="020B0502020202020204" pitchFamily="34" charset="0"/>
                        </a:rPr>
                        <a:t>SCT/DMS</a:t>
                      </a:r>
                      <a:endParaRPr lang="en-US" sz="1100" dirty="0">
                        <a:latin typeface="Century Gothic" panose="020B0502020202020204" pitchFamily="34" charset="0"/>
                      </a:endParaRPr>
                    </a:p>
                  </a:txBody>
                  <a:tcPr/>
                </a:tc>
                <a:tc>
                  <a:txBody>
                    <a:bodyPr/>
                    <a:lstStyle/>
                    <a:p>
                      <a:pPr algn="ctr"/>
                      <a:r>
                        <a:rPr lang="en-US" sz="1100" dirty="0" smtClean="0">
                          <a:latin typeface="Century Gothic" panose="020B0502020202020204" pitchFamily="34" charset="0"/>
                        </a:rPr>
                        <a:t>14</a:t>
                      </a:r>
                      <a:endParaRPr lang="en-US" sz="1100" dirty="0">
                        <a:latin typeface="Century Gothic" panose="020B0502020202020204" pitchFamily="34" charset="0"/>
                      </a:endParaRPr>
                    </a:p>
                  </a:txBody>
                  <a:tcPr/>
                </a:tc>
              </a:tr>
              <a:tr h="288674">
                <a:tc>
                  <a:txBody>
                    <a:bodyPr/>
                    <a:lstStyle/>
                    <a:p>
                      <a:pPr algn="ctr"/>
                      <a:r>
                        <a:rPr lang="en-US" sz="1100" dirty="0" smtClean="0">
                          <a:latin typeface="Century Gothic" panose="020B0502020202020204" pitchFamily="34" charset="0"/>
                        </a:rPr>
                        <a:t>3</a:t>
                      </a:r>
                      <a:endParaRPr lang="en-US" sz="1100" dirty="0">
                        <a:latin typeface="Century Gothic" panose="020B0502020202020204" pitchFamily="34" charset="0"/>
                      </a:endParaRPr>
                    </a:p>
                  </a:txBody>
                  <a:tcPr/>
                </a:tc>
                <a:tc>
                  <a:txBody>
                    <a:bodyPr/>
                    <a:lstStyle/>
                    <a:p>
                      <a:r>
                        <a:rPr lang="en-US" sz="1100" dirty="0" smtClean="0">
                          <a:latin typeface="Century Gothic" panose="020B0502020202020204" pitchFamily="34" charset="0"/>
                        </a:rPr>
                        <a:t>Application Conversion/Remediation</a:t>
                      </a:r>
                      <a:endParaRPr lang="en-US" sz="1100" dirty="0">
                        <a:latin typeface="Century Gothic" panose="020B0502020202020204" pitchFamily="34" charset="0"/>
                      </a:endParaRPr>
                    </a:p>
                  </a:txBody>
                  <a:tcPr/>
                </a:tc>
                <a:tc>
                  <a:txBody>
                    <a:bodyPr/>
                    <a:lstStyle/>
                    <a:p>
                      <a:r>
                        <a:rPr lang="en-US" sz="1100" dirty="0" smtClean="0">
                          <a:latin typeface="Century Gothic" panose="020B0502020202020204" pitchFamily="34" charset="0"/>
                        </a:rPr>
                        <a:t>SCT</a:t>
                      </a:r>
                      <a:endParaRPr lang="en-US" sz="1100" dirty="0">
                        <a:latin typeface="Century Gothic" panose="020B0502020202020204" pitchFamily="34" charset="0"/>
                      </a:endParaRPr>
                    </a:p>
                  </a:txBody>
                  <a:tcPr/>
                </a:tc>
                <a:tc>
                  <a:txBody>
                    <a:bodyPr/>
                    <a:lstStyle/>
                    <a:p>
                      <a:pPr algn="ctr"/>
                      <a:r>
                        <a:rPr lang="en-US" sz="1100" dirty="0" smtClean="0">
                          <a:latin typeface="Century Gothic" panose="020B0502020202020204" pitchFamily="34" charset="0"/>
                        </a:rPr>
                        <a:t>25</a:t>
                      </a:r>
                      <a:endParaRPr lang="en-US" sz="1100" dirty="0">
                        <a:latin typeface="Century Gothic" panose="020B0502020202020204" pitchFamily="34" charset="0"/>
                      </a:endParaRPr>
                    </a:p>
                  </a:txBody>
                  <a:tcPr/>
                </a:tc>
              </a:tr>
              <a:tr h="288674">
                <a:tc>
                  <a:txBody>
                    <a:bodyPr/>
                    <a:lstStyle/>
                    <a:p>
                      <a:pPr algn="ctr"/>
                      <a:r>
                        <a:rPr lang="en-US" sz="1100" dirty="0" smtClean="0">
                          <a:latin typeface="Century Gothic" panose="020B0502020202020204" pitchFamily="34" charset="0"/>
                        </a:rPr>
                        <a:t>4</a:t>
                      </a:r>
                      <a:endParaRPr lang="en-US" sz="1100" dirty="0">
                        <a:latin typeface="Century Gothic" panose="020B0502020202020204" pitchFamily="34" charset="0"/>
                      </a:endParaRPr>
                    </a:p>
                  </a:txBody>
                  <a:tcPr/>
                </a:tc>
                <a:tc>
                  <a:txBody>
                    <a:bodyPr/>
                    <a:lstStyle/>
                    <a:p>
                      <a:r>
                        <a:rPr lang="en-US" sz="1100" dirty="0" smtClean="0">
                          <a:latin typeface="Century Gothic" panose="020B0502020202020204" pitchFamily="34" charset="0"/>
                        </a:rPr>
                        <a:t>Scripts Conversion</a:t>
                      </a:r>
                      <a:endParaRPr lang="en-US" sz="1100" dirty="0">
                        <a:latin typeface="Century Gothic" panose="020B0502020202020204" pitchFamily="34" charset="0"/>
                      </a:endParaRPr>
                    </a:p>
                  </a:txBody>
                  <a:tcPr/>
                </a:tc>
                <a:tc>
                  <a:txBody>
                    <a:bodyPr/>
                    <a:lstStyle/>
                    <a:p>
                      <a:r>
                        <a:rPr lang="en-US" sz="1100" dirty="0" smtClean="0">
                          <a:latin typeface="Century Gothic" panose="020B0502020202020204" pitchFamily="34" charset="0"/>
                        </a:rPr>
                        <a:t>SCT</a:t>
                      </a:r>
                      <a:endParaRPr lang="en-US" sz="1100" dirty="0">
                        <a:latin typeface="Century Gothic" panose="020B0502020202020204" pitchFamily="34" charset="0"/>
                      </a:endParaRPr>
                    </a:p>
                  </a:txBody>
                  <a:tcPr/>
                </a:tc>
                <a:tc>
                  <a:txBody>
                    <a:bodyPr/>
                    <a:lstStyle/>
                    <a:p>
                      <a:pPr algn="ctr"/>
                      <a:r>
                        <a:rPr lang="en-US" sz="1100" dirty="0" smtClean="0">
                          <a:latin typeface="Century Gothic" panose="020B0502020202020204" pitchFamily="34" charset="0"/>
                        </a:rPr>
                        <a:t>7</a:t>
                      </a:r>
                      <a:endParaRPr lang="en-US" sz="1100" dirty="0">
                        <a:latin typeface="Century Gothic" panose="020B0502020202020204" pitchFamily="34" charset="0"/>
                      </a:endParaRPr>
                    </a:p>
                  </a:txBody>
                  <a:tcPr/>
                </a:tc>
              </a:tr>
              <a:tr h="288674">
                <a:tc>
                  <a:txBody>
                    <a:bodyPr/>
                    <a:lstStyle/>
                    <a:p>
                      <a:pPr algn="ctr"/>
                      <a:r>
                        <a:rPr lang="en-US" sz="1100" dirty="0" smtClean="0">
                          <a:latin typeface="Century Gothic" panose="020B0502020202020204" pitchFamily="34" charset="0"/>
                        </a:rPr>
                        <a:t>5</a:t>
                      </a:r>
                      <a:endParaRPr lang="en-US" sz="1100" dirty="0">
                        <a:latin typeface="Century Gothic" panose="020B0502020202020204" pitchFamily="34" charset="0"/>
                      </a:endParaRPr>
                    </a:p>
                  </a:txBody>
                  <a:tcPr/>
                </a:tc>
                <a:tc>
                  <a:txBody>
                    <a:bodyPr/>
                    <a:lstStyle/>
                    <a:p>
                      <a:r>
                        <a:rPr lang="en-US" sz="1100" dirty="0" smtClean="0">
                          <a:latin typeface="Century Gothic" panose="020B0502020202020204" pitchFamily="34" charset="0"/>
                        </a:rPr>
                        <a:t>Integration with 3</a:t>
                      </a:r>
                      <a:r>
                        <a:rPr lang="en-US" sz="1100" baseline="30000" dirty="0" smtClean="0">
                          <a:latin typeface="Century Gothic" panose="020B0502020202020204" pitchFamily="34" charset="0"/>
                        </a:rPr>
                        <a:t>rd</a:t>
                      </a:r>
                      <a:r>
                        <a:rPr lang="en-US" sz="1100" dirty="0" smtClean="0">
                          <a:latin typeface="Century Gothic" panose="020B0502020202020204" pitchFamily="34" charset="0"/>
                        </a:rPr>
                        <a:t> party applications</a:t>
                      </a:r>
                      <a:endParaRPr lang="en-US" sz="1100" dirty="0">
                        <a:latin typeface="Century Gothic" panose="020B0502020202020204" pitchFamily="34" charset="0"/>
                      </a:endParaRPr>
                    </a:p>
                  </a:txBody>
                  <a:tcPr/>
                </a:tc>
                <a:tc>
                  <a:txBody>
                    <a:bodyPr/>
                    <a:lstStyle/>
                    <a:p>
                      <a:endParaRPr lang="en-US" sz="1100" dirty="0">
                        <a:latin typeface="Century Gothic" panose="020B0502020202020204" pitchFamily="34" charset="0"/>
                      </a:endParaRPr>
                    </a:p>
                  </a:txBody>
                  <a:tcPr/>
                </a:tc>
                <a:tc>
                  <a:txBody>
                    <a:bodyPr/>
                    <a:lstStyle/>
                    <a:p>
                      <a:pPr algn="ctr"/>
                      <a:r>
                        <a:rPr lang="en-US" sz="1100" dirty="0" smtClean="0">
                          <a:latin typeface="Century Gothic" panose="020B0502020202020204" pitchFamily="34" charset="0"/>
                        </a:rPr>
                        <a:t>3</a:t>
                      </a:r>
                      <a:endParaRPr lang="en-US" sz="1100" dirty="0">
                        <a:latin typeface="Century Gothic" panose="020B0502020202020204" pitchFamily="34" charset="0"/>
                      </a:endParaRPr>
                    </a:p>
                  </a:txBody>
                  <a:tcPr/>
                </a:tc>
              </a:tr>
              <a:tr h="288674">
                <a:tc>
                  <a:txBody>
                    <a:bodyPr/>
                    <a:lstStyle/>
                    <a:p>
                      <a:pPr algn="ctr"/>
                      <a:r>
                        <a:rPr lang="en-US" sz="1100" dirty="0" smtClean="0">
                          <a:latin typeface="Century Gothic" panose="020B0502020202020204" pitchFamily="34" charset="0"/>
                        </a:rPr>
                        <a:t>6</a:t>
                      </a:r>
                      <a:endParaRPr lang="en-US" sz="1100" dirty="0">
                        <a:latin typeface="Century Gothic" panose="020B0502020202020204" pitchFamily="34" charset="0"/>
                      </a:endParaRPr>
                    </a:p>
                  </a:txBody>
                  <a:tcPr/>
                </a:tc>
                <a:tc>
                  <a:txBody>
                    <a:bodyPr/>
                    <a:lstStyle/>
                    <a:p>
                      <a:r>
                        <a:rPr lang="en-US" sz="1100" dirty="0" smtClean="0">
                          <a:latin typeface="Century Gothic" panose="020B0502020202020204" pitchFamily="34" charset="0"/>
                        </a:rPr>
                        <a:t>Data Migration</a:t>
                      </a:r>
                      <a:endParaRPr lang="en-US" sz="1100" dirty="0">
                        <a:latin typeface="Century Gothic" panose="020B0502020202020204" pitchFamily="34" charset="0"/>
                      </a:endParaRPr>
                    </a:p>
                  </a:txBody>
                  <a:tcPr/>
                </a:tc>
                <a:tc>
                  <a:txBody>
                    <a:bodyPr/>
                    <a:lstStyle/>
                    <a:p>
                      <a:r>
                        <a:rPr lang="en-US" sz="1100" dirty="0" smtClean="0">
                          <a:latin typeface="Century Gothic" panose="020B0502020202020204" pitchFamily="34" charset="0"/>
                        </a:rPr>
                        <a:t>DMS</a:t>
                      </a:r>
                      <a:endParaRPr lang="en-US" sz="1100" dirty="0">
                        <a:latin typeface="Century Gothic" panose="020B0502020202020204" pitchFamily="34" charset="0"/>
                      </a:endParaRPr>
                    </a:p>
                  </a:txBody>
                  <a:tcPr/>
                </a:tc>
                <a:tc>
                  <a:txBody>
                    <a:bodyPr/>
                    <a:lstStyle/>
                    <a:p>
                      <a:pPr algn="ctr"/>
                      <a:r>
                        <a:rPr lang="en-US" sz="1100" dirty="0" smtClean="0">
                          <a:latin typeface="Century Gothic" panose="020B0502020202020204" pitchFamily="34" charset="0"/>
                        </a:rPr>
                        <a:t>4</a:t>
                      </a:r>
                      <a:endParaRPr lang="en-US" sz="1100" dirty="0">
                        <a:latin typeface="Century Gothic" panose="020B0502020202020204" pitchFamily="34" charset="0"/>
                      </a:endParaRPr>
                    </a:p>
                  </a:txBody>
                  <a:tcPr/>
                </a:tc>
              </a:tr>
              <a:tr h="288674">
                <a:tc>
                  <a:txBody>
                    <a:bodyPr/>
                    <a:lstStyle/>
                    <a:p>
                      <a:pPr algn="ctr"/>
                      <a:r>
                        <a:rPr lang="en-US" sz="1100" dirty="0" smtClean="0">
                          <a:latin typeface="Century Gothic" panose="020B0502020202020204" pitchFamily="34" charset="0"/>
                        </a:rPr>
                        <a:t>7</a:t>
                      </a:r>
                      <a:endParaRPr lang="en-US" sz="1100" dirty="0">
                        <a:latin typeface="Century Gothic" panose="020B0502020202020204" pitchFamily="34" charset="0"/>
                      </a:endParaRPr>
                    </a:p>
                  </a:txBody>
                  <a:tcPr/>
                </a:tc>
                <a:tc>
                  <a:txBody>
                    <a:bodyPr/>
                    <a:lstStyle/>
                    <a:p>
                      <a:r>
                        <a:rPr lang="en-US" sz="1100" dirty="0" smtClean="0">
                          <a:latin typeface="Century Gothic" panose="020B0502020202020204" pitchFamily="34" charset="0"/>
                        </a:rPr>
                        <a:t>Functional testing of the entire system</a:t>
                      </a:r>
                      <a:endParaRPr lang="en-US" sz="1100" dirty="0">
                        <a:latin typeface="Century Gothic" panose="020B0502020202020204" pitchFamily="34" charset="0"/>
                      </a:endParaRPr>
                    </a:p>
                  </a:txBody>
                  <a:tcPr/>
                </a:tc>
                <a:tc>
                  <a:txBody>
                    <a:bodyPr/>
                    <a:lstStyle/>
                    <a:p>
                      <a:endParaRPr lang="en-US" sz="1100" dirty="0">
                        <a:latin typeface="Century Gothic" panose="020B0502020202020204" pitchFamily="34" charset="0"/>
                      </a:endParaRPr>
                    </a:p>
                  </a:txBody>
                  <a:tcPr/>
                </a:tc>
                <a:tc>
                  <a:txBody>
                    <a:bodyPr/>
                    <a:lstStyle/>
                    <a:p>
                      <a:pPr algn="ctr"/>
                      <a:r>
                        <a:rPr lang="en-US" sz="1100" dirty="0" smtClean="0">
                          <a:latin typeface="Century Gothic" panose="020B0502020202020204" pitchFamily="34" charset="0"/>
                        </a:rPr>
                        <a:t>29</a:t>
                      </a:r>
                      <a:endParaRPr lang="en-US" sz="1100" dirty="0">
                        <a:latin typeface="Century Gothic" panose="020B0502020202020204" pitchFamily="34" charset="0"/>
                      </a:endParaRPr>
                    </a:p>
                  </a:txBody>
                  <a:tcPr/>
                </a:tc>
              </a:tr>
              <a:tr h="288674">
                <a:tc>
                  <a:txBody>
                    <a:bodyPr/>
                    <a:lstStyle/>
                    <a:p>
                      <a:pPr algn="ctr"/>
                      <a:r>
                        <a:rPr lang="en-US" sz="1100" dirty="0" smtClean="0">
                          <a:latin typeface="Century Gothic" panose="020B0502020202020204" pitchFamily="34" charset="0"/>
                        </a:rPr>
                        <a:t>8</a:t>
                      </a:r>
                      <a:endParaRPr lang="en-US" sz="1100" dirty="0">
                        <a:latin typeface="Century Gothic" panose="020B0502020202020204" pitchFamily="34" charset="0"/>
                      </a:endParaRPr>
                    </a:p>
                  </a:txBody>
                  <a:tcPr/>
                </a:tc>
                <a:tc>
                  <a:txBody>
                    <a:bodyPr/>
                    <a:lstStyle/>
                    <a:p>
                      <a:r>
                        <a:rPr lang="en-US" sz="1100" dirty="0" smtClean="0">
                          <a:latin typeface="Century Gothic" panose="020B0502020202020204" pitchFamily="34" charset="0"/>
                        </a:rPr>
                        <a:t>Performance tuning</a:t>
                      </a:r>
                      <a:endParaRPr lang="en-US" sz="1100" dirty="0">
                        <a:latin typeface="Century Gothic" panose="020B0502020202020204" pitchFamily="34" charset="0"/>
                      </a:endParaRPr>
                    </a:p>
                  </a:txBody>
                  <a:tcPr/>
                </a:tc>
                <a:tc>
                  <a:txBody>
                    <a:bodyPr/>
                    <a:lstStyle/>
                    <a:p>
                      <a:r>
                        <a:rPr lang="en-US" sz="1100" dirty="0" smtClean="0">
                          <a:latin typeface="Century Gothic" panose="020B0502020202020204" pitchFamily="34" charset="0"/>
                        </a:rPr>
                        <a:t>SCT</a:t>
                      </a:r>
                      <a:endParaRPr lang="en-US" sz="1100" dirty="0">
                        <a:latin typeface="Century Gothic" panose="020B0502020202020204" pitchFamily="34" charset="0"/>
                      </a:endParaRPr>
                    </a:p>
                  </a:txBody>
                  <a:tcPr/>
                </a:tc>
                <a:tc>
                  <a:txBody>
                    <a:bodyPr/>
                    <a:lstStyle/>
                    <a:p>
                      <a:pPr algn="ctr"/>
                      <a:r>
                        <a:rPr lang="en-US" sz="1100" dirty="0" smtClean="0">
                          <a:latin typeface="Century Gothic" panose="020B0502020202020204" pitchFamily="34" charset="0"/>
                        </a:rPr>
                        <a:t>2</a:t>
                      </a:r>
                      <a:endParaRPr lang="en-US" sz="1100" dirty="0">
                        <a:latin typeface="Century Gothic" panose="020B0502020202020204" pitchFamily="34" charset="0"/>
                      </a:endParaRPr>
                    </a:p>
                  </a:txBody>
                  <a:tcPr/>
                </a:tc>
              </a:tr>
              <a:tr h="288674">
                <a:tc>
                  <a:txBody>
                    <a:bodyPr/>
                    <a:lstStyle/>
                    <a:p>
                      <a:pPr algn="ctr"/>
                      <a:r>
                        <a:rPr lang="en-US" sz="1100" dirty="0" smtClean="0">
                          <a:latin typeface="Century Gothic" panose="020B0502020202020204" pitchFamily="34" charset="0"/>
                        </a:rPr>
                        <a:t>9</a:t>
                      </a:r>
                      <a:endParaRPr lang="en-US" sz="1100" dirty="0">
                        <a:latin typeface="Century Gothic" panose="020B0502020202020204" pitchFamily="34" charset="0"/>
                      </a:endParaRPr>
                    </a:p>
                  </a:txBody>
                  <a:tcPr/>
                </a:tc>
                <a:tc>
                  <a:txBody>
                    <a:bodyPr/>
                    <a:lstStyle/>
                    <a:p>
                      <a:r>
                        <a:rPr lang="en-US" sz="1100" dirty="0" smtClean="0">
                          <a:latin typeface="Century Gothic" panose="020B0502020202020204" pitchFamily="34" charset="0"/>
                        </a:rPr>
                        <a:t>Integration</a:t>
                      </a:r>
                      <a:r>
                        <a:rPr lang="en-US" sz="1100" baseline="0" dirty="0" smtClean="0">
                          <a:latin typeface="Century Gothic" panose="020B0502020202020204" pitchFamily="34" charset="0"/>
                        </a:rPr>
                        <a:t> and deployment</a:t>
                      </a:r>
                      <a:endParaRPr lang="en-US" sz="1100" dirty="0">
                        <a:latin typeface="Century Gothic" panose="020B0502020202020204" pitchFamily="34" charset="0"/>
                      </a:endParaRPr>
                    </a:p>
                  </a:txBody>
                  <a:tcPr/>
                </a:tc>
                <a:tc>
                  <a:txBody>
                    <a:bodyPr/>
                    <a:lstStyle/>
                    <a:p>
                      <a:endParaRPr lang="en-US" sz="1100" dirty="0">
                        <a:latin typeface="Century Gothic" panose="020B0502020202020204" pitchFamily="34" charset="0"/>
                      </a:endParaRPr>
                    </a:p>
                  </a:txBody>
                  <a:tcPr/>
                </a:tc>
                <a:tc>
                  <a:txBody>
                    <a:bodyPr/>
                    <a:lstStyle/>
                    <a:p>
                      <a:pPr algn="ctr"/>
                      <a:r>
                        <a:rPr lang="en-US" sz="1100" dirty="0" smtClean="0">
                          <a:latin typeface="Century Gothic" panose="020B0502020202020204" pitchFamily="34" charset="0"/>
                        </a:rPr>
                        <a:t>7</a:t>
                      </a:r>
                      <a:endParaRPr lang="en-US" sz="1100" dirty="0">
                        <a:latin typeface="Century Gothic" panose="020B0502020202020204" pitchFamily="34" charset="0"/>
                      </a:endParaRPr>
                    </a:p>
                  </a:txBody>
                  <a:tcPr/>
                </a:tc>
              </a:tr>
              <a:tr h="288674">
                <a:tc>
                  <a:txBody>
                    <a:bodyPr/>
                    <a:lstStyle/>
                    <a:p>
                      <a:pPr algn="ctr"/>
                      <a:r>
                        <a:rPr lang="en-US" sz="1100" dirty="0" smtClean="0">
                          <a:latin typeface="Century Gothic" panose="020B0502020202020204" pitchFamily="34" charset="0"/>
                        </a:rPr>
                        <a:t>10</a:t>
                      </a:r>
                      <a:endParaRPr lang="en-US" sz="1100" dirty="0">
                        <a:latin typeface="Century Gothic" panose="020B0502020202020204" pitchFamily="34" charset="0"/>
                      </a:endParaRPr>
                    </a:p>
                  </a:txBody>
                  <a:tcPr/>
                </a:tc>
                <a:tc>
                  <a:txBody>
                    <a:bodyPr/>
                    <a:lstStyle/>
                    <a:p>
                      <a:r>
                        <a:rPr lang="en-US" sz="1100" dirty="0" smtClean="0">
                          <a:latin typeface="Century Gothic" panose="020B0502020202020204" pitchFamily="34" charset="0"/>
                        </a:rPr>
                        <a:t>Training and</a:t>
                      </a:r>
                      <a:r>
                        <a:rPr lang="en-US" sz="1100" baseline="0" dirty="0" smtClean="0">
                          <a:latin typeface="Century Gothic" panose="020B0502020202020204" pitchFamily="34" charset="0"/>
                        </a:rPr>
                        <a:t> knowledge </a:t>
                      </a:r>
                      <a:endParaRPr lang="en-US" sz="1100" dirty="0">
                        <a:latin typeface="Century Gothic" panose="020B0502020202020204" pitchFamily="34" charset="0"/>
                      </a:endParaRPr>
                    </a:p>
                  </a:txBody>
                  <a:tcPr/>
                </a:tc>
                <a:tc>
                  <a:txBody>
                    <a:bodyPr/>
                    <a:lstStyle/>
                    <a:p>
                      <a:endParaRPr lang="en-US" sz="1100" dirty="0">
                        <a:latin typeface="Century Gothic" panose="020B0502020202020204" pitchFamily="34" charset="0"/>
                      </a:endParaRPr>
                    </a:p>
                  </a:txBody>
                  <a:tcPr/>
                </a:tc>
                <a:tc>
                  <a:txBody>
                    <a:bodyPr/>
                    <a:lstStyle/>
                    <a:p>
                      <a:pPr algn="ctr"/>
                      <a:r>
                        <a:rPr lang="en-US" sz="1100" dirty="0" smtClean="0">
                          <a:latin typeface="Century Gothic" panose="020B0502020202020204" pitchFamily="34" charset="0"/>
                        </a:rPr>
                        <a:t>2</a:t>
                      </a:r>
                      <a:endParaRPr lang="en-US" sz="1100" dirty="0">
                        <a:latin typeface="Century Gothic" panose="020B0502020202020204" pitchFamily="34" charset="0"/>
                      </a:endParaRPr>
                    </a:p>
                  </a:txBody>
                  <a:tcPr/>
                </a:tc>
              </a:tr>
              <a:tr h="288674">
                <a:tc>
                  <a:txBody>
                    <a:bodyPr/>
                    <a:lstStyle/>
                    <a:p>
                      <a:pPr algn="ctr"/>
                      <a:r>
                        <a:rPr lang="en-US" sz="1100" dirty="0" smtClean="0">
                          <a:latin typeface="Century Gothic" panose="020B0502020202020204" pitchFamily="34" charset="0"/>
                        </a:rPr>
                        <a:t>11</a:t>
                      </a:r>
                      <a:endParaRPr lang="en-US" sz="1100" dirty="0">
                        <a:latin typeface="Century Gothic" panose="020B0502020202020204" pitchFamily="34" charset="0"/>
                      </a:endParaRPr>
                    </a:p>
                  </a:txBody>
                  <a:tcPr/>
                </a:tc>
                <a:tc>
                  <a:txBody>
                    <a:bodyPr/>
                    <a:lstStyle/>
                    <a:p>
                      <a:r>
                        <a:rPr lang="en-US" sz="1100" dirty="0" smtClean="0">
                          <a:latin typeface="Century Gothic" panose="020B0502020202020204" pitchFamily="34" charset="0"/>
                        </a:rPr>
                        <a:t>Documentation</a:t>
                      </a:r>
                      <a:r>
                        <a:rPr lang="en-US" sz="1100" baseline="0" dirty="0" smtClean="0">
                          <a:latin typeface="Century Gothic" panose="020B0502020202020204" pitchFamily="34" charset="0"/>
                        </a:rPr>
                        <a:t> and version control</a:t>
                      </a:r>
                      <a:endParaRPr lang="en-US" sz="1100" dirty="0">
                        <a:latin typeface="Century Gothic" panose="020B0502020202020204" pitchFamily="34" charset="0"/>
                      </a:endParaRPr>
                    </a:p>
                  </a:txBody>
                  <a:tcPr/>
                </a:tc>
                <a:tc>
                  <a:txBody>
                    <a:bodyPr/>
                    <a:lstStyle/>
                    <a:p>
                      <a:endParaRPr lang="en-US" sz="1100" dirty="0">
                        <a:latin typeface="Century Gothic" panose="020B0502020202020204" pitchFamily="34" charset="0"/>
                      </a:endParaRPr>
                    </a:p>
                  </a:txBody>
                  <a:tcPr/>
                </a:tc>
                <a:tc>
                  <a:txBody>
                    <a:bodyPr/>
                    <a:lstStyle/>
                    <a:p>
                      <a:pPr algn="ctr"/>
                      <a:r>
                        <a:rPr lang="en-US" sz="1100" dirty="0" smtClean="0">
                          <a:latin typeface="Century Gothic" panose="020B0502020202020204" pitchFamily="34" charset="0"/>
                        </a:rPr>
                        <a:t>2</a:t>
                      </a:r>
                      <a:endParaRPr lang="en-US" sz="1100" dirty="0">
                        <a:latin typeface="Century Gothic" panose="020B0502020202020204" pitchFamily="34" charset="0"/>
                      </a:endParaRPr>
                    </a:p>
                  </a:txBody>
                  <a:tcPr/>
                </a:tc>
              </a:tr>
              <a:tr h="288674">
                <a:tc>
                  <a:txBody>
                    <a:bodyPr/>
                    <a:lstStyle/>
                    <a:p>
                      <a:pPr algn="ctr"/>
                      <a:r>
                        <a:rPr lang="en-US" sz="1100" dirty="0" smtClean="0">
                          <a:latin typeface="Century Gothic" panose="020B0502020202020204" pitchFamily="34" charset="0"/>
                        </a:rPr>
                        <a:t>12</a:t>
                      </a:r>
                      <a:endParaRPr lang="en-US" sz="1100" dirty="0">
                        <a:latin typeface="Century Gothic" panose="020B0502020202020204" pitchFamily="34" charset="0"/>
                      </a:endParaRPr>
                    </a:p>
                  </a:txBody>
                  <a:tcPr/>
                </a:tc>
                <a:tc>
                  <a:txBody>
                    <a:bodyPr/>
                    <a:lstStyle/>
                    <a:p>
                      <a:r>
                        <a:rPr lang="en-US" sz="1100" dirty="0" smtClean="0">
                          <a:latin typeface="Century Gothic" panose="020B0502020202020204" pitchFamily="34" charset="0"/>
                        </a:rPr>
                        <a:t>Post production support</a:t>
                      </a:r>
                      <a:endParaRPr lang="en-US" sz="1100" dirty="0">
                        <a:latin typeface="Century Gothic" panose="020B0502020202020204" pitchFamily="34" charset="0"/>
                      </a:endParaRPr>
                    </a:p>
                  </a:txBody>
                  <a:tcPr/>
                </a:tc>
                <a:tc>
                  <a:txBody>
                    <a:bodyPr/>
                    <a:lstStyle/>
                    <a:p>
                      <a:endParaRPr lang="en-US" sz="1100" dirty="0">
                        <a:latin typeface="Century Gothic" panose="020B0502020202020204" pitchFamily="34" charset="0"/>
                      </a:endParaRPr>
                    </a:p>
                  </a:txBody>
                  <a:tcPr/>
                </a:tc>
                <a:tc>
                  <a:txBody>
                    <a:bodyPr/>
                    <a:lstStyle/>
                    <a:p>
                      <a:pPr algn="ctr"/>
                      <a:r>
                        <a:rPr lang="en-US" sz="1100" dirty="0" smtClean="0">
                          <a:latin typeface="Century Gothic" panose="020B0502020202020204" pitchFamily="34" charset="0"/>
                        </a:rPr>
                        <a:t>3</a:t>
                      </a:r>
                      <a:endParaRPr lang="en-US" sz="1100" dirty="0">
                        <a:latin typeface="Century Gothic" panose="020B0502020202020204" pitchFamily="34" charset="0"/>
                      </a:endParaRPr>
                    </a:p>
                  </a:txBody>
                  <a:tcPr/>
                </a:tc>
              </a:tr>
            </a:tbl>
          </a:graphicData>
        </a:graphic>
      </p:graphicFrame>
    </p:spTree>
    <p:extLst>
      <p:ext uri="{BB962C8B-B14F-4D97-AF65-F5344CB8AC3E}">
        <p14:creationId xmlns:p14="http://schemas.microsoft.com/office/powerpoint/2010/main" val="26692447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srgbClr val="F59300"/>
                </a:solidFill>
                <a:latin typeface="Arial" pitchFamily="34" charset="0"/>
                <a:cs typeface="Arial" pitchFamily="34" charset="0"/>
              </a:rPr>
              <a:t>Database Migration Process</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 y="881063"/>
            <a:ext cx="8820150" cy="3381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4085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Approach to Migrate to AWS</a:t>
            </a:r>
            <a:endParaRPr lang="en-NZ" dirty="0"/>
          </a:p>
        </p:txBody>
      </p:sp>
      <p:sp>
        <p:nvSpPr>
          <p:cNvPr id="3" name="Content Placeholder 2"/>
          <p:cNvSpPr>
            <a:spLocks noGrp="1"/>
          </p:cNvSpPr>
          <p:nvPr>
            <p:ph idx="1"/>
          </p:nvPr>
        </p:nvSpPr>
        <p:spPr/>
        <p:txBody>
          <a:bodyPr>
            <a:normAutofit lnSpcReduction="10000"/>
          </a:bodyPr>
          <a:lstStyle/>
          <a:p>
            <a:pPr marL="457189" indent="-457189">
              <a:buFont typeface="+mj-lt"/>
              <a:buAutoNum type="arabicPeriod"/>
            </a:pPr>
            <a:r>
              <a:rPr lang="en-US" sz="2000" dirty="0"/>
              <a:t>Create your AWS account</a:t>
            </a:r>
          </a:p>
          <a:p>
            <a:pPr marL="457189" indent="-457189">
              <a:buFont typeface="+mj-lt"/>
              <a:buAutoNum type="arabicPeriod"/>
            </a:pPr>
            <a:r>
              <a:rPr lang="en-US" sz="2000" dirty="0"/>
              <a:t>Setup your Virtual Private Cloud (VPC) in AWS</a:t>
            </a:r>
          </a:p>
          <a:p>
            <a:pPr marL="457189" indent="-457189">
              <a:buFont typeface="+mj-lt"/>
              <a:buAutoNum type="arabicPeriod"/>
            </a:pPr>
            <a:r>
              <a:rPr lang="en-US" sz="2000" dirty="0"/>
              <a:t>Connect to AWS with a VPN or Direct Connect</a:t>
            </a:r>
          </a:p>
          <a:p>
            <a:pPr marL="457189" indent="-457189">
              <a:buFont typeface="+mj-lt"/>
              <a:buAutoNum type="arabicPeriod"/>
            </a:pPr>
            <a:r>
              <a:rPr lang="en-US" sz="2000" dirty="0">
                <a:solidFill>
                  <a:schemeClr val="accent2"/>
                </a:solidFill>
              </a:rPr>
              <a:t>Shutdown and backup your database</a:t>
            </a:r>
          </a:p>
          <a:p>
            <a:pPr marL="457189" indent="-457189">
              <a:buFont typeface="+mj-lt"/>
              <a:buAutoNum type="arabicPeriod"/>
            </a:pPr>
            <a:r>
              <a:rPr lang="en-US" sz="2000" dirty="0">
                <a:solidFill>
                  <a:schemeClr val="accent2"/>
                </a:solidFill>
              </a:rPr>
              <a:t>Transmit the backup to S3</a:t>
            </a:r>
          </a:p>
          <a:p>
            <a:pPr marL="457189" indent="-457189">
              <a:buFont typeface="+mj-lt"/>
              <a:buAutoNum type="arabicPeriod"/>
            </a:pPr>
            <a:r>
              <a:rPr lang="en-US" sz="2000" dirty="0">
                <a:solidFill>
                  <a:schemeClr val="accent2"/>
                </a:solidFill>
              </a:rPr>
              <a:t>Configure an EC2 instance with the DB software</a:t>
            </a:r>
          </a:p>
          <a:p>
            <a:pPr marL="457189" indent="-457189">
              <a:buFont typeface="+mj-lt"/>
              <a:buAutoNum type="arabicPeriod"/>
            </a:pPr>
            <a:r>
              <a:rPr lang="en-US" sz="2000" dirty="0">
                <a:solidFill>
                  <a:schemeClr val="accent2"/>
                </a:solidFill>
              </a:rPr>
              <a:t>Restore the backup</a:t>
            </a:r>
          </a:p>
          <a:p>
            <a:pPr marL="457189" indent="-457189">
              <a:buFont typeface="+mj-lt"/>
              <a:buAutoNum type="arabicPeriod"/>
            </a:pPr>
            <a:r>
              <a:rPr lang="en-US" sz="2000" dirty="0">
                <a:solidFill>
                  <a:schemeClr val="accent2"/>
                </a:solidFill>
              </a:rPr>
              <a:t>Configure EC2 instances for the application</a:t>
            </a:r>
          </a:p>
          <a:p>
            <a:pPr marL="457189" indent="-457189">
              <a:buFont typeface="+mj-lt"/>
              <a:buAutoNum type="arabicPeriod"/>
            </a:pPr>
            <a:r>
              <a:rPr lang="en-US" sz="2000" dirty="0">
                <a:solidFill>
                  <a:schemeClr val="accent2"/>
                </a:solidFill>
              </a:rPr>
              <a:t>Switch the users to use AWS</a:t>
            </a:r>
          </a:p>
          <a:p>
            <a:r>
              <a:rPr lang="en-US" dirty="0"/>
              <a:t>Steps 4-9 could take a week or more!</a:t>
            </a:r>
          </a:p>
        </p:txBody>
      </p:sp>
    </p:spTree>
    <p:extLst>
      <p:ext uri="{BB962C8B-B14F-4D97-AF65-F5344CB8AC3E}">
        <p14:creationId xmlns:p14="http://schemas.microsoft.com/office/powerpoint/2010/main" val="334662543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04957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4294967295"/>
          </p:nvPr>
        </p:nvSpPr>
        <p:spPr>
          <a:xfrm>
            <a:off x="820208" y="1443038"/>
            <a:ext cx="7375525" cy="488950"/>
          </a:xfrm>
        </p:spPr>
        <p:txBody>
          <a:bodyPr/>
          <a:lstStyle/>
          <a:p>
            <a:pPr algn="ctr"/>
            <a:r>
              <a:rPr lang="en-US" sz="1800" dirty="0" smtClean="0"/>
              <a:t>We hope you found it interesting! A kind reminder to </a:t>
            </a:r>
          </a:p>
          <a:p>
            <a:pPr algn="ctr"/>
            <a:r>
              <a:rPr lang="en-US" sz="1800" b="1" dirty="0" smtClean="0">
                <a:solidFill>
                  <a:schemeClr val="accent2"/>
                </a:solidFill>
              </a:rPr>
              <a:t>complete the survey </a:t>
            </a:r>
            <a:r>
              <a:rPr lang="en-US" sz="1800" dirty="0" smtClean="0"/>
              <a:t>and tell us your thoughts about today’s webinar and how we can improve your webinar experience for you in the future</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9577" t="-94" r="18594" b="20066"/>
          <a:stretch/>
        </p:blipFill>
        <p:spPr>
          <a:xfrm>
            <a:off x="2768138" y="2635136"/>
            <a:ext cx="4705004" cy="1846772"/>
          </a:xfrm>
          <a:prstGeom prst="rect">
            <a:avLst/>
          </a:prstGeom>
        </p:spPr>
      </p:pic>
      <p:sp>
        <p:nvSpPr>
          <p:cNvPr id="7" name="TextBox 6"/>
          <p:cNvSpPr txBox="1"/>
          <p:nvPr/>
        </p:nvSpPr>
        <p:spPr>
          <a:xfrm>
            <a:off x="1970888" y="338071"/>
            <a:ext cx="5570815" cy="461665"/>
          </a:xfrm>
          <a:prstGeom prst="rect">
            <a:avLst/>
          </a:prstGeom>
          <a:noFill/>
        </p:spPr>
        <p:txBody>
          <a:bodyPr wrap="square" rtlCol="0">
            <a:spAutoFit/>
          </a:bodyPr>
          <a:lstStyle/>
          <a:p>
            <a:pPr algn="ctr"/>
            <a:r>
              <a:rPr lang="en-US" sz="2400" b="1" dirty="0">
                <a:solidFill>
                  <a:schemeClr val="accent2"/>
                </a:solidFill>
                <a:latin typeface="Arial" panose="020B0604020202020204" pitchFamily="34" charset="0"/>
                <a:cs typeface="Arial" panose="020B0604020202020204" pitchFamily="34" charset="0"/>
              </a:rPr>
              <a:t>Thank You </a:t>
            </a:r>
            <a:r>
              <a:rPr lang="en-US" sz="2400" b="1">
                <a:solidFill>
                  <a:schemeClr val="accent2"/>
                </a:solidFill>
                <a:latin typeface="Arial" panose="020B0604020202020204" pitchFamily="34" charset="0"/>
                <a:cs typeface="Arial" panose="020B0604020202020204" pitchFamily="34" charset="0"/>
              </a:rPr>
              <a:t>For </a:t>
            </a:r>
            <a:r>
              <a:rPr lang="en-US" sz="2400" b="1" smtClean="0">
                <a:solidFill>
                  <a:schemeClr val="accent2"/>
                </a:solidFill>
                <a:latin typeface="Arial" panose="020B0604020202020204" pitchFamily="34" charset="0"/>
                <a:cs typeface="Arial" panose="020B0604020202020204" pitchFamily="34" charset="0"/>
              </a:rPr>
              <a:t>Attending</a:t>
            </a:r>
            <a:endParaRPr lang="en-US" sz="2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55866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There is a Better </a:t>
            </a:r>
            <a:r>
              <a:rPr lang="en-US" dirty="0"/>
              <a:t>W</a:t>
            </a:r>
            <a:r>
              <a:rPr lang="en-US" dirty="0" smtClean="0"/>
              <a:t>ay!</a:t>
            </a:r>
            <a:endParaRPr lang="en-NZ" dirty="0"/>
          </a:p>
        </p:txBody>
      </p:sp>
    </p:spTree>
    <p:extLst>
      <p:ext uri="{BB962C8B-B14F-4D97-AF65-F5344CB8AC3E}">
        <p14:creationId xmlns:p14="http://schemas.microsoft.com/office/powerpoint/2010/main" val="33943017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2003" y="971551"/>
            <a:ext cx="4284993" cy="170272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37160" y="346472"/>
            <a:ext cx="7886700" cy="625079"/>
          </a:xfrm>
        </p:spPr>
        <p:txBody>
          <a:bodyPr/>
          <a:lstStyle/>
          <a:p>
            <a:r>
              <a:rPr lang="en-US" dirty="0" smtClean="0"/>
              <a:t>AWS Database Migration Service (AWS DMS)</a:t>
            </a:r>
            <a:endParaRPr lang="en-US" dirty="0"/>
          </a:p>
        </p:txBody>
      </p:sp>
      <p:sp>
        <p:nvSpPr>
          <p:cNvPr id="4" name="Rectangle 3"/>
          <p:cNvSpPr/>
          <p:nvPr/>
        </p:nvSpPr>
        <p:spPr>
          <a:xfrm>
            <a:off x="237160" y="971551"/>
            <a:ext cx="6557340" cy="1323437"/>
          </a:xfrm>
          <a:prstGeom prst="rect">
            <a:avLst/>
          </a:prstGeom>
        </p:spPr>
        <p:txBody>
          <a:bodyPr wrap="square" lIns="91438" tIns="45719" rIns="91438" bIns="45719">
            <a:spAutoFit/>
          </a:bodyPr>
          <a:lstStyle/>
          <a:p>
            <a:pPr defTabSz="914378"/>
            <a:r>
              <a:rPr lang="en-US" sz="2000" i="1" dirty="0" smtClean="0">
                <a:solidFill>
                  <a:prstClr val="black"/>
                </a:solidFill>
                <a:latin typeface="Century Gothic" panose="020B0502020202020204" pitchFamily="34" charset="0"/>
              </a:rPr>
              <a:t>DMS migrates databases to AWS easily and securely with minimal downtime. It can migrate your data to and from most widely used commercial and open-source databases.</a:t>
            </a:r>
            <a:endParaRPr lang="en-US" sz="2000" i="1" dirty="0">
              <a:solidFill>
                <a:prstClr val="black"/>
              </a:solidFill>
              <a:latin typeface="Century Gothic" panose="020B0502020202020204" pitchFamily="34" charset="0"/>
            </a:endParaRPr>
          </a:p>
        </p:txBody>
      </p:sp>
      <p:pic>
        <p:nvPicPr>
          <p:cNvPr id="7" name="Picture 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811887" y="3612726"/>
            <a:ext cx="954024" cy="490728"/>
          </a:xfrm>
          <a:prstGeom prst="rect">
            <a:avLst/>
          </a:prstGeom>
        </p:spPr>
      </p:pic>
      <p:pic>
        <p:nvPicPr>
          <p:cNvPr id="8" name="Picture 7"/>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623753" y="2977233"/>
            <a:ext cx="1084999" cy="402303"/>
          </a:xfrm>
          <a:prstGeom prst="rect">
            <a:avLst/>
          </a:prstGeom>
        </p:spPr>
      </p:pic>
      <p:pic>
        <p:nvPicPr>
          <p:cNvPr id="10" name="Picture 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867141" y="3096094"/>
            <a:ext cx="1255673" cy="164579"/>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53599" y="2532409"/>
            <a:ext cx="850621" cy="774676"/>
          </a:xfrm>
          <a:prstGeom prst="rect">
            <a:avLst/>
          </a:prstGeom>
        </p:spPr>
      </p:pic>
      <p:pic>
        <p:nvPicPr>
          <p:cNvPr id="12" name="Picture 11"/>
          <p:cNvPicPr>
            <a:picLocks noChangeAspect="1"/>
          </p:cNvPicPr>
          <p:nvPr/>
        </p:nvPicPr>
        <p:blipFill rotWithShape="1">
          <a:blip r:embed="rId8"/>
          <a:srcRect l="16479" t="4820" r="14749" b="5164"/>
          <a:stretch/>
        </p:blipFill>
        <p:spPr>
          <a:xfrm>
            <a:off x="576209" y="3518952"/>
            <a:ext cx="977242" cy="718167"/>
          </a:xfrm>
          <a:prstGeom prst="rect">
            <a:avLst/>
          </a:prstGeom>
        </p:spPr>
      </p:pic>
      <p:pic>
        <p:nvPicPr>
          <p:cNvPr id="13" name="Picture 6" descr="https://upload.wikimedia.org/wikipedia/en/3/3e/MariaDB_Logo_from_SkySQL_Ab.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48884" y="2856447"/>
            <a:ext cx="1068705" cy="55006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09849" y="3813321"/>
            <a:ext cx="1285241" cy="476015"/>
          </a:xfrm>
          <a:prstGeom prst="rect">
            <a:avLst/>
          </a:prstGeom>
        </p:spPr>
      </p:pic>
      <p:sp>
        <p:nvSpPr>
          <p:cNvPr id="3" name="TextBox 2"/>
          <p:cNvSpPr txBox="1"/>
          <p:nvPr/>
        </p:nvSpPr>
        <p:spPr>
          <a:xfrm>
            <a:off x="3422708" y="3307085"/>
            <a:ext cx="1317072" cy="253916"/>
          </a:xfrm>
          <a:prstGeom prst="rect">
            <a:avLst/>
          </a:prstGeom>
          <a:noFill/>
        </p:spPr>
        <p:txBody>
          <a:bodyPr wrap="square" rtlCol="0">
            <a:spAutoFit/>
          </a:bodyPr>
          <a:lstStyle/>
          <a:p>
            <a:r>
              <a:rPr lang="en-CA" sz="1050" b="1" dirty="0" smtClean="0"/>
              <a:t>Amazon Aurora</a:t>
            </a:r>
            <a:endParaRPr lang="en-CA" sz="1050" b="1" dirty="0"/>
          </a:p>
        </p:txBody>
      </p:sp>
      <p:pic>
        <p:nvPicPr>
          <p:cNvPr id="16" name="Picture 15"/>
          <p:cNvPicPr>
            <a:picLocks noChangeAspect="1"/>
          </p:cNvPicPr>
          <p:nvPr/>
        </p:nvPicPr>
        <p:blipFill rotWithShape="1">
          <a:blip r:embed="rId11" cstate="screen">
            <a:extLst>
              <a:ext uri="{28A0092B-C50C-407E-A947-70E740481C1C}">
                <a14:useLocalDpi xmlns:a14="http://schemas.microsoft.com/office/drawing/2010/main"/>
              </a:ext>
            </a:extLst>
          </a:blip>
          <a:srcRect/>
          <a:stretch/>
        </p:blipFill>
        <p:spPr>
          <a:xfrm>
            <a:off x="3398968" y="3622706"/>
            <a:ext cx="1258276" cy="355158"/>
          </a:xfrm>
          <a:prstGeom prst="rect">
            <a:avLst/>
          </a:prstGeom>
        </p:spPr>
      </p:pic>
      <p:pic>
        <p:nvPicPr>
          <p:cNvPr id="17" name="Picture 16"/>
          <p:cNvPicPr>
            <a:picLocks noChangeAspect="1"/>
          </p:cNvPicPr>
          <p:nvPr/>
        </p:nvPicPr>
        <p:blipFill>
          <a:blip r:embed="rId12"/>
          <a:stretch>
            <a:fillRect/>
          </a:stretch>
        </p:blipFill>
        <p:spPr>
          <a:xfrm>
            <a:off x="3372220" y="3977864"/>
            <a:ext cx="1285024" cy="397525"/>
          </a:xfrm>
          <a:prstGeom prst="rect">
            <a:avLst/>
          </a:prstGeom>
        </p:spPr>
      </p:pic>
    </p:spTree>
    <p:extLst>
      <p:ext uri="{BB962C8B-B14F-4D97-AF65-F5344CB8AC3E}">
        <p14:creationId xmlns:p14="http://schemas.microsoft.com/office/powerpoint/2010/main" val="32965851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160" y="346473"/>
            <a:ext cx="7886700" cy="625079"/>
          </a:xfrm>
        </p:spPr>
        <p:txBody>
          <a:bodyPr/>
          <a:lstStyle/>
          <a:p>
            <a:r>
              <a:rPr lang="en-GB" b="1" noProof="0" dirty="0" smtClean="0"/>
              <a:t>New NoSQL support</a:t>
            </a:r>
            <a:endParaRPr lang="en-GB" b="1" noProof="0" dirty="0">
              <a:solidFill>
                <a:srgbClr val="FFC000"/>
              </a:solidFill>
            </a:endParaRPr>
          </a:p>
        </p:txBody>
      </p:sp>
      <p:sp>
        <p:nvSpPr>
          <p:cNvPr id="3" name="TextBox 2"/>
          <p:cNvSpPr txBox="1"/>
          <p:nvPr/>
        </p:nvSpPr>
        <p:spPr>
          <a:xfrm>
            <a:off x="250023" y="1292714"/>
            <a:ext cx="4037827" cy="415498"/>
          </a:xfrm>
          <a:prstGeom prst="rect">
            <a:avLst/>
          </a:prstGeom>
          <a:noFill/>
        </p:spPr>
        <p:txBody>
          <a:bodyPr wrap="square" rtlCol="0">
            <a:spAutoFit/>
          </a:bodyPr>
          <a:lstStyle/>
          <a:p>
            <a:r>
              <a:rPr lang="en-US" sz="2100" b="1" dirty="0" smtClean="0">
                <a:solidFill>
                  <a:srgbClr val="FFC000"/>
                </a:solidFill>
              </a:rPr>
              <a:t>Migrate to AWS</a:t>
            </a:r>
            <a:endParaRPr lang="en-US" sz="2100" b="1" dirty="0">
              <a:solidFill>
                <a:srgbClr val="FFC000"/>
              </a:solidFill>
            </a:endParaRPr>
          </a:p>
        </p:txBody>
      </p:sp>
      <p:sp>
        <p:nvSpPr>
          <p:cNvPr id="24" name="Rectangle 23"/>
          <p:cNvSpPr/>
          <p:nvPr/>
        </p:nvSpPr>
        <p:spPr>
          <a:xfrm>
            <a:off x="358659" y="1685129"/>
            <a:ext cx="4444797" cy="784830"/>
          </a:xfrm>
          <a:prstGeom prst="rect">
            <a:avLst/>
          </a:prstGeom>
        </p:spPr>
        <p:txBody>
          <a:bodyPr wrap="square">
            <a:spAutoFit/>
          </a:bodyPr>
          <a:lstStyle/>
          <a:p>
            <a:pPr marL="123825" indent="-123825">
              <a:lnSpc>
                <a:spcPct val="150000"/>
              </a:lnSpc>
              <a:buFont typeface="Arial" charset="0"/>
              <a:buChar char="•"/>
            </a:pPr>
            <a:r>
              <a:rPr lang="en-US" sz="1500" b="1" dirty="0" smtClean="0"/>
              <a:t>Move from MongoDB to Amazon DynamoDB</a:t>
            </a:r>
          </a:p>
          <a:p>
            <a:pPr marL="123825" indent="-123825">
              <a:lnSpc>
                <a:spcPct val="150000"/>
              </a:lnSpc>
              <a:buFont typeface="Arial" charset="0"/>
              <a:buChar char="•"/>
            </a:pPr>
            <a:r>
              <a:rPr lang="en-US" sz="1500" b="1" dirty="0" smtClean="0"/>
              <a:t>Move from MongoDB to relational </a:t>
            </a:r>
            <a:r>
              <a:rPr lang="en-US" sz="1500" b="1" dirty="0" err="1" smtClean="0"/>
              <a:t>db’s</a:t>
            </a:r>
            <a:endParaRPr lang="en-US" sz="1500" b="1" dirty="0"/>
          </a:p>
        </p:txBody>
      </p:sp>
      <p:sp>
        <p:nvSpPr>
          <p:cNvPr id="33" name="TextBox 32"/>
          <p:cNvSpPr txBox="1"/>
          <p:nvPr/>
        </p:nvSpPr>
        <p:spPr>
          <a:xfrm>
            <a:off x="4967189" y="1292714"/>
            <a:ext cx="4176811" cy="415498"/>
          </a:xfrm>
          <a:prstGeom prst="rect">
            <a:avLst/>
          </a:prstGeom>
          <a:noFill/>
        </p:spPr>
        <p:txBody>
          <a:bodyPr wrap="square" rtlCol="0">
            <a:spAutoFit/>
          </a:bodyPr>
          <a:lstStyle/>
          <a:p>
            <a:r>
              <a:rPr lang="en-US" sz="2100" b="1" dirty="0" smtClean="0">
                <a:solidFill>
                  <a:srgbClr val="FFC000"/>
                </a:solidFill>
              </a:rPr>
              <a:t>Move between NoSQL and SQL</a:t>
            </a:r>
            <a:endParaRPr lang="en-US" sz="2100" b="1" dirty="0">
              <a:solidFill>
                <a:srgbClr val="FFC000"/>
              </a:solidFill>
            </a:endParaRPr>
          </a:p>
        </p:txBody>
      </p:sp>
      <p:sp>
        <p:nvSpPr>
          <p:cNvPr id="34" name="Rectangle 33"/>
          <p:cNvSpPr/>
          <p:nvPr/>
        </p:nvSpPr>
        <p:spPr>
          <a:xfrm>
            <a:off x="5062023" y="1685129"/>
            <a:ext cx="2743201" cy="395814"/>
          </a:xfrm>
          <a:prstGeom prst="rect">
            <a:avLst/>
          </a:prstGeom>
        </p:spPr>
        <p:txBody>
          <a:bodyPr wrap="square">
            <a:spAutoFit/>
          </a:bodyPr>
          <a:lstStyle/>
          <a:p>
            <a:pPr marL="123825" indent="-123825">
              <a:lnSpc>
                <a:spcPct val="150000"/>
              </a:lnSpc>
              <a:buFont typeface="Arial" charset="0"/>
              <a:buChar char="•"/>
            </a:pPr>
            <a:r>
              <a:rPr lang="en-US" sz="1500" b="1" dirty="0" smtClean="0"/>
              <a:t>Change technologies</a:t>
            </a:r>
            <a:endParaRPr lang="en-US" sz="1500" b="1" dirty="0"/>
          </a:p>
        </p:txBody>
      </p:sp>
      <p:pic>
        <p:nvPicPr>
          <p:cNvPr id="39" name="Picture 3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48171" y="2124060"/>
            <a:ext cx="1096379" cy="143700"/>
          </a:xfrm>
          <a:prstGeom prst="rect">
            <a:avLst/>
          </a:prstGeom>
        </p:spPr>
      </p:pic>
      <p:pic>
        <p:nvPicPr>
          <p:cNvPr id="40" name="Picture 3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033982" y="2991359"/>
            <a:ext cx="669394" cy="344321"/>
          </a:xfrm>
          <a:prstGeom prst="rect">
            <a:avLst/>
          </a:prstGeom>
        </p:spPr>
      </p:pic>
      <p:pic>
        <p:nvPicPr>
          <p:cNvPr id="41" name="Picture 40"/>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5033982" y="2317426"/>
            <a:ext cx="813749" cy="301727"/>
          </a:xfrm>
          <a:prstGeom prst="rect">
            <a:avLst/>
          </a:prstGeom>
        </p:spPr>
      </p:pic>
      <p:sp>
        <p:nvSpPr>
          <p:cNvPr id="42" name="Down Arrow 41"/>
          <p:cNvSpPr/>
          <p:nvPr/>
        </p:nvSpPr>
        <p:spPr>
          <a:xfrm rot="16200000">
            <a:off x="2147659" y="3240203"/>
            <a:ext cx="590550" cy="295275"/>
          </a:xfrm>
          <a:prstGeom prst="down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sz="1350" dirty="0"/>
          </a:p>
        </p:txBody>
      </p:sp>
      <p:pic>
        <p:nvPicPr>
          <p:cNvPr id="44" name="Picture 6" descr="https://upload.wikimedia.org/wikipedia/en/3/3e/MariaDB_Logo_from_SkySQL_Ab.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97828" y="2580749"/>
            <a:ext cx="743283" cy="382571"/>
          </a:xfrm>
          <a:prstGeom prst="rect">
            <a:avLst/>
          </a:prstGeom>
          <a:noFill/>
          <a:extLst>
            <a:ext uri="{909E8E84-426E-40DD-AFC4-6F175D3DCCD1}">
              <a14:hiddenFill xmlns:a14="http://schemas.microsoft.com/office/drawing/2010/main">
                <a:solidFill>
                  <a:srgbClr val="FFFFFF"/>
                </a:solidFill>
              </a14:hiddenFill>
            </a:ext>
          </a:extLst>
        </p:spPr>
      </p:pic>
      <p:cxnSp>
        <p:nvCxnSpPr>
          <p:cNvPr id="55" name="Straight Connector 54"/>
          <p:cNvCxnSpPr/>
          <p:nvPr/>
        </p:nvCxnSpPr>
        <p:spPr>
          <a:xfrm flipH="1">
            <a:off x="4697478" y="1409700"/>
            <a:ext cx="0" cy="3343275"/>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10187" y="4073569"/>
            <a:ext cx="738360" cy="672438"/>
          </a:xfrm>
          <a:prstGeom prst="rect">
            <a:avLst/>
          </a:prstGeom>
        </p:spPr>
      </p:pic>
      <p:sp>
        <p:nvSpPr>
          <p:cNvPr id="29" name="TextBox 28"/>
          <p:cNvSpPr txBox="1"/>
          <p:nvPr/>
        </p:nvSpPr>
        <p:spPr>
          <a:xfrm>
            <a:off x="4866827" y="4738257"/>
            <a:ext cx="1317072" cy="253916"/>
          </a:xfrm>
          <a:prstGeom prst="rect">
            <a:avLst/>
          </a:prstGeom>
          <a:noFill/>
        </p:spPr>
        <p:txBody>
          <a:bodyPr wrap="square" rtlCol="0">
            <a:spAutoFit/>
          </a:bodyPr>
          <a:lstStyle/>
          <a:p>
            <a:r>
              <a:rPr lang="en-CA" sz="1050" b="1" dirty="0" smtClean="0"/>
              <a:t>Amazon Aurora</a:t>
            </a:r>
            <a:endParaRPr lang="en-CA" sz="1050" b="1" dirty="0"/>
          </a:p>
        </p:txBody>
      </p:sp>
      <p:pic>
        <p:nvPicPr>
          <p:cNvPr id="30" name="Picture 2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3997" y="3138552"/>
            <a:ext cx="1764945" cy="478577"/>
          </a:xfrm>
          <a:prstGeom prst="rect">
            <a:avLst/>
          </a:prstGeom>
        </p:spPr>
      </p:pic>
      <p:grpSp>
        <p:nvGrpSpPr>
          <p:cNvPr id="31" name="Group 30"/>
          <p:cNvGrpSpPr/>
          <p:nvPr/>
        </p:nvGrpSpPr>
        <p:grpSpPr>
          <a:xfrm>
            <a:off x="2883702" y="2425330"/>
            <a:ext cx="1356678" cy="1204694"/>
            <a:chOff x="4272580" y="1987030"/>
            <a:chExt cx="1356678" cy="1204694"/>
          </a:xfrm>
        </p:grpSpPr>
        <p:pic>
          <p:nvPicPr>
            <p:cNvPr id="32" name="Picture 3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69758" y="1987030"/>
              <a:ext cx="962322" cy="962322"/>
            </a:xfrm>
            <a:prstGeom prst="rect">
              <a:avLst/>
            </a:prstGeom>
          </p:spPr>
        </p:pic>
        <p:sp>
          <p:nvSpPr>
            <p:cNvPr id="35" name="TextBox 34"/>
            <p:cNvSpPr txBox="1"/>
            <p:nvPr/>
          </p:nvSpPr>
          <p:spPr>
            <a:xfrm>
              <a:off x="4272580" y="2706979"/>
              <a:ext cx="1356678" cy="484745"/>
            </a:xfrm>
            <a:prstGeom prst="rect">
              <a:avLst/>
            </a:prstGeom>
          </p:spPr>
          <p:txBody>
            <a:bodyPr vert="horz" lIns="68580" tIns="34290" rIns="68580" bIns="34290" rtlCol="0" anchor="ctr">
              <a:normAutofit/>
            </a:bodyPr>
            <a:lstStyle>
              <a:defPPr>
                <a:defRPr lang="en-US"/>
              </a:defPPr>
              <a:lvl1pPr algn="ctr" defTabSz="914400">
                <a:spcBef>
                  <a:spcPct val="0"/>
                </a:spcBef>
                <a:buNone/>
                <a:defRPr>
                  <a:solidFill>
                    <a:srgbClr val="BFBFBF"/>
                  </a:solidFill>
                  <a:latin typeface="+mj-lt"/>
                  <a:ea typeface="+mj-ea"/>
                  <a:cs typeface="+mj-cs"/>
                </a:defRPr>
              </a:lvl1pPr>
            </a:lstStyle>
            <a:p>
              <a:r>
                <a:rPr lang="en-AU" sz="1200" b="1" dirty="0" smtClean="0">
                  <a:solidFill>
                    <a:schemeClr val="tx1"/>
                  </a:solidFill>
                  <a:latin typeface="Avenir Medium" charset="0"/>
                  <a:ea typeface="Avenir Medium" charset="0"/>
                  <a:cs typeface="Avenir Medium" charset="0"/>
                </a:rPr>
                <a:t>DynamoDB</a:t>
              </a:r>
              <a:endParaRPr lang="en-US" sz="1200" b="1" dirty="0">
                <a:solidFill>
                  <a:schemeClr val="tx1"/>
                </a:solidFill>
                <a:latin typeface="Avenir Medium" charset="0"/>
                <a:ea typeface="Avenir Medium" charset="0"/>
                <a:cs typeface="Avenir Medium" charset="0"/>
              </a:endParaRPr>
            </a:p>
          </p:txBody>
        </p:sp>
      </p:grpSp>
      <p:grpSp>
        <p:nvGrpSpPr>
          <p:cNvPr id="36" name="Group 35"/>
          <p:cNvGrpSpPr/>
          <p:nvPr/>
        </p:nvGrpSpPr>
        <p:grpSpPr>
          <a:xfrm>
            <a:off x="7445521" y="2790778"/>
            <a:ext cx="1356678" cy="1204694"/>
            <a:chOff x="4272580" y="1987030"/>
            <a:chExt cx="1356678" cy="1204694"/>
          </a:xfrm>
        </p:grpSpPr>
        <p:pic>
          <p:nvPicPr>
            <p:cNvPr id="37" name="Picture 3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69758" y="1987030"/>
              <a:ext cx="962322" cy="962322"/>
            </a:xfrm>
            <a:prstGeom prst="rect">
              <a:avLst/>
            </a:prstGeom>
          </p:spPr>
        </p:pic>
        <p:sp>
          <p:nvSpPr>
            <p:cNvPr id="50" name="TextBox 49"/>
            <p:cNvSpPr txBox="1"/>
            <p:nvPr/>
          </p:nvSpPr>
          <p:spPr>
            <a:xfrm>
              <a:off x="4272580" y="2706979"/>
              <a:ext cx="1356678" cy="484745"/>
            </a:xfrm>
            <a:prstGeom prst="rect">
              <a:avLst/>
            </a:prstGeom>
          </p:spPr>
          <p:txBody>
            <a:bodyPr vert="horz" lIns="68580" tIns="34290" rIns="68580" bIns="34290" rtlCol="0" anchor="ctr">
              <a:normAutofit/>
            </a:bodyPr>
            <a:lstStyle>
              <a:defPPr>
                <a:defRPr lang="en-US"/>
              </a:defPPr>
              <a:lvl1pPr algn="ctr" defTabSz="914400">
                <a:spcBef>
                  <a:spcPct val="0"/>
                </a:spcBef>
                <a:buNone/>
                <a:defRPr>
                  <a:solidFill>
                    <a:srgbClr val="BFBFBF"/>
                  </a:solidFill>
                  <a:latin typeface="+mj-lt"/>
                  <a:ea typeface="+mj-ea"/>
                  <a:cs typeface="+mj-cs"/>
                </a:defRPr>
              </a:lvl1pPr>
            </a:lstStyle>
            <a:p>
              <a:r>
                <a:rPr lang="en-AU" sz="1200" b="1" dirty="0" smtClean="0">
                  <a:solidFill>
                    <a:schemeClr val="tx1"/>
                  </a:solidFill>
                  <a:latin typeface="Avenir Medium" charset="0"/>
                  <a:ea typeface="Avenir Medium" charset="0"/>
                  <a:cs typeface="Avenir Medium" charset="0"/>
                </a:rPr>
                <a:t>DynamoDB</a:t>
              </a:r>
              <a:endParaRPr lang="en-US" sz="1200" b="1" dirty="0">
                <a:solidFill>
                  <a:schemeClr val="tx1"/>
                </a:solidFill>
                <a:latin typeface="Avenir Medium" charset="0"/>
                <a:ea typeface="Avenir Medium" charset="0"/>
                <a:cs typeface="Avenir Medium" charset="0"/>
              </a:endParaRPr>
            </a:p>
          </p:txBody>
        </p:sp>
      </p:grpSp>
      <p:sp>
        <p:nvSpPr>
          <p:cNvPr id="54" name="Down Arrow 53"/>
          <p:cNvSpPr/>
          <p:nvPr/>
        </p:nvSpPr>
        <p:spPr>
          <a:xfrm rot="16200000">
            <a:off x="6439717" y="3240204"/>
            <a:ext cx="590550" cy="295275"/>
          </a:xfrm>
          <a:prstGeom prst="down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sz="1350" dirty="0"/>
          </a:p>
        </p:txBody>
      </p:sp>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52357" y="3791568"/>
            <a:ext cx="619367" cy="682041"/>
          </a:xfrm>
          <a:prstGeom prst="rect">
            <a:avLst/>
          </a:prstGeom>
        </p:spPr>
      </p:pic>
      <p:sp>
        <p:nvSpPr>
          <p:cNvPr id="56" name="TextBox 55"/>
          <p:cNvSpPr txBox="1"/>
          <p:nvPr/>
        </p:nvSpPr>
        <p:spPr>
          <a:xfrm>
            <a:off x="2868816" y="4418385"/>
            <a:ext cx="1356678" cy="484745"/>
          </a:xfrm>
          <a:prstGeom prst="rect">
            <a:avLst/>
          </a:prstGeom>
        </p:spPr>
        <p:txBody>
          <a:bodyPr vert="horz" lIns="68580" tIns="34290" rIns="68580" bIns="34290" rtlCol="0" anchor="ctr">
            <a:normAutofit/>
          </a:bodyPr>
          <a:lstStyle>
            <a:defPPr>
              <a:defRPr lang="en-US"/>
            </a:defPPr>
            <a:lvl1pPr algn="ctr" defTabSz="914400">
              <a:spcBef>
                <a:spcPct val="0"/>
              </a:spcBef>
              <a:buNone/>
              <a:defRPr>
                <a:solidFill>
                  <a:srgbClr val="BFBFBF"/>
                </a:solidFill>
                <a:latin typeface="+mj-lt"/>
                <a:ea typeface="+mj-ea"/>
                <a:cs typeface="+mj-cs"/>
              </a:defRPr>
            </a:lvl1pPr>
          </a:lstStyle>
          <a:p>
            <a:r>
              <a:rPr lang="en-AU" sz="1200" b="1" dirty="0" smtClean="0">
                <a:solidFill>
                  <a:schemeClr val="tx1"/>
                </a:solidFill>
                <a:latin typeface="Avenir Medium" charset="0"/>
                <a:ea typeface="Avenir Medium" charset="0"/>
                <a:cs typeface="Avenir Medium" charset="0"/>
              </a:rPr>
              <a:t>RDS</a:t>
            </a:r>
            <a:endParaRPr lang="en-US" sz="1200" b="1" dirty="0">
              <a:solidFill>
                <a:schemeClr val="tx1"/>
              </a:solidFill>
              <a:latin typeface="Avenir Medium" charset="0"/>
              <a:ea typeface="Avenir Medium" charset="0"/>
              <a:cs typeface="Avenir Medium" charset="0"/>
            </a:endParaRPr>
          </a:p>
        </p:txBody>
      </p:sp>
      <p:pic>
        <p:nvPicPr>
          <p:cNvPr id="26" name="Picture 25"/>
          <p:cNvPicPr>
            <a:picLocks noChangeAspect="1"/>
          </p:cNvPicPr>
          <p:nvPr/>
        </p:nvPicPr>
        <p:blipFill rotWithShape="1">
          <a:blip r:embed="rId11" cstate="screen">
            <a:extLst>
              <a:ext uri="{28A0092B-C50C-407E-A947-70E740481C1C}">
                <a14:useLocalDpi xmlns:a14="http://schemas.microsoft.com/office/drawing/2010/main"/>
              </a:ext>
            </a:extLst>
          </a:blip>
          <a:srcRect/>
          <a:stretch/>
        </p:blipFill>
        <p:spPr>
          <a:xfrm>
            <a:off x="5021620" y="3422635"/>
            <a:ext cx="934092" cy="263655"/>
          </a:xfrm>
          <a:prstGeom prst="rect">
            <a:avLst/>
          </a:prstGeom>
        </p:spPr>
      </p:pic>
      <p:pic>
        <p:nvPicPr>
          <p:cNvPr id="27" name="Picture 26"/>
          <p:cNvPicPr>
            <a:picLocks noChangeAspect="1"/>
          </p:cNvPicPr>
          <p:nvPr/>
        </p:nvPicPr>
        <p:blipFill>
          <a:blip r:embed="rId12"/>
          <a:stretch>
            <a:fillRect/>
          </a:stretch>
        </p:blipFill>
        <p:spPr>
          <a:xfrm>
            <a:off x="5000449" y="3700366"/>
            <a:ext cx="953948" cy="295106"/>
          </a:xfrm>
          <a:prstGeom prst="rect">
            <a:avLst/>
          </a:prstGeom>
        </p:spPr>
      </p:pic>
    </p:spTree>
    <p:extLst>
      <p:ext uri="{BB962C8B-B14F-4D97-AF65-F5344CB8AC3E}">
        <p14:creationId xmlns:p14="http://schemas.microsoft.com/office/powerpoint/2010/main" val="52329812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DeckTemplate_Webinars">
  <a:themeElements>
    <a:clrScheme name="Custom 1">
      <a:dk1>
        <a:srgbClr val="474746"/>
      </a:dk1>
      <a:lt1>
        <a:sysClr val="window" lastClr="FFFFFF"/>
      </a:lt1>
      <a:dk2>
        <a:srgbClr val="6D6E6D"/>
      </a:dk2>
      <a:lt2>
        <a:srgbClr val="F8F8F8"/>
      </a:lt2>
      <a:accent1>
        <a:srgbClr val="FCB64C"/>
      </a:accent1>
      <a:accent2>
        <a:srgbClr val="F7A028"/>
      </a:accent2>
      <a:accent3>
        <a:srgbClr val="0C67AE"/>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597C89A-FD0C-431E-81F6-90225B937683}">
  <ds:schemaRefs>
    <ds:schemaRef ds:uri="http://schemas.microsoft.com/office/infopath/2007/PartnerControls"/>
    <ds:schemaRef ds:uri="http://purl.org/dc/elements/1.1/"/>
    <ds:schemaRef ds:uri="http://schemas.microsoft.com/office/2006/metadata/properties"/>
    <ds:schemaRef ds:uri="http://purl.org/dc/terms/"/>
    <ds:schemaRef ds:uri="http://purl.org/dc/dcmitype/"/>
    <ds:schemaRef ds:uri="http://schemas.microsoft.com/office/2006/documentManagement/typ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DeckTemplate-Webinars (002)</Template>
  <TotalTime>8101</TotalTime>
  <Words>5973</Words>
  <Application>Microsoft Macintosh PowerPoint</Application>
  <PresentationFormat>On-screen Show (16:9)</PresentationFormat>
  <Paragraphs>809</Paragraphs>
  <Slides>61</Slides>
  <Notes>23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61</vt:i4>
      </vt:variant>
    </vt:vector>
  </HeadingPairs>
  <TitlesOfParts>
    <vt:vector size="73" baseType="lpstr">
      <vt:lpstr>Amazon Ember</vt:lpstr>
      <vt:lpstr>Amazon Ember Regular</vt:lpstr>
      <vt:lpstr>AppleSymbols</vt:lpstr>
      <vt:lpstr>Arial</vt:lpstr>
      <vt:lpstr>Arial Black</vt:lpstr>
      <vt:lpstr>Avenir Medium</vt:lpstr>
      <vt:lpstr>Century Gothic</vt:lpstr>
      <vt:lpstr>Mangal</vt:lpstr>
      <vt:lpstr>Verdana</vt:lpstr>
      <vt:lpstr>Wingdings</vt:lpstr>
      <vt:lpstr>Wingdings 2</vt:lpstr>
      <vt:lpstr>1_DeckTemplate_Webinars</vt:lpstr>
      <vt:lpstr>PowerPoint Presentation</vt:lpstr>
      <vt:lpstr>PowerPoint Presentation</vt:lpstr>
      <vt:lpstr>Recap: Database Migration Basics</vt:lpstr>
      <vt:lpstr>Customers Want to Migrate to AWS, but…</vt:lpstr>
      <vt:lpstr>Traditional Approach to Migrate to AWS</vt:lpstr>
      <vt:lpstr>Traditional Approach to Migrate to AWS</vt:lpstr>
      <vt:lpstr>Now There is a Better Way!</vt:lpstr>
      <vt:lpstr>AWS Database Migration Service (AWS DMS)</vt:lpstr>
      <vt:lpstr>New NoSQL support</vt:lpstr>
      <vt:lpstr>New Support for S3 as a Source and Target</vt:lpstr>
      <vt:lpstr>Keep Your Apps Running During the Migration</vt:lpstr>
      <vt:lpstr>For less than $10 per TB!</vt:lpstr>
      <vt:lpstr>My Database is Too Big!</vt:lpstr>
      <vt:lpstr>Data Ingestion with AWS</vt:lpstr>
      <vt:lpstr>AWS Schema Conversion Tool (AWS SCT)</vt:lpstr>
      <vt:lpstr>SCT Helps with Converting Tables, Views &amp; Code</vt:lpstr>
      <vt:lpstr>SCT can tell you how hard the migration will be</vt:lpstr>
      <vt:lpstr>Pricing and Terms and Conditions</vt:lpstr>
      <vt:lpstr>When to use DMS and SCT?</vt:lpstr>
      <vt:lpstr>Strengths and Focus Areas</vt:lpstr>
      <vt:lpstr>Tools for Migration Project Phases</vt:lpstr>
      <vt:lpstr>Tools for Migration Scenarios</vt:lpstr>
      <vt:lpstr>That’s the tools, but how to manage migration projects?</vt:lpstr>
      <vt:lpstr>Introducing the AWS Migration Framework</vt:lpstr>
      <vt:lpstr>AWS Migration Framework</vt:lpstr>
      <vt:lpstr>AWS Migration Framework</vt:lpstr>
      <vt:lpstr>AWS Migration Framework</vt:lpstr>
      <vt:lpstr>AWS Migration Framework</vt:lpstr>
      <vt:lpstr>AWS Migration Framework-  Readiness and Planning</vt:lpstr>
      <vt:lpstr>AWS Migration Framework - Readiness &amp; Planning</vt:lpstr>
      <vt:lpstr>AWS Migration Framework - Readiness &amp; Planning</vt:lpstr>
      <vt:lpstr>AWS Migration Framework - Readiness &amp; Planning</vt:lpstr>
      <vt:lpstr>Application Assessment</vt:lpstr>
      <vt:lpstr>It’s Not Just the Database!</vt:lpstr>
      <vt:lpstr>Database Assessment</vt:lpstr>
      <vt:lpstr>Application Technical Assessment</vt:lpstr>
      <vt:lpstr>AWS Migration Framework - Readiness &amp; Planning</vt:lpstr>
      <vt:lpstr>AWS Migration Framework - Readiness &amp; Planning</vt:lpstr>
      <vt:lpstr>AWS Migration Framework - Readiness &amp; Planning</vt:lpstr>
      <vt:lpstr>Migration Readiness and Planning Outcomes</vt:lpstr>
      <vt:lpstr>AWS Migration Framework -Activate</vt:lpstr>
      <vt:lpstr>AWS Migration Framework - Activate</vt:lpstr>
      <vt:lpstr>Building a Migration Team</vt:lpstr>
      <vt:lpstr>Hiring and Developing Talent</vt:lpstr>
      <vt:lpstr>Pilot/POC</vt:lpstr>
      <vt:lpstr>AWS Migration Framework -Execute</vt:lpstr>
      <vt:lpstr>AWS Migration Framework - Execute</vt:lpstr>
      <vt:lpstr>AWS Migration Framework -Optimize</vt:lpstr>
      <vt:lpstr>AWS Migration Framework - Optimize</vt:lpstr>
      <vt:lpstr>Hint &amp; Tips – Lessons From the Trenches</vt:lpstr>
      <vt:lpstr>Migrations are Hard!</vt:lpstr>
      <vt:lpstr>Things to remember</vt:lpstr>
      <vt:lpstr>Things to remember – Cont.</vt:lpstr>
      <vt:lpstr>Things to remember – Cont.</vt:lpstr>
      <vt:lpstr>Things to remember – Cont.</vt:lpstr>
      <vt:lpstr>Extra Connection Attributes </vt:lpstr>
      <vt:lpstr>Migration Effort</vt:lpstr>
      <vt:lpstr>Database migration – multi phase process</vt:lpstr>
      <vt:lpstr>Database Migration Process</vt:lpstr>
      <vt:lpstr>PowerPoint Presentation</vt:lpstr>
      <vt:lpstr>PowerPoint Presentation</vt:lpstr>
    </vt:vector>
  </TitlesOfParts>
  <Company>Amazon.com</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laytonb@amazon.com</dc:creator>
  <cp:lastModifiedBy>Microsoft Office User</cp:lastModifiedBy>
  <cp:revision>100</cp:revision>
  <dcterms:created xsi:type="dcterms:W3CDTF">2016-09-02T00:13:00Z</dcterms:created>
  <dcterms:modified xsi:type="dcterms:W3CDTF">2017-10-19T08:02:18Z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