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57" r:id="rId5"/>
    <p:sldId id="259" r:id="rId6"/>
    <p:sldId id="270" r:id="rId7"/>
    <p:sldId id="261" r:id="rId8"/>
    <p:sldId id="260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567"/>
  </p:normalViewPr>
  <p:slideViewPr>
    <p:cSldViewPr snapToGrid="0" snapToObjects="1">
      <p:cViewPr varScale="1">
        <p:scale>
          <a:sx n="63" d="100"/>
          <a:sy n="63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5631-1384-C44F-B3D8-FF62EC739E3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109F-9872-1E4E-BDF3-25E1486E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8A25-3AAF-EB49-AA26-1BA6E9A0776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56B8-2CAF-C343-959F-E512B249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what-is-mongodb" TargetMode="Externa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502921"/>
            <a:ext cx="10881360" cy="2076768"/>
          </a:xfrm>
        </p:spPr>
        <p:txBody>
          <a:bodyPr>
            <a:normAutofit/>
          </a:bodyPr>
          <a:lstStyle/>
          <a:p>
            <a:r>
              <a:rPr lang="en-US" b="1" dirty="0" smtClean="0"/>
              <a:t>AWS Database Migration 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NoSQL Workshop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3184733"/>
            <a:ext cx="2137729" cy="2137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778" t="17242" r="19153" b="17911"/>
          <a:stretch/>
        </p:blipFill>
        <p:spPr>
          <a:xfrm>
            <a:off x="6918960" y="3138169"/>
            <a:ext cx="3794760" cy="223085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372100" y="3910127"/>
            <a:ext cx="1386840" cy="686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Create </a:t>
            </a:r>
            <a:r>
              <a:rPr lang="en-US" dirty="0" err="1" smtClean="0"/>
              <a:t>DynamoDB</a:t>
            </a:r>
            <a:r>
              <a:rPr lang="en-US" dirty="0" smtClean="0"/>
              <a:t>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DMS role for accessing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smtClean="0"/>
              <a:t>DMS: </a:t>
            </a:r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DMS provisions the target for you</a:t>
            </a:r>
          </a:p>
          <a:p>
            <a:endParaRPr lang="en-US" dirty="0" smtClean="0"/>
          </a:p>
          <a:p>
            <a:r>
              <a:rPr lang="en-US" dirty="0" smtClean="0"/>
              <a:t>Creates 1:1 mapping between source MongoDB tables and </a:t>
            </a:r>
            <a:r>
              <a:rPr lang="en-US" dirty="0" err="1" smtClean="0"/>
              <a:t>DynamoDB</a:t>
            </a:r>
            <a:r>
              <a:rPr lang="en-US" dirty="0" smtClean="0"/>
              <a:t> tables</a:t>
            </a:r>
          </a:p>
          <a:p>
            <a:pPr lvl="2"/>
            <a:r>
              <a:rPr lang="en-US" dirty="0" smtClean="0"/>
              <a:t>Provisions with 200 read + 200 write capacity units (=$</a:t>
            </a:r>
            <a:r>
              <a:rPr lang="hr-HR" dirty="0" smtClean="0"/>
              <a:t>132.50/table/</a:t>
            </a:r>
            <a:r>
              <a:rPr lang="hr-HR" dirty="0" err="1" smtClean="0"/>
              <a:t>month</a:t>
            </a:r>
            <a:r>
              <a:rPr lang="hr-HR" dirty="0" smtClean="0"/>
              <a:t>)</a:t>
            </a:r>
          </a:p>
          <a:p>
            <a:pPr lvl="3"/>
            <a:r>
              <a:rPr lang="en-US" dirty="0" smtClean="0"/>
              <a:t>2100 total read/writes (</a:t>
            </a:r>
            <a:r>
              <a:rPr lang="en-US" dirty="0" err="1" smtClean="0"/>
              <a:t>approx</a:t>
            </a:r>
            <a:r>
              <a:rPr lang="en-US" dirty="0" smtClean="0"/>
              <a:t> $1400/month)</a:t>
            </a:r>
          </a:p>
          <a:p>
            <a:pPr lvl="2"/>
            <a:r>
              <a:rPr lang="en-US" dirty="0" smtClean="0"/>
              <a:t>Does not turn that back off/dial it down(!)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DMS: MongoDB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 with defaults</a:t>
            </a:r>
          </a:p>
          <a:p>
            <a:pPr lvl="1"/>
            <a:r>
              <a:rPr lang="en-US" dirty="0" smtClean="0"/>
              <a:t>Runs with localhost bindings</a:t>
            </a:r>
          </a:p>
          <a:p>
            <a:pPr lvl="2"/>
            <a:r>
              <a:rPr lang="en-US" dirty="0" smtClean="0"/>
              <a:t>Need to change MongoDB </a:t>
            </a:r>
            <a:r>
              <a:rPr lang="en-US" dirty="0" err="1" smtClean="0"/>
              <a:t>config</a:t>
            </a:r>
            <a:r>
              <a:rPr lang="en-US" dirty="0" smtClean="0"/>
              <a:t> file to permit binding on external ports</a:t>
            </a:r>
          </a:p>
          <a:p>
            <a:pPr lvl="1"/>
            <a:r>
              <a:rPr lang="en-US" dirty="0" smtClean="0"/>
              <a:t>Runs with no user account for access</a:t>
            </a:r>
          </a:p>
          <a:p>
            <a:pPr lvl="2"/>
            <a:r>
              <a:rPr lang="en-US" dirty="0" smtClean="0"/>
              <a:t>Create a MongoDB privileged user to securely access specific databases</a:t>
            </a:r>
          </a:p>
          <a:p>
            <a:pPr lvl="2"/>
            <a:endParaRPr lang="en-US" dirty="0"/>
          </a:p>
          <a:p>
            <a:r>
              <a:rPr lang="en-US" dirty="0" smtClean="0"/>
              <a:t>CDC / incremental change migration requires MongoDB cluster</a:t>
            </a:r>
          </a:p>
        </p:txBody>
      </p:sp>
    </p:spTree>
    <p:extLst>
      <p:ext uri="{BB962C8B-B14F-4D97-AF65-F5344CB8AC3E}">
        <p14:creationId xmlns:p14="http://schemas.microsoft.com/office/powerpoint/2010/main" val="6110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technical individuals with an existing AWS account</a:t>
            </a:r>
          </a:p>
          <a:p>
            <a:pPr lvl="1"/>
            <a:r>
              <a:rPr lang="en-US" dirty="0" smtClean="0"/>
              <a:t>no background in NoSQL is required</a:t>
            </a:r>
          </a:p>
          <a:p>
            <a:r>
              <a:rPr lang="en-US" dirty="0" smtClean="0"/>
              <a:t>In Scope</a:t>
            </a:r>
          </a:p>
          <a:p>
            <a:pPr lvl="1"/>
            <a:r>
              <a:rPr lang="en-US" dirty="0" smtClean="0"/>
              <a:t>Provide a walkthrough of the necessary steps for transferring data from a MongoDB source database to Amazon </a:t>
            </a:r>
            <a:r>
              <a:rPr lang="en-US" dirty="0" err="1" smtClean="0"/>
              <a:t>DynamoDB</a:t>
            </a:r>
            <a:r>
              <a:rPr lang="en-US" dirty="0" smtClean="0"/>
              <a:t> target tables</a:t>
            </a:r>
          </a:p>
          <a:p>
            <a:r>
              <a:rPr lang="en-US" dirty="0" smtClean="0"/>
              <a:t>Out </a:t>
            </a:r>
            <a:r>
              <a:rPr lang="en-US" dirty="0" smtClean="0"/>
              <a:t>of Scope</a:t>
            </a:r>
          </a:p>
          <a:p>
            <a:pPr lvl="1"/>
            <a:r>
              <a:rPr lang="en-US" dirty="0" smtClean="0"/>
              <a:t>Any CDC / ongoing data replication besides the initial replication is out of scope for this lab</a:t>
            </a:r>
          </a:p>
        </p:txBody>
      </p:sp>
    </p:spTree>
    <p:extLst>
      <p:ext uri="{BB962C8B-B14F-4D97-AF65-F5344CB8AC3E}">
        <p14:creationId xmlns:p14="http://schemas.microsoft.com/office/powerpoint/2010/main" val="4010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MongoDB is a document database with the scalability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</a:t>
            </a:r>
            <a:r>
              <a:rPr lang="en-US" dirty="0"/>
              <a:t>flexibility that you want with the querying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indexing </a:t>
            </a:r>
            <a:r>
              <a:rPr lang="en-US" dirty="0"/>
              <a:t>that you </a:t>
            </a:r>
            <a:r>
              <a:rPr lang="en-US" dirty="0" smtClean="0"/>
              <a:t>need</a:t>
            </a:r>
          </a:p>
          <a:p>
            <a:pPr fontAlgn="base"/>
            <a:r>
              <a:rPr lang="en-US" dirty="0"/>
              <a:t>MongoDB stores data in flexible, JSON-like documents, meaning fields can vary from document to document and data structure can be changed over </a:t>
            </a:r>
            <a:r>
              <a:rPr lang="en-US" dirty="0" smtClean="0"/>
              <a:t>time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schemaless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Documents are stored within separate databases on a MongoDB server, and are further subdivided into Collections</a:t>
            </a:r>
          </a:p>
          <a:p>
            <a:r>
              <a:rPr lang="en-US" dirty="0" smtClean="0"/>
              <a:t>Users can directly access both document as a whole or as a part (accessing individual elements and attributes nested within the objects)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3520" y="6286183"/>
            <a:ext cx="713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See </a:t>
            </a:r>
            <a:r>
              <a:rPr lang="en-US" dirty="0" smtClean="0">
                <a:hlinkClick r:id="rId2"/>
              </a:rPr>
              <a:t>https://www.mongodb.com/what-is-mongodb</a:t>
            </a:r>
            <a:r>
              <a:rPr lang="en-US" dirty="0" smtClean="0"/>
              <a:t> for more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111" y="365125"/>
            <a:ext cx="1944689" cy="19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DMS Support for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/>
          <a:lstStyle/>
          <a:p>
            <a:r>
              <a:rPr lang="en-US" dirty="0" smtClean="0"/>
              <a:t>MongoDB as </a:t>
            </a:r>
            <a:r>
              <a:rPr lang="en-US" b="1" dirty="0" smtClean="0"/>
              <a:t>Source only </a:t>
            </a:r>
            <a:r>
              <a:rPr lang="en-US" dirty="0" smtClean="0"/>
              <a:t>(Target not supported)</a:t>
            </a:r>
          </a:p>
          <a:p>
            <a:r>
              <a:rPr lang="en-US" dirty="0" smtClean="0"/>
              <a:t>MongoDB versions supported:</a:t>
            </a:r>
          </a:p>
          <a:p>
            <a:pPr lvl="1"/>
            <a:r>
              <a:rPr lang="en-US" dirty="0" smtClean="0"/>
              <a:t>2.6.x</a:t>
            </a:r>
          </a:p>
          <a:p>
            <a:pPr lvl="1"/>
            <a:r>
              <a:rPr lang="en-US" dirty="0" smtClean="0"/>
              <a:t>3.x</a:t>
            </a:r>
          </a:p>
          <a:p>
            <a:r>
              <a:rPr lang="en-US" dirty="0" smtClean="0"/>
              <a:t>Two migration modes:</a:t>
            </a:r>
          </a:p>
          <a:p>
            <a:pPr lvl="1"/>
            <a:r>
              <a:rPr lang="en-US" dirty="0" smtClean="0"/>
              <a:t>Document Mode (default)</a:t>
            </a:r>
          </a:p>
          <a:p>
            <a:pPr lvl="2"/>
            <a:r>
              <a:rPr lang="en-US" dirty="0"/>
              <a:t>the MongoDB document is migrated “as is,” meaning that its JSON data becomes a single column in a target table named “_doc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optional </a:t>
            </a:r>
          </a:p>
          <a:p>
            <a:pPr lvl="1"/>
            <a:r>
              <a:rPr lang="en-US" dirty="0" smtClean="0"/>
              <a:t>Table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788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dms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CHAP_Source.MongoDB.html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11" y="365125"/>
            <a:ext cx="1944689" cy="19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Amazon </a:t>
            </a:r>
            <a:r>
              <a:rPr lang="en-US" dirty="0" err="1" smtClean="0"/>
              <a:t>DynamoDB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5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Setup: </a:t>
            </a:r>
            <a:r>
              <a:rPr lang="en-US" dirty="0" smtClean="0"/>
              <a:t>Bootstrapping Your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EC2 key within </a:t>
            </a:r>
            <a:r>
              <a:rPr lang="en-US" b="1" dirty="0" smtClean="0"/>
              <a:t>ap-northeast-1</a:t>
            </a:r>
            <a:r>
              <a:rPr lang="en-US" dirty="0" smtClean="0"/>
              <a:t> region</a:t>
            </a:r>
          </a:p>
          <a:p>
            <a:pPr lvl="1"/>
            <a:r>
              <a:rPr lang="en-US" dirty="0" smtClean="0"/>
              <a:t>Name: </a:t>
            </a:r>
            <a:r>
              <a:rPr lang="en-US" b="1" dirty="0" smtClean="0"/>
              <a:t>workshop</a:t>
            </a:r>
          </a:p>
          <a:p>
            <a:pPr lvl="1"/>
            <a:r>
              <a:rPr lang="en-US" b="1" dirty="0" smtClean="0"/>
              <a:t>Not necessary if already completed previous SQL lab</a:t>
            </a:r>
            <a:endParaRPr lang="en-US" b="1" dirty="0" smtClean="0"/>
          </a:p>
          <a:p>
            <a:r>
              <a:rPr lang="en-US" dirty="0" smtClean="0"/>
              <a:t>Launch </a:t>
            </a:r>
            <a:r>
              <a:rPr lang="en-US" dirty="0" err="1" smtClean="0"/>
              <a:t>CloudFormation</a:t>
            </a:r>
            <a:r>
              <a:rPr lang="en-US" dirty="0" smtClean="0"/>
              <a:t> template:</a:t>
            </a:r>
          </a:p>
          <a:p>
            <a:pPr lvl="1"/>
            <a:r>
              <a:rPr lang="en-US" dirty="0" smtClean="0"/>
              <a:t>Creates MongoDB source instance</a:t>
            </a:r>
            <a:endParaRPr lang="en-US" dirty="0" smtClean="0"/>
          </a:p>
          <a:p>
            <a:pPr lvl="1"/>
            <a:r>
              <a:rPr lang="en-US" dirty="0" smtClean="0"/>
              <a:t>Provisions a </a:t>
            </a:r>
            <a:r>
              <a:rPr lang="en-US" dirty="0" err="1" smtClean="0"/>
              <a:t>DynamoDB</a:t>
            </a:r>
            <a:r>
              <a:rPr lang="en-US" dirty="0" smtClean="0"/>
              <a:t> target table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Once launched, all resources will be provisioned in your account, immediately incurring cost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324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Steps: </a:t>
            </a:r>
            <a:r>
              <a:rPr lang="en-US" dirty="0" smtClean="0"/>
              <a:t>Set up DMS replication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KMS key for replication instance</a:t>
            </a:r>
          </a:p>
          <a:p>
            <a:r>
              <a:rPr lang="en-US" dirty="0" smtClean="0"/>
              <a:t>DMS walkthrough (15 mins to instantiate)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bootstrap &amp; test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region to ap-northeast-1 (Tokyo)</a:t>
            </a:r>
          </a:p>
          <a:p>
            <a:r>
              <a:rPr lang="en-US" dirty="0" smtClean="0"/>
              <a:t>Bootstrap Source: MongoDB server</a:t>
            </a:r>
          </a:p>
          <a:p>
            <a:r>
              <a:rPr lang="en-US" dirty="0"/>
              <a:t>T</a:t>
            </a:r>
            <a:r>
              <a:rPr lang="en-US" dirty="0" smtClean="0"/>
              <a:t>est instance access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dms_sample</a:t>
            </a:r>
            <a:endParaRPr lang="en-US" dirty="0" smtClean="0"/>
          </a:p>
          <a:p>
            <a:pPr lvl="1"/>
            <a:r>
              <a:rPr lang="en-US" dirty="0" err="1" smtClean="0"/>
              <a:t>db.getCollection</a:t>
            </a:r>
            <a:r>
              <a:rPr lang="en-US" dirty="0" smtClean="0"/>
              <a:t>('sport').find({},{name:1,description:1})</a:t>
            </a:r>
          </a:p>
          <a:p>
            <a:pPr lvl="1"/>
            <a:r>
              <a:rPr lang="en-US" dirty="0" smtClean="0"/>
              <a:t>Returns: </a:t>
            </a:r>
          </a:p>
          <a:p>
            <a:pPr lvl="2"/>
            <a:r>
              <a:rPr lang="en-US" dirty="0" err="1" smtClean="0"/>
              <a:t>db.getCollection</a:t>
            </a:r>
            <a:r>
              <a:rPr lang="en-US" dirty="0" smtClean="0"/>
              <a:t>('sport').find({},{name:1,description:1}){ "_id" : </a:t>
            </a:r>
            <a:r>
              <a:rPr lang="en-US" dirty="0" err="1" smtClean="0"/>
              <a:t>ObjectId</a:t>
            </a:r>
            <a:r>
              <a:rPr lang="en-US" dirty="0" smtClean="0"/>
              <a:t>("596096abb4351e0cb5e02127"), "name" : "football", "description" : "Teams of 11 players attempt to move an oblong ball 100 yards while beating the snot out of each other." }{ "_id" : </a:t>
            </a:r>
            <a:r>
              <a:rPr lang="en-US" dirty="0" err="1" smtClean="0"/>
              <a:t>ObjectId</a:t>
            </a:r>
            <a:r>
              <a:rPr lang="en-US" dirty="0" smtClean="0"/>
              <a:t>("596096abb4351e0cb5e02128"), "name" : "baseball", "description" : "A sport with 9 players, bats, and balls - what could possibly go wrong?" }</a:t>
            </a:r>
          </a:p>
          <a:p>
            <a:r>
              <a:rPr lang="en-US" dirty="0" smtClean="0"/>
              <a:t>Apply necessary security groups to source</a:t>
            </a:r>
          </a:p>
        </p:txBody>
      </p:sp>
    </p:spTree>
    <p:extLst>
      <p:ext uri="{BB962C8B-B14F-4D97-AF65-F5344CB8AC3E}">
        <p14:creationId xmlns:p14="http://schemas.microsoft.com/office/powerpoint/2010/main" val="131575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MongoDB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471</Words>
  <Application>Microsoft Macintosh PowerPoint</Application>
  <PresentationFormat>Widescreen</PresentationFormat>
  <Paragraphs>69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AWS Database Migration Service NoSQL Workshop</vt:lpstr>
      <vt:lpstr>About this Workshop</vt:lpstr>
      <vt:lpstr>What is MongoDB?</vt:lpstr>
      <vt:lpstr>AWS DMS Support for MongoDB</vt:lpstr>
      <vt:lpstr>What is Amazon DynamoDB?</vt:lpstr>
      <vt:lpstr>Lab Setup: Bootstrapping Your Account</vt:lpstr>
      <vt:lpstr>Lab Steps: Set up DMS replication instances</vt:lpstr>
      <vt:lpstr>Step 2: bootstrap &amp; test source</vt:lpstr>
      <vt:lpstr>Step 3: create MongoDB endpoint</vt:lpstr>
      <vt:lpstr>Step 4: Create DynamoDB endpoint</vt:lpstr>
      <vt:lpstr>AWS DMS: DynamoDB gotchas</vt:lpstr>
      <vt:lpstr>AWS DMS: MongoDB gotchas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Database Migration Lab Part 2: NoSQL</dc:title>
  <dc:creator>Microsoft Office User</dc:creator>
  <cp:lastModifiedBy>Microsoft Office User</cp:lastModifiedBy>
  <cp:revision>41</cp:revision>
  <dcterms:created xsi:type="dcterms:W3CDTF">2017-07-08T11:47:16Z</dcterms:created>
  <dcterms:modified xsi:type="dcterms:W3CDTF">2017-10-23T08:58:52Z</dcterms:modified>
</cp:coreProperties>
</file>