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sldIdLst>
    <p:sldId id="285" r:id="rId5"/>
    <p:sldId id="289" r:id="rId6"/>
    <p:sldId id="288" r:id="rId7"/>
    <p:sldId id="298" r:id="rId8"/>
    <p:sldId id="295" r:id="rId9"/>
    <p:sldId id="296" r:id="rId10"/>
    <p:sldId id="297" r:id="rId11"/>
    <p:sldId id="293" r:id="rId12"/>
    <p:sldId id="286" r:id="rId13"/>
    <p:sldId id="287" r:id="rId14"/>
    <p:sldId id="294" r:id="rId15"/>
    <p:sldId id="299" r:id="rId16"/>
    <p:sldId id="302" r:id="rId17"/>
    <p:sldId id="300" r:id="rId18"/>
    <p:sldId id="290" r:id="rId19"/>
    <p:sldId id="291" r:id="rId20"/>
    <p:sldId id="292" r:id="rId21"/>
    <p:sldId id="301" r:id="rId22"/>
    <p:sldId id="303"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595A5D"/>
    <a:srgbClr val="414042"/>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92838" autoAdjust="0"/>
  </p:normalViewPr>
  <p:slideViewPr>
    <p:cSldViewPr snapToGrid="0" showGuides="1">
      <p:cViewPr>
        <p:scale>
          <a:sx n="135" d="100"/>
          <a:sy n="135" d="100"/>
        </p:scale>
        <p:origin x="848" y="-65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10/26/17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And then we introduce</a:t>
            </a:r>
            <a:r>
              <a:rPr lang="en-US" sz="1200" kern="1200" baseline="0" dirty="0" smtClean="0">
                <a:solidFill>
                  <a:schemeClr val="tx1"/>
                </a:solidFill>
                <a:effectLst/>
                <a:latin typeface="Arial"/>
                <a:ea typeface="+mn-ea"/>
                <a:cs typeface="+mn-cs"/>
              </a:rPr>
              <a:t> the service….</a:t>
            </a:r>
          </a:p>
          <a:p>
            <a:endParaRPr lang="en-US" sz="1200" kern="1200" baseline="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So it was with all these factors in mind that we developed the database migration service. We designed it to be simple - you can get started in less than ten minutes. We designed it to enable near-zero-downtime migration. And we designed it to be a kind of replication Swiss army knife.  To replicate data between on-premises systems, RDS, EC2, and across database engine type.</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Reiterate</a:t>
            </a:r>
            <a:r>
              <a:rPr lang="en-US" sz="1200" kern="1200" baseline="0" dirty="0" smtClean="0">
                <a:solidFill>
                  <a:schemeClr val="tx1"/>
                </a:solidFill>
                <a:effectLst/>
                <a:latin typeface="Arial"/>
                <a:ea typeface="+mn-ea"/>
                <a:cs typeface="+mn-cs"/>
              </a:rPr>
              <a:t> what engines are supported + CDC</a:t>
            </a:r>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8743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Arial"/>
                <a:ea typeface="+mn-ea"/>
                <a:cs typeface="+mn-cs"/>
              </a:rPr>
              <a:t>Recently added support for </a:t>
            </a:r>
            <a:r>
              <a:rPr lang="en-CA" sz="1200" kern="1200" smtClean="0">
                <a:solidFill>
                  <a:schemeClr val="tx1"/>
                </a:solidFill>
                <a:effectLst/>
                <a:latin typeface="Arial"/>
                <a:ea typeface="+mn-ea"/>
                <a:cs typeface="+mn-cs"/>
              </a:rPr>
              <a:t>NoSQL databases using DMS</a:t>
            </a:r>
            <a:endParaRPr lang="en-CA" sz="1200" kern="1200" dirty="0" smtClean="0">
              <a:solidFill>
                <a:schemeClr val="tx1"/>
              </a:solidFill>
              <a:effectLst/>
              <a:latin typeface="Arial"/>
              <a:ea typeface="+mn-ea"/>
              <a:cs typeface="+mn-cs"/>
            </a:endParaRPr>
          </a:p>
          <a:p>
            <a:endParaRPr lang="en-CA" sz="1200" kern="1200" dirty="0" smtClean="0">
              <a:solidFill>
                <a:schemeClr val="tx1"/>
              </a:solidFill>
              <a:effectLst/>
              <a:latin typeface="Arial"/>
              <a:ea typeface="+mn-ea"/>
              <a:cs typeface="+mn-cs"/>
            </a:endParaRPr>
          </a:p>
          <a:p>
            <a:r>
              <a:rPr lang="en-CA" sz="1200" kern="1200" dirty="0" smtClean="0">
                <a:solidFill>
                  <a:schemeClr val="tx1"/>
                </a:solidFill>
                <a:effectLst/>
                <a:latin typeface="Arial"/>
                <a:ea typeface="+mn-ea"/>
                <a:cs typeface="+mn-cs"/>
              </a:rPr>
              <a:t>For Mongo Two modes:</a:t>
            </a:r>
          </a:p>
          <a:p>
            <a:pPr marL="171450" indent="-171450">
              <a:buFontTx/>
              <a:buChar char="-"/>
            </a:pPr>
            <a:r>
              <a:rPr lang="en-CA" sz="1200" kern="1200" dirty="0" smtClean="0">
                <a:solidFill>
                  <a:schemeClr val="tx1"/>
                </a:solidFill>
                <a:effectLst/>
                <a:latin typeface="Arial"/>
                <a:ea typeface="+mn-ea"/>
                <a:cs typeface="+mn-cs"/>
              </a:rPr>
              <a:t>Document mode</a:t>
            </a:r>
            <a:r>
              <a:rPr lang="en-CA" sz="1200" kern="1200" baseline="0" dirty="0" smtClean="0">
                <a:solidFill>
                  <a:schemeClr val="tx1"/>
                </a:solidFill>
                <a:effectLst/>
                <a:latin typeface="Arial"/>
                <a:ea typeface="+mn-ea"/>
                <a:cs typeface="+mn-cs"/>
              </a:rPr>
              <a:t> &gt; JSON data becomes a single column in a target table</a:t>
            </a:r>
          </a:p>
          <a:p>
            <a:pPr marL="171450" indent="-171450">
              <a:buFontTx/>
              <a:buChar char="-"/>
            </a:pPr>
            <a:r>
              <a:rPr lang="en-CA" sz="1200" kern="1200" baseline="0" dirty="0" smtClean="0">
                <a:solidFill>
                  <a:schemeClr val="tx1"/>
                </a:solidFill>
                <a:effectLst/>
                <a:latin typeface="Arial"/>
                <a:ea typeface="+mn-ea"/>
                <a:cs typeface="+mn-cs"/>
              </a:rPr>
              <a:t>Table mode &gt; DMS scans the Mongo documents and creates a set of all the keys and types to use a columns in a target table</a:t>
            </a:r>
          </a:p>
          <a:p>
            <a:pPr marL="171450" indent="-171450">
              <a:buFontTx/>
              <a:buChar char="-"/>
            </a:pPr>
            <a:endParaRPr lang="en-CA" sz="1200" kern="1200" baseline="0" dirty="0" smtClean="0">
              <a:solidFill>
                <a:schemeClr val="tx1"/>
              </a:solidFill>
              <a:effectLst/>
              <a:latin typeface="Arial"/>
              <a:ea typeface="+mn-ea"/>
              <a:cs typeface="+mn-cs"/>
            </a:endParaRPr>
          </a:p>
          <a:p>
            <a:pPr marL="0" indent="0">
              <a:buFontTx/>
              <a:buNone/>
            </a:pPr>
            <a:r>
              <a:rPr lang="en-CA" sz="1200" kern="1200" baseline="0" dirty="0" smtClean="0">
                <a:solidFill>
                  <a:schemeClr val="tx1"/>
                </a:solidFill>
                <a:effectLst/>
                <a:latin typeface="Arial"/>
                <a:ea typeface="+mn-ea"/>
                <a:cs typeface="+mn-cs"/>
              </a:rPr>
              <a:t>For Dynamo:</a:t>
            </a:r>
          </a:p>
          <a:p>
            <a:pPr marL="171450" indent="-171450">
              <a:buFontTx/>
              <a:buChar char="-"/>
            </a:pPr>
            <a:r>
              <a:rPr lang="en-CA" sz="1200" kern="1200" baseline="0" dirty="0" smtClean="0">
                <a:solidFill>
                  <a:schemeClr val="tx1"/>
                </a:solidFill>
                <a:effectLst/>
                <a:latin typeface="Arial"/>
                <a:ea typeface="+mn-ea"/>
                <a:cs typeface="+mn-cs"/>
              </a:rPr>
              <a:t>DMS supports the scalar data types in Dynamo</a:t>
            </a:r>
          </a:p>
          <a:p>
            <a:pPr marL="171450" indent="-171450">
              <a:buFontTx/>
              <a:buChar char="-"/>
            </a:pPr>
            <a:r>
              <a:rPr lang="en-CA" sz="1200" kern="1200" baseline="0" dirty="0" smtClean="0">
                <a:solidFill>
                  <a:schemeClr val="tx1"/>
                </a:solidFill>
                <a:effectLst/>
                <a:latin typeface="Arial"/>
                <a:ea typeface="+mn-ea"/>
                <a:cs typeface="+mn-cs"/>
              </a:rPr>
              <a:t>Use mapping rules to define record to record or record to document mappings for relational sources</a:t>
            </a:r>
          </a:p>
          <a:p>
            <a:pPr marL="171450" indent="-171450">
              <a:buFontTx/>
              <a:buChar char="-"/>
            </a:pPr>
            <a:endParaRPr lang="en-CA" sz="1200" kern="1200" baseline="0" dirty="0" smtClean="0">
              <a:solidFill>
                <a:schemeClr val="tx1"/>
              </a:solidFill>
              <a:effectLst/>
              <a:latin typeface="Arial"/>
              <a:ea typeface="+mn-ea"/>
              <a:cs typeface="+mn-cs"/>
            </a:endParaRPr>
          </a:p>
          <a:p>
            <a:pPr marL="171450" indent="-171450">
              <a:buFontTx/>
              <a:buChar char="-"/>
            </a:pPr>
            <a:r>
              <a:rPr lang="en-CA" sz="1200" kern="1200" baseline="0" dirty="0" smtClean="0">
                <a:solidFill>
                  <a:schemeClr val="tx1"/>
                </a:solidFill>
                <a:effectLst/>
                <a:latin typeface="Arial"/>
                <a:ea typeface="+mn-ea"/>
                <a:cs typeface="+mn-cs"/>
              </a:rPr>
              <a:t>Also mention S3</a:t>
            </a:r>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63209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46664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AWS Database Migration Service to</a:t>
            </a:r>
            <a:r>
              <a:rPr lang="en-US" baseline="0" dirty="0" smtClean="0"/>
              <a:t> migrate data to AWS is simple.</a:t>
            </a:r>
          </a:p>
          <a:p>
            <a:r>
              <a:rPr lang="en-US" baseline="0" dirty="0" smtClean="0"/>
              <a:t>Start by spinning up a replication instance in your AWS environment</a:t>
            </a:r>
          </a:p>
          <a:p>
            <a:r>
              <a:rPr lang="en-US" baseline="0" dirty="0" smtClean="0"/>
              <a:t>Next, from within DMS, connect to both your source and target databases</a:t>
            </a:r>
          </a:p>
          <a:p>
            <a:r>
              <a:rPr lang="en-US" baseline="0" dirty="0" smtClean="0"/>
              <a:t>Choose what data you want to migrate.  DMS lets you migrate tables, schemas, or whole databases</a:t>
            </a:r>
          </a:p>
          <a:p>
            <a:endParaRPr lang="en-US" baseline="0" dirty="0" smtClean="0"/>
          </a:p>
          <a:p>
            <a:r>
              <a:rPr lang="en-US" baseline="0" dirty="0" smtClean="0"/>
              <a:t>Then sit back and let DMS do the rest. It creates the tables, loads the data, and best of all, keeps them synchronized for as long as you need</a:t>
            </a:r>
          </a:p>
          <a:p>
            <a:endParaRPr lang="en-US" baseline="0" dirty="0" smtClean="0"/>
          </a:p>
          <a:p>
            <a:r>
              <a:rPr lang="en-US" baseline="0" dirty="0" smtClean="0"/>
              <a:t>That replication capability, which keeps the source and target data in sync, allows customers to switch applications over to point to the AWS database at their leisure.</a:t>
            </a:r>
            <a:br>
              <a:rPr lang="en-US" baseline="0" dirty="0" smtClean="0"/>
            </a:br>
            <a:r>
              <a:rPr lang="en-US" baseline="0" dirty="0" smtClean="0"/>
              <a:t>DMS eliminates the need for high-stakes extended outages to migrate production data into the cloud.  DMS provides a graceful switchover capability.</a:t>
            </a:r>
          </a:p>
          <a:p>
            <a:endParaRPr lang="en-US" baseline="0" dirty="0" smtClean="0"/>
          </a:p>
          <a:p>
            <a:r>
              <a:rPr lang="en-US" b="1" u="sng" baseline="0" dirty="0" smtClean="0"/>
              <a:t>Additional Flow Information</a:t>
            </a:r>
          </a:p>
          <a:p>
            <a:pPr marL="0" indent="0">
              <a:buNone/>
            </a:pPr>
            <a:r>
              <a:rPr lang="en-US" sz="1200" dirty="0" smtClean="0"/>
              <a:t>Customer creates a replication instance in the AWS Management Console</a:t>
            </a:r>
          </a:p>
          <a:p>
            <a:pPr marL="0" indent="0">
              <a:buNone/>
            </a:pPr>
            <a:r>
              <a:rPr lang="en-US" sz="1200" dirty="0" smtClean="0"/>
              <a:t>Customer enters source and target database connection info (“endpoints”)</a:t>
            </a:r>
          </a:p>
          <a:p>
            <a:pPr marL="0" indent="0">
              <a:buNone/>
            </a:pPr>
            <a:r>
              <a:rPr lang="en-US" sz="1200" dirty="0" smtClean="0"/>
              <a:t>Customer creates a task to migrate data from source to target</a:t>
            </a:r>
          </a:p>
          <a:p>
            <a:pPr marL="0" indent="0">
              <a:buNone/>
            </a:pPr>
            <a:r>
              <a:rPr lang="en-US" sz="1200" dirty="0" smtClean="0"/>
              <a:t>Data from the source is copied to tables on the target (“bulk load”)</a:t>
            </a:r>
          </a:p>
          <a:p>
            <a:pPr marL="0" indent="0">
              <a:buNone/>
            </a:pPr>
            <a:r>
              <a:rPr lang="en-US" sz="1200" dirty="0" smtClean="0"/>
              <a:t>Changes to data on source are captured while the tables are loaded</a:t>
            </a:r>
          </a:p>
          <a:p>
            <a:pPr marL="0" indent="0">
              <a:buNone/>
            </a:pPr>
            <a:r>
              <a:rPr lang="en-US" sz="1200" dirty="0" smtClean="0"/>
              <a:t>Once bulk load is complete, buffered changes are applied to the target</a:t>
            </a:r>
          </a:p>
          <a:p>
            <a:pPr marL="0" indent="0">
              <a:buNone/>
            </a:pPr>
            <a:r>
              <a:rPr lang="en-US" sz="1200" dirty="0" smtClean="0"/>
              <a:t>Additional changes captured on the source are applied to the target until the task stopped or terminated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1878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used to talk about SCT as more of an afterthought than anything, but we are finding more and more people are looking to switch database engine and the link between the two products was not always clear</a:t>
            </a:r>
            <a:endParaRPr lang="en-CA" dirty="0" smtClean="0"/>
          </a:p>
          <a:p>
            <a:endParaRPr lang="en-CA" dirty="0" smtClean="0"/>
          </a:p>
          <a:p>
            <a:r>
              <a:rPr lang="en-CA" dirty="0" smtClean="0"/>
              <a:t>So what</a:t>
            </a:r>
            <a:r>
              <a:rPr lang="en-CA" baseline="0" dirty="0" smtClean="0"/>
              <a:t> happens if you are converting from one database engine to another? Where does the magic happen? This is where the AWS Schema Conversion Tool steps in.</a:t>
            </a:r>
          </a:p>
          <a:p>
            <a:pPr marL="171450" indent="-171450">
              <a:buFont typeface="Arial" panose="020B0604020202020204" pitchFamily="34" charset="0"/>
              <a:buChar char="•"/>
            </a:pPr>
            <a:r>
              <a:rPr lang="en-US" sz="1200" dirty="0" smtClean="0"/>
              <a:t>Relational and Data Warehouse schema conversion</a:t>
            </a:r>
          </a:p>
          <a:p>
            <a:pPr marL="171450" indent="-171450">
              <a:buFont typeface="Arial" panose="020B0604020202020204" pitchFamily="34" charset="0"/>
              <a:buChar char="•"/>
            </a:pPr>
            <a:r>
              <a:rPr lang="en-US" sz="1200" dirty="0" smtClean="0"/>
              <a:t>Database Migration Assessment report for choosing the best target engine</a:t>
            </a:r>
          </a:p>
          <a:p>
            <a:pPr marL="171450" indent="-171450">
              <a:buFont typeface="Arial" panose="020B0604020202020204" pitchFamily="34" charset="0"/>
              <a:buChar char="•"/>
            </a:pPr>
            <a:r>
              <a:rPr lang="en-US" sz="1200" dirty="0" smtClean="0"/>
              <a:t>Code browser that highlights places where manual edits are required</a:t>
            </a:r>
          </a:p>
          <a:p>
            <a:pPr marL="171450" indent="-171450">
              <a:buFont typeface="Arial" panose="020B0604020202020204" pitchFamily="34" charset="0"/>
              <a:buChar char="•"/>
            </a:pPr>
            <a:r>
              <a:rPr lang="en-US" sz="1200" dirty="0" smtClean="0"/>
              <a:t>Secure connections to your databases with SSL</a:t>
            </a:r>
          </a:p>
          <a:p>
            <a:pPr marL="171450" indent="-171450">
              <a:buFont typeface="Arial" panose="020B0604020202020204" pitchFamily="34" charset="0"/>
              <a:buChar char="•"/>
            </a:pPr>
            <a:r>
              <a:rPr lang="en-US" sz="1200" dirty="0" smtClean="0"/>
              <a:t>Cloud native code optimization</a:t>
            </a:r>
          </a:p>
          <a:p>
            <a:pPr marL="171450" indent="-171450">
              <a:buFont typeface="Arial" panose="020B0604020202020204" pitchFamily="34" charset="0"/>
              <a:buChar char="•"/>
            </a:pPr>
            <a:r>
              <a:rPr lang="en-US" sz="1200" dirty="0" smtClean="0"/>
              <a:t>Start</a:t>
            </a:r>
            <a:r>
              <a:rPr lang="en-US" sz="1200" baseline="0" dirty="0" smtClean="0"/>
              <a:t> a DMS migration from SCT</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318787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Embedded</a:t>
            </a:r>
            <a:r>
              <a:rPr lang="en-US" baseline="0" dirty="0" smtClean="0"/>
              <a:t> SQL conversion</a:t>
            </a:r>
          </a:p>
          <a:p>
            <a:r>
              <a:rPr lang="en-US" baseline="0" dirty="0" smtClean="0"/>
              <a:t>- Cloud native code optimization</a:t>
            </a:r>
            <a:endParaRPr lang="en-US" dirty="0"/>
          </a:p>
        </p:txBody>
      </p:sp>
      <p:sp>
        <p:nvSpPr>
          <p:cNvPr id="4" name="Slide Number Placeholder 3"/>
          <p:cNvSpPr>
            <a:spLocks noGrp="1"/>
          </p:cNvSpPr>
          <p:nvPr>
            <p:ph type="sldNum" sz="quarter" idx="10"/>
          </p:nvPr>
        </p:nvSpPr>
        <p:spPr/>
        <p:txBody>
          <a:bodyPr/>
          <a:lstStyle/>
          <a:p>
            <a:fld id="{E6E9B9FD-6754-4DA3-816F-056E7BB4F4F0}"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2053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E9B9FD-6754-4DA3-816F-056E7BB4F4F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3020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1460" t="5550" r="4090"/>
          <a:stretch/>
        </p:blipFill>
        <p:spPr>
          <a:xfrm>
            <a:off x="-1" y="0"/>
            <a:ext cx="9144001"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smtClean="0">
                <a:solidFill>
                  <a:schemeClr val="accent6">
                    <a:lumMod val="60000"/>
                    <a:lumOff val="40000"/>
                  </a:schemeClr>
                </a:solidFill>
                <a:latin typeface="Amazon Ember Regular" charset="0"/>
              </a:rPr>
              <a:t>© 2017, Amazon Web Services, Inc. or its Affiliates. All rights reserved.</a:t>
            </a:r>
            <a:endParaRPr lang="en-US" sz="700" b="0" i="0" dirty="0">
              <a:solidFill>
                <a:schemeClr val="accent6">
                  <a:lumMod val="60000"/>
                  <a:lumOff val="40000"/>
                </a:schemeClr>
              </a:solidFill>
              <a:latin typeface="Amazon Ember Regular" charset="0"/>
            </a:endParaRP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smtClean="0">
                <a:solidFill>
                  <a:schemeClr val="accent6">
                    <a:lumMod val="60000"/>
                    <a:lumOff val="40000"/>
                  </a:schemeClr>
                </a:solidFill>
                <a:latin typeface="Amazon Ember Regular" charset="0"/>
              </a:rPr>
              <a:t>© 2017, Amazon Web Services, Inc. or its Affiliates. All rights reserved.</a:t>
            </a:r>
            <a:endParaRPr lang="en-US" sz="700" b="0" i="0" dirty="0">
              <a:solidFill>
                <a:schemeClr val="accent6">
                  <a:lumMod val="60000"/>
                  <a:lumOff val="40000"/>
                </a:schemeClr>
              </a:solidFill>
              <a:latin typeface="Amazon Ember Regular"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smtClean="0"/>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5941917" y="4563258"/>
            <a:ext cx="2052164" cy="584775"/>
          </a:xfrm>
          <a:prstGeom prst="rect">
            <a:avLst/>
          </a:prstGeom>
          <a:noFill/>
        </p:spPr>
        <p:txBody>
          <a:bodyPr wrap="none" rtlCol="0">
            <a:spAutoFit/>
          </a:bodyPr>
          <a:lstStyle/>
          <a:p>
            <a:pPr algn="r"/>
            <a:r>
              <a:rPr lang="en-US" sz="1600" b="1" i="0" dirty="0" smtClean="0">
                <a:solidFill>
                  <a:schemeClr val="accent6"/>
                </a:solidFill>
                <a:latin typeface="Amazon Ember Light" charset="0"/>
                <a:ea typeface="Amazon Ember Light" charset="0"/>
                <a:cs typeface="Amazon Ember Light" charset="0"/>
              </a:rPr>
              <a:t>AWS</a:t>
            </a:r>
            <a:r>
              <a:rPr lang="en-US" sz="1600" b="1" i="0" baseline="0" dirty="0" smtClean="0">
                <a:solidFill>
                  <a:schemeClr val="accent6"/>
                </a:solidFill>
                <a:latin typeface="Amazon Ember Light" charset="0"/>
                <a:ea typeface="Amazon Ember Light" charset="0"/>
                <a:cs typeface="Amazon Ember Light" charset="0"/>
              </a:rPr>
              <a:t> DMS Workshop</a:t>
            </a:r>
            <a:r>
              <a:rPr lang="en-US" sz="1600" b="0" i="0" baseline="0" dirty="0" smtClean="0">
                <a:solidFill>
                  <a:schemeClr val="accent5"/>
                </a:solidFill>
                <a:latin typeface="Amazon Ember Light" charset="0"/>
                <a:ea typeface="Amazon Ember Light" charset="0"/>
                <a:cs typeface="Amazon Ember Light" charset="0"/>
              </a:rPr>
              <a:t/>
            </a:r>
            <a:br>
              <a:rPr lang="en-US" sz="1600" b="0" i="0" baseline="0" dirty="0" smtClean="0">
                <a:solidFill>
                  <a:schemeClr val="accent5"/>
                </a:solidFill>
                <a:latin typeface="Amazon Ember Light" charset="0"/>
                <a:ea typeface="Amazon Ember Light" charset="0"/>
                <a:cs typeface="Amazon Ember Light" charset="0"/>
              </a:rPr>
            </a:br>
            <a:r>
              <a:rPr lang="en-US" sz="1600" b="0" i="0" baseline="0" dirty="0" smtClean="0">
                <a:solidFill>
                  <a:schemeClr val="accent1"/>
                </a:solidFill>
                <a:latin typeface="Amazon Ember Light" charset="0"/>
                <a:ea typeface="Amazon Ember Light" charset="0"/>
                <a:cs typeface="Amazon Ember Light" charset="0"/>
              </a:rPr>
              <a:t>Core Concepts</a:t>
            </a:r>
            <a:endParaRPr lang="en-US" sz="1600" b="0" i="0"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smtClean="0">
                <a:solidFill>
                  <a:schemeClr val="accent6">
                    <a:lumMod val="60000"/>
                    <a:lumOff val="40000"/>
                  </a:schemeClr>
                </a:solidFill>
                <a:latin typeface="Amazon Ember Regular" charset="0"/>
              </a:rPr>
              <a:t>© 2017, Amazon Web Services, Inc. or its Affiliates. All rights reserved.</a:t>
            </a:r>
            <a:endParaRPr lang="en-US" sz="700" b="0" i="0" dirty="0">
              <a:solidFill>
                <a:schemeClr val="accent6">
                  <a:lumMod val="60000"/>
                  <a:lumOff val="40000"/>
                </a:schemeClr>
              </a:solidFill>
              <a:latin typeface="Amazon Ember Regular" charset="0"/>
            </a:endParaRP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11.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3.png"/><Relationship Id="rId13" Type="http://schemas.openxmlformats.org/officeDocument/2006/relationships/image" Target="../media/image9.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e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10.png"/><Relationship Id="rId10"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8.png"/><Relationship Id="rId14" Type="http://schemas.openxmlformats.org/officeDocument/2006/relationships/image" Target="../media/image23.tif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 Id="rId9" Type="http://schemas.openxmlformats.org/officeDocument/2006/relationships/image" Target="../media/image20.jpeg"/><Relationship Id="rId10"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mazon Ember Light" charset="0"/>
                <a:ea typeface="Amazon Ember Light" charset="0"/>
                <a:cs typeface="Amazon Ember Light" charset="0"/>
              </a:rPr>
              <a:t>AWS ASEAN Team</a:t>
            </a:r>
            <a:endParaRPr lang="en-US" dirty="0">
              <a:latin typeface="Amazon Ember Light" charset="0"/>
              <a:ea typeface="Amazon Ember Light" charset="0"/>
              <a:cs typeface="Amazon Ember Light" charset="0"/>
            </a:endParaRPr>
          </a:p>
        </p:txBody>
      </p:sp>
      <p:sp>
        <p:nvSpPr>
          <p:cNvPr id="3" name="Text Placeholder 2"/>
          <p:cNvSpPr>
            <a:spLocks noGrp="1"/>
          </p:cNvSpPr>
          <p:nvPr>
            <p:ph type="body" sz="quarter" idx="11"/>
          </p:nvPr>
        </p:nvSpPr>
        <p:spPr/>
        <p:txBody>
          <a:bodyPr/>
          <a:lstStyle/>
          <a:p>
            <a:r>
              <a:rPr lang="en-US" dirty="0" smtClean="0">
                <a:latin typeface="Amazon Ember Light" charset="0"/>
                <a:ea typeface="Amazon Ember Light" charset="0"/>
                <a:cs typeface="Amazon Ember Light" charset="0"/>
              </a:rPr>
              <a:t>Revised </a:t>
            </a:r>
            <a:r>
              <a:rPr lang="en-US" dirty="0" smtClean="0">
                <a:latin typeface="Amazon Ember Light" charset="0"/>
                <a:ea typeface="Amazon Ember Light" charset="0"/>
                <a:cs typeface="Amazon Ember Light" charset="0"/>
              </a:rPr>
              <a:t>2017.10.26</a:t>
            </a:r>
            <a:endParaRPr lang="en-US" dirty="0">
              <a:latin typeface="Amazon Ember Light" charset="0"/>
              <a:ea typeface="Amazon Ember Light" charset="0"/>
              <a:cs typeface="Amazon Ember Light" charset="0"/>
            </a:endParaRPr>
          </a:p>
        </p:txBody>
      </p:sp>
      <p:sp>
        <p:nvSpPr>
          <p:cNvPr id="4" name="Text Placeholder 3"/>
          <p:cNvSpPr>
            <a:spLocks noGrp="1"/>
          </p:cNvSpPr>
          <p:nvPr>
            <p:ph type="body" sz="quarter" idx="12"/>
          </p:nvPr>
        </p:nvSpPr>
        <p:spPr>
          <a:xfrm>
            <a:off x="487898" y="1250571"/>
            <a:ext cx="7760555" cy="744537"/>
          </a:xfrm>
        </p:spPr>
        <p:txBody>
          <a:bodyPr/>
          <a:lstStyle/>
          <a:p>
            <a:r>
              <a:rPr lang="en-US" b="0" dirty="0" smtClean="0">
                <a:latin typeface="Amazon Ember Light" charset="0"/>
                <a:ea typeface="Amazon Ember Light" charset="0"/>
                <a:cs typeface="Amazon Ember Light" charset="0"/>
              </a:rPr>
              <a:t>AWS DMS Workshop</a:t>
            </a:r>
            <a:endParaRPr lang="en-US" b="0" dirty="0">
              <a:latin typeface="Amazon Ember Light" charset="0"/>
              <a:ea typeface="Amazon Ember Light" charset="0"/>
              <a:cs typeface="Amazon Ember Light" charset="0"/>
            </a:endParaRPr>
          </a:p>
        </p:txBody>
      </p:sp>
      <p:sp>
        <p:nvSpPr>
          <p:cNvPr id="5" name="Text Placeholder 4"/>
          <p:cNvSpPr>
            <a:spLocks noGrp="1"/>
          </p:cNvSpPr>
          <p:nvPr>
            <p:ph type="body" sz="quarter" idx="13"/>
          </p:nvPr>
        </p:nvSpPr>
        <p:spPr/>
        <p:txBody>
          <a:bodyPr/>
          <a:lstStyle/>
          <a:p>
            <a:r>
              <a:rPr lang="en-US" dirty="0" smtClean="0">
                <a:solidFill>
                  <a:schemeClr val="accent1"/>
                </a:solidFill>
                <a:latin typeface="Amazon Ember Light" charset="0"/>
                <a:ea typeface="Amazon Ember Light" charset="0"/>
                <a:cs typeface="Amazon Ember Light" charset="0"/>
              </a:rPr>
              <a:t>Core Concepts</a:t>
            </a:r>
            <a:endParaRPr lang="en-US" dirty="0">
              <a:solidFill>
                <a:schemeClr val="accent1"/>
              </a:solidFill>
              <a:latin typeface="Amazon Ember Light" charset="0"/>
              <a:ea typeface="Amazon Ember Light" charset="0"/>
              <a:cs typeface="Amazon Ember Light"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41647" y="971551"/>
            <a:ext cx="6095349" cy="242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44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0" y="346473"/>
            <a:ext cx="7886700" cy="625079"/>
          </a:xfrm>
        </p:spPr>
        <p:txBody>
          <a:bodyPr/>
          <a:lstStyle/>
          <a:p>
            <a:r>
              <a:rPr lang="en-GB" dirty="0" smtClean="0">
                <a:latin typeface="Amazon Ember Light" charset="0"/>
                <a:ea typeface="Amazon Ember Light" charset="0"/>
                <a:cs typeface="Amazon Ember Light" charset="0"/>
              </a:rPr>
              <a:t>AWS DMS Support for </a:t>
            </a:r>
            <a:r>
              <a:rPr lang="en-GB" noProof="0" dirty="0" smtClean="0">
                <a:latin typeface="Amazon Ember Light" charset="0"/>
                <a:ea typeface="Amazon Ember Light" charset="0"/>
                <a:cs typeface="Amazon Ember Light" charset="0"/>
              </a:rPr>
              <a:t>NoSQL</a:t>
            </a:r>
            <a:endParaRPr lang="en-GB" noProof="0" dirty="0">
              <a:solidFill>
                <a:srgbClr val="FFC000"/>
              </a:solidFill>
              <a:latin typeface="Amazon Ember Light" charset="0"/>
              <a:ea typeface="Amazon Ember Light" charset="0"/>
              <a:cs typeface="Amazon Ember Light" charset="0"/>
            </a:endParaRPr>
          </a:p>
        </p:txBody>
      </p:sp>
      <p:sp>
        <p:nvSpPr>
          <p:cNvPr id="3" name="TextBox 2"/>
          <p:cNvSpPr txBox="1"/>
          <p:nvPr/>
        </p:nvSpPr>
        <p:spPr>
          <a:xfrm>
            <a:off x="250023" y="925067"/>
            <a:ext cx="4037827" cy="415498"/>
          </a:xfrm>
          <a:prstGeom prst="rect">
            <a:avLst/>
          </a:prstGeom>
          <a:noFill/>
        </p:spPr>
        <p:txBody>
          <a:bodyPr wrap="square" rtlCol="0">
            <a:spAutoFit/>
          </a:bodyPr>
          <a:lstStyle/>
          <a:p>
            <a:r>
              <a:rPr lang="en-US" sz="2100" dirty="0" smtClean="0">
                <a:solidFill>
                  <a:schemeClr val="accent1"/>
                </a:solidFill>
                <a:latin typeface="Amazon Ember Light" charset="0"/>
                <a:ea typeface="Amazon Ember Light" charset="0"/>
                <a:cs typeface="Amazon Ember Light" charset="0"/>
              </a:rPr>
              <a:t>Migrate to AWS</a:t>
            </a:r>
            <a:endParaRPr lang="en-US" sz="2100" dirty="0">
              <a:solidFill>
                <a:schemeClr val="accent1"/>
              </a:solidFill>
              <a:latin typeface="Amazon Ember Light" charset="0"/>
              <a:ea typeface="Amazon Ember Light" charset="0"/>
              <a:cs typeface="Amazon Ember Light" charset="0"/>
            </a:endParaRPr>
          </a:p>
        </p:txBody>
      </p:sp>
      <p:sp>
        <p:nvSpPr>
          <p:cNvPr id="24" name="Rectangle 23"/>
          <p:cNvSpPr/>
          <p:nvPr/>
        </p:nvSpPr>
        <p:spPr>
          <a:xfrm>
            <a:off x="358659" y="1317482"/>
            <a:ext cx="4444797" cy="741485"/>
          </a:xfrm>
          <a:prstGeom prst="rect">
            <a:avLst/>
          </a:prstGeom>
        </p:spPr>
        <p:txBody>
          <a:bodyPr wrap="square">
            <a:spAutoFit/>
          </a:bodyPr>
          <a:lstStyle/>
          <a:p>
            <a:pPr marL="123825" indent="-123825">
              <a:lnSpc>
                <a:spcPct val="150000"/>
              </a:lnSpc>
              <a:buFont typeface="Arial" charset="0"/>
              <a:buChar char="•"/>
            </a:pPr>
            <a:r>
              <a:rPr lang="en-US" sz="1500" dirty="0" smtClean="0">
                <a:latin typeface="Amazon Ember Light" charset="0"/>
                <a:ea typeface="Amazon Ember Light" charset="0"/>
                <a:cs typeface="Amazon Ember Light" charset="0"/>
              </a:rPr>
              <a:t>Move from MongoDB to Amazon DynamoDB</a:t>
            </a:r>
          </a:p>
          <a:p>
            <a:pPr marL="123825" indent="-123825">
              <a:lnSpc>
                <a:spcPct val="150000"/>
              </a:lnSpc>
              <a:buFont typeface="Arial" charset="0"/>
              <a:buChar char="•"/>
            </a:pPr>
            <a:r>
              <a:rPr lang="en-US" sz="1500" dirty="0" smtClean="0">
                <a:latin typeface="Amazon Ember Light" charset="0"/>
                <a:ea typeface="Amazon Ember Light" charset="0"/>
                <a:cs typeface="Amazon Ember Light" charset="0"/>
              </a:rPr>
              <a:t>Move from MongoDB to relational DBs</a:t>
            </a:r>
            <a:endParaRPr lang="en-US" sz="1500" dirty="0">
              <a:latin typeface="Amazon Ember Light" charset="0"/>
              <a:ea typeface="Amazon Ember Light" charset="0"/>
              <a:cs typeface="Amazon Ember Light" charset="0"/>
            </a:endParaRPr>
          </a:p>
        </p:txBody>
      </p:sp>
      <p:sp>
        <p:nvSpPr>
          <p:cNvPr id="33" name="TextBox 32"/>
          <p:cNvSpPr txBox="1"/>
          <p:nvPr/>
        </p:nvSpPr>
        <p:spPr>
          <a:xfrm>
            <a:off x="4967189" y="925067"/>
            <a:ext cx="4176811" cy="415498"/>
          </a:xfrm>
          <a:prstGeom prst="rect">
            <a:avLst/>
          </a:prstGeom>
          <a:noFill/>
        </p:spPr>
        <p:txBody>
          <a:bodyPr wrap="square" rtlCol="0">
            <a:spAutoFit/>
          </a:bodyPr>
          <a:lstStyle/>
          <a:p>
            <a:r>
              <a:rPr lang="en-US" sz="2100" dirty="0" smtClean="0">
                <a:solidFill>
                  <a:schemeClr val="accent1"/>
                </a:solidFill>
                <a:latin typeface="Amazon Ember Light" charset="0"/>
                <a:ea typeface="Amazon Ember Light" charset="0"/>
                <a:cs typeface="Amazon Ember Light" charset="0"/>
              </a:rPr>
              <a:t>Move between NoSQL and SQL</a:t>
            </a:r>
            <a:endParaRPr lang="en-US" sz="2100" dirty="0">
              <a:solidFill>
                <a:schemeClr val="accent1"/>
              </a:solidFill>
              <a:latin typeface="Amazon Ember Light" charset="0"/>
              <a:ea typeface="Amazon Ember Light" charset="0"/>
              <a:cs typeface="Amazon Ember Light" charset="0"/>
            </a:endParaRPr>
          </a:p>
        </p:txBody>
      </p:sp>
      <p:sp>
        <p:nvSpPr>
          <p:cNvPr id="34" name="Rectangle 33"/>
          <p:cNvSpPr/>
          <p:nvPr/>
        </p:nvSpPr>
        <p:spPr>
          <a:xfrm>
            <a:off x="5048171" y="1252628"/>
            <a:ext cx="3228563" cy="395236"/>
          </a:xfrm>
          <a:prstGeom prst="rect">
            <a:avLst/>
          </a:prstGeom>
        </p:spPr>
        <p:txBody>
          <a:bodyPr wrap="square">
            <a:spAutoFit/>
          </a:bodyPr>
          <a:lstStyle/>
          <a:p>
            <a:pPr marL="123825" indent="-123825">
              <a:lnSpc>
                <a:spcPct val="150000"/>
              </a:lnSpc>
              <a:buFont typeface="Arial" charset="0"/>
              <a:buChar char="•"/>
            </a:pPr>
            <a:r>
              <a:rPr lang="en-US" sz="1500" dirty="0" smtClean="0">
                <a:latin typeface="Amazon Ember Light" charset="0"/>
                <a:ea typeface="Amazon Ember Light" charset="0"/>
                <a:cs typeface="Amazon Ember Light" charset="0"/>
              </a:rPr>
              <a:t>Re-platform database technology</a:t>
            </a:r>
            <a:endParaRPr lang="en-US" sz="1500" dirty="0">
              <a:latin typeface="Amazon Ember Light" charset="0"/>
              <a:ea typeface="Amazon Ember Light" charset="0"/>
              <a:cs typeface="Amazon Ember Light" charset="0"/>
            </a:endParaRPr>
          </a:p>
        </p:txBody>
      </p:sp>
      <p:pic>
        <p:nvPicPr>
          <p:cNvPr id="39" name="Picture 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48171" y="1812975"/>
            <a:ext cx="1096379" cy="143700"/>
          </a:xfrm>
          <a:prstGeom prst="rect">
            <a:avLst/>
          </a:prstGeom>
        </p:spPr>
      </p:pic>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33982" y="2680274"/>
            <a:ext cx="669394" cy="344321"/>
          </a:xfrm>
          <a:prstGeom prst="rect">
            <a:avLst/>
          </a:prstGeom>
        </p:spPr>
      </p:pic>
      <p:pic>
        <p:nvPicPr>
          <p:cNvPr id="41" name="Picture 4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033982" y="2006341"/>
            <a:ext cx="813749" cy="301727"/>
          </a:xfrm>
          <a:prstGeom prst="rect">
            <a:avLst/>
          </a:prstGeom>
        </p:spPr>
      </p:pic>
      <p:sp>
        <p:nvSpPr>
          <p:cNvPr id="42" name="Down Arrow 41"/>
          <p:cNvSpPr/>
          <p:nvPr/>
        </p:nvSpPr>
        <p:spPr>
          <a:xfrm rot="16200000">
            <a:off x="2147659" y="2872556"/>
            <a:ext cx="590550" cy="295275"/>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dirty="0">
              <a:latin typeface="Amazon Ember Light" charset="0"/>
              <a:ea typeface="Amazon Ember Light" charset="0"/>
              <a:cs typeface="Amazon Ember Light" charset="0"/>
            </a:endParaRPr>
          </a:p>
        </p:txBody>
      </p:sp>
      <p:pic>
        <p:nvPicPr>
          <p:cNvPr id="44" name="Picture 6" descr="https://upload.wikimedia.org/wikipedia/en/3/3e/MariaDB_Logo_from_SkySQL_A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7828" y="2260237"/>
            <a:ext cx="743283" cy="38257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p:cNvCxnSpPr/>
          <p:nvPr/>
        </p:nvCxnSpPr>
        <p:spPr>
          <a:xfrm flipH="1">
            <a:off x="4697478" y="1042053"/>
            <a:ext cx="0" cy="33432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0187" y="3762484"/>
            <a:ext cx="738360" cy="672438"/>
          </a:xfrm>
          <a:prstGeom prst="rect">
            <a:avLst/>
          </a:prstGeom>
        </p:spPr>
      </p:pic>
      <p:sp>
        <p:nvSpPr>
          <p:cNvPr id="29" name="TextBox 28"/>
          <p:cNvSpPr txBox="1"/>
          <p:nvPr/>
        </p:nvSpPr>
        <p:spPr>
          <a:xfrm>
            <a:off x="4866827" y="4417745"/>
            <a:ext cx="1317072" cy="253916"/>
          </a:xfrm>
          <a:prstGeom prst="rect">
            <a:avLst/>
          </a:prstGeom>
          <a:noFill/>
        </p:spPr>
        <p:txBody>
          <a:bodyPr wrap="square" rtlCol="0">
            <a:spAutoFit/>
          </a:bodyPr>
          <a:lstStyle/>
          <a:p>
            <a:r>
              <a:rPr lang="en-CA" sz="1050" dirty="0" smtClean="0">
                <a:latin typeface="Amazon Ember Light" charset="0"/>
                <a:ea typeface="Amazon Ember Light" charset="0"/>
                <a:cs typeface="Amazon Ember Light" charset="0"/>
              </a:rPr>
              <a:t>Amazon Aurora</a:t>
            </a:r>
            <a:endParaRPr lang="en-CA" sz="1050" dirty="0">
              <a:latin typeface="Amazon Ember Light" charset="0"/>
              <a:ea typeface="Amazon Ember Light" charset="0"/>
              <a:cs typeface="Amazon Ember Light" charset="0"/>
            </a:endParaRPr>
          </a:p>
        </p:txBody>
      </p:sp>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997" y="2770905"/>
            <a:ext cx="1764945" cy="478577"/>
          </a:xfrm>
          <a:prstGeom prst="rect">
            <a:avLst/>
          </a:prstGeom>
        </p:spPr>
      </p:pic>
      <p:grpSp>
        <p:nvGrpSpPr>
          <p:cNvPr id="31" name="Group 30"/>
          <p:cNvGrpSpPr/>
          <p:nvPr/>
        </p:nvGrpSpPr>
        <p:grpSpPr>
          <a:xfrm>
            <a:off x="2883702" y="2057683"/>
            <a:ext cx="1356678" cy="1204694"/>
            <a:chOff x="4272580" y="1987030"/>
            <a:chExt cx="1356678" cy="1204694"/>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35" name="TextBox 34"/>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DynamoDB</a:t>
              </a:r>
              <a:endParaRPr lang="en-US" sz="1200" dirty="0">
                <a:solidFill>
                  <a:schemeClr val="tx1"/>
                </a:solidFill>
                <a:latin typeface="Amazon Ember Light" charset="0"/>
                <a:ea typeface="Amazon Ember Light" charset="0"/>
                <a:cs typeface="Amazon Ember Light" charset="0"/>
              </a:endParaRPr>
            </a:p>
          </p:txBody>
        </p:sp>
      </p:grpSp>
      <p:grpSp>
        <p:nvGrpSpPr>
          <p:cNvPr id="36" name="Group 35"/>
          <p:cNvGrpSpPr/>
          <p:nvPr/>
        </p:nvGrpSpPr>
        <p:grpSpPr>
          <a:xfrm>
            <a:off x="7445521" y="2479693"/>
            <a:ext cx="1356678" cy="1204694"/>
            <a:chOff x="4272580" y="1987030"/>
            <a:chExt cx="1356678" cy="1204694"/>
          </a:xfrm>
        </p:grpSpPr>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50" name="TextBox 49"/>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DynamoDB</a:t>
              </a:r>
              <a:endParaRPr lang="en-US" sz="1200" dirty="0">
                <a:solidFill>
                  <a:schemeClr val="tx1"/>
                </a:solidFill>
                <a:latin typeface="Amazon Ember Light" charset="0"/>
                <a:ea typeface="Amazon Ember Light" charset="0"/>
                <a:cs typeface="Amazon Ember Light" charset="0"/>
              </a:endParaRPr>
            </a:p>
          </p:txBody>
        </p:sp>
      </p:grpSp>
      <p:sp>
        <p:nvSpPr>
          <p:cNvPr id="54" name="Down Arrow 53"/>
          <p:cNvSpPr/>
          <p:nvPr/>
        </p:nvSpPr>
        <p:spPr>
          <a:xfrm rot="16200000">
            <a:off x="6439717" y="2929119"/>
            <a:ext cx="590550" cy="295275"/>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dirty="0">
              <a:latin typeface="Amazon Ember Light" charset="0"/>
              <a:ea typeface="Amazon Ember Light" charset="0"/>
              <a:cs typeface="Amazon Ember Light" charset="0"/>
            </a:endParaRP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2357" y="3423921"/>
            <a:ext cx="619367" cy="682041"/>
          </a:xfrm>
          <a:prstGeom prst="rect">
            <a:avLst/>
          </a:prstGeom>
        </p:spPr>
      </p:pic>
      <p:sp>
        <p:nvSpPr>
          <p:cNvPr id="56" name="TextBox 55"/>
          <p:cNvSpPr txBox="1"/>
          <p:nvPr/>
        </p:nvSpPr>
        <p:spPr>
          <a:xfrm>
            <a:off x="2868816" y="4050738"/>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RDS</a:t>
            </a:r>
            <a:endParaRPr lang="en-US" sz="1200" dirty="0">
              <a:solidFill>
                <a:schemeClr val="tx1"/>
              </a:solidFill>
              <a:latin typeface="Amazon Ember Light" charset="0"/>
              <a:ea typeface="Amazon Ember Light" charset="0"/>
              <a:cs typeface="Amazon Ember Light" charset="0"/>
            </a:endParaRPr>
          </a:p>
        </p:txBody>
      </p:sp>
      <p:pic>
        <p:nvPicPr>
          <p:cNvPr id="26" name="Picture 2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5021620" y="3111550"/>
            <a:ext cx="934092" cy="263655"/>
          </a:xfrm>
          <a:prstGeom prst="rect">
            <a:avLst/>
          </a:prstGeom>
        </p:spPr>
      </p:pic>
      <p:pic>
        <p:nvPicPr>
          <p:cNvPr id="27" name="Picture 26"/>
          <p:cNvPicPr>
            <a:picLocks noChangeAspect="1"/>
          </p:cNvPicPr>
          <p:nvPr/>
        </p:nvPicPr>
        <p:blipFill>
          <a:blip r:embed="rId12"/>
          <a:stretch>
            <a:fillRect/>
          </a:stretch>
        </p:blipFill>
        <p:spPr>
          <a:xfrm>
            <a:off x="5000449" y="3389281"/>
            <a:ext cx="953948" cy="295106"/>
          </a:xfrm>
          <a:prstGeom prst="rect">
            <a:avLst/>
          </a:prstGeom>
        </p:spPr>
      </p:pic>
    </p:spTree>
    <p:extLst>
      <p:ext uri="{BB962C8B-B14F-4D97-AF65-F5344CB8AC3E}">
        <p14:creationId xmlns:p14="http://schemas.microsoft.com/office/powerpoint/2010/main" val="437660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704" y="336151"/>
            <a:ext cx="7886700" cy="625079"/>
          </a:xfrm>
        </p:spPr>
        <p:txBody>
          <a:bodyPr/>
          <a:lstStyle/>
          <a:p>
            <a:pPr algn="l" defTabSz="457200" rtl="1" eaLnBrk="1" latinLnBrk="0" hangingPunct="1">
              <a:spcBef>
                <a:spcPct val="0"/>
              </a:spcBef>
              <a:buNone/>
            </a:pPr>
            <a:r>
              <a:rPr lang="en-US" dirty="0" smtClean="0">
                <a:latin typeface="Amazon Ember Light" charset="0"/>
                <a:ea typeface="Amazon Ember Light" charset="0"/>
                <a:cs typeface="Amazon Ember Light" charset="0"/>
              </a:rPr>
              <a:t>AWS DMS Support for S3 (as Source or Target)</a:t>
            </a:r>
            <a:endParaRPr lang="en-US" dirty="0">
              <a:solidFill>
                <a:schemeClr val="accent2"/>
              </a:solidFill>
              <a:latin typeface="Amazon Ember Light" charset="0"/>
              <a:ea typeface="Amazon Ember Light" charset="0"/>
              <a:cs typeface="Amazon Ember Light" charset="0"/>
            </a:endParaRPr>
          </a:p>
        </p:txBody>
      </p:sp>
      <p:sp>
        <p:nvSpPr>
          <p:cNvPr id="3" name="TextBox 2"/>
          <p:cNvSpPr txBox="1"/>
          <p:nvPr/>
        </p:nvSpPr>
        <p:spPr>
          <a:xfrm>
            <a:off x="324658" y="819826"/>
            <a:ext cx="8559090" cy="369332"/>
          </a:xfrm>
          <a:prstGeom prst="rect">
            <a:avLst/>
          </a:prstGeom>
          <a:noFill/>
        </p:spPr>
        <p:txBody>
          <a:bodyPr wrap="square" rtlCol="0">
            <a:spAutoFit/>
          </a:bodyPr>
          <a:lstStyle/>
          <a:p>
            <a:r>
              <a:rPr lang="en-US" i="1" dirty="0" smtClean="0">
                <a:solidFill>
                  <a:schemeClr val="accent6"/>
                </a:solidFill>
                <a:latin typeface="Amazon Ember Light" charset="0"/>
                <a:ea typeface="Amazon Ember Light" charset="0"/>
                <a:cs typeface="Amazon Ember Light" charset="0"/>
              </a:rPr>
              <a:t>Extract Data from any supported DMS source to S3 and to any DMS target</a:t>
            </a:r>
            <a:endParaRPr lang="en-US" i="1" dirty="0">
              <a:solidFill>
                <a:schemeClr val="accent6"/>
              </a:solidFill>
              <a:latin typeface="Amazon Ember Light" charset="0"/>
              <a:ea typeface="Amazon Ember Light" charset="0"/>
              <a:cs typeface="Amazon Ember Light" charset="0"/>
            </a:endParaRPr>
          </a:p>
        </p:txBody>
      </p:sp>
      <p:grpSp>
        <p:nvGrpSpPr>
          <p:cNvPr id="8" name="Group 7"/>
          <p:cNvGrpSpPr/>
          <p:nvPr/>
        </p:nvGrpSpPr>
        <p:grpSpPr>
          <a:xfrm>
            <a:off x="7325973" y="1745436"/>
            <a:ext cx="1356678" cy="1063551"/>
            <a:chOff x="6051159" y="2378019"/>
            <a:chExt cx="1356678" cy="1063551"/>
          </a:xfrm>
        </p:grpSpPr>
        <p:sp>
          <p:nvSpPr>
            <p:cNvPr id="32" name="TextBox 31"/>
            <p:cNvSpPr txBox="1"/>
            <p:nvPr/>
          </p:nvSpPr>
          <p:spPr>
            <a:xfrm>
              <a:off x="6051159" y="295682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S3 Bucket</a:t>
              </a:r>
              <a:endParaRPr lang="en-US" sz="1200" dirty="0">
                <a:solidFill>
                  <a:schemeClr val="tx1"/>
                </a:solidFill>
                <a:latin typeface="Amazon Ember Light" charset="0"/>
                <a:ea typeface="Amazon Ember Light" charset="0"/>
                <a:cs typeface="Amazon Ember Light" charset="0"/>
              </a:endParaRPr>
            </a:p>
          </p:txBody>
        </p:sp>
        <p:pic>
          <p:nvPicPr>
            <p:cNvPr id="35" name="Picture 34"/>
            <p:cNvPicPr>
              <a:picLocks noChangeAspect="1"/>
            </p:cNvPicPr>
            <p:nvPr/>
          </p:nvPicPr>
          <p:blipFill>
            <a:blip r:embed="rId3"/>
            <a:stretch>
              <a:fillRect/>
            </a:stretch>
          </p:blipFill>
          <p:spPr>
            <a:xfrm>
              <a:off x="6469458" y="2378019"/>
              <a:ext cx="520080" cy="641801"/>
            </a:xfrm>
            <a:prstGeom prst="rect">
              <a:avLst/>
            </a:prstGeom>
          </p:spPr>
        </p:pic>
      </p:grpSp>
      <p:cxnSp>
        <p:nvCxnSpPr>
          <p:cNvPr id="53" name="Straight Arrow Connector 52"/>
          <p:cNvCxnSpPr>
            <a:endCxn id="35" idx="1"/>
          </p:cNvCxnSpPr>
          <p:nvPr/>
        </p:nvCxnSpPr>
        <p:spPr>
          <a:xfrm>
            <a:off x="5602637" y="2066336"/>
            <a:ext cx="2141635" cy="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78916" y="2309150"/>
            <a:ext cx="954024" cy="490728"/>
          </a:xfrm>
          <a:prstGeom prst="rect">
            <a:avLst/>
          </a:prstGeom>
        </p:spPr>
      </p:pic>
      <p:pic>
        <p:nvPicPr>
          <p:cNvPr id="27" name="Picture 2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704" y="1673588"/>
            <a:ext cx="1084999" cy="402303"/>
          </a:xfrm>
          <a:prstGeom prst="rect">
            <a:avLst/>
          </a:prstGeom>
        </p:spPr>
      </p:pic>
      <p:pic>
        <p:nvPicPr>
          <p:cNvPr id="31" name="Picture 30"/>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025544" y="2330639"/>
            <a:ext cx="1360515" cy="384016"/>
          </a:xfrm>
          <a:prstGeom prst="rect">
            <a:avLst/>
          </a:prstGeom>
        </p:spPr>
      </p:pic>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28092" y="1792449"/>
            <a:ext cx="1255673" cy="164579"/>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4550" y="1228764"/>
            <a:ext cx="850621" cy="774676"/>
          </a:xfrm>
          <a:prstGeom prst="rect">
            <a:avLst/>
          </a:prstGeom>
        </p:spPr>
      </p:pic>
      <p:pic>
        <p:nvPicPr>
          <p:cNvPr id="37"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00731" y="1583135"/>
            <a:ext cx="1068705" cy="55006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2008" y="2441824"/>
            <a:ext cx="1285241" cy="476015"/>
          </a:xfrm>
          <a:prstGeom prst="rect">
            <a:avLst/>
          </a:prstGeom>
        </p:spPr>
      </p:pic>
      <p:sp>
        <p:nvSpPr>
          <p:cNvPr id="39" name="TextBox 38"/>
          <p:cNvSpPr txBox="1"/>
          <p:nvPr/>
        </p:nvSpPr>
        <p:spPr>
          <a:xfrm>
            <a:off x="3083659" y="1986279"/>
            <a:ext cx="1317072" cy="253916"/>
          </a:xfrm>
          <a:prstGeom prst="rect">
            <a:avLst/>
          </a:prstGeom>
          <a:noFill/>
        </p:spPr>
        <p:txBody>
          <a:bodyPr wrap="square" rtlCol="0">
            <a:spAutoFit/>
          </a:bodyPr>
          <a:lstStyle/>
          <a:p>
            <a:r>
              <a:rPr lang="en-CA" sz="1050" dirty="0" smtClean="0">
                <a:latin typeface="Amazon Ember Light" charset="0"/>
                <a:ea typeface="Amazon Ember Light" charset="0"/>
                <a:cs typeface="Amazon Ember Light" charset="0"/>
              </a:rPr>
              <a:t>Amazon Aurora</a:t>
            </a:r>
            <a:endParaRPr lang="en-CA" sz="1050" dirty="0">
              <a:latin typeface="Amazon Ember Light" charset="0"/>
              <a:ea typeface="Amazon Ember Light" charset="0"/>
              <a:cs typeface="Amazon Ember Light" charset="0"/>
            </a:endParaRPr>
          </a:p>
        </p:txBody>
      </p: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6027" y="2446840"/>
            <a:ext cx="1129817" cy="306358"/>
          </a:xfrm>
          <a:prstGeom prst="rect">
            <a:avLst/>
          </a:prstGeom>
        </p:spPr>
      </p:pic>
      <p:grpSp>
        <p:nvGrpSpPr>
          <p:cNvPr id="41" name="Group 40"/>
          <p:cNvGrpSpPr/>
          <p:nvPr/>
        </p:nvGrpSpPr>
        <p:grpSpPr>
          <a:xfrm>
            <a:off x="0" y="3480373"/>
            <a:ext cx="1356678" cy="1063551"/>
            <a:chOff x="6051159" y="2378019"/>
            <a:chExt cx="1356678" cy="1063551"/>
          </a:xfrm>
        </p:grpSpPr>
        <p:sp>
          <p:nvSpPr>
            <p:cNvPr id="42" name="TextBox 41"/>
            <p:cNvSpPr txBox="1"/>
            <p:nvPr/>
          </p:nvSpPr>
          <p:spPr>
            <a:xfrm>
              <a:off x="6051159" y="295682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S3 Bucket</a:t>
              </a:r>
              <a:endParaRPr lang="en-US" sz="1200" dirty="0">
                <a:solidFill>
                  <a:schemeClr val="tx1"/>
                </a:solidFill>
                <a:latin typeface="Amazon Ember Light" charset="0"/>
                <a:ea typeface="Amazon Ember Light" charset="0"/>
                <a:cs typeface="Amazon Ember Light" charset="0"/>
              </a:endParaRPr>
            </a:p>
          </p:txBody>
        </p:sp>
        <p:pic>
          <p:nvPicPr>
            <p:cNvPr id="43" name="Picture 42"/>
            <p:cNvPicPr>
              <a:picLocks noChangeAspect="1"/>
            </p:cNvPicPr>
            <p:nvPr/>
          </p:nvPicPr>
          <p:blipFill>
            <a:blip r:embed="rId3"/>
            <a:stretch>
              <a:fillRect/>
            </a:stretch>
          </p:blipFill>
          <p:spPr>
            <a:xfrm>
              <a:off x="6469458" y="2378019"/>
              <a:ext cx="520080" cy="641801"/>
            </a:xfrm>
            <a:prstGeom prst="rect">
              <a:avLst/>
            </a:prstGeom>
          </p:spPr>
        </p:pic>
      </p:grpSp>
      <p:cxnSp>
        <p:nvCxnSpPr>
          <p:cNvPr id="44" name="Straight Arrow Connector 43"/>
          <p:cNvCxnSpPr/>
          <p:nvPr/>
        </p:nvCxnSpPr>
        <p:spPr>
          <a:xfrm flipV="1">
            <a:off x="938379" y="3810743"/>
            <a:ext cx="1372690" cy="9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2"/>
          <a:stretch>
            <a:fillRect/>
          </a:stretch>
        </p:blipFill>
        <p:spPr>
          <a:xfrm>
            <a:off x="2996624" y="2728491"/>
            <a:ext cx="1389436" cy="429825"/>
          </a:xfrm>
          <a:prstGeom prst="rect">
            <a:avLst/>
          </a:prstGeom>
        </p:spPr>
      </p:pic>
      <p:pic>
        <p:nvPicPr>
          <p:cNvPr id="45" name="Picture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24151" y="3974532"/>
            <a:ext cx="954024" cy="490728"/>
          </a:xfrm>
          <a:prstGeom prst="rect">
            <a:avLst/>
          </a:prstGeom>
        </p:spPr>
      </p:pic>
      <p:pic>
        <p:nvPicPr>
          <p:cNvPr id="46" name="Picture 4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441960" y="3480373"/>
            <a:ext cx="1084999" cy="402303"/>
          </a:xfrm>
          <a:prstGeom prst="rect">
            <a:avLst/>
          </a:prstGeom>
        </p:spPr>
      </p:pic>
      <p:pic>
        <p:nvPicPr>
          <p:cNvPr id="48" name="Picture 4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112177" y="4094936"/>
            <a:ext cx="1360515" cy="384016"/>
          </a:xfrm>
          <a:prstGeom prst="rect">
            <a:avLst/>
          </a:prstGeom>
        </p:spPr>
      </p:pic>
      <p:pic>
        <p:nvPicPr>
          <p:cNvPr id="49" name="Picture 4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34733" y="3568567"/>
            <a:ext cx="1255673" cy="164579"/>
          </a:xfrm>
          <a:prstGeom prst="rect">
            <a:avLst/>
          </a:prstGeom>
        </p:spPr>
      </p:pic>
      <p:pic>
        <p:nvPicPr>
          <p:cNvPr id="52"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8081" y="3406489"/>
            <a:ext cx="1068705" cy="55006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6537339" y="3356114"/>
            <a:ext cx="1317072" cy="1016014"/>
            <a:chOff x="7344857" y="3161055"/>
            <a:chExt cx="1317072" cy="1016014"/>
          </a:xfrm>
        </p:grpSpPr>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8360" y="3161055"/>
              <a:ext cx="850621" cy="774676"/>
            </a:xfrm>
            <a:prstGeom prst="rect">
              <a:avLst/>
            </a:prstGeom>
          </p:spPr>
        </p:pic>
        <p:sp>
          <p:nvSpPr>
            <p:cNvPr id="57" name="TextBox 56"/>
            <p:cNvSpPr txBox="1"/>
            <p:nvPr/>
          </p:nvSpPr>
          <p:spPr>
            <a:xfrm>
              <a:off x="7344857" y="3923153"/>
              <a:ext cx="1317072" cy="253916"/>
            </a:xfrm>
            <a:prstGeom prst="rect">
              <a:avLst/>
            </a:prstGeom>
            <a:noFill/>
          </p:spPr>
          <p:txBody>
            <a:bodyPr wrap="square" rtlCol="0">
              <a:spAutoFit/>
            </a:bodyPr>
            <a:lstStyle/>
            <a:p>
              <a:r>
                <a:rPr lang="en-CA" sz="1050" dirty="0" smtClean="0">
                  <a:latin typeface="Amazon Ember Light" charset="0"/>
                  <a:ea typeface="Amazon Ember Light" charset="0"/>
                  <a:cs typeface="Amazon Ember Light" charset="0"/>
                </a:rPr>
                <a:t>Amazon Aurora</a:t>
              </a:r>
              <a:endParaRPr lang="en-CA" sz="1050" dirty="0">
                <a:latin typeface="Amazon Ember Light" charset="0"/>
                <a:ea typeface="Amazon Ember Light" charset="0"/>
                <a:cs typeface="Amazon Ember Light" charset="0"/>
              </a:endParaRPr>
            </a:p>
          </p:txBody>
        </p:sp>
      </p:grpSp>
      <p:pic>
        <p:nvPicPr>
          <p:cNvPr id="62" name="Picture 61"/>
          <p:cNvPicPr>
            <a:picLocks noChangeAspect="1"/>
          </p:cNvPicPr>
          <p:nvPr/>
        </p:nvPicPr>
        <p:blipFill rotWithShape="1">
          <a:blip r:embed="rId13"/>
          <a:srcRect l="16479" t="4820" r="14749" b="5164"/>
          <a:stretch/>
        </p:blipFill>
        <p:spPr>
          <a:xfrm>
            <a:off x="2445344" y="3930821"/>
            <a:ext cx="977242" cy="718167"/>
          </a:xfrm>
          <a:prstGeom prst="rect">
            <a:avLst/>
          </a:prstGeom>
        </p:spPr>
      </p:pic>
      <p:grpSp>
        <p:nvGrpSpPr>
          <p:cNvPr id="63" name="Group 62"/>
          <p:cNvGrpSpPr/>
          <p:nvPr/>
        </p:nvGrpSpPr>
        <p:grpSpPr>
          <a:xfrm>
            <a:off x="7808262" y="3354224"/>
            <a:ext cx="912180" cy="767950"/>
            <a:chOff x="4272580" y="1987030"/>
            <a:chExt cx="1356678" cy="1204694"/>
          </a:xfrm>
        </p:grpSpPr>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65" name="TextBox 64"/>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DynamoDB</a:t>
              </a:r>
              <a:endParaRPr lang="en-US" sz="1200" dirty="0">
                <a:solidFill>
                  <a:schemeClr val="tx1"/>
                </a:solidFill>
                <a:latin typeface="Amazon Ember Light" charset="0"/>
                <a:ea typeface="Amazon Ember Light" charset="0"/>
                <a:cs typeface="Amazon Ember Light" charset="0"/>
              </a:endParaRPr>
            </a:p>
          </p:txBody>
        </p:sp>
      </p:grpSp>
      <p:cxnSp>
        <p:nvCxnSpPr>
          <p:cNvPr id="66" name="Straight Connector 65"/>
          <p:cNvCxnSpPr/>
          <p:nvPr/>
        </p:nvCxnSpPr>
        <p:spPr>
          <a:xfrm flipH="1" flipV="1">
            <a:off x="418299" y="3248760"/>
            <a:ext cx="8357993" cy="38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973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395386" y="1399479"/>
            <a:ext cx="2609178" cy="388759"/>
          </a:xfrm>
          <a:prstGeom prst="rect">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sp>
        <p:nvSpPr>
          <p:cNvPr id="9" name="TextBox 34"/>
          <p:cNvSpPr txBox="1">
            <a:spLocks noChangeArrowheads="1"/>
          </p:cNvSpPr>
          <p:nvPr/>
        </p:nvSpPr>
        <p:spPr bwMode="auto">
          <a:xfrm>
            <a:off x="1514845" y="1361334"/>
            <a:ext cx="867739" cy="392413"/>
          </a:xfrm>
          <a:prstGeom prst="rect">
            <a:avLst/>
          </a:prstGeom>
          <a:noFill/>
          <a:ln w="9525">
            <a:noFill/>
            <a:miter lim="800000"/>
            <a:headEnd/>
            <a:tailEnd/>
          </a:ln>
        </p:spPr>
        <p:txBody>
          <a:bodyPr wrap="square" lIns="91438" tIns="45719" rIns="91438" bIns="45719">
            <a:spAutoFit/>
          </a:bodyPr>
          <a:lstStyle/>
          <a:p>
            <a:r>
              <a:rPr lang="en-US" sz="975" dirty="0">
                <a:solidFill>
                  <a:srgbClr val="6F2927"/>
                </a:solidFill>
                <a:latin typeface="Amazon Ember Light" charset="0"/>
                <a:ea typeface="Amazon Ember Light" charset="0"/>
                <a:cs typeface="Amazon Ember Light" charset="0"/>
              </a:rPr>
              <a:t>Customer</a:t>
            </a:r>
          </a:p>
          <a:p>
            <a:r>
              <a:rPr lang="en-US" sz="975" dirty="0">
                <a:solidFill>
                  <a:srgbClr val="6F2927"/>
                </a:solidFill>
                <a:latin typeface="Amazon Ember Light" charset="0"/>
                <a:ea typeface="Amazon Ember Light" charset="0"/>
                <a:cs typeface="Amazon Ember Light" charset="0"/>
              </a:rPr>
              <a:t>Premises</a:t>
            </a:r>
          </a:p>
        </p:txBody>
      </p:sp>
      <p:sp>
        <p:nvSpPr>
          <p:cNvPr id="19" name="Can 18"/>
          <p:cNvSpPr/>
          <p:nvPr/>
        </p:nvSpPr>
        <p:spPr>
          <a:xfrm>
            <a:off x="2382583" y="1186325"/>
            <a:ext cx="539453" cy="717472"/>
          </a:xfrm>
          <a:prstGeom prst="can">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grpSp>
        <p:nvGrpSpPr>
          <p:cNvPr id="23" name="Group 22"/>
          <p:cNvGrpSpPr/>
          <p:nvPr/>
        </p:nvGrpSpPr>
        <p:grpSpPr>
          <a:xfrm>
            <a:off x="3955989" y="3141709"/>
            <a:ext cx="1478839" cy="900166"/>
            <a:chOff x="6553695" y="1633152"/>
            <a:chExt cx="1820647" cy="1107379"/>
          </a:xfrm>
        </p:grpSpPr>
        <p:grpSp>
          <p:nvGrpSpPr>
            <p:cNvPr id="35" name="Group 34"/>
            <p:cNvGrpSpPr/>
            <p:nvPr/>
          </p:nvGrpSpPr>
          <p:grpSpPr>
            <a:xfrm>
              <a:off x="6556563" y="1640894"/>
              <a:ext cx="828674" cy="723900"/>
              <a:chOff x="2965450" y="6800850"/>
              <a:chExt cx="828675" cy="723900"/>
            </a:xfrm>
          </p:grpSpPr>
          <p:sp>
            <p:nvSpPr>
              <p:cNvPr id="36" name="Oval 99"/>
              <p:cNvSpPr>
                <a:spLocks noChangeArrowheads="1"/>
              </p:cNvSpPr>
              <p:nvPr/>
            </p:nvSpPr>
            <p:spPr bwMode="auto">
              <a:xfrm>
                <a:off x="3479800"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7" name="Freeform 100"/>
              <p:cNvSpPr>
                <a:spLocks/>
              </p:cNvSpPr>
              <p:nvPr/>
            </p:nvSpPr>
            <p:spPr bwMode="auto">
              <a:xfrm>
                <a:off x="3394075" y="7086600"/>
                <a:ext cx="400050" cy="276225"/>
              </a:xfrm>
              <a:custGeom>
                <a:avLst/>
                <a:gdLst/>
                <a:ahLst/>
                <a:cxnLst>
                  <a:cxn ang="0">
                    <a:pos x="29" y="0"/>
                  </a:cxn>
                  <a:cxn ang="0">
                    <a:pos x="14" y="0"/>
                  </a:cxn>
                  <a:cxn ang="0">
                    <a:pos x="13" y="0"/>
                  </a:cxn>
                  <a:cxn ang="0">
                    <a:pos x="0" y="14"/>
                  </a:cxn>
                  <a:cxn ang="0">
                    <a:pos x="0" y="15"/>
                  </a:cxn>
                  <a:cxn ang="0">
                    <a:pos x="6" y="15"/>
                  </a:cxn>
                  <a:cxn ang="0">
                    <a:pos x="22" y="29"/>
                  </a:cxn>
                  <a:cxn ang="0">
                    <a:pos x="33" y="29"/>
                  </a:cxn>
                  <a:cxn ang="0">
                    <a:pos x="33" y="18"/>
                  </a:cxn>
                  <a:cxn ang="0">
                    <a:pos x="35" y="18"/>
                  </a:cxn>
                  <a:cxn ang="0">
                    <a:pos x="35" y="29"/>
                  </a:cxn>
                  <a:cxn ang="0">
                    <a:pos x="42" y="29"/>
                  </a:cxn>
                  <a:cxn ang="0">
                    <a:pos x="42" y="13"/>
                  </a:cxn>
                  <a:cxn ang="0">
                    <a:pos x="29" y="0"/>
                  </a:cxn>
                </a:cxnLst>
                <a:rect l="0" t="0" r="r" b="b"/>
                <a:pathLst>
                  <a:path w="42" h="29">
                    <a:moveTo>
                      <a:pt x="29" y="0"/>
                    </a:moveTo>
                    <a:cubicBezTo>
                      <a:pt x="14" y="0"/>
                      <a:pt x="14" y="0"/>
                      <a:pt x="14" y="0"/>
                    </a:cubicBezTo>
                    <a:cubicBezTo>
                      <a:pt x="13" y="0"/>
                      <a:pt x="13" y="0"/>
                      <a:pt x="13" y="0"/>
                    </a:cubicBezTo>
                    <a:cubicBezTo>
                      <a:pt x="12" y="7"/>
                      <a:pt x="7" y="13"/>
                      <a:pt x="0" y="14"/>
                    </a:cubicBezTo>
                    <a:cubicBezTo>
                      <a:pt x="0" y="15"/>
                      <a:pt x="0" y="15"/>
                      <a:pt x="0" y="15"/>
                    </a:cubicBezTo>
                    <a:cubicBezTo>
                      <a:pt x="6" y="15"/>
                      <a:pt x="6" y="15"/>
                      <a:pt x="6" y="15"/>
                    </a:cubicBezTo>
                    <a:cubicBezTo>
                      <a:pt x="15" y="15"/>
                      <a:pt x="22" y="21"/>
                      <a:pt x="22" y="29"/>
                    </a:cubicBezTo>
                    <a:cubicBezTo>
                      <a:pt x="33" y="29"/>
                      <a:pt x="33" y="29"/>
                      <a:pt x="33" y="29"/>
                    </a:cubicBezTo>
                    <a:cubicBezTo>
                      <a:pt x="33" y="18"/>
                      <a:pt x="33" y="18"/>
                      <a:pt x="33" y="18"/>
                    </a:cubicBezTo>
                    <a:cubicBezTo>
                      <a:pt x="35" y="18"/>
                      <a:pt x="35" y="18"/>
                      <a:pt x="35" y="18"/>
                    </a:cubicBezTo>
                    <a:cubicBezTo>
                      <a:pt x="35" y="29"/>
                      <a:pt x="35" y="29"/>
                      <a:pt x="35" y="29"/>
                    </a:cubicBezTo>
                    <a:cubicBezTo>
                      <a:pt x="42" y="29"/>
                      <a:pt x="42" y="29"/>
                      <a:pt x="42" y="29"/>
                    </a:cubicBezTo>
                    <a:cubicBezTo>
                      <a:pt x="42" y="13"/>
                      <a:pt x="42" y="13"/>
                      <a:pt x="42" y="13"/>
                    </a:cubicBezTo>
                    <a:cubicBezTo>
                      <a:pt x="42"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8" name="Oval 101"/>
              <p:cNvSpPr>
                <a:spLocks noChangeArrowheads="1"/>
              </p:cNvSpPr>
              <p:nvPr/>
            </p:nvSpPr>
            <p:spPr bwMode="auto">
              <a:xfrm>
                <a:off x="3051175"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9" name="Freeform 102"/>
              <p:cNvSpPr>
                <a:spLocks/>
              </p:cNvSpPr>
              <p:nvPr/>
            </p:nvSpPr>
            <p:spPr bwMode="auto">
              <a:xfrm>
                <a:off x="2965450" y="7086600"/>
                <a:ext cx="400050" cy="276225"/>
              </a:xfrm>
              <a:custGeom>
                <a:avLst/>
                <a:gdLst/>
                <a:ahLst/>
                <a:cxnLst>
                  <a:cxn ang="0">
                    <a:pos x="20" y="29"/>
                  </a:cxn>
                  <a:cxn ang="0">
                    <a:pos x="36" y="15"/>
                  </a:cxn>
                  <a:cxn ang="0">
                    <a:pos x="42" y="15"/>
                  </a:cxn>
                  <a:cxn ang="0">
                    <a:pos x="42" y="14"/>
                  </a:cxn>
                  <a:cxn ang="0">
                    <a:pos x="29" y="0"/>
                  </a:cxn>
                  <a:cxn ang="0">
                    <a:pos x="29" y="0"/>
                  </a:cxn>
                  <a:cxn ang="0">
                    <a:pos x="14" y="0"/>
                  </a:cxn>
                  <a:cxn ang="0">
                    <a:pos x="0" y="13"/>
                  </a:cxn>
                  <a:cxn ang="0">
                    <a:pos x="0" y="29"/>
                  </a:cxn>
                  <a:cxn ang="0">
                    <a:pos x="7" y="29"/>
                  </a:cxn>
                  <a:cxn ang="0">
                    <a:pos x="7" y="18"/>
                  </a:cxn>
                  <a:cxn ang="0">
                    <a:pos x="9" y="18"/>
                  </a:cxn>
                  <a:cxn ang="0">
                    <a:pos x="9" y="29"/>
                  </a:cxn>
                  <a:cxn ang="0">
                    <a:pos x="20" y="29"/>
                  </a:cxn>
                </a:cxnLst>
                <a:rect l="0" t="0" r="r" b="b"/>
                <a:pathLst>
                  <a:path w="42" h="29">
                    <a:moveTo>
                      <a:pt x="20" y="29"/>
                    </a:moveTo>
                    <a:cubicBezTo>
                      <a:pt x="21" y="21"/>
                      <a:pt x="27" y="15"/>
                      <a:pt x="36" y="15"/>
                    </a:cubicBezTo>
                    <a:cubicBezTo>
                      <a:pt x="42" y="15"/>
                      <a:pt x="42" y="15"/>
                      <a:pt x="42" y="15"/>
                    </a:cubicBezTo>
                    <a:cubicBezTo>
                      <a:pt x="42" y="14"/>
                      <a:pt x="42" y="14"/>
                      <a:pt x="42" y="14"/>
                    </a:cubicBezTo>
                    <a:cubicBezTo>
                      <a:pt x="35" y="13"/>
                      <a:pt x="30" y="7"/>
                      <a:pt x="29" y="0"/>
                    </a:cubicBezTo>
                    <a:cubicBezTo>
                      <a:pt x="29" y="0"/>
                      <a:pt x="29" y="0"/>
                      <a:pt x="29" y="0"/>
                    </a:cubicBezTo>
                    <a:cubicBezTo>
                      <a:pt x="14" y="0"/>
                      <a:pt x="14" y="0"/>
                      <a:pt x="14" y="0"/>
                    </a:cubicBezTo>
                    <a:cubicBezTo>
                      <a:pt x="6" y="0"/>
                      <a:pt x="0" y="5"/>
                      <a:pt x="0" y="13"/>
                    </a:cubicBezTo>
                    <a:cubicBezTo>
                      <a:pt x="0" y="29"/>
                      <a:pt x="0" y="29"/>
                      <a:pt x="0" y="29"/>
                    </a:cubicBezTo>
                    <a:cubicBezTo>
                      <a:pt x="7" y="29"/>
                      <a:pt x="7" y="29"/>
                      <a:pt x="7" y="29"/>
                    </a:cubicBezTo>
                    <a:cubicBezTo>
                      <a:pt x="7" y="18"/>
                      <a:pt x="7" y="18"/>
                      <a:pt x="7" y="18"/>
                    </a:cubicBezTo>
                    <a:cubicBezTo>
                      <a:pt x="9" y="18"/>
                      <a:pt x="9" y="18"/>
                      <a:pt x="9" y="18"/>
                    </a:cubicBezTo>
                    <a:cubicBezTo>
                      <a:pt x="9" y="29"/>
                      <a:pt x="9" y="29"/>
                      <a:pt x="9" y="29"/>
                    </a:cubicBezTo>
                    <a:lnTo>
                      <a:pt x="20" y="29"/>
                    </a:ln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40" name="Oval 103"/>
              <p:cNvSpPr>
                <a:spLocks noChangeArrowheads="1"/>
              </p:cNvSpPr>
              <p:nvPr/>
            </p:nvSpPr>
            <p:spPr bwMode="auto">
              <a:xfrm>
                <a:off x="3270250" y="6962775"/>
                <a:ext cx="219075"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41" name="Freeform 104"/>
              <p:cNvSpPr>
                <a:spLocks/>
              </p:cNvSpPr>
              <p:nvPr/>
            </p:nvSpPr>
            <p:spPr bwMode="auto">
              <a:xfrm>
                <a:off x="3175000" y="7258050"/>
                <a:ext cx="409575" cy="266700"/>
              </a:xfrm>
              <a:custGeom>
                <a:avLst/>
                <a:gdLst/>
                <a:ahLst/>
                <a:cxnLst>
                  <a:cxn ang="0">
                    <a:pos x="29" y="0"/>
                  </a:cxn>
                  <a:cxn ang="0">
                    <a:pos x="14" y="0"/>
                  </a:cxn>
                  <a:cxn ang="0">
                    <a:pos x="0" y="12"/>
                  </a:cxn>
                  <a:cxn ang="0">
                    <a:pos x="0" y="28"/>
                  </a:cxn>
                  <a:cxn ang="0">
                    <a:pos x="8" y="28"/>
                  </a:cxn>
                  <a:cxn ang="0">
                    <a:pos x="8" y="17"/>
                  </a:cxn>
                  <a:cxn ang="0">
                    <a:pos x="10" y="17"/>
                  </a:cxn>
                  <a:cxn ang="0">
                    <a:pos x="10" y="28"/>
                  </a:cxn>
                  <a:cxn ang="0">
                    <a:pos x="34" y="28"/>
                  </a:cxn>
                  <a:cxn ang="0">
                    <a:pos x="34" y="17"/>
                  </a:cxn>
                  <a:cxn ang="0">
                    <a:pos x="36" y="17"/>
                  </a:cxn>
                  <a:cxn ang="0">
                    <a:pos x="36" y="28"/>
                  </a:cxn>
                  <a:cxn ang="0">
                    <a:pos x="43" y="28"/>
                  </a:cxn>
                  <a:cxn ang="0">
                    <a:pos x="43" y="12"/>
                  </a:cxn>
                  <a:cxn ang="0">
                    <a:pos x="29" y="0"/>
                  </a:cxn>
                </a:cxnLst>
                <a:rect l="0" t="0" r="r" b="b"/>
                <a:pathLst>
                  <a:path w="43" h="28">
                    <a:moveTo>
                      <a:pt x="29" y="0"/>
                    </a:moveTo>
                    <a:cubicBezTo>
                      <a:pt x="14" y="0"/>
                      <a:pt x="14" y="0"/>
                      <a:pt x="14" y="0"/>
                    </a:cubicBezTo>
                    <a:cubicBezTo>
                      <a:pt x="6" y="0"/>
                      <a:pt x="0" y="5"/>
                      <a:pt x="0" y="12"/>
                    </a:cubicBezTo>
                    <a:cubicBezTo>
                      <a:pt x="0" y="28"/>
                      <a:pt x="0" y="28"/>
                      <a:pt x="0" y="28"/>
                    </a:cubicBezTo>
                    <a:cubicBezTo>
                      <a:pt x="8" y="28"/>
                      <a:pt x="8" y="28"/>
                      <a:pt x="8" y="28"/>
                    </a:cubicBezTo>
                    <a:cubicBezTo>
                      <a:pt x="8" y="17"/>
                      <a:pt x="8" y="17"/>
                      <a:pt x="8" y="17"/>
                    </a:cubicBezTo>
                    <a:cubicBezTo>
                      <a:pt x="10" y="17"/>
                      <a:pt x="10" y="17"/>
                      <a:pt x="10" y="17"/>
                    </a:cubicBezTo>
                    <a:cubicBezTo>
                      <a:pt x="10" y="28"/>
                      <a:pt x="10" y="28"/>
                      <a:pt x="10" y="28"/>
                    </a:cubicBezTo>
                    <a:cubicBezTo>
                      <a:pt x="34" y="28"/>
                      <a:pt x="34" y="28"/>
                      <a:pt x="34" y="28"/>
                    </a:cubicBezTo>
                    <a:cubicBezTo>
                      <a:pt x="34" y="17"/>
                      <a:pt x="34" y="17"/>
                      <a:pt x="34" y="17"/>
                    </a:cubicBezTo>
                    <a:cubicBezTo>
                      <a:pt x="36" y="17"/>
                      <a:pt x="36" y="17"/>
                      <a:pt x="36" y="17"/>
                    </a:cubicBezTo>
                    <a:cubicBezTo>
                      <a:pt x="36" y="28"/>
                      <a:pt x="36" y="28"/>
                      <a:pt x="36" y="28"/>
                    </a:cubicBezTo>
                    <a:cubicBezTo>
                      <a:pt x="43" y="28"/>
                      <a:pt x="43" y="28"/>
                      <a:pt x="43" y="28"/>
                    </a:cubicBezTo>
                    <a:cubicBezTo>
                      <a:pt x="43" y="12"/>
                      <a:pt x="43" y="12"/>
                      <a:pt x="43" y="12"/>
                    </a:cubicBezTo>
                    <a:cubicBezTo>
                      <a:pt x="43"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grpSp>
        <p:grpSp>
          <p:nvGrpSpPr>
            <p:cNvPr id="25" name="Group 24"/>
            <p:cNvGrpSpPr/>
            <p:nvPr/>
          </p:nvGrpSpPr>
          <p:grpSpPr>
            <a:xfrm>
              <a:off x="6553695" y="1633152"/>
              <a:ext cx="1820647" cy="1107379"/>
              <a:chOff x="1030501" y="4061208"/>
              <a:chExt cx="1820647" cy="1107379"/>
            </a:xfrm>
          </p:grpSpPr>
          <p:sp>
            <p:nvSpPr>
              <p:cNvPr id="26" name="TextBox 5"/>
              <p:cNvSpPr txBox="1">
                <a:spLocks noChangeArrowheads="1"/>
              </p:cNvSpPr>
              <p:nvPr/>
            </p:nvSpPr>
            <p:spPr bwMode="auto">
              <a:xfrm>
                <a:off x="1030501" y="4870420"/>
                <a:ext cx="1820647" cy="298167"/>
              </a:xfrm>
              <a:prstGeom prst="rect">
                <a:avLst/>
              </a:prstGeom>
              <a:noFill/>
              <a:ln w="9525">
                <a:noFill/>
                <a:miter lim="800000"/>
                <a:headEnd/>
                <a:tailEnd/>
              </a:ln>
            </p:spPr>
            <p:txBody>
              <a:bodyPr wrap="square">
                <a:spAutoFit/>
              </a:bodyPr>
              <a:lstStyle/>
              <a:p>
                <a:pPr algn="ctr"/>
                <a:r>
                  <a:rPr lang="en-US" sz="975" dirty="0">
                    <a:solidFill>
                      <a:prstClr val="black"/>
                    </a:solidFill>
                    <a:latin typeface="Amazon Ember Light" charset="0"/>
                    <a:ea typeface="Amazon Ember Light" charset="0"/>
                    <a:cs typeface="Amazon Ember Light" charset="0"/>
                  </a:rPr>
                  <a:t>Application Users</a:t>
                </a:r>
              </a:p>
            </p:txBody>
          </p:sp>
          <p:grpSp>
            <p:nvGrpSpPr>
              <p:cNvPr id="27" name="Group 26"/>
              <p:cNvGrpSpPr/>
              <p:nvPr/>
            </p:nvGrpSpPr>
            <p:grpSpPr>
              <a:xfrm>
                <a:off x="1972778" y="4061208"/>
                <a:ext cx="828675" cy="723900"/>
                <a:chOff x="2965450" y="6800850"/>
                <a:chExt cx="828675" cy="723900"/>
              </a:xfrm>
            </p:grpSpPr>
            <p:sp>
              <p:nvSpPr>
                <p:cNvPr id="28" name="Oval 99"/>
                <p:cNvSpPr>
                  <a:spLocks noChangeArrowheads="1"/>
                </p:cNvSpPr>
                <p:nvPr/>
              </p:nvSpPr>
              <p:spPr bwMode="auto">
                <a:xfrm>
                  <a:off x="3479800"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29" name="Freeform 100"/>
                <p:cNvSpPr>
                  <a:spLocks/>
                </p:cNvSpPr>
                <p:nvPr/>
              </p:nvSpPr>
              <p:spPr bwMode="auto">
                <a:xfrm>
                  <a:off x="3394075" y="7086600"/>
                  <a:ext cx="400050" cy="276225"/>
                </a:xfrm>
                <a:custGeom>
                  <a:avLst/>
                  <a:gdLst/>
                  <a:ahLst/>
                  <a:cxnLst>
                    <a:cxn ang="0">
                      <a:pos x="29" y="0"/>
                    </a:cxn>
                    <a:cxn ang="0">
                      <a:pos x="14" y="0"/>
                    </a:cxn>
                    <a:cxn ang="0">
                      <a:pos x="13" y="0"/>
                    </a:cxn>
                    <a:cxn ang="0">
                      <a:pos x="0" y="14"/>
                    </a:cxn>
                    <a:cxn ang="0">
                      <a:pos x="0" y="15"/>
                    </a:cxn>
                    <a:cxn ang="0">
                      <a:pos x="6" y="15"/>
                    </a:cxn>
                    <a:cxn ang="0">
                      <a:pos x="22" y="29"/>
                    </a:cxn>
                    <a:cxn ang="0">
                      <a:pos x="33" y="29"/>
                    </a:cxn>
                    <a:cxn ang="0">
                      <a:pos x="33" y="18"/>
                    </a:cxn>
                    <a:cxn ang="0">
                      <a:pos x="35" y="18"/>
                    </a:cxn>
                    <a:cxn ang="0">
                      <a:pos x="35" y="29"/>
                    </a:cxn>
                    <a:cxn ang="0">
                      <a:pos x="42" y="29"/>
                    </a:cxn>
                    <a:cxn ang="0">
                      <a:pos x="42" y="13"/>
                    </a:cxn>
                    <a:cxn ang="0">
                      <a:pos x="29" y="0"/>
                    </a:cxn>
                  </a:cxnLst>
                  <a:rect l="0" t="0" r="r" b="b"/>
                  <a:pathLst>
                    <a:path w="42" h="29">
                      <a:moveTo>
                        <a:pt x="29" y="0"/>
                      </a:moveTo>
                      <a:cubicBezTo>
                        <a:pt x="14" y="0"/>
                        <a:pt x="14" y="0"/>
                        <a:pt x="14" y="0"/>
                      </a:cubicBezTo>
                      <a:cubicBezTo>
                        <a:pt x="13" y="0"/>
                        <a:pt x="13" y="0"/>
                        <a:pt x="13" y="0"/>
                      </a:cubicBezTo>
                      <a:cubicBezTo>
                        <a:pt x="12" y="7"/>
                        <a:pt x="7" y="13"/>
                        <a:pt x="0" y="14"/>
                      </a:cubicBezTo>
                      <a:cubicBezTo>
                        <a:pt x="0" y="15"/>
                        <a:pt x="0" y="15"/>
                        <a:pt x="0" y="15"/>
                      </a:cubicBezTo>
                      <a:cubicBezTo>
                        <a:pt x="6" y="15"/>
                        <a:pt x="6" y="15"/>
                        <a:pt x="6" y="15"/>
                      </a:cubicBezTo>
                      <a:cubicBezTo>
                        <a:pt x="15" y="15"/>
                        <a:pt x="22" y="21"/>
                        <a:pt x="22" y="29"/>
                      </a:cubicBezTo>
                      <a:cubicBezTo>
                        <a:pt x="33" y="29"/>
                        <a:pt x="33" y="29"/>
                        <a:pt x="33" y="29"/>
                      </a:cubicBezTo>
                      <a:cubicBezTo>
                        <a:pt x="33" y="18"/>
                        <a:pt x="33" y="18"/>
                        <a:pt x="33" y="18"/>
                      </a:cubicBezTo>
                      <a:cubicBezTo>
                        <a:pt x="35" y="18"/>
                        <a:pt x="35" y="18"/>
                        <a:pt x="35" y="18"/>
                      </a:cubicBezTo>
                      <a:cubicBezTo>
                        <a:pt x="35" y="29"/>
                        <a:pt x="35" y="29"/>
                        <a:pt x="35" y="29"/>
                      </a:cubicBezTo>
                      <a:cubicBezTo>
                        <a:pt x="42" y="29"/>
                        <a:pt x="42" y="29"/>
                        <a:pt x="42" y="29"/>
                      </a:cubicBezTo>
                      <a:cubicBezTo>
                        <a:pt x="42" y="13"/>
                        <a:pt x="42" y="13"/>
                        <a:pt x="42" y="13"/>
                      </a:cubicBezTo>
                      <a:cubicBezTo>
                        <a:pt x="42"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0" name="Oval 101"/>
                <p:cNvSpPr>
                  <a:spLocks noChangeArrowheads="1"/>
                </p:cNvSpPr>
                <p:nvPr/>
              </p:nvSpPr>
              <p:spPr bwMode="auto">
                <a:xfrm>
                  <a:off x="3051175"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1" name="Freeform 102"/>
                <p:cNvSpPr>
                  <a:spLocks/>
                </p:cNvSpPr>
                <p:nvPr/>
              </p:nvSpPr>
              <p:spPr bwMode="auto">
                <a:xfrm>
                  <a:off x="2965450" y="7086600"/>
                  <a:ext cx="400050" cy="276225"/>
                </a:xfrm>
                <a:custGeom>
                  <a:avLst/>
                  <a:gdLst/>
                  <a:ahLst/>
                  <a:cxnLst>
                    <a:cxn ang="0">
                      <a:pos x="20" y="29"/>
                    </a:cxn>
                    <a:cxn ang="0">
                      <a:pos x="36" y="15"/>
                    </a:cxn>
                    <a:cxn ang="0">
                      <a:pos x="42" y="15"/>
                    </a:cxn>
                    <a:cxn ang="0">
                      <a:pos x="42" y="14"/>
                    </a:cxn>
                    <a:cxn ang="0">
                      <a:pos x="29" y="0"/>
                    </a:cxn>
                    <a:cxn ang="0">
                      <a:pos x="29" y="0"/>
                    </a:cxn>
                    <a:cxn ang="0">
                      <a:pos x="14" y="0"/>
                    </a:cxn>
                    <a:cxn ang="0">
                      <a:pos x="0" y="13"/>
                    </a:cxn>
                    <a:cxn ang="0">
                      <a:pos x="0" y="29"/>
                    </a:cxn>
                    <a:cxn ang="0">
                      <a:pos x="7" y="29"/>
                    </a:cxn>
                    <a:cxn ang="0">
                      <a:pos x="7" y="18"/>
                    </a:cxn>
                    <a:cxn ang="0">
                      <a:pos x="9" y="18"/>
                    </a:cxn>
                    <a:cxn ang="0">
                      <a:pos x="9" y="29"/>
                    </a:cxn>
                    <a:cxn ang="0">
                      <a:pos x="20" y="29"/>
                    </a:cxn>
                  </a:cxnLst>
                  <a:rect l="0" t="0" r="r" b="b"/>
                  <a:pathLst>
                    <a:path w="42" h="29">
                      <a:moveTo>
                        <a:pt x="20" y="29"/>
                      </a:moveTo>
                      <a:cubicBezTo>
                        <a:pt x="21" y="21"/>
                        <a:pt x="27" y="15"/>
                        <a:pt x="36" y="15"/>
                      </a:cubicBezTo>
                      <a:cubicBezTo>
                        <a:pt x="42" y="15"/>
                        <a:pt x="42" y="15"/>
                        <a:pt x="42" y="15"/>
                      </a:cubicBezTo>
                      <a:cubicBezTo>
                        <a:pt x="42" y="14"/>
                        <a:pt x="42" y="14"/>
                        <a:pt x="42" y="14"/>
                      </a:cubicBezTo>
                      <a:cubicBezTo>
                        <a:pt x="35" y="13"/>
                        <a:pt x="30" y="7"/>
                        <a:pt x="29" y="0"/>
                      </a:cubicBezTo>
                      <a:cubicBezTo>
                        <a:pt x="29" y="0"/>
                        <a:pt x="29" y="0"/>
                        <a:pt x="29" y="0"/>
                      </a:cubicBezTo>
                      <a:cubicBezTo>
                        <a:pt x="14" y="0"/>
                        <a:pt x="14" y="0"/>
                        <a:pt x="14" y="0"/>
                      </a:cubicBezTo>
                      <a:cubicBezTo>
                        <a:pt x="6" y="0"/>
                        <a:pt x="0" y="5"/>
                        <a:pt x="0" y="13"/>
                      </a:cubicBezTo>
                      <a:cubicBezTo>
                        <a:pt x="0" y="29"/>
                        <a:pt x="0" y="29"/>
                        <a:pt x="0" y="29"/>
                      </a:cubicBezTo>
                      <a:cubicBezTo>
                        <a:pt x="7" y="29"/>
                        <a:pt x="7" y="29"/>
                        <a:pt x="7" y="29"/>
                      </a:cubicBezTo>
                      <a:cubicBezTo>
                        <a:pt x="7" y="18"/>
                        <a:pt x="7" y="18"/>
                        <a:pt x="7" y="18"/>
                      </a:cubicBezTo>
                      <a:cubicBezTo>
                        <a:pt x="9" y="18"/>
                        <a:pt x="9" y="18"/>
                        <a:pt x="9" y="18"/>
                      </a:cubicBezTo>
                      <a:cubicBezTo>
                        <a:pt x="9" y="29"/>
                        <a:pt x="9" y="29"/>
                        <a:pt x="9" y="29"/>
                      </a:cubicBezTo>
                      <a:lnTo>
                        <a:pt x="20" y="29"/>
                      </a:ln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2" name="Oval 103"/>
                <p:cNvSpPr>
                  <a:spLocks noChangeArrowheads="1"/>
                </p:cNvSpPr>
                <p:nvPr/>
              </p:nvSpPr>
              <p:spPr bwMode="auto">
                <a:xfrm>
                  <a:off x="3270250" y="6962775"/>
                  <a:ext cx="219075"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3" name="Freeform 104"/>
                <p:cNvSpPr>
                  <a:spLocks/>
                </p:cNvSpPr>
                <p:nvPr/>
              </p:nvSpPr>
              <p:spPr bwMode="auto">
                <a:xfrm>
                  <a:off x="3175000" y="7258050"/>
                  <a:ext cx="409575" cy="266700"/>
                </a:xfrm>
                <a:custGeom>
                  <a:avLst/>
                  <a:gdLst/>
                  <a:ahLst/>
                  <a:cxnLst>
                    <a:cxn ang="0">
                      <a:pos x="29" y="0"/>
                    </a:cxn>
                    <a:cxn ang="0">
                      <a:pos x="14" y="0"/>
                    </a:cxn>
                    <a:cxn ang="0">
                      <a:pos x="0" y="12"/>
                    </a:cxn>
                    <a:cxn ang="0">
                      <a:pos x="0" y="28"/>
                    </a:cxn>
                    <a:cxn ang="0">
                      <a:pos x="8" y="28"/>
                    </a:cxn>
                    <a:cxn ang="0">
                      <a:pos x="8" y="17"/>
                    </a:cxn>
                    <a:cxn ang="0">
                      <a:pos x="10" y="17"/>
                    </a:cxn>
                    <a:cxn ang="0">
                      <a:pos x="10" y="28"/>
                    </a:cxn>
                    <a:cxn ang="0">
                      <a:pos x="34" y="28"/>
                    </a:cxn>
                    <a:cxn ang="0">
                      <a:pos x="34" y="17"/>
                    </a:cxn>
                    <a:cxn ang="0">
                      <a:pos x="36" y="17"/>
                    </a:cxn>
                    <a:cxn ang="0">
                      <a:pos x="36" y="28"/>
                    </a:cxn>
                    <a:cxn ang="0">
                      <a:pos x="43" y="28"/>
                    </a:cxn>
                    <a:cxn ang="0">
                      <a:pos x="43" y="12"/>
                    </a:cxn>
                    <a:cxn ang="0">
                      <a:pos x="29" y="0"/>
                    </a:cxn>
                  </a:cxnLst>
                  <a:rect l="0" t="0" r="r" b="b"/>
                  <a:pathLst>
                    <a:path w="43" h="28">
                      <a:moveTo>
                        <a:pt x="29" y="0"/>
                      </a:moveTo>
                      <a:cubicBezTo>
                        <a:pt x="14" y="0"/>
                        <a:pt x="14" y="0"/>
                        <a:pt x="14" y="0"/>
                      </a:cubicBezTo>
                      <a:cubicBezTo>
                        <a:pt x="6" y="0"/>
                        <a:pt x="0" y="5"/>
                        <a:pt x="0" y="12"/>
                      </a:cubicBezTo>
                      <a:cubicBezTo>
                        <a:pt x="0" y="28"/>
                        <a:pt x="0" y="28"/>
                        <a:pt x="0" y="28"/>
                      </a:cubicBezTo>
                      <a:cubicBezTo>
                        <a:pt x="8" y="28"/>
                        <a:pt x="8" y="28"/>
                        <a:pt x="8" y="28"/>
                      </a:cubicBezTo>
                      <a:cubicBezTo>
                        <a:pt x="8" y="17"/>
                        <a:pt x="8" y="17"/>
                        <a:pt x="8" y="17"/>
                      </a:cubicBezTo>
                      <a:cubicBezTo>
                        <a:pt x="10" y="17"/>
                        <a:pt x="10" y="17"/>
                        <a:pt x="10" y="17"/>
                      </a:cubicBezTo>
                      <a:cubicBezTo>
                        <a:pt x="10" y="28"/>
                        <a:pt x="10" y="28"/>
                        <a:pt x="10" y="28"/>
                      </a:cubicBezTo>
                      <a:cubicBezTo>
                        <a:pt x="34" y="28"/>
                        <a:pt x="34" y="28"/>
                        <a:pt x="34" y="28"/>
                      </a:cubicBezTo>
                      <a:cubicBezTo>
                        <a:pt x="34" y="17"/>
                        <a:pt x="34" y="17"/>
                        <a:pt x="34" y="17"/>
                      </a:cubicBezTo>
                      <a:cubicBezTo>
                        <a:pt x="36" y="17"/>
                        <a:pt x="36" y="17"/>
                        <a:pt x="36" y="17"/>
                      </a:cubicBezTo>
                      <a:cubicBezTo>
                        <a:pt x="36" y="28"/>
                        <a:pt x="36" y="28"/>
                        <a:pt x="36" y="28"/>
                      </a:cubicBezTo>
                      <a:cubicBezTo>
                        <a:pt x="43" y="28"/>
                        <a:pt x="43" y="28"/>
                        <a:pt x="43" y="28"/>
                      </a:cubicBezTo>
                      <a:cubicBezTo>
                        <a:pt x="43" y="12"/>
                        <a:pt x="43" y="12"/>
                        <a:pt x="43" y="12"/>
                      </a:cubicBezTo>
                      <a:cubicBezTo>
                        <a:pt x="43"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grpSp>
        </p:grpSp>
      </p:grpSp>
      <p:sp>
        <p:nvSpPr>
          <p:cNvPr id="42" name="TextBox 34"/>
          <p:cNvSpPr txBox="1">
            <a:spLocks noChangeArrowheads="1"/>
          </p:cNvSpPr>
          <p:nvPr/>
        </p:nvSpPr>
        <p:spPr bwMode="auto">
          <a:xfrm>
            <a:off x="7512108" y="1433581"/>
            <a:ext cx="482986" cy="242372"/>
          </a:xfrm>
          <a:prstGeom prst="rect">
            <a:avLst/>
          </a:prstGeom>
          <a:noFill/>
          <a:ln w="9525">
            <a:noFill/>
            <a:miter lim="800000"/>
            <a:headEnd/>
            <a:tailEnd/>
          </a:ln>
        </p:spPr>
        <p:txBody>
          <a:bodyPr wrap="square" lIns="91438" tIns="45719" rIns="91438" bIns="45719">
            <a:spAutoFit/>
          </a:bodyPr>
          <a:lstStyle/>
          <a:p>
            <a:pPr algn="r"/>
            <a:r>
              <a:rPr lang="en-US" sz="975" dirty="0">
                <a:solidFill>
                  <a:srgbClr val="6F2927"/>
                </a:solidFill>
                <a:latin typeface="Amazon Ember Light" charset="0"/>
                <a:ea typeface="Amazon Ember Light" charset="0"/>
                <a:cs typeface="Amazon Ember Light" charset="0"/>
              </a:rPr>
              <a:t>AWS</a:t>
            </a:r>
          </a:p>
        </p:txBody>
      </p:sp>
      <p:cxnSp>
        <p:nvCxnSpPr>
          <p:cNvPr id="54" name="Elbow Connector 53"/>
          <p:cNvCxnSpPr>
            <a:stCxn id="66" idx="0"/>
            <a:endCxn id="19" idx="3"/>
          </p:cNvCxnSpPr>
          <p:nvPr/>
        </p:nvCxnSpPr>
        <p:spPr>
          <a:xfrm rot="16200000" flipV="1">
            <a:off x="3064354" y="1491754"/>
            <a:ext cx="1215716" cy="2039805"/>
          </a:xfrm>
          <a:prstGeom prst="bentConnector3">
            <a:avLst>
              <a:gd name="adj1" fmla="val 2781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888555" y="3119515"/>
            <a:ext cx="1607119" cy="9778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pic>
        <p:nvPicPr>
          <p:cNvPr id="49" name="Picture 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93259" y="1178444"/>
            <a:ext cx="877606" cy="877606"/>
          </a:xfrm>
          <a:prstGeom prst="rect">
            <a:avLst/>
          </a:prstGeom>
        </p:spPr>
      </p:pic>
      <p:grpSp>
        <p:nvGrpSpPr>
          <p:cNvPr id="20" name="Group 19"/>
          <p:cNvGrpSpPr/>
          <p:nvPr/>
        </p:nvGrpSpPr>
        <p:grpSpPr>
          <a:xfrm>
            <a:off x="4008805" y="1256843"/>
            <a:ext cx="1226831" cy="927177"/>
            <a:chOff x="421033" y="2534063"/>
            <a:chExt cx="847725" cy="735564"/>
          </a:xfrm>
        </p:grpSpPr>
        <p:sp>
          <p:nvSpPr>
            <p:cNvPr id="22" name="TextBox 4"/>
            <p:cNvSpPr txBox="1">
              <a:spLocks noChangeArrowheads="1"/>
            </p:cNvSpPr>
            <p:nvPr/>
          </p:nvSpPr>
          <p:spPr bwMode="auto">
            <a:xfrm>
              <a:off x="455889" y="3086499"/>
              <a:ext cx="738188" cy="183128"/>
            </a:xfrm>
            <a:prstGeom prst="rect">
              <a:avLst/>
            </a:prstGeom>
            <a:noFill/>
            <a:ln w="9525">
              <a:noFill/>
              <a:miter lim="800000"/>
              <a:headEnd/>
              <a:tailEnd/>
            </a:ln>
          </p:spPr>
          <p:txBody>
            <a:bodyPr>
              <a:spAutoFit/>
            </a:bodyPr>
            <a:lstStyle/>
            <a:p>
              <a:pPr algn="ctr"/>
              <a:r>
                <a:rPr lang="en-US" sz="900" dirty="0">
                  <a:solidFill>
                    <a:prstClr val="black"/>
                  </a:solidFill>
                  <a:latin typeface="Amazon Ember Light" charset="0"/>
                  <a:ea typeface="Amazon Ember Light" charset="0"/>
                  <a:cs typeface="Amazon Ember Light" charset="0"/>
                </a:rPr>
                <a:t>Internet</a:t>
              </a:r>
            </a:p>
          </p:txBody>
        </p:sp>
        <p:sp>
          <p:nvSpPr>
            <p:cNvPr id="21" name="Freeform 251"/>
            <p:cNvSpPr>
              <a:spLocks/>
            </p:cNvSpPr>
            <p:nvPr/>
          </p:nvSpPr>
          <p:spPr bwMode="auto">
            <a:xfrm>
              <a:off x="421033" y="2534063"/>
              <a:ext cx="847725" cy="523875"/>
            </a:xfrm>
            <a:custGeom>
              <a:avLst/>
              <a:gdLst/>
              <a:ahLst/>
              <a:cxnLst>
                <a:cxn ang="0">
                  <a:pos x="77" y="23"/>
                </a:cxn>
                <a:cxn ang="0">
                  <a:pos x="77" y="23"/>
                </a:cxn>
                <a:cxn ang="0">
                  <a:pos x="55" y="0"/>
                </a:cxn>
                <a:cxn ang="0">
                  <a:pos x="34" y="13"/>
                </a:cxn>
                <a:cxn ang="0">
                  <a:pos x="28" y="11"/>
                </a:cxn>
                <a:cxn ang="0">
                  <a:pos x="16" y="23"/>
                </a:cxn>
                <a:cxn ang="0">
                  <a:pos x="0" y="39"/>
                </a:cxn>
                <a:cxn ang="0">
                  <a:pos x="0" y="40"/>
                </a:cxn>
                <a:cxn ang="0">
                  <a:pos x="18" y="55"/>
                </a:cxn>
                <a:cxn ang="0">
                  <a:pos x="71" y="55"/>
                </a:cxn>
                <a:cxn ang="0">
                  <a:pos x="89" y="40"/>
                </a:cxn>
                <a:cxn ang="0">
                  <a:pos x="89" y="39"/>
                </a:cxn>
                <a:cxn ang="0">
                  <a:pos x="77" y="23"/>
                </a:cxn>
              </a:cxnLst>
              <a:rect l="0" t="0" r="r" b="b"/>
              <a:pathLst>
                <a:path w="89" h="55">
                  <a:moveTo>
                    <a:pt x="77" y="23"/>
                  </a:moveTo>
                  <a:cubicBezTo>
                    <a:pt x="77" y="23"/>
                    <a:pt x="77" y="23"/>
                    <a:pt x="77" y="23"/>
                  </a:cubicBezTo>
                  <a:cubicBezTo>
                    <a:pt x="77" y="10"/>
                    <a:pt x="67" y="0"/>
                    <a:pt x="55" y="0"/>
                  </a:cubicBezTo>
                  <a:cubicBezTo>
                    <a:pt x="46" y="0"/>
                    <a:pt x="38" y="6"/>
                    <a:pt x="34" y="13"/>
                  </a:cubicBezTo>
                  <a:cubicBezTo>
                    <a:pt x="32" y="12"/>
                    <a:pt x="30" y="11"/>
                    <a:pt x="28" y="11"/>
                  </a:cubicBezTo>
                  <a:cubicBezTo>
                    <a:pt x="22" y="11"/>
                    <a:pt x="17" y="16"/>
                    <a:pt x="16" y="23"/>
                  </a:cubicBezTo>
                  <a:cubicBezTo>
                    <a:pt x="7" y="23"/>
                    <a:pt x="0" y="32"/>
                    <a:pt x="0" y="39"/>
                  </a:cubicBezTo>
                  <a:cubicBezTo>
                    <a:pt x="0" y="40"/>
                    <a:pt x="0" y="40"/>
                    <a:pt x="0" y="40"/>
                  </a:cubicBezTo>
                  <a:cubicBezTo>
                    <a:pt x="0" y="48"/>
                    <a:pt x="8" y="55"/>
                    <a:pt x="18" y="55"/>
                  </a:cubicBezTo>
                  <a:cubicBezTo>
                    <a:pt x="71" y="55"/>
                    <a:pt x="71" y="55"/>
                    <a:pt x="71" y="55"/>
                  </a:cubicBezTo>
                  <a:cubicBezTo>
                    <a:pt x="81" y="55"/>
                    <a:pt x="89" y="48"/>
                    <a:pt x="89" y="40"/>
                  </a:cubicBezTo>
                  <a:cubicBezTo>
                    <a:pt x="89" y="39"/>
                    <a:pt x="89" y="39"/>
                    <a:pt x="89" y="39"/>
                  </a:cubicBezTo>
                  <a:cubicBezTo>
                    <a:pt x="89" y="33"/>
                    <a:pt x="84" y="25"/>
                    <a:pt x="77" y="23"/>
                  </a:cubicBezTo>
                  <a:close/>
                </a:path>
              </a:pathLst>
            </a:custGeom>
            <a:solidFill>
              <a:srgbClr val="C5C7C9"/>
            </a:solidFill>
            <a:ln w="9525">
              <a:solidFill>
                <a:srgbClr val="646364"/>
              </a:solid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grpSp>
      <p:cxnSp>
        <p:nvCxnSpPr>
          <p:cNvPr id="75" name="Straight Arrow Connector 74"/>
          <p:cNvCxnSpPr/>
          <p:nvPr/>
        </p:nvCxnSpPr>
        <p:spPr>
          <a:xfrm flipH="1">
            <a:off x="2920208" y="1471021"/>
            <a:ext cx="329170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0" name="Can 79"/>
          <p:cNvSpPr/>
          <p:nvPr/>
        </p:nvSpPr>
        <p:spPr>
          <a:xfrm>
            <a:off x="6975768" y="1183223"/>
            <a:ext cx="539453" cy="717472"/>
          </a:xfrm>
          <a:prstGeom prst="can">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sp>
        <p:nvSpPr>
          <p:cNvPr id="82" name="Rectangle 81"/>
          <p:cNvSpPr/>
          <p:nvPr/>
        </p:nvSpPr>
        <p:spPr>
          <a:xfrm>
            <a:off x="6911730" y="1140306"/>
            <a:ext cx="656614" cy="8120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sp>
        <p:nvSpPr>
          <p:cNvPr id="81" name="Can 80"/>
          <p:cNvSpPr/>
          <p:nvPr/>
        </p:nvSpPr>
        <p:spPr>
          <a:xfrm>
            <a:off x="6972657" y="1188758"/>
            <a:ext cx="539453" cy="717472"/>
          </a:xfrm>
          <a:prstGeom prst="can">
            <a:avLst/>
          </a:prstGeom>
          <a:no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cxnSp>
        <p:nvCxnSpPr>
          <p:cNvPr id="74" name="Elbow Connector 73"/>
          <p:cNvCxnSpPr>
            <a:stCxn id="66" idx="0"/>
            <a:endCxn id="82" idx="2"/>
          </p:cNvCxnSpPr>
          <p:nvPr/>
        </p:nvCxnSpPr>
        <p:spPr>
          <a:xfrm rot="5400000" flipH="1" flipV="1">
            <a:off x="5382508" y="1261985"/>
            <a:ext cx="1167134" cy="2547922"/>
          </a:xfrm>
          <a:prstGeom prst="bentConnector3">
            <a:avLst>
              <a:gd name="adj1" fmla="val 29274"/>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592061" y="1468590"/>
            <a:ext cx="38014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917091" y="1603712"/>
            <a:ext cx="405511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2913977" y="1738834"/>
            <a:ext cx="4055115" cy="0"/>
          </a:xfrm>
          <a:prstGeom prst="straightConnector1">
            <a:avLst/>
          </a:prstGeom>
          <a:ln>
            <a:solidFill>
              <a:srgbClr val="4F81BD"/>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402738" y="877019"/>
            <a:ext cx="1996220" cy="1480894"/>
            <a:chOff x="6743700" y="760413"/>
            <a:chExt cx="1752600" cy="1733550"/>
          </a:xfrm>
          <a:noFill/>
        </p:grpSpPr>
        <p:grpSp>
          <p:nvGrpSpPr>
            <p:cNvPr id="13" name="Group 21"/>
            <p:cNvGrpSpPr>
              <a:grpSpLocks/>
            </p:cNvGrpSpPr>
            <p:nvPr/>
          </p:nvGrpSpPr>
          <p:grpSpPr bwMode="auto">
            <a:xfrm>
              <a:off x="6743700" y="760413"/>
              <a:ext cx="1752600" cy="1733550"/>
              <a:chOff x="545458" y="4783771"/>
              <a:chExt cx="2293787" cy="1733798"/>
            </a:xfrm>
            <a:grpFill/>
          </p:grpSpPr>
          <p:sp>
            <p:nvSpPr>
              <p:cNvPr id="15" name="Rounded Rectangle 14"/>
              <p:cNvSpPr/>
              <p:nvPr/>
            </p:nvSpPr>
            <p:spPr>
              <a:xfrm>
                <a:off x="545458" y="4783771"/>
                <a:ext cx="2293787" cy="1733798"/>
              </a:xfrm>
              <a:prstGeom prst="roundRect">
                <a:avLst>
                  <a:gd name="adj" fmla="val 9818"/>
                </a:avLst>
              </a:prstGeom>
              <a:grp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sp>
            <p:nvSpPr>
              <p:cNvPr id="16" name="Rounded Rectangle 15"/>
              <p:cNvSpPr/>
              <p:nvPr/>
            </p:nvSpPr>
            <p:spPr>
              <a:xfrm>
                <a:off x="545458" y="4783771"/>
                <a:ext cx="2293787" cy="1733798"/>
              </a:xfrm>
              <a:prstGeom prst="roundRect">
                <a:avLst>
                  <a:gd name="adj" fmla="val 9818"/>
                </a:avLst>
              </a:prstGeom>
              <a:grp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grpSp>
        <p:sp>
          <p:nvSpPr>
            <p:cNvPr id="14" name="TextBox 34"/>
            <p:cNvSpPr txBox="1">
              <a:spLocks noChangeArrowheads="1"/>
            </p:cNvSpPr>
            <p:nvPr/>
          </p:nvSpPr>
          <p:spPr bwMode="auto">
            <a:xfrm>
              <a:off x="6842125" y="1814156"/>
              <a:ext cx="1555750" cy="270214"/>
            </a:xfrm>
            <a:prstGeom prst="rect">
              <a:avLst/>
            </a:prstGeom>
            <a:grpFill/>
            <a:ln w="9525">
              <a:noFill/>
              <a:miter lim="800000"/>
              <a:headEnd/>
              <a:tailEnd/>
            </a:ln>
          </p:spPr>
          <p:txBody>
            <a:bodyPr>
              <a:spAutoFit/>
            </a:bodyPr>
            <a:lstStyle/>
            <a:p>
              <a:pPr algn="ctr"/>
              <a:endParaRPr lang="en-US" sz="900" dirty="0">
                <a:solidFill>
                  <a:srgbClr val="6F2927"/>
                </a:solidFill>
                <a:latin typeface="Amazon Ember Light" charset="0"/>
                <a:ea typeface="Amazon Ember Light" charset="0"/>
                <a:cs typeface="Amazon Ember Light" charset="0"/>
              </a:endParaRPr>
            </a:p>
          </p:txBody>
        </p:sp>
      </p:grpSp>
      <p:grpSp>
        <p:nvGrpSpPr>
          <p:cNvPr id="43" name="Group 42"/>
          <p:cNvGrpSpPr/>
          <p:nvPr/>
        </p:nvGrpSpPr>
        <p:grpSpPr>
          <a:xfrm>
            <a:off x="6005620" y="872063"/>
            <a:ext cx="1996220" cy="1480894"/>
            <a:chOff x="6743700" y="760413"/>
            <a:chExt cx="1752600" cy="1733550"/>
          </a:xfrm>
          <a:noFill/>
        </p:grpSpPr>
        <p:grpSp>
          <p:nvGrpSpPr>
            <p:cNvPr id="44" name="Group 21"/>
            <p:cNvGrpSpPr>
              <a:grpSpLocks/>
            </p:cNvGrpSpPr>
            <p:nvPr/>
          </p:nvGrpSpPr>
          <p:grpSpPr bwMode="auto">
            <a:xfrm>
              <a:off x="6743700" y="760413"/>
              <a:ext cx="1752600" cy="1733550"/>
              <a:chOff x="545458" y="4783771"/>
              <a:chExt cx="2293787" cy="1733798"/>
            </a:xfrm>
            <a:grpFill/>
          </p:grpSpPr>
          <p:sp>
            <p:nvSpPr>
              <p:cNvPr id="46" name="Rounded Rectangle 45"/>
              <p:cNvSpPr/>
              <p:nvPr/>
            </p:nvSpPr>
            <p:spPr>
              <a:xfrm>
                <a:off x="545458" y="4783771"/>
                <a:ext cx="2293787" cy="1733798"/>
              </a:xfrm>
              <a:prstGeom prst="roundRect">
                <a:avLst>
                  <a:gd name="adj" fmla="val 9818"/>
                </a:avLst>
              </a:prstGeom>
              <a:grp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sp>
            <p:nvSpPr>
              <p:cNvPr id="47" name="Rounded Rectangle 46"/>
              <p:cNvSpPr/>
              <p:nvPr/>
            </p:nvSpPr>
            <p:spPr>
              <a:xfrm>
                <a:off x="545458" y="4783771"/>
                <a:ext cx="2293787" cy="1733798"/>
              </a:xfrm>
              <a:prstGeom prst="roundRect">
                <a:avLst>
                  <a:gd name="adj" fmla="val 9818"/>
                </a:avLst>
              </a:prstGeom>
              <a:grp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grpSp>
        <p:sp>
          <p:nvSpPr>
            <p:cNvPr id="45" name="TextBox 34"/>
            <p:cNvSpPr txBox="1">
              <a:spLocks noChangeArrowheads="1"/>
            </p:cNvSpPr>
            <p:nvPr/>
          </p:nvSpPr>
          <p:spPr bwMode="auto">
            <a:xfrm>
              <a:off x="6842125" y="1814156"/>
              <a:ext cx="1555750" cy="270214"/>
            </a:xfrm>
            <a:prstGeom prst="rect">
              <a:avLst/>
            </a:prstGeom>
            <a:grpFill/>
            <a:ln w="9525">
              <a:noFill/>
              <a:miter lim="800000"/>
              <a:headEnd/>
              <a:tailEnd/>
            </a:ln>
          </p:spPr>
          <p:txBody>
            <a:bodyPr>
              <a:spAutoFit/>
            </a:bodyPr>
            <a:lstStyle/>
            <a:p>
              <a:pPr algn="ctr"/>
              <a:endParaRPr lang="en-US" sz="900" dirty="0">
                <a:solidFill>
                  <a:srgbClr val="6F2927"/>
                </a:solidFill>
                <a:latin typeface="Amazon Ember Light" charset="0"/>
                <a:ea typeface="Amazon Ember Light" charset="0"/>
                <a:cs typeface="Amazon Ember Light" charset="0"/>
              </a:endParaRPr>
            </a:p>
          </p:txBody>
        </p:sp>
      </p:grpSp>
      <p:sp>
        <p:nvSpPr>
          <p:cNvPr id="69" name="TextBox 68"/>
          <p:cNvSpPr txBox="1"/>
          <p:nvPr/>
        </p:nvSpPr>
        <p:spPr>
          <a:xfrm>
            <a:off x="5330670" y="1425395"/>
            <a:ext cx="656614" cy="300080"/>
          </a:xfrm>
          <a:prstGeom prst="rect">
            <a:avLst/>
          </a:prstGeom>
          <a:noFill/>
        </p:spPr>
        <p:txBody>
          <a:bodyPr wrap="square" lIns="91438" tIns="45719" rIns="91438" bIns="45719" rtlCol="0">
            <a:spAutoFit/>
          </a:bodyPr>
          <a:lstStyle/>
          <a:p>
            <a:r>
              <a:rPr lang="en-US" sz="1350" dirty="0">
                <a:solidFill>
                  <a:prstClr val="black"/>
                </a:solidFill>
                <a:latin typeface="Amazon Ember Light" charset="0"/>
                <a:ea typeface="Amazon Ember Light" charset="0"/>
                <a:cs typeface="Amazon Ember Light" charset="0"/>
              </a:rPr>
              <a:t>VPN</a:t>
            </a:r>
          </a:p>
        </p:txBody>
      </p:sp>
      <p:sp>
        <p:nvSpPr>
          <p:cNvPr id="92" name="Content Placeholder 2"/>
          <p:cNvSpPr>
            <a:spLocks noGrp="1"/>
          </p:cNvSpPr>
          <p:nvPr>
            <p:ph idx="1"/>
          </p:nvPr>
        </p:nvSpPr>
        <p:spPr>
          <a:xfrm>
            <a:off x="340594" y="2971793"/>
            <a:ext cx="3547255" cy="1384072"/>
          </a:xfrm>
        </p:spPr>
        <p:txBody>
          <a:bodyPr>
            <a:normAutofit lnSpcReduction="10000"/>
          </a:bodyPr>
          <a:lstStyle/>
          <a:p>
            <a:pPr marL="342900" indent="-342900">
              <a:buFont typeface="+mj-lt"/>
              <a:buAutoNum type="arabicPeriod"/>
            </a:pPr>
            <a:r>
              <a:rPr lang="en-US" sz="1700" dirty="0">
                <a:solidFill>
                  <a:schemeClr val="tx1"/>
                </a:solidFill>
                <a:latin typeface="Amazon Ember Light" charset="0"/>
                <a:ea typeface="Amazon Ember Light" charset="0"/>
                <a:cs typeface="Amazon Ember Light" charset="0"/>
              </a:rPr>
              <a:t>Start a replication instance</a:t>
            </a:r>
          </a:p>
          <a:p>
            <a:pPr marL="342900" indent="-342900">
              <a:buFont typeface="+mj-lt"/>
              <a:buAutoNum type="arabicPeriod"/>
            </a:pPr>
            <a:r>
              <a:rPr lang="en-US" sz="1700" dirty="0">
                <a:solidFill>
                  <a:schemeClr val="tx1"/>
                </a:solidFill>
                <a:latin typeface="Amazon Ember Light" charset="0"/>
                <a:ea typeface="Amazon Ember Light" charset="0"/>
                <a:cs typeface="Amazon Ember Light" charset="0"/>
              </a:rPr>
              <a:t>Connect to source and target databases</a:t>
            </a:r>
          </a:p>
          <a:p>
            <a:pPr marL="342900" indent="-342900">
              <a:buFont typeface="+mj-lt"/>
              <a:buAutoNum type="arabicPeriod"/>
            </a:pPr>
            <a:r>
              <a:rPr lang="en-US" sz="1700" dirty="0">
                <a:solidFill>
                  <a:schemeClr val="tx1"/>
                </a:solidFill>
                <a:latin typeface="Amazon Ember Light" charset="0"/>
                <a:ea typeface="Amazon Ember Light" charset="0"/>
                <a:cs typeface="Amazon Ember Light" charset="0"/>
              </a:rPr>
              <a:t>Select tables, schemas, or databases</a:t>
            </a:r>
          </a:p>
          <a:p>
            <a:endParaRPr lang="en-US" sz="2025" dirty="0">
              <a:solidFill>
                <a:schemeClr val="tx1"/>
              </a:solidFill>
              <a:latin typeface="Amazon Ember Light" charset="0"/>
              <a:ea typeface="Amazon Ember Light" charset="0"/>
              <a:cs typeface="Amazon Ember Light" charset="0"/>
            </a:endParaRPr>
          </a:p>
        </p:txBody>
      </p:sp>
      <p:sp>
        <p:nvSpPr>
          <p:cNvPr id="93" name="Content Placeholder 2"/>
          <p:cNvSpPr txBox="1">
            <a:spLocks/>
          </p:cNvSpPr>
          <p:nvPr/>
        </p:nvSpPr>
        <p:spPr>
          <a:xfrm>
            <a:off x="5596746" y="2968688"/>
            <a:ext cx="3120672" cy="1384072"/>
          </a:xfrm>
          <a:prstGeom prst="rect">
            <a:avLst/>
          </a:prstGeom>
        </p:spPr>
        <p:txBody>
          <a:bodyPr vert="horz" lIns="91438" tIns="45719" rIns="91438" bIns="45719" rtlCol="0">
            <a:noAutofit/>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378">
              <a:lnSpc>
                <a:spcPct val="90000"/>
              </a:lnSpc>
              <a:buClr>
                <a:schemeClr val="accent6"/>
              </a:buClr>
              <a:buSzPct val="100000"/>
              <a:buFont typeface="+mj-lt"/>
              <a:buAutoNum type="arabicPeriod" startAt="4"/>
            </a:pPr>
            <a:r>
              <a:rPr lang="en-US" sz="1600" dirty="0">
                <a:solidFill>
                  <a:srgbClr val="474746"/>
                </a:solidFill>
                <a:latin typeface="Amazon Ember Light" charset="0"/>
                <a:ea typeface="Amazon Ember Light" charset="0"/>
                <a:cs typeface="Amazon Ember Light" charset="0"/>
              </a:rPr>
              <a:t>Let AWS DMS create tables, load data, and keep them in </a:t>
            </a:r>
            <a:r>
              <a:rPr lang="en-US" sz="1600" dirty="0" smtClean="0">
                <a:solidFill>
                  <a:srgbClr val="474746"/>
                </a:solidFill>
                <a:latin typeface="Amazon Ember Light" charset="0"/>
                <a:ea typeface="Amazon Ember Light" charset="0"/>
                <a:cs typeface="Amazon Ember Light" charset="0"/>
              </a:rPr>
              <a:t>sync</a:t>
            </a:r>
          </a:p>
          <a:p>
            <a:pPr defTabSz="914378">
              <a:lnSpc>
                <a:spcPct val="90000"/>
              </a:lnSpc>
              <a:buClr>
                <a:schemeClr val="accent6"/>
              </a:buClr>
              <a:buSzPct val="100000"/>
              <a:buFont typeface="+mj-lt"/>
              <a:buAutoNum type="arabicPeriod" startAt="4"/>
            </a:pPr>
            <a:r>
              <a:rPr lang="en-US" sz="1600" dirty="0" smtClean="0">
                <a:solidFill>
                  <a:srgbClr val="474746"/>
                </a:solidFill>
                <a:latin typeface="Amazon Ember Light" charset="0"/>
                <a:ea typeface="Amazon Ember Light" charset="0"/>
                <a:cs typeface="Amazon Ember Light" charset="0"/>
              </a:rPr>
              <a:t>Switch </a:t>
            </a:r>
            <a:r>
              <a:rPr lang="en-US" sz="1600" dirty="0">
                <a:solidFill>
                  <a:srgbClr val="474746"/>
                </a:solidFill>
                <a:latin typeface="Amazon Ember Light" charset="0"/>
                <a:ea typeface="Amazon Ember Light" charset="0"/>
                <a:cs typeface="Amazon Ember Light" charset="0"/>
              </a:rPr>
              <a:t>applications over to the target at your convenience</a:t>
            </a:r>
          </a:p>
        </p:txBody>
      </p:sp>
      <p:sp>
        <p:nvSpPr>
          <p:cNvPr id="94" name="Title 1"/>
          <p:cNvSpPr>
            <a:spLocks noGrp="1"/>
          </p:cNvSpPr>
          <p:nvPr>
            <p:ph type="title"/>
          </p:nvPr>
        </p:nvSpPr>
        <p:spPr>
          <a:xfrm>
            <a:off x="336789" y="114936"/>
            <a:ext cx="8205304" cy="857250"/>
          </a:xfrm>
        </p:spPr>
        <p:txBody>
          <a:bodyPr>
            <a:normAutofit/>
          </a:bodyPr>
          <a:lstStyle/>
          <a:p>
            <a:r>
              <a:rPr lang="en-US" dirty="0" smtClean="0">
                <a:latin typeface="Amazon Ember Light" charset="0"/>
                <a:ea typeface="Amazon Ember Light" charset="0"/>
                <a:cs typeface="Amazon Ember Light" charset="0"/>
              </a:rPr>
              <a:t>Keep Your </a:t>
            </a:r>
            <a:r>
              <a:rPr lang="en-US" dirty="0">
                <a:latin typeface="Amazon Ember Light" charset="0"/>
                <a:ea typeface="Amazon Ember Light" charset="0"/>
                <a:cs typeface="Amazon Ember Light" charset="0"/>
              </a:rPr>
              <a:t>A</a:t>
            </a:r>
            <a:r>
              <a:rPr lang="en-US" dirty="0" smtClean="0">
                <a:latin typeface="Amazon Ember Light" charset="0"/>
                <a:ea typeface="Amazon Ember Light" charset="0"/>
                <a:cs typeface="Amazon Ember Light" charset="0"/>
              </a:rPr>
              <a:t>pps </a:t>
            </a:r>
            <a:r>
              <a:rPr lang="en-US" dirty="0">
                <a:latin typeface="Amazon Ember Light" charset="0"/>
                <a:ea typeface="Amazon Ember Light" charset="0"/>
                <a:cs typeface="Amazon Ember Light" charset="0"/>
              </a:rPr>
              <a:t>R</a:t>
            </a:r>
            <a:r>
              <a:rPr lang="en-US" dirty="0" smtClean="0">
                <a:latin typeface="Amazon Ember Light" charset="0"/>
                <a:ea typeface="Amazon Ember Light" charset="0"/>
                <a:cs typeface="Amazon Ember Light" charset="0"/>
              </a:rPr>
              <a:t>unning </a:t>
            </a:r>
            <a:r>
              <a:rPr lang="en-US" dirty="0">
                <a:latin typeface="Amazon Ember Light" charset="0"/>
                <a:ea typeface="Amazon Ember Light" charset="0"/>
                <a:cs typeface="Amazon Ember Light" charset="0"/>
              </a:rPr>
              <a:t>D</a:t>
            </a:r>
            <a:r>
              <a:rPr lang="en-US" dirty="0" smtClean="0">
                <a:latin typeface="Amazon Ember Light" charset="0"/>
                <a:ea typeface="Amazon Ember Light" charset="0"/>
                <a:cs typeface="Amazon Ember Light" charset="0"/>
              </a:rPr>
              <a:t>uring the Migration</a:t>
            </a:r>
            <a:endParaRPr lang="en-US" dirty="0">
              <a:latin typeface="Amazon Ember Light" charset="0"/>
              <a:ea typeface="Amazon Ember Light" charset="0"/>
              <a:cs typeface="Amazon Ember Light" charset="0"/>
            </a:endParaRPr>
          </a:p>
        </p:txBody>
      </p:sp>
      <p:sp>
        <p:nvSpPr>
          <p:cNvPr id="51" name="TextBox 34"/>
          <p:cNvSpPr txBox="1">
            <a:spLocks noChangeArrowheads="1"/>
          </p:cNvSpPr>
          <p:nvPr/>
        </p:nvSpPr>
        <p:spPr bwMode="auto">
          <a:xfrm>
            <a:off x="5524248" y="836934"/>
            <a:ext cx="1749820" cy="392413"/>
          </a:xfrm>
          <a:prstGeom prst="rect">
            <a:avLst/>
          </a:prstGeom>
          <a:noFill/>
          <a:ln w="9525">
            <a:noFill/>
            <a:miter lim="800000"/>
            <a:headEnd/>
            <a:tailEnd/>
          </a:ln>
        </p:spPr>
        <p:txBody>
          <a:bodyPr wrap="square" lIns="91438" tIns="45719" rIns="91438" bIns="45719">
            <a:spAutoFit/>
          </a:bodyPr>
          <a:lstStyle/>
          <a:p>
            <a:pPr algn="ctr"/>
            <a:r>
              <a:rPr lang="en-US" sz="975" dirty="0">
                <a:solidFill>
                  <a:srgbClr val="6F2927"/>
                </a:solidFill>
                <a:latin typeface="Amazon Ember Light" charset="0"/>
                <a:ea typeface="Amazon Ember Light" charset="0"/>
                <a:cs typeface="Amazon Ember Light" charset="0"/>
              </a:rPr>
              <a:t>AWS</a:t>
            </a:r>
          </a:p>
          <a:p>
            <a:pPr algn="ctr"/>
            <a:r>
              <a:rPr lang="en-US" sz="975" dirty="0">
                <a:solidFill>
                  <a:srgbClr val="6F2927"/>
                </a:solidFill>
                <a:latin typeface="Amazon Ember Light" charset="0"/>
                <a:ea typeface="Amazon Ember Light" charset="0"/>
                <a:cs typeface="Amazon Ember Light" charset="0"/>
              </a:rPr>
              <a:t>Database Migration Service</a:t>
            </a:r>
          </a:p>
        </p:txBody>
      </p:sp>
    </p:spTree>
    <p:extLst>
      <p:ext uri="{BB962C8B-B14F-4D97-AF65-F5344CB8AC3E}">
        <p14:creationId xmlns:p14="http://schemas.microsoft.com/office/powerpoint/2010/main" val="166413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
                                        </p:tgtEl>
                                        <p:attrNameLst>
                                          <p:attrName>ppt_y</p:attrName>
                                        </p:attrNameLst>
                                      </p:cBhvr>
                                      <p:tavLst>
                                        <p:tav tm="0" fmla="#ppt_y+(sin(-2*pi*(1-$))*-#ppt_x+cos(-2*pi*(1-$))*(1-#ppt_y))*(1-$)">
                                          <p:val>
                                            <p:fltVal val="0"/>
                                          </p:val>
                                        </p:tav>
                                        <p:tav tm="100000">
                                          <p:val>
                                            <p:fltVal val="1"/>
                                          </p:val>
                                        </p:tav>
                                      </p:tavLst>
                                    </p:anim>
                                  </p:childTnLst>
                                </p:cTn>
                              </p:par>
                              <p:par>
                                <p:cTn id="11" presetID="1" presetClass="entr" presetSubtype="0" fill="hold" nodeType="withEffect">
                                  <p:stCondLst>
                                    <p:cond delay="0"/>
                                  </p:stCondLst>
                                  <p:childTnLst>
                                    <p:set>
                                      <p:cBhvr>
                                        <p:cTn id="12"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xEl>
                                              <p:pRg st="0" end="0"/>
                                            </p:txEl>
                                          </p:spTgt>
                                        </p:tgtEl>
                                        <p:attrNameLst>
                                          <p:attrName>style.visibility</p:attrName>
                                        </p:attrNameLst>
                                      </p:cBhvr>
                                      <p:to>
                                        <p:strVal val="visible"/>
                                      </p:to>
                                    </p:set>
                                  </p:childTnLst>
                                </p:cTn>
                              </p:par>
                            </p:childTnLst>
                          </p:cTn>
                        </p:par>
                        <p:par>
                          <p:cTn id="33" fill="hold">
                            <p:stCondLst>
                              <p:cond delay="0"/>
                            </p:stCondLst>
                            <p:childTnLst>
                              <p:par>
                                <p:cTn id="34" presetID="0" presetClass="path" presetSubtype="0" accel="50000" decel="50000" fill="hold" grpId="0" nodeType="afterEffect">
                                  <p:stCondLst>
                                    <p:cond delay="0"/>
                                  </p:stCondLst>
                                  <p:childTnLst>
                                    <p:animMotion origin="layout" path="M 3.90761E-6 4.81161E-6 L 3.90761E-6 -0.21156 " pathEditMode="relative" rAng="0" ptsTypes="AA">
                                      <p:cBhvr>
                                        <p:cTn id="35" dur="2000" fill="hold"/>
                                        <p:tgtEl>
                                          <p:spTgt spid="82"/>
                                        </p:tgtEl>
                                        <p:attrNameLst>
                                          <p:attrName>ppt_x</p:attrName>
                                          <p:attrName>ppt_y</p:attrName>
                                        </p:attrNameLst>
                                      </p:cBhvr>
                                      <p:rCtr x="0" y="-10593"/>
                                    </p:animMotion>
                                  </p:childTnLst>
                                </p:cTn>
                              </p:par>
                            </p:childTnLst>
                          </p:cTn>
                        </p:par>
                        <p:par>
                          <p:cTn id="36" fill="hold">
                            <p:stCondLst>
                              <p:cond delay="2000"/>
                            </p:stCondLst>
                            <p:childTnLst>
                              <p:par>
                                <p:cTn id="37" presetID="1" presetClass="exit" presetSubtype="0" fill="hold" nodeType="afterEffect">
                                  <p:stCondLst>
                                    <p:cond delay="0"/>
                                  </p:stCondLst>
                                  <p:childTnLst>
                                    <p:set>
                                      <p:cBhvr>
                                        <p:cTn id="38" dur="1" fill="hold">
                                          <p:stCondLst>
                                            <p:cond delay="0"/>
                                          </p:stCondLst>
                                        </p:cTn>
                                        <p:tgtEl>
                                          <p:spTgt spid="71"/>
                                        </p:tgtEl>
                                        <p:attrNameLst>
                                          <p:attrName>style.visibility</p:attrName>
                                        </p:attrNameLst>
                                      </p:cBhvr>
                                      <p:to>
                                        <p:strVal val="hidden"/>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54"/>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par>
                          <p:cTn id="49" fill="hold">
                            <p:stCondLst>
                              <p:cond delay="0"/>
                            </p:stCondLst>
                            <p:childTnLst>
                              <p:par>
                                <p:cTn id="50" presetID="1" presetClass="exit"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93">
                                            <p:txEl>
                                              <p:pRg st="1" end="1"/>
                                            </p:txEl>
                                          </p:spTgt>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8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71"/>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AWS DMS Key Concepts</a:t>
            </a:r>
            <a:endParaRPr lang="en-US"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pPr marL="285750" indent="-285750">
              <a:spcBef>
                <a:spcPts val="0"/>
              </a:spcBef>
              <a:spcAft>
                <a:spcPts val="600"/>
              </a:spcAft>
              <a:buFont typeface="Arial" charset="0"/>
              <a:buChar char="•"/>
            </a:pPr>
            <a:r>
              <a:rPr lang="en-US" sz="1800" b="1" dirty="0">
                <a:solidFill>
                  <a:schemeClr val="accent1"/>
                </a:solidFill>
                <a:latin typeface="Amazon Ember Light" charset="0"/>
                <a:ea typeface="Amazon Ember Light" charset="0"/>
                <a:cs typeface="Amazon Ember Light" charset="0"/>
              </a:rPr>
              <a:t>Replication </a:t>
            </a:r>
            <a:r>
              <a:rPr lang="en-US" sz="1800" b="1" dirty="0" smtClean="0">
                <a:solidFill>
                  <a:schemeClr val="accent1"/>
                </a:solidFill>
                <a:latin typeface="Amazon Ember Light" charset="0"/>
                <a:ea typeface="Amazon Ember Light" charset="0"/>
                <a:cs typeface="Amazon Ember Light" charset="0"/>
              </a:rPr>
              <a:t>instances</a:t>
            </a:r>
            <a:r>
              <a:rPr lang="en-US" sz="1800" dirty="0" smtClean="0">
                <a:latin typeface="Amazon Ember Light" charset="0"/>
                <a:ea typeface="Amazon Ember Light" charset="0"/>
                <a:cs typeface="Amazon Ember Light" charset="0"/>
              </a:rPr>
              <a:t> are EC2 instances that provide the processing engine for data migrations</a:t>
            </a:r>
          </a:p>
          <a:p>
            <a:pPr marL="285750" indent="-285750">
              <a:spcBef>
                <a:spcPts val="0"/>
              </a:spcBef>
              <a:spcAft>
                <a:spcPts val="600"/>
              </a:spcAft>
              <a:buFont typeface="Arial" charset="0"/>
              <a:buChar char="•"/>
            </a:pPr>
            <a:r>
              <a:rPr lang="en-US" sz="1800" b="1" dirty="0" smtClean="0">
                <a:solidFill>
                  <a:schemeClr val="accent1"/>
                </a:solidFill>
                <a:latin typeface="Amazon Ember Light" charset="0"/>
                <a:ea typeface="Amazon Ember Light" charset="0"/>
                <a:cs typeface="Amazon Ember Light" charset="0"/>
              </a:rPr>
              <a:t>Endpoints</a:t>
            </a:r>
            <a:r>
              <a:rPr lang="en-US" sz="1800" dirty="0" smtClean="0">
                <a:latin typeface="Amazon Ember Light" charset="0"/>
                <a:ea typeface="Amazon Ember Light" charset="0"/>
                <a:cs typeface="Amazon Ember Light" charset="0"/>
              </a:rPr>
              <a:t> are wrappers around the source and target databases, used by the the replication instances during data migration</a:t>
            </a:r>
          </a:p>
          <a:p>
            <a:pPr marL="285750" indent="-285750">
              <a:spcBef>
                <a:spcPts val="0"/>
              </a:spcBef>
              <a:spcAft>
                <a:spcPts val="600"/>
              </a:spcAft>
              <a:buFont typeface="Arial" charset="0"/>
              <a:buChar char="•"/>
            </a:pPr>
            <a:r>
              <a:rPr lang="en-US" sz="1800" b="1" dirty="0" smtClean="0">
                <a:solidFill>
                  <a:schemeClr val="accent1"/>
                </a:solidFill>
                <a:latin typeface="Amazon Ember Light" charset="0"/>
                <a:ea typeface="Amazon Ember Light" charset="0"/>
                <a:cs typeface="Amazon Ember Light" charset="0"/>
              </a:rPr>
              <a:t>Tasks</a:t>
            </a:r>
            <a:r>
              <a:rPr lang="en-US" sz="1800" dirty="0" smtClean="0">
                <a:latin typeface="Amazon Ember Light" charset="0"/>
                <a:ea typeface="Amazon Ember Light" charset="0"/>
                <a:cs typeface="Amazon Ember Light" charset="0"/>
              </a:rPr>
              <a:t> oversee the data migration process, provide source filters and/or data transforms, and determine if data will continue to be replicated after the initial transfer is performed</a:t>
            </a:r>
          </a:p>
          <a:p>
            <a:pPr>
              <a:spcBef>
                <a:spcPts val="0"/>
              </a:spcBef>
              <a:spcAft>
                <a:spcPts val="600"/>
              </a:spcAft>
            </a:pPr>
            <a:endParaRPr lang="en-US" sz="1800" dirty="0">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8238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latin typeface="Amazon Ember Light" charset="0"/>
                <a:ea typeface="Amazon Ember Light" charset="0"/>
                <a:cs typeface="Amazon Ember Light" charset="0"/>
              </a:rPr>
              <a:t>AWS Schema Conversion Tool</a:t>
            </a:r>
            <a:br>
              <a:rPr lang="en-US" dirty="0" smtClean="0">
                <a:solidFill>
                  <a:schemeClr val="accent1"/>
                </a:solidFill>
                <a:latin typeface="Amazon Ember Light" charset="0"/>
                <a:ea typeface="Amazon Ember Light" charset="0"/>
                <a:cs typeface="Amazon Ember Light" charset="0"/>
              </a:rPr>
            </a:br>
            <a:r>
              <a:rPr lang="en-US" dirty="0" smtClean="0">
                <a:solidFill>
                  <a:schemeClr val="accent1"/>
                </a:solidFill>
                <a:latin typeface="Amazon Ember Light" charset="0"/>
                <a:ea typeface="Amazon Ember Light" charset="0"/>
                <a:cs typeface="Amazon Ember Light" charset="0"/>
              </a:rPr>
              <a:t>(AWS SCT)</a:t>
            </a:r>
            <a:endParaRPr lang="en-US"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98000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57" y="295265"/>
            <a:ext cx="7886700" cy="625079"/>
          </a:xfrm>
        </p:spPr>
        <p:txBody>
          <a:bodyPr/>
          <a:lstStyle/>
          <a:p>
            <a:r>
              <a:rPr lang="en-US" dirty="0" smtClean="0">
                <a:latin typeface="Amazon Ember Light" charset="0"/>
                <a:ea typeface="Amazon Ember Light" charset="0"/>
                <a:cs typeface="Amazon Ember Light" charset="0"/>
              </a:rPr>
              <a:t>AWS Schema Conversion Tool (AWS SCT)</a:t>
            </a:r>
            <a:endParaRPr lang="en-US" dirty="0">
              <a:latin typeface="Amazon Ember Light" charset="0"/>
              <a:ea typeface="Amazon Ember Light" charset="0"/>
              <a:cs typeface="Amazon Ember Light" charset="0"/>
            </a:endParaRPr>
          </a:p>
        </p:txBody>
      </p:sp>
      <p:sp>
        <p:nvSpPr>
          <p:cNvPr id="4" name="Rectangle 3"/>
          <p:cNvSpPr/>
          <p:nvPr/>
        </p:nvSpPr>
        <p:spPr>
          <a:xfrm>
            <a:off x="237158" y="838244"/>
            <a:ext cx="6763153" cy="1015661"/>
          </a:xfrm>
          <a:prstGeom prst="rect">
            <a:avLst/>
          </a:prstGeom>
        </p:spPr>
        <p:txBody>
          <a:bodyPr wrap="square" lIns="91438" tIns="45719" rIns="91438" bIns="45719">
            <a:spAutoFit/>
          </a:bodyPr>
          <a:lstStyle/>
          <a:p>
            <a:pPr defTabSz="914378"/>
            <a:r>
              <a:rPr lang="en-US" sz="2000" i="1" dirty="0" smtClean="0">
                <a:solidFill>
                  <a:prstClr val="black"/>
                </a:solidFill>
                <a:latin typeface="Amazon Ember Light" charset="0"/>
                <a:ea typeface="Amazon Ember Light" charset="0"/>
                <a:cs typeface="Amazon Ember Light" charset="0"/>
              </a:rPr>
              <a:t>AWS SCT is a </a:t>
            </a:r>
            <a:r>
              <a:rPr lang="en-US" sz="2000" b="1" i="1" dirty="0" smtClean="0">
                <a:solidFill>
                  <a:schemeClr val="accent3"/>
                </a:solidFill>
                <a:latin typeface="Amazon Ember Light" charset="0"/>
                <a:ea typeface="Amazon Ember Light" charset="0"/>
                <a:cs typeface="Amazon Ember Light" charset="0"/>
              </a:rPr>
              <a:t>desktop application</a:t>
            </a:r>
            <a:r>
              <a:rPr lang="en-US" sz="2000" b="1" i="1" dirty="0" smtClean="0">
                <a:solidFill>
                  <a:prstClr val="black"/>
                </a:solidFill>
                <a:latin typeface="Amazon Ember Light" charset="0"/>
                <a:ea typeface="Amazon Ember Light" charset="0"/>
                <a:cs typeface="Amazon Ember Light" charset="0"/>
              </a:rPr>
              <a:t> </a:t>
            </a:r>
            <a:r>
              <a:rPr lang="en-US" sz="2000" i="1" dirty="0" smtClean="0">
                <a:solidFill>
                  <a:prstClr val="black"/>
                </a:solidFill>
                <a:latin typeface="Amazon Ember Light" charset="0"/>
                <a:ea typeface="Amazon Ember Light" charset="0"/>
                <a:cs typeface="Amazon Ember Light" charset="0"/>
              </a:rPr>
              <a:t>that helps </a:t>
            </a:r>
            <a:r>
              <a:rPr lang="en-US" sz="2000" b="1" i="1" dirty="0">
                <a:solidFill>
                  <a:schemeClr val="accent3"/>
                </a:solidFill>
                <a:latin typeface="Amazon Ember Light" charset="0"/>
                <a:ea typeface="Amazon Ember Light" charset="0"/>
                <a:cs typeface="Amazon Ember Light" charset="0"/>
              </a:rPr>
              <a:t>automate many database schema and code conversion tasks </a:t>
            </a:r>
            <a:r>
              <a:rPr lang="en-US" sz="2000" i="1" dirty="0">
                <a:solidFill>
                  <a:prstClr val="black"/>
                </a:solidFill>
                <a:latin typeface="Amazon Ember Light" charset="0"/>
                <a:ea typeface="Amazon Ember Light" charset="0"/>
                <a:cs typeface="Amazon Ember Light" charset="0"/>
              </a:rPr>
              <a:t>when migrating between database engines or data warehouse engines</a:t>
            </a:r>
          </a:p>
        </p:txBody>
      </p:sp>
      <p:pic>
        <p:nvPicPr>
          <p:cNvPr id="1028" name="Picture 4" descr="688_2up_SchemaCon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312" y="431303"/>
            <a:ext cx="1788228" cy="1421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8143" y="2079390"/>
            <a:ext cx="1353512" cy="380876"/>
          </a:xfrm>
          <a:prstGeom prst="rect">
            <a:avLst/>
          </a:prstGeom>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9950" y="2217029"/>
            <a:ext cx="1461838" cy="191600"/>
          </a:xfrm>
          <a:prstGeom prst="rect">
            <a:avLst/>
          </a:prstGeom>
        </p:spPr>
      </p:pic>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4374" y="2652178"/>
            <a:ext cx="1118930" cy="575552"/>
          </a:xfrm>
          <a:prstGeom prst="rect">
            <a:avLst/>
          </a:prstGeom>
        </p:spPr>
      </p:pic>
      <p:pic>
        <p:nvPicPr>
          <p:cNvPr id="10" name="Picture 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27838" y="2921594"/>
            <a:ext cx="1084999" cy="402303"/>
          </a:xfrm>
          <a:prstGeom prst="rect">
            <a:avLst/>
          </a:prstGeom>
        </p:spPr>
      </p:pic>
      <p:sp>
        <p:nvSpPr>
          <p:cNvPr id="11" name="Down Arrow 10"/>
          <p:cNvSpPr/>
          <p:nvPr/>
        </p:nvSpPr>
        <p:spPr>
          <a:xfrm>
            <a:off x="1926152" y="3305497"/>
            <a:ext cx="787400" cy="393700"/>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402911" y="3953997"/>
            <a:ext cx="942961" cy="485038"/>
          </a:xfrm>
          <a:prstGeom prst="rect">
            <a:avLst/>
          </a:prstGeom>
        </p:spPr>
      </p:pic>
      <p:pic>
        <p:nvPicPr>
          <p:cNvPr id="16" name="Picture 6" descr="https://upload.wikimedia.org/wikipedia/en/3/3e/MariaDB_Logo_from_SkySQL_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7130" y="2496079"/>
            <a:ext cx="991044" cy="5100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481440" y="4094752"/>
            <a:ext cx="1084999" cy="402303"/>
          </a:xfrm>
          <a:prstGeom prst="rect">
            <a:avLst/>
          </a:prstGeom>
        </p:spPr>
      </p:pic>
      <p:pic>
        <p:nvPicPr>
          <p:cNvPr id="18" name="Picture 6" descr="https://upload.wikimedia.org/wikipedia/en/3/3e/MariaDB_Logo_from_SkySQL_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5915" y="3928940"/>
            <a:ext cx="991044" cy="510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59906" y="2086845"/>
            <a:ext cx="1461838" cy="191600"/>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52725" y="1933513"/>
            <a:ext cx="1413481" cy="498264"/>
          </a:xfrm>
          <a:prstGeom prst="rect">
            <a:avLst/>
          </a:prstGeom>
        </p:spPr>
      </p:pic>
      <p:sp>
        <p:nvSpPr>
          <p:cNvPr id="21" name="Down Arrow 20"/>
          <p:cNvSpPr/>
          <p:nvPr/>
        </p:nvSpPr>
        <p:spPr>
          <a:xfrm>
            <a:off x="6415108" y="3416894"/>
            <a:ext cx="787400" cy="393700"/>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22" name="Picture 21"/>
          <p:cNvPicPr>
            <a:picLocks noChangeAspect="1"/>
          </p:cNvPicPr>
          <p:nvPr/>
        </p:nvPicPr>
        <p:blipFill rotWithShape="1">
          <a:blip r:embed="rId10"/>
          <a:srcRect l="16479" t="4820" r="14749" b="5164"/>
          <a:stretch/>
        </p:blipFill>
        <p:spPr>
          <a:xfrm>
            <a:off x="6386491" y="3798075"/>
            <a:ext cx="919282" cy="675573"/>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40046" y="2518063"/>
            <a:ext cx="1326160" cy="313189"/>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94500" y="2458892"/>
            <a:ext cx="1446530" cy="391622"/>
          </a:xfrm>
          <a:prstGeom prst="rect">
            <a:avLst/>
          </a:prstGeom>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95252" y="3605078"/>
            <a:ext cx="671204" cy="611278"/>
          </a:xfrm>
          <a:prstGeom prst="rect">
            <a:avLst/>
          </a:prstGeom>
        </p:spPr>
      </p:pic>
      <p:sp>
        <p:nvSpPr>
          <p:cNvPr id="26" name="TextBox 25"/>
          <p:cNvSpPr txBox="1"/>
          <p:nvPr/>
        </p:nvSpPr>
        <p:spPr>
          <a:xfrm>
            <a:off x="1128246" y="4227465"/>
            <a:ext cx="1205217" cy="253916"/>
          </a:xfrm>
          <a:prstGeom prst="rect">
            <a:avLst/>
          </a:prstGeom>
          <a:noFill/>
        </p:spPr>
        <p:txBody>
          <a:bodyPr wrap="square" rtlCol="0">
            <a:spAutoFit/>
          </a:bodyPr>
          <a:lstStyle/>
          <a:p>
            <a:r>
              <a:rPr lang="en-CA" sz="1050" b="1" dirty="0" smtClean="0"/>
              <a:t>Amazon Aurora</a:t>
            </a:r>
            <a:endParaRPr lang="en-CA" sz="1050" b="1" dirty="0"/>
          </a:p>
        </p:txBody>
      </p:sp>
      <p:pic>
        <p:nvPicPr>
          <p:cNvPr id="27" name="Picture 2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191917" y="2948274"/>
            <a:ext cx="1353512" cy="380876"/>
          </a:xfrm>
          <a:prstGeom prst="rect">
            <a:avLst/>
          </a:prstGeom>
        </p:spPr>
      </p:pic>
      <p:pic>
        <p:nvPicPr>
          <p:cNvPr id="28" name="Picture 27"/>
          <p:cNvPicPr>
            <a:picLocks noChangeAspect="1"/>
          </p:cNvPicPr>
          <p:nvPr/>
        </p:nvPicPr>
        <p:blipFill rotWithShape="1">
          <a:blip r:embed="rId14"/>
          <a:srcRect t="25795" b="29986"/>
          <a:stretch/>
        </p:blipFill>
        <p:spPr>
          <a:xfrm>
            <a:off x="7152171" y="2957917"/>
            <a:ext cx="833158" cy="368416"/>
          </a:xfrm>
          <a:prstGeom prst="rect">
            <a:avLst/>
          </a:prstGeom>
        </p:spPr>
      </p:pic>
    </p:spTree>
    <p:extLst>
      <p:ext uri="{BB962C8B-B14F-4D97-AF65-F5344CB8AC3E}">
        <p14:creationId xmlns:p14="http://schemas.microsoft.com/office/powerpoint/2010/main" val="1714027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90" y="114938"/>
            <a:ext cx="8541397" cy="545741"/>
          </a:xfrm>
        </p:spPr>
        <p:txBody>
          <a:bodyPr/>
          <a:lstStyle/>
          <a:p>
            <a:r>
              <a:rPr lang="en-US" sz="2600" dirty="0" smtClean="0">
                <a:latin typeface="Amazon Ember Light" charset="0"/>
                <a:ea typeface="Amazon Ember Light" charset="0"/>
                <a:cs typeface="Amazon Ember Light" charset="0"/>
              </a:rPr>
              <a:t>AWS SCT </a:t>
            </a:r>
            <a:r>
              <a:rPr lang="en-US" sz="2600" dirty="0">
                <a:latin typeface="Amazon Ember Light" charset="0"/>
                <a:ea typeface="Amazon Ember Light" charset="0"/>
                <a:cs typeface="Amazon Ember Light" charset="0"/>
              </a:rPr>
              <a:t>Helps </a:t>
            </a:r>
            <a:r>
              <a:rPr lang="en-US" sz="2600" dirty="0" smtClean="0">
                <a:latin typeface="Amazon Ember Light" charset="0"/>
                <a:ea typeface="Amazon Ember Light" charset="0"/>
                <a:cs typeface="Amazon Ember Light" charset="0"/>
              </a:rPr>
              <a:t>Convert Tables</a:t>
            </a:r>
            <a:r>
              <a:rPr lang="en-US" sz="2600" dirty="0">
                <a:latin typeface="Amazon Ember Light" charset="0"/>
                <a:ea typeface="Amazon Ember Light" charset="0"/>
                <a:cs typeface="Amazon Ember Light" charset="0"/>
              </a:rPr>
              <a:t>, Views &amp; Code</a:t>
            </a:r>
          </a:p>
        </p:txBody>
      </p:sp>
      <p:pic>
        <p:nvPicPr>
          <p:cNvPr id="1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4881" y="1098550"/>
            <a:ext cx="5934618" cy="3193002"/>
          </a:xfrm>
        </p:spPr>
      </p:pic>
      <p:sp>
        <p:nvSpPr>
          <p:cNvPr id="20" name="Rectangle 19"/>
          <p:cNvSpPr/>
          <p:nvPr/>
        </p:nvSpPr>
        <p:spPr>
          <a:xfrm>
            <a:off x="6532775" y="907383"/>
            <a:ext cx="2611225" cy="3575336"/>
          </a:xfrm>
          <a:prstGeom prst="rect">
            <a:avLst/>
          </a:prstGeom>
        </p:spPr>
        <p:txBody>
          <a:bodyPr wrap="square" lIns="91438" tIns="45719" rIns="91438" bIns="45719">
            <a:spAutoFit/>
          </a:bodyPr>
          <a:lstStyle/>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Sequences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User-Defined Types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Synonyms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Packages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Stored Procedures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Functions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Triggers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Schemas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Tables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Indexes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Views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Sort and </a:t>
            </a:r>
            <a:r>
              <a:rPr lang="en-US" sz="1600" i="1" dirty="0" smtClean="0">
                <a:solidFill>
                  <a:schemeClr val="accent3"/>
                </a:solidFill>
                <a:latin typeface="Amazon Ember Light" charset="0"/>
                <a:ea typeface="Amazon Ember Light" charset="0"/>
                <a:cs typeface="Amazon Ember Light" charset="0"/>
              </a:rPr>
              <a:t/>
            </a:r>
            <a:br>
              <a:rPr lang="en-US" sz="1600" i="1" dirty="0" smtClean="0">
                <a:solidFill>
                  <a:schemeClr val="accent3"/>
                </a:solidFill>
                <a:latin typeface="Amazon Ember Light" charset="0"/>
                <a:ea typeface="Amazon Ember Light" charset="0"/>
                <a:cs typeface="Amazon Ember Light" charset="0"/>
              </a:rPr>
            </a:br>
            <a:r>
              <a:rPr lang="en-US" sz="1600" i="1" dirty="0" smtClean="0">
                <a:solidFill>
                  <a:schemeClr val="accent3"/>
                </a:solidFill>
                <a:latin typeface="Amazon Ember Light" charset="0"/>
                <a:ea typeface="Amazon Ember Light" charset="0"/>
                <a:cs typeface="Amazon Ember Light" charset="0"/>
              </a:rPr>
              <a:t>distribution </a:t>
            </a:r>
            <a:r>
              <a:rPr lang="en-US" sz="1600" i="1" dirty="0">
                <a:solidFill>
                  <a:schemeClr val="accent3"/>
                </a:solidFill>
                <a:latin typeface="Amazon Ember Light" charset="0"/>
                <a:ea typeface="Amazon Ember Light" charset="0"/>
                <a:cs typeface="Amazon Ember Light" charset="0"/>
              </a:rPr>
              <a:t>keys</a:t>
            </a:r>
          </a:p>
        </p:txBody>
      </p:sp>
    </p:spTree>
    <p:extLst>
      <p:ext uri="{BB962C8B-B14F-4D97-AF65-F5344CB8AC3E}">
        <p14:creationId xmlns:p14="http://schemas.microsoft.com/office/powerpoint/2010/main" val="674489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90" y="114938"/>
            <a:ext cx="8541397" cy="545741"/>
          </a:xfrm>
        </p:spPr>
        <p:txBody>
          <a:bodyPr/>
          <a:lstStyle/>
          <a:p>
            <a:r>
              <a:rPr lang="en-US" dirty="0" smtClean="0">
                <a:latin typeface="Amazon Ember Light" charset="0"/>
                <a:ea typeface="Amazon Ember Light" charset="0"/>
                <a:cs typeface="Amazon Ember Light" charset="0"/>
              </a:rPr>
              <a:t>AWS SCT Assessment Report</a:t>
            </a:r>
            <a:endParaRPr lang="en-US" dirty="0">
              <a:latin typeface="Amazon Ember Light" charset="0"/>
              <a:ea typeface="Amazon Ember Light" charset="0"/>
              <a:cs typeface="Amazon Ember Light"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875" y="851455"/>
            <a:ext cx="2592781" cy="334709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715" y="851455"/>
            <a:ext cx="2631810" cy="3347099"/>
          </a:xfrm>
          <a:prstGeom prst="rect">
            <a:avLst/>
          </a:prstGeom>
        </p:spPr>
      </p:pic>
      <p:sp>
        <p:nvSpPr>
          <p:cNvPr id="22" name="TextBox 21"/>
          <p:cNvSpPr txBox="1"/>
          <p:nvPr/>
        </p:nvSpPr>
        <p:spPr>
          <a:xfrm>
            <a:off x="260011" y="2293756"/>
            <a:ext cx="2793864" cy="1554272"/>
          </a:xfrm>
          <a:prstGeom prst="rect">
            <a:avLst/>
          </a:prstGeom>
          <a:noFill/>
        </p:spPr>
        <p:txBody>
          <a:bodyPr wrap="square" rtlCol="0">
            <a:spAutoFit/>
          </a:bodyPr>
          <a:lstStyle/>
          <a:p>
            <a:pPr marL="342900" indent="-342900">
              <a:spcAft>
                <a:spcPts val="600"/>
              </a:spcAft>
              <a:buFont typeface="+mj-lt"/>
              <a:buAutoNum type="arabicPeriod"/>
            </a:pPr>
            <a:r>
              <a:rPr lang="en-US" sz="1600" dirty="0" smtClean="0">
                <a:solidFill>
                  <a:prstClr val="black">
                    <a:lumMod val="65000"/>
                    <a:lumOff val="35000"/>
                  </a:prstClr>
                </a:solidFill>
                <a:latin typeface="Amazon Ember Light" charset="0"/>
                <a:ea typeface="Amazon Ember Light" charset="0"/>
                <a:cs typeface="Amazon Ember Light" charset="0"/>
              </a:rPr>
              <a:t>Connect AWS SCT </a:t>
            </a:r>
            <a:r>
              <a:rPr lang="en-US" sz="1600" dirty="0">
                <a:solidFill>
                  <a:prstClr val="black">
                    <a:lumMod val="65000"/>
                    <a:lumOff val="35000"/>
                  </a:prstClr>
                </a:solidFill>
                <a:latin typeface="Amazon Ember Light" charset="0"/>
                <a:ea typeface="Amazon Ember Light" charset="0"/>
                <a:cs typeface="Amazon Ember Light" charset="0"/>
              </a:rPr>
              <a:t>to </a:t>
            </a:r>
            <a:r>
              <a:rPr lang="en-US" sz="1600" dirty="0" smtClean="0">
                <a:solidFill>
                  <a:prstClr val="black">
                    <a:lumMod val="65000"/>
                    <a:lumOff val="35000"/>
                  </a:prstClr>
                </a:solidFill>
                <a:latin typeface="Amazon Ember Light" charset="0"/>
                <a:ea typeface="Amazon Ember Light" charset="0"/>
                <a:cs typeface="Amazon Ember Light" charset="0"/>
              </a:rPr>
              <a:t>Source and Target DBs</a:t>
            </a:r>
          </a:p>
          <a:p>
            <a:pPr marL="342900" indent="-342900">
              <a:spcAft>
                <a:spcPts val="600"/>
              </a:spcAft>
              <a:buFont typeface="+mj-lt"/>
              <a:buAutoNum type="arabicPeriod"/>
            </a:pPr>
            <a:r>
              <a:rPr lang="en-US" sz="1600" dirty="0" smtClean="0">
                <a:solidFill>
                  <a:prstClr val="black">
                    <a:lumMod val="65000"/>
                    <a:lumOff val="35000"/>
                  </a:prstClr>
                </a:solidFill>
                <a:latin typeface="Amazon Ember Light" charset="0"/>
                <a:ea typeface="Amazon Ember Light" charset="0"/>
                <a:cs typeface="Amazon Ember Light" charset="0"/>
              </a:rPr>
              <a:t>Run </a:t>
            </a:r>
            <a:r>
              <a:rPr lang="en-US" sz="1600" b="1" dirty="0">
                <a:solidFill>
                  <a:schemeClr val="accent3"/>
                </a:solidFill>
                <a:latin typeface="Amazon Ember Light" charset="0"/>
                <a:ea typeface="Amazon Ember Light" charset="0"/>
                <a:cs typeface="Amazon Ember Light" charset="0"/>
              </a:rPr>
              <a:t>Assessment </a:t>
            </a:r>
            <a:r>
              <a:rPr lang="en-US" sz="1600" b="1" dirty="0" smtClean="0">
                <a:solidFill>
                  <a:schemeClr val="accent3"/>
                </a:solidFill>
                <a:latin typeface="Amazon Ember Light" charset="0"/>
                <a:ea typeface="Amazon Ember Light" charset="0"/>
                <a:cs typeface="Amazon Ember Light" charset="0"/>
              </a:rPr>
              <a:t>Report</a:t>
            </a:r>
          </a:p>
          <a:p>
            <a:pPr marL="342900" indent="-342900">
              <a:spcAft>
                <a:spcPts val="600"/>
              </a:spcAft>
              <a:buFont typeface="+mj-lt"/>
              <a:buAutoNum type="arabicPeriod"/>
            </a:pPr>
            <a:r>
              <a:rPr lang="en-US" sz="1600" dirty="0" smtClean="0">
                <a:solidFill>
                  <a:prstClr val="black">
                    <a:lumMod val="65000"/>
                    <a:lumOff val="35000"/>
                  </a:prstClr>
                </a:solidFill>
                <a:latin typeface="Amazon Ember Light" charset="0"/>
                <a:ea typeface="Amazon Ember Light" charset="0"/>
                <a:cs typeface="Amazon Ember Light" charset="0"/>
              </a:rPr>
              <a:t>Read </a:t>
            </a:r>
            <a:r>
              <a:rPr lang="en-US" sz="1600" b="1" dirty="0">
                <a:solidFill>
                  <a:schemeClr val="accent3"/>
                </a:solidFill>
                <a:latin typeface="Amazon Ember Light" charset="0"/>
                <a:ea typeface="Amazon Ember Light" charset="0"/>
                <a:cs typeface="Amazon Ember Light" charset="0"/>
              </a:rPr>
              <a:t>Executive </a:t>
            </a:r>
            <a:r>
              <a:rPr lang="en-US" sz="1600" b="1" dirty="0" smtClean="0">
                <a:solidFill>
                  <a:schemeClr val="accent3"/>
                </a:solidFill>
                <a:latin typeface="Amazon Ember Light" charset="0"/>
                <a:ea typeface="Amazon Ember Light" charset="0"/>
                <a:cs typeface="Amazon Ember Light" charset="0"/>
              </a:rPr>
              <a:t>Summary</a:t>
            </a:r>
          </a:p>
          <a:p>
            <a:pPr marL="342900" indent="-342900">
              <a:spcAft>
                <a:spcPts val="600"/>
              </a:spcAft>
              <a:buFont typeface="+mj-lt"/>
              <a:buAutoNum type="arabicPeriod"/>
            </a:pPr>
            <a:r>
              <a:rPr lang="en-US" sz="1600" dirty="0">
                <a:solidFill>
                  <a:prstClr val="black">
                    <a:lumMod val="65000"/>
                    <a:lumOff val="35000"/>
                  </a:prstClr>
                </a:solidFill>
                <a:latin typeface="Amazon Ember Light" charset="0"/>
                <a:ea typeface="Amazon Ember Light" charset="0"/>
                <a:cs typeface="Amazon Ember Light" charset="0"/>
              </a:rPr>
              <a:t>Follow </a:t>
            </a:r>
            <a:r>
              <a:rPr lang="en-US" sz="1600" b="1" dirty="0">
                <a:solidFill>
                  <a:schemeClr val="accent3"/>
                </a:solidFill>
                <a:latin typeface="Amazon Ember Light" charset="0"/>
                <a:ea typeface="Amazon Ember Light" charset="0"/>
                <a:cs typeface="Amazon Ember Light" charset="0"/>
              </a:rPr>
              <a:t>detailed </a:t>
            </a:r>
            <a:r>
              <a:rPr lang="en-US" sz="1600" b="1" dirty="0" smtClean="0">
                <a:solidFill>
                  <a:schemeClr val="accent3"/>
                </a:solidFill>
                <a:latin typeface="Amazon Ember Light" charset="0"/>
                <a:ea typeface="Amazon Ember Light" charset="0"/>
                <a:cs typeface="Amazon Ember Light" charset="0"/>
              </a:rPr>
              <a:t>guidance</a:t>
            </a:r>
            <a:endParaRPr lang="en-US" sz="1600" b="1" dirty="0">
              <a:solidFill>
                <a:schemeClr val="accent3"/>
              </a:solidFill>
              <a:latin typeface="Amazon Ember Light" charset="0"/>
              <a:ea typeface="Amazon Ember Light" charset="0"/>
              <a:cs typeface="Amazon Ember Light" charset="0"/>
            </a:endParaRPr>
          </a:p>
        </p:txBody>
      </p:sp>
      <p:sp>
        <p:nvSpPr>
          <p:cNvPr id="25" name="TextBox 24"/>
          <p:cNvSpPr txBox="1"/>
          <p:nvPr/>
        </p:nvSpPr>
        <p:spPr>
          <a:xfrm>
            <a:off x="3584268" y="4235441"/>
            <a:ext cx="4570894" cy="307777"/>
          </a:xfrm>
          <a:prstGeom prst="rect">
            <a:avLst/>
          </a:prstGeom>
          <a:noFill/>
        </p:spPr>
        <p:txBody>
          <a:bodyPr wrap="square" rtlCol="0">
            <a:spAutoFit/>
          </a:bodyPr>
          <a:lstStyle/>
          <a:p>
            <a:pPr algn="ctr"/>
            <a:r>
              <a:rPr lang="en-US" sz="1400" i="1" dirty="0" smtClean="0">
                <a:solidFill>
                  <a:prstClr val="black">
                    <a:lumMod val="65000"/>
                    <a:lumOff val="35000"/>
                  </a:prstClr>
                </a:solidFill>
                <a:latin typeface="Amazon Ember Light" charset="0"/>
                <a:ea typeface="Amazon Ember Light" charset="0"/>
                <a:cs typeface="Amazon Ember Light" charset="0"/>
              </a:rPr>
              <a:t>Database Migration Assessment Report (Sample)</a:t>
            </a:r>
            <a:endParaRPr lang="en-US" sz="1400" i="1" dirty="0">
              <a:solidFill>
                <a:prstClr val="black">
                  <a:lumMod val="65000"/>
                  <a:lumOff val="35000"/>
                </a:prstClr>
              </a:solidFill>
              <a:latin typeface="Amazon Ember Light" charset="0"/>
              <a:ea typeface="Amazon Ember Light" charset="0"/>
              <a:cs typeface="Amazon Ember Light" charset="0"/>
            </a:endParaRPr>
          </a:p>
        </p:txBody>
      </p:sp>
      <p:sp>
        <p:nvSpPr>
          <p:cNvPr id="9" name="TextBox 8"/>
          <p:cNvSpPr txBox="1"/>
          <p:nvPr/>
        </p:nvSpPr>
        <p:spPr>
          <a:xfrm>
            <a:off x="496059" y="715689"/>
            <a:ext cx="2321769" cy="1323439"/>
          </a:xfrm>
          <a:prstGeom prst="rect">
            <a:avLst/>
          </a:prstGeom>
          <a:noFill/>
        </p:spPr>
        <p:txBody>
          <a:bodyPr wrap="square" rtlCol="0">
            <a:spAutoFit/>
          </a:bodyPr>
          <a:lstStyle/>
          <a:p>
            <a:r>
              <a:rPr lang="en-US" sz="1600" dirty="0" smtClean="0">
                <a:solidFill>
                  <a:prstClr val="black">
                    <a:lumMod val="65000"/>
                    <a:lumOff val="35000"/>
                  </a:prstClr>
                </a:solidFill>
                <a:latin typeface="Amazon Ember Light" charset="0"/>
                <a:ea typeface="Amazon Ember Light" charset="0"/>
                <a:cs typeface="Amazon Ember Light" charset="0"/>
              </a:rPr>
              <a:t>AWS SCT provides an Assessment Report to help you plan for any potential conflicts in your planned migration</a:t>
            </a:r>
            <a:endParaRPr lang="en-US" sz="1600" dirty="0">
              <a:solidFill>
                <a:prstClr val="black">
                  <a:lumMod val="65000"/>
                  <a:lumOff val="35000"/>
                </a:prstClr>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235346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59300"/>
                </a:solidFill>
                <a:latin typeface="Amazon Ember Light" charset="0"/>
                <a:ea typeface="Amazon Ember Light" charset="0"/>
                <a:cs typeface="Amazon Ember Light" charset="0"/>
              </a:rPr>
              <a:t>AWS SCT Pricing </a:t>
            </a:r>
            <a:r>
              <a:rPr lang="en-US" sz="2400" dirty="0">
                <a:solidFill>
                  <a:srgbClr val="F59300"/>
                </a:solidFill>
                <a:latin typeface="Amazon Ember Light" charset="0"/>
                <a:ea typeface="Amazon Ember Light" charset="0"/>
                <a:cs typeface="Amazon Ember Light" charset="0"/>
              </a:rPr>
              <a:t>and </a:t>
            </a:r>
            <a:r>
              <a:rPr lang="en-US" sz="2400" dirty="0" smtClean="0">
                <a:solidFill>
                  <a:srgbClr val="F59300"/>
                </a:solidFill>
                <a:latin typeface="Amazon Ember Light" charset="0"/>
                <a:ea typeface="Amazon Ember Light" charset="0"/>
                <a:cs typeface="Amazon Ember Light" charset="0"/>
              </a:rPr>
              <a:t>Permitted Use</a:t>
            </a:r>
            <a:endParaRPr lang="en-US" sz="2400" dirty="0">
              <a:solidFill>
                <a:srgbClr val="F59300"/>
              </a:solidFill>
              <a:latin typeface="Amazon Ember Light" charset="0"/>
              <a:ea typeface="Amazon Ember Light" charset="0"/>
              <a:cs typeface="Amazon Ember Light" charset="0"/>
            </a:endParaRPr>
          </a:p>
        </p:txBody>
      </p:sp>
      <p:sp>
        <p:nvSpPr>
          <p:cNvPr id="4" name="TextBox 3"/>
          <p:cNvSpPr txBox="1"/>
          <p:nvPr/>
        </p:nvSpPr>
        <p:spPr>
          <a:xfrm>
            <a:off x="3114773" y="845024"/>
            <a:ext cx="2971800" cy="1258035"/>
          </a:xfrm>
          <a:prstGeom prst="rect">
            <a:avLst/>
          </a:prstGeom>
          <a:noFill/>
        </p:spPr>
        <p:txBody>
          <a:bodyPr wrap="square" lIns="91438" tIns="45719" rIns="91438" bIns="45719" rtlCol="0" anchor="ctr">
            <a:spAutoFit/>
          </a:bodyPr>
          <a:lstStyle/>
          <a:p>
            <a:pPr algn="ctr"/>
            <a:r>
              <a:rPr lang="en-US" sz="6000" b="1" dirty="0">
                <a:solidFill>
                  <a:srgbClr val="002060"/>
                </a:solidFill>
                <a:latin typeface="Amazon Ember Light" charset="0"/>
                <a:ea typeface="Amazon Ember Light" charset="0"/>
                <a:cs typeface="Amazon Ember Light" charset="0"/>
              </a:rPr>
              <a:t>$0</a:t>
            </a:r>
          </a:p>
          <a:p>
            <a:pPr algn="ctr"/>
            <a:r>
              <a:rPr lang="en-US" sz="1575" dirty="0">
                <a:solidFill>
                  <a:prstClr val="black">
                    <a:lumMod val="75000"/>
                    <a:lumOff val="25000"/>
                  </a:prstClr>
                </a:solidFill>
                <a:latin typeface="Amazon Ember Light" charset="0"/>
                <a:ea typeface="Amazon Ember Light" charset="0"/>
                <a:cs typeface="Amazon Ember Light" charset="0"/>
              </a:rPr>
              <a:t>for software license</a:t>
            </a:r>
            <a:endParaRPr lang="en-US" sz="6000" dirty="0">
              <a:solidFill>
                <a:prstClr val="black">
                  <a:lumMod val="75000"/>
                  <a:lumOff val="25000"/>
                </a:prstClr>
              </a:solidFill>
              <a:latin typeface="Amazon Ember Light" charset="0"/>
              <a:ea typeface="Amazon Ember Light" charset="0"/>
              <a:cs typeface="Amazon Ember Light" charset="0"/>
            </a:endParaRPr>
          </a:p>
        </p:txBody>
      </p:sp>
      <p:sp>
        <p:nvSpPr>
          <p:cNvPr id="6" name="Content Placeholder 2"/>
          <p:cNvSpPr txBox="1">
            <a:spLocks/>
          </p:cNvSpPr>
          <p:nvPr/>
        </p:nvSpPr>
        <p:spPr>
          <a:xfrm>
            <a:off x="4202318" y="2441542"/>
            <a:ext cx="4753069" cy="1668545"/>
          </a:xfrm>
          <a:prstGeom prst="rect">
            <a:avLst/>
          </a:prstGeom>
        </p:spPr>
        <p:txBody>
          <a:bodyPr lIns="91438" tIns="45719" rIns="91438" bIns="45719"/>
          <a:lstStyle>
            <a:lvl1pPr marL="196850" indent="-196850" algn="l" defTabSz="914400" rtl="0" eaLnBrk="1" latinLnBrk="0" hangingPunct="1">
              <a:spcBef>
                <a:spcPct val="20000"/>
              </a:spcBef>
              <a:buClr>
                <a:srgbClr val="F59300"/>
              </a:buClr>
              <a:buSzPct val="80000"/>
              <a:buFont typeface="Wingdings 2" pitchFamily="18" charset="2"/>
              <a:buChar char="®"/>
              <a:defRPr sz="1600" kern="1200">
                <a:solidFill>
                  <a:srgbClr val="535353"/>
                </a:solidFill>
                <a:latin typeface="Arial" pitchFamily="34" charset="0"/>
                <a:ea typeface="+mn-ea"/>
                <a:cs typeface="Arial" pitchFamily="34" charset="0"/>
              </a:defRPr>
            </a:lvl1pPr>
            <a:lvl2pPr marL="682625" indent="-225425" algn="l" defTabSz="914400" rtl="0" eaLnBrk="1" latinLnBrk="0" hangingPunct="1">
              <a:spcBef>
                <a:spcPct val="20000"/>
              </a:spcBef>
              <a:buClr>
                <a:schemeClr val="tx1">
                  <a:lumMod val="50000"/>
                  <a:lumOff val="50000"/>
                </a:schemeClr>
              </a:buClr>
              <a:buSzPct val="70000"/>
              <a:buFont typeface="Wingdings 2" pitchFamily="18" charset="2"/>
              <a:buChar char="®"/>
              <a:defRPr sz="1800" kern="1200">
                <a:solidFill>
                  <a:schemeClr val="tx1">
                    <a:lumMod val="50000"/>
                    <a:lumOff val="50000"/>
                  </a:schemeClr>
                </a:solidFill>
                <a:latin typeface="Arial" pitchFamily="34" charset="0"/>
                <a:ea typeface="+mn-ea"/>
                <a:cs typeface="Arial" pitchFamily="34" charset="0"/>
              </a:defRPr>
            </a:lvl2pPr>
            <a:lvl3pPr marL="11001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600" kern="1200">
                <a:solidFill>
                  <a:schemeClr val="tx1">
                    <a:lumMod val="50000"/>
                    <a:lumOff val="50000"/>
                  </a:schemeClr>
                </a:solidFill>
                <a:latin typeface="Arial" pitchFamily="34" charset="0"/>
                <a:ea typeface="+mn-ea"/>
                <a:cs typeface="Arial" pitchFamily="34" charset="0"/>
              </a:defRPr>
            </a:lvl3pPr>
            <a:lvl4pPr marL="1550988" indent="-17938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4pPr>
            <a:lvl5pPr marL="20145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dirty="0" smtClean="0">
                <a:latin typeface="Amazon Ember Light" charset="0"/>
                <a:ea typeface="Amazon Ember Light" charset="0"/>
                <a:cs typeface="Amazon Ember Light" charset="0"/>
              </a:rPr>
              <a:t>Permitted </a:t>
            </a:r>
            <a:r>
              <a:rPr lang="en-US" sz="1350" dirty="0">
                <a:latin typeface="Amazon Ember Light" charset="0"/>
                <a:ea typeface="Amazon Ember Light" charset="0"/>
                <a:cs typeface="Amazon Ember Light" charset="0"/>
              </a:rPr>
              <a:t>Use</a:t>
            </a:r>
          </a:p>
          <a:p>
            <a:pPr>
              <a:buFont typeface="Wingdings" panose="05000000000000000000" pitchFamily="2" charset="2"/>
              <a:buChar char="§"/>
            </a:pPr>
            <a:r>
              <a:rPr lang="en-US" dirty="0">
                <a:latin typeface="Amazon Ember Light" charset="0"/>
                <a:ea typeface="Amazon Ember Light" charset="0"/>
                <a:cs typeface="Amazon Ember Light" charset="0"/>
              </a:rPr>
              <a:t>Use </a:t>
            </a:r>
            <a:r>
              <a:rPr lang="en-US" dirty="0" smtClean="0">
                <a:latin typeface="Amazon Ember Light" charset="0"/>
                <a:ea typeface="Amazon Ember Light" charset="0"/>
                <a:cs typeface="Amazon Ember Light" charset="0"/>
              </a:rPr>
              <a:t>AWS SCT </a:t>
            </a:r>
            <a:r>
              <a:rPr lang="en-US" dirty="0">
                <a:latin typeface="Amazon Ember Light" charset="0"/>
                <a:ea typeface="Amazon Ember Light" charset="0"/>
                <a:cs typeface="Amazon Ember Light" charset="0"/>
              </a:rPr>
              <a:t>to migrate database schemas to Amazon RDS, Amazon Redshift, or Amazon EC2-based </a:t>
            </a:r>
            <a:r>
              <a:rPr lang="en-US" dirty="0" smtClean="0">
                <a:latin typeface="Amazon Ember Light" charset="0"/>
                <a:ea typeface="Amazon Ember Light" charset="0"/>
                <a:cs typeface="Amazon Ember Light" charset="0"/>
              </a:rPr>
              <a:t>databases</a:t>
            </a:r>
            <a:endParaRPr lang="en-US" dirty="0">
              <a:latin typeface="Amazon Ember Light" charset="0"/>
              <a:ea typeface="Amazon Ember Light" charset="0"/>
              <a:cs typeface="Amazon Ember Light" charset="0"/>
            </a:endParaRPr>
          </a:p>
          <a:p>
            <a:pPr>
              <a:buFont typeface="Wingdings" panose="05000000000000000000" pitchFamily="2" charset="2"/>
              <a:buChar char="§"/>
            </a:pPr>
            <a:r>
              <a:rPr lang="en-US" dirty="0">
                <a:latin typeface="Amazon Ember Light" charset="0"/>
                <a:ea typeface="Amazon Ember Light" charset="0"/>
                <a:cs typeface="Amazon Ember Light" charset="0"/>
              </a:rPr>
              <a:t>To </a:t>
            </a:r>
            <a:r>
              <a:rPr lang="en-US" dirty="0" smtClean="0">
                <a:latin typeface="Amazon Ember Light" charset="0"/>
                <a:ea typeface="Amazon Ember Light" charset="0"/>
                <a:cs typeface="Amazon Ember Light" charset="0"/>
              </a:rPr>
              <a:t>use AWS </a:t>
            </a:r>
            <a:r>
              <a:rPr lang="en-US" dirty="0">
                <a:latin typeface="Amazon Ember Light" charset="0"/>
                <a:ea typeface="Amazon Ember Light" charset="0"/>
                <a:cs typeface="Amazon Ember Light" charset="0"/>
              </a:rPr>
              <a:t>SCT to migrate schemas to other destinations, contact for special pricing</a:t>
            </a:r>
          </a:p>
        </p:txBody>
      </p:sp>
      <p:sp>
        <p:nvSpPr>
          <p:cNvPr id="9" name="Content Placeholder 2"/>
          <p:cNvSpPr txBox="1">
            <a:spLocks/>
          </p:cNvSpPr>
          <p:nvPr/>
        </p:nvSpPr>
        <p:spPr>
          <a:xfrm>
            <a:off x="228600" y="2441542"/>
            <a:ext cx="3576234" cy="1882808"/>
          </a:xfrm>
          <a:prstGeom prst="rect">
            <a:avLst/>
          </a:prstGeom>
        </p:spPr>
        <p:txBody>
          <a:bodyPr lIns="91438" tIns="45719" rIns="91438" bIns="45719"/>
          <a:lstStyle>
            <a:lvl1pPr marL="196850" indent="-196850" algn="l" defTabSz="914400" rtl="0" eaLnBrk="1" latinLnBrk="0" hangingPunct="1">
              <a:spcBef>
                <a:spcPct val="20000"/>
              </a:spcBef>
              <a:buClr>
                <a:srgbClr val="F59300"/>
              </a:buClr>
              <a:buSzPct val="80000"/>
              <a:buFont typeface="Wingdings 2" pitchFamily="18" charset="2"/>
              <a:buChar char="®"/>
              <a:defRPr sz="1600" kern="1200">
                <a:solidFill>
                  <a:srgbClr val="535353"/>
                </a:solidFill>
                <a:latin typeface="Arial" pitchFamily="34" charset="0"/>
                <a:ea typeface="+mn-ea"/>
                <a:cs typeface="Arial" pitchFamily="34" charset="0"/>
              </a:defRPr>
            </a:lvl1pPr>
            <a:lvl2pPr marL="682625" indent="-225425" algn="l" defTabSz="914400" rtl="0" eaLnBrk="1" latinLnBrk="0" hangingPunct="1">
              <a:spcBef>
                <a:spcPct val="20000"/>
              </a:spcBef>
              <a:buClr>
                <a:schemeClr val="tx1">
                  <a:lumMod val="50000"/>
                  <a:lumOff val="50000"/>
                </a:schemeClr>
              </a:buClr>
              <a:buSzPct val="70000"/>
              <a:buFont typeface="Wingdings 2" pitchFamily="18" charset="2"/>
              <a:buChar char="®"/>
              <a:defRPr sz="1800" kern="1200">
                <a:solidFill>
                  <a:schemeClr val="tx1">
                    <a:lumMod val="50000"/>
                    <a:lumOff val="50000"/>
                  </a:schemeClr>
                </a:solidFill>
                <a:latin typeface="Arial" pitchFamily="34" charset="0"/>
                <a:ea typeface="+mn-ea"/>
                <a:cs typeface="Arial" pitchFamily="34" charset="0"/>
              </a:defRPr>
            </a:lvl2pPr>
            <a:lvl3pPr marL="11001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600" kern="1200">
                <a:solidFill>
                  <a:schemeClr val="tx1">
                    <a:lumMod val="50000"/>
                    <a:lumOff val="50000"/>
                  </a:schemeClr>
                </a:solidFill>
                <a:latin typeface="Arial" pitchFamily="34" charset="0"/>
                <a:ea typeface="+mn-ea"/>
                <a:cs typeface="Arial" pitchFamily="34" charset="0"/>
              </a:defRPr>
            </a:lvl3pPr>
            <a:lvl4pPr marL="1550988" indent="-17938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4pPr>
            <a:lvl5pPr marL="20145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dirty="0">
                <a:latin typeface="Amazon Ember Light" charset="0"/>
                <a:ea typeface="Amazon Ember Light" charset="0"/>
                <a:cs typeface="Amazon Ember Light" charset="0"/>
              </a:rPr>
              <a:t>Pricing</a:t>
            </a:r>
          </a:p>
          <a:p>
            <a:pPr>
              <a:buFont typeface="Wingdings" panose="05000000000000000000" pitchFamily="2" charset="2"/>
              <a:buChar char="§"/>
            </a:pPr>
            <a:r>
              <a:rPr lang="en-US" dirty="0">
                <a:latin typeface="Amazon Ember Light" charset="0"/>
                <a:ea typeface="Amazon Ember Light" charset="0"/>
                <a:cs typeface="Amazon Ember Light" charset="0"/>
              </a:rPr>
              <a:t>Free software license</a:t>
            </a:r>
          </a:p>
          <a:p>
            <a:pPr>
              <a:buFont typeface="Wingdings" panose="05000000000000000000" pitchFamily="2" charset="2"/>
              <a:buChar char="§"/>
            </a:pPr>
            <a:r>
              <a:rPr lang="en-US" dirty="0" smtClean="0">
                <a:latin typeface="Amazon Ember Light" charset="0"/>
                <a:ea typeface="Amazon Ember Light" charset="0"/>
                <a:cs typeface="Amazon Ember Light" charset="0"/>
              </a:rPr>
              <a:t>For </a:t>
            </a:r>
            <a:r>
              <a:rPr lang="en-US" dirty="0">
                <a:latin typeface="Amazon Ember Light" charset="0"/>
                <a:ea typeface="Amazon Ember Light" charset="0"/>
                <a:cs typeface="Amazon Ember Light" charset="0"/>
              </a:rPr>
              <a:t>active AWS customers with accounts in good standing</a:t>
            </a:r>
          </a:p>
        </p:txBody>
      </p:sp>
    </p:spTree>
    <p:extLst>
      <p:ext uri="{BB962C8B-B14F-4D97-AF65-F5344CB8AC3E}">
        <p14:creationId xmlns:p14="http://schemas.microsoft.com/office/powerpoint/2010/main" val="745745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latin typeface="Amazon Ember Light" charset="0"/>
                <a:ea typeface="Amazon Ember Light" charset="0"/>
                <a:cs typeface="Amazon Ember Light" charset="0"/>
              </a:rPr>
              <a:t>Next: </a:t>
            </a:r>
            <a:br>
              <a:rPr lang="en-US" sz="3600" b="0" dirty="0" smtClean="0">
                <a:latin typeface="Amazon Ember Light" charset="0"/>
                <a:ea typeface="Amazon Ember Light" charset="0"/>
                <a:cs typeface="Amazon Ember Light" charset="0"/>
              </a:rPr>
            </a:br>
            <a:r>
              <a:rPr lang="en-US" sz="3600" b="0" dirty="0" smtClean="0">
                <a:solidFill>
                  <a:schemeClr val="accent1"/>
                </a:solidFill>
                <a:latin typeface="Amazon Ember Light" charset="0"/>
                <a:ea typeface="Amazon Ember Light" charset="0"/>
                <a:cs typeface="Amazon Ember Light" charset="0"/>
              </a:rPr>
              <a:t>SQL Lab: Oracle</a:t>
            </a:r>
            <a:r>
              <a:rPr lang="en-US" sz="3600" b="0" dirty="0">
                <a:solidFill>
                  <a:schemeClr val="accent1"/>
                </a:solidFill>
                <a:latin typeface="Amazon Ember Light" charset="0"/>
                <a:ea typeface="Amazon Ember Light" charset="0"/>
                <a:cs typeface="Amazon Ember Light" charset="0"/>
                <a:sym typeface="Wingdings"/>
              </a:rPr>
              <a:t> </a:t>
            </a:r>
            <a:r>
              <a:rPr lang="en-US" sz="3600" b="0" dirty="0" smtClean="0">
                <a:solidFill>
                  <a:schemeClr val="accent1"/>
                </a:solidFill>
                <a:latin typeface="Amazon Ember Light" charset="0"/>
                <a:ea typeface="Amazon Ember Light" charset="0"/>
                <a:cs typeface="Amazon Ember Light" charset="0"/>
                <a:sym typeface="Wingdings"/>
              </a:rPr>
              <a:t>to PostgreSQL</a:t>
            </a:r>
            <a:endParaRPr lang="en-US" sz="3600" b="0"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52476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About</a:t>
            </a:r>
            <a:endParaRPr lang="en-US"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r>
              <a:rPr lang="en-US" dirty="0" smtClean="0">
                <a:latin typeface="Amazon Ember Light" charset="0"/>
                <a:ea typeface="Amazon Ember Light" charset="0"/>
                <a:cs typeface="Amazon Ember Light" charset="0"/>
              </a:rPr>
              <a:t>This workshop is composed of three parts:</a:t>
            </a:r>
          </a:p>
          <a:p>
            <a:pPr marL="342900" indent="-342900">
              <a:buFontTx/>
              <a:buChar char="-"/>
            </a:pPr>
            <a:r>
              <a:rPr lang="en-US" b="1" dirty="0" smtClean="0">
                <a:solidFill>
                  <a:schemeClr val="accent1"/>
                </a:solidFill>
                <a:latin typeface="Amazon Ember Light" charset="0"/>
                <a:ea typeface="Amazon Ember Light" charset="0"/>
                <a:cs typeface="Amazon Ember Light" charset="0"/>
              </a:rPr>
              <a:t>Part 1: Introduction to core concepts of AWS Database Migration Services (AWS DMS) and the AWS Schema Conversion Tool (AWS SCT)</a:t>
            </a:r>
          </a:p>
          <a:p>
            <a:pPr marL="342900" indent="-342900">
              <a:buFontTx/>
              <a:buChar char="-"/>
            </a:pPr>
            <a:r>
              <a:rPr lang="en-US" dirty="0" smtClean="0">
                <a:solidFill>
                  <a:schemeClr val="accent6"/>
                </a:solidFill>
                <a:latin typeface="Amazon Ember Light" charset="0"/>
                <a:ea typeface="Amazon Ember Light" charset="0"/>
                <a:cs typeface="Amazon Ember Light" charset="0"/>
              </a:rPr>
              <a:t>Part 2: Lab providing hands-on with a SQL use case, specifically migrating Oracle DB -&gt; Postgres DB</a:t>
            </a:r>
          </a:p>
          <a:p>
            <a:pPr marL="342900" indent="-342900">
              <a:buFontTx/>
              <a:buChar char="-"/>
            </a:pPr>
            <a:r>
              <a:rPr lang="en-US" dirty="0" smtClean="0">
                <a:solidFill>
                  <a:schemeClr val="accent6"/>
                </a:solidFill>
                <a:latin typeface="Amazon Ember Light" charset="0"/>
                <a:ea typeface="Amazon Ember Light" charset="0"/>
                <a:cs typeface="Amazon Ember Light" charset="0"/>
              </a:rPr>
              <a:t>Part 3: Lab providing hands-on with a NoSQL use case, specifically migrating MongoDB -&gt; Amazon </a:t>
            </a:r>
            <a:r>
              <a:rPr lang="en-US" dirty="0" err="1" smtClean="0">
                <a:solidFill>
                  <a:schemeClr val="accent6"/>
                </a:solidFill>
                <a:latin typeface="Amazon Ember Light" charset="0"/>
                <a:ea typeface="Amazon Ember Light" charset="0"/>
                <a:cs typeface="Amazon Ember Light" charset="0"/>
              </a:rPr>
              <a:t>DynamoDB</a:t>
            </a:r>
            <a:endParaRPr lang="en-US" dirty="0">
              <a:solidFill>
                <a:schemeClr val="accent6"/>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65294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Agenda</a:t>
            </a:r>
            <a:endParaRPr lang="en-US"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pPr marL="342900" indent="-342900">
              <a:buFontTx/>
              <a:buChar char="-"/>
            </a:pPr>
            <a:r>
              <a:rPr lang="en-US" dirty="0" smtClean="0">
                <a:latin typeface="Amazon Ember Light" charset="0"/>
                <a:ea typeface="Amazon Ember Light" charset="0"/>
                <a:cs typeface="Amazon Ember Light" charset="0"/>
              </a:rPr>
              <a:t>Challenges of Database Migration</a:t>
            </a:r>
          </a:p>
          <a:p>
            <a:pPr marL="342900" indent="-342900">
              <a:buFontTx/>
              <a:buChar char="-"/>
            </a:pPr>
            <a:r>
              <a:rPr lang="en-US" dirty="0" smtClean="0">
                <a:latin typeface="Amazon Ember Light" charset="0"/>
                <a:ea typeface="Amazon Ember Light" charset="0"/>
                <a:cs typeface="Amazon Ember Light" charset="0"/>
              </a:rPr>
              <a:t>AWS Database Migration Service (AWS DMS)</a:t>
            </a:r>
          </a:p>
          <a:p>
            <a:pPr marL="342900" indent="-342900">
              <a:buFontTx/>
              <a:buChar char="-"/>
            </a:pPr>
            <a:r>
              <a:rPr lang="en-US" dirty="0" smtClean="0">
                <a:latin typeface="Amazon Ember Light" charset="0"/>
                <a:ea typeface="Amazon Ember Light" charset="0"/>
                <a:cs typeface="Amazon Ember Light" charset="0"/>
              </a:rPr>
              <a:t>AWS Schema Conversion Tool (AWS SCT)</a:t>
            </a:r>
          </a:p>
        </p:txBody>
      </p:sp>
    </p:spTree>
    <p:extLst>
      <p:ext uri="{BB962C8B-B14F-4D97-AF65-F5344CB8AC3E}">
        <p14:creationId xmlns:p14="http://schemas.microsoft.com/office/powerpoint/2010/main" val="7104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latin typeface="Amazon Ember Light" charset="0"/>
                <a:ea typeface="Amazon Ember Light" charset="0"/>
                <a:cs typeface="Amazon Ember Light" charset="0"/>
              </a:rPr>
              <a:t>Challenges of Database Migration</a:t>
            </a:r>
            <a:endParaRPr lang="en-US"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16778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Customers Want to Migrate to AWS, but…</a:t>
            </a:r>
            <a:endParaRPr lang="en-NZ"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normAutofit/>
          </a:bodyPr>
          <a:lstStyle/>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create </a:t>
            </a:r>
            <a:r>
              <a:rPr lang="en-US" b="1" dirty="0" smtClean="0">
                <a:solidFill>
                  <a:schemeClr val="accent3"/>
                </a:solidFill>
                <a:latin typeface="Amazon Ember Light" charset="0"/>
                <a:ea typeface="Amazon Ember Light" charset="0"/>
                <a:cs typeface="Amazon Ember Light" charset="0"/>
              </a:rPr>
              <a:t>long periods of application downtime</a:t>
            </a: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 tools that minimize downtime are </a:t>
            </a:r>
            <a:r>
              <a:rPr lang="en-US" b="1" dirty="0" smtClean="0">
                <a:solidFill>
                  <a:schemeClr val="accent3"/>
                </a:solidFill>
                <a:latin typeface="Amazon Ember Light" charset="0"/>
                <a:ea typeface="Amazon Ember Light" charset="0"/>
                <a:cs typeface="Amazon Ember Light" charset="0"/>
              </a:rPr>
              <a:t>expensive</a:t>
            </a: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seem </a:t>
            </a:r>
            <a:r>
              <a:rPr lang="en-US" b="1" dirty="0" smtClean="0">
                <a:solidFill>
                  <a:schemeClr val="accent3"/>
                </a:solidFill>
                <a:latin typeface="Amazon Ember Light" charset="0"/>
                <a:ea typeface="Amazon Ember Light" charset="0"/>
                <a:cs typeface="Amazon Ember Light" charset="0"/>
              </a:rPr>
              <a:t>too complex and expensive, especially across two different platforms</a:t>
            </a: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still </a:t>
            </a:r>
            <a:r>
              <a:rPr lang="en-US" b="1" dirty="0" smtClean="0">
                <a:solidFill>
                  <a:schemeClr val="accent3"/>
                </a:solidFill>
                <a:latin typeface="Amazon Ember Light" charset="0"/>
                <a:ea typeface="Amazon Ember Light" charset="0"/>
                <a:cs typeface="Amazon Ember Light" charset="0"/>
              </a:rPr>
              <a:t>require a copy of data </a:t>
            </a:r>
            <a:r>
              <a:rPr lang="en-US" b="1" dirty="0" err="1" smtClean="0">
                <a:solidFill>
                  <a:schemeClr val="accent3"/>
                </a:solidFill>
                <a:latin typeface="Amazon Ember Light" charset="0"/>
                <a:ea typeface="Amazon Ember Light" charset="0"/>
                <a:cs typeface="Amazon Ember Light" charset="0"/>
              </a:rPr>
              <a:t>on-premise</a:t>
            </a:r>
            <a:endParaRPr lang="en-US" b="1" dirty="0" smtClean="0">
              <a:solidFill>
                <a:schemeClr val="accent3"/>
              </a:solidFill>
              <a:latin typeface="Amazon Ember Light" charset="0"/>
              <a:ea typeface="Amazon Ember Light" charset="0"/>
              <a:cs typeface="Amazon Ember Light" charset="0"/>
            </a:endParaRP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require </a:t>
            </a:r>
            <a:r>
              <a:rPr lang="en-US" b="1" dirty="0" smtClean="0">
                <a:solidFill>
                  <a:schemeClr val="accent3"/>
                </a:solidFill>
                <a:latin typeface="Amazon Ember Light" charset="0"/>
                <a:ea typeface="Amazon Ember Light" charset="0"/>
                <a:cs typeface="Amazon Ember Light" charset="0"/>
              </a:rPr>
              <a:t>skills outside their organization</a:t>
            </a:r>
            <a:endParaRPr lang="en-NZ" b="1" dirty="0">
              <a:solidFill>
                <a:schemeClr val="accent3"/>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17434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Traditional Approach to Migrate to AWS</a:t>
            </a:r>
            <a:endParaRPr lang="en-NZ"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pPr marL="457189" indent="-457189">
              <a:buFont typeface="+mj-lt"/>
              <a:buAutoNum type="arabicPeriod"/>
            </a:pPr>
            <a:r>
              <a:rPr lang="en-US" sz="2000" dirty="0">
                <a:latin typeface="Amazon Ember Light" charset="0"/>
                <a:ea typeface="Amazon Ember Light" charset="0"/>
                <a:cs typeface="Amazon Ember Light" charset="0"/>
              </a:rPr>
              <a:t>Create your AWS account</a:t>
            </a:r>
          </a:p>
          <a:p>
            <a:pPr marL="457189" indent="-457189">
              <a:buFont typeface="+mj-lt"/>
              <a:buAutoNum type="arabicPeriod"/>
            </a:pPr>
            <a:r>
              <a:rPr lang="en-US" sz="2000" dirty="0">
                <a:latin typeface="Amazon Ember Light" charset="0"/>
                <a:ea typeface="Amazon Ember Light" charset="0"/>
                <a:cs typeface="Amazon Ember Light" charset="0"/>
              </a:rPr>
              <a:t>Setup your Virtual Private Cloud (VPC) in AWS</a:t>
            </a:r>
          </a:p>
          <a:p>
            <a:pPr marL="457189" indent="-457189">
              <a:buFont typeface="+mj-lt"/>
              <a:buAutoNum type="arabicPeriod"/>
            </a:pPr>
            <a:r>
              <a:rPr lang="en-US" sz="2000" dirty="0">
                <a:latin typeface="Amazon Ember Light" charset="0"/>
                <a:ea typeface="Amazon Ember Light" charset="0"/>
                <a:cs typeface="Amazon Ember Light" charset="0"/>
              </a:rPr>
              <a:t>Connect to AWS with a VPN or Direct Connect</a:t>
            </a:r>
          </a:p>
          <a:p>
            <a:pPr marL="457189" indent="-457189">
              <a:buFont typeface="+mj-lt"/>
              <a:buAutoNum type="arabicPeriod"/>
            </a:pPr>
            <a:r>
              <a:rPr lang="en-US" sz="2000" dirty="0">
                <a:latin typeface="Amazon Ember Light" charset="0"/>
                <a:ea typeface="Amazon Ember Light" charset="0"/>
                <a:cs typeface="Amazon Ember Light" charset="0"/>
              </a:rPr>
              <a:t>Shutdown and backup your database</a:t>
            </a:r>
          </a:p>
          <a:p>
            <a:pPr marL="457189" indent="-457189">
              <a:buFont typeface="+mj-lt"/>
              <a:buAutoNum type="arabicPeriod"/>
            </a:pPr>
            <a:r>
              <a:rPr lang="en-US" sz="2000" dirty="0">
                <a:latin typeface="Amazon Ember Light" charset="0"/>
                <a:ea typeface="Amazon Ember Light" charset="0"/>
                <a:cs typeface="Amazon Ember Light" charset="0"/>
              </a:rPr>
              <a:t>Transmit the backup to S3</a:t>
            </a:r>
          </a:p>
          <a:p>
            <a:pPr marL="457189" indent="-457189">
              <a:buFont typeface="+mj-lt"/>
              <a:buAutoNum type="arabicPeriod"/>
            </a:pPr>
            <a:r>
              <a:rPr lang="en-US" sz="2000" dirty="0">
                <a:latin typeface="Amazon Ember Light" charset="0"/>
                <a:ea typeface="Amazon Ember Light" charset="0"/>
                <a:cs typeface="Amazon Ember Light" charset="0"/>
              </a:rPr>
              <a:t>Configure an EC2 instance with the DB software</a:t>
            </a:r>
          </a:p>
          <a:p>
            <a:pPr marL="457189" indent="-457189">
              <a:buFont typeface="+mj-lt"/>
              <a:buAutoNum type="arabicPeriod"/>
            </a:pPr>
            <a:r>
              <a:rPr lang="en-US" sz="2000" dirty="0">
                <a:latin typeface="Amazon Ember Light" charset="0"/>
                <a:ea typeface="Amazon Ember Light" charset="0"/>
                <a:cs typeface="Amazon Ember Light" charset="0"/>
              </a:rPr>
              <a:t>Restore the backup</a:t>
            </a:r>
          </a:p>
          <a:p>
            <a:pPr marL="457189" indent="-457189">
              <a:buFont typeface="+mj-lt"/>
              <a:buAutoNum type="arabicPeriod"/>
            </a:pPr>
            <a:r>
              <a:rPr lang="en-US" sz="2000" dirty="0">
                <a:latin typeface="Amazon Ember Light" charset="0"/>
                <a:ea typeface="Amazon Ember Light" charset="0"/>
                <a:cs typeface="Amazon Ember Light" charset="0"/>
              </a:rPr>
              <a:t>Configure EC2 instances for the application</a:t>
            </a:r>
          </a:p>
          <a:p>
            <a:pPr marL="457189" indent="-457189">
              <a:buFont typeface="+mj-lt"/>
              <a:buAutoNum type="arabicPeriod"/>
            </a:pPr>
            <a:r>
              <a:rPr lang="en-US" sz="2000" dirty="0">
                <a:latin typeface="Amazon Ember Light" charset="0"/>
                <a:ea typeface="Amazon Ember Light" charset="0"/>
                <a:cs typeface="Amazon Ember Light" charset="0"/>
              </a:rPr>
              <a:t>Switch the users to use AWS</a:t>
            </a:r>
          </a:p>
          <a:p>
            <a:endParaRPr lang="en-US" sz="2000" dirty="0">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84379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Traditional Approach to Migrate to AWS</a:t>
            </a:r>
            <a:endParaRPr lang="en-NZ"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normAutofit/>
          </a:bodyPr>
          <a:lstStyle/>
          <a:p>
            <a:pPr marL="457189" indent="-457189">
              <a:buFont typeface="+mj-lt"/>
              <a:buAutoNum type="arabicPeriod"/>
            </a:pPr>
            <a:r>
              <a:rPr lang="en-US" sz="2000" dirty="0">
                <a:solidFill>
                  <a:schemeClr val="bg2">
                    <a:lumMod val="75000"/>
                  </a:schemeClr>
                </a:solidFill>
                <a:latin typeface="Amazon Ember Light" charset="0"/>
                <a:ea typeface="Amazon Ember Light" charset="0"/>
                <a:cs typeface="Amazon Ember Light" charset="0"/>
              </a:rPr>
              <a:t>Create your AWS account</a:t>
            </a:r>
          </a:p>
          <a:p>
            <a:pPr marL="457189" indent="-457189">
              <a:buFont typeface="+mj-lt"/>
              <a:buAutoNum type="arabicPeriod"/>
            </a:pPr>
            <a:r>
              <a:rPr lang="en-US" sz="2000" dirty="0">
                <a:solidFill>
                  <a:schemeClr val="bg2">
                    <a:lumMod val="75000"/>
                  </a:schemeClr>
                </a:solidFill>
                <a:latin typeface="Amazon Ember Light" charset="0"/>
                <a:ea typeface="Amazon Ember Light" charset="0"/>
                <a:cs typeface="Amazon Ember Light" charset="0"/>
              </a:rPr>
              <a:t>Setup your Virtual Private Cloud (VPC) in AWS</a:t>
            </a:r>
          </a:p>
          <a:p>
            <a:pPr marL="457189" indent="-457189">
              <a:buFont typeface="+mj-lt"/>
              <a:buAutoNum type="arabicPeriod"/>
            </a:pPr>
            <a:r>
              <a:rPr lang="en-US" sz="2000" dirty="0">
                <a:solidFill>
                  <a:schemeClr val="bg2">
                    <a:lumMod val="75000"/>
                  </a:schemeClr>
                </a:solidFill>
                <a:latin typeface="Amazon Ember Light" charset="0"/>
                <a:ea typeface="Amazon Ember Light" charset="0"/>
                <a:cs typeface="Amazon Ember Light" charset="0"/>
              </a:rPr>
              <a:t>Connect to AWS with a VPN or Direct Connect</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Shutdown and backup your database</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Transmit the backup to S3</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Configure an EC2 instance with the DB software</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Restore the backup</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Configure EC2 instances for the application</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Switch the users to use AWS</a:t>
            </a:r>
          </a:p>
          <a:p>
            <a:endParaRPr lang="en-US" dirty="0" smtClean="0">
              <a:latin typeface="Amazon Ember Light" charset="0"/>
              <a:ea typeface="Amazon Ember Light" charset="0"/>
              <a:cs typeface="Amazon Ember Light" charset="0"/>
            </a:endParaRPr>
          </a:p>
        </p:txBody>
      </p:sp>
      <p:sp>
        <p:nvSpPr>
          <p:cNvPr id="4" name="TextBox 3"/>
          <p:cNvSpPr txBox="1"/>
          <p:nvPr/>
        </p:nvSpPr>
        <p:spPr>
          <a:xfrm>
            <a:off x="336789" y="547667"/>
            <a:ext cx="4546296" cy="461665"/>
          </a:xfrm>
          <a:prstGeom prst="rect">
            <a:avLst/>
          </a:prstGeom>
          <a:noFill/>
        </p:spPr>
        <p:txBody>
          <a:bodyPr wrap="square" rtlCol="0">
            <a:spAutoFit/>
          </a:bodyPr>
          <a:lstStyle/>
          <a:p>
            <a:r>
              <a:rPr lang="en-US" sz="2400" b="1" i="1" dirty="0">
                <a:solidFill>
                  <a:schemeClr val="accent5"/>
                </a:solidFill>
                <a:latin typeface="Amazon Ember Light" charset="0"/>
                <a:ea typeface="Amazon Ember Light" charset="0"/>
                <a:cs typeface="Amazon Ember Light" charset="0"/>
              </a:rPr>
              <a:t>Steps 4-9 could take </a:t>
            </a:r>
            <a:r>
              <a:rPr lang="en-US" sz="2400" b="1" i="1" dirty="0" smtClean="0">
                <a:solidFill>
                  <a:schemeClr val="accent5"/>
                </a:solidFill>
                <a:latin typeface="Amazon Ember Light" charset="0"/>
                <a:ea typeface="Amazon Ember Light" charset="0"/>
                <a:cs typeface="Amazon Ember Light" charset="0"/>
              </a:rPr>
              <a:t>weeks!</a:t>
            </a:r>
            <a:endParaRPr lang="en-US" sz="2400" b="1" i="1" dirty="0">
              <a:solidFill>
                <a:schemeClr val="accent5"/>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556649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solidFill>
                <a:latin typeface="Amazon Ember Light" charset="0"/>
                <a:ea typeface="Amazon Ember Light" charset="0"/>
                <a:cs typeface="Amazon Ember Light" charset="0"/>
              </a:rPr>
              <a:t>AWS Database Migration Service</a:t>
            </a:r>
            <a:br>
              <a:rPr lang="en-US" dirty="0" smtClean="0">
                <a:solidFill>
                  <a:schemeClr val="accent1"/>
                </a:solidFill>
                <a:latin typeface="Amazon Ember Light" charset="0"/>
                <a:ea typeface="Amazon Ember Light" charset="0"/>
                <a:cs typeface="Amazon Ember Light" charset="0"/>
              </a:rPr>
            </a:br>
            <a:r>
              <a:rPr lang="en-US" dirty="0" smtClean="0">
                <a:solidFill>
                  <a:schemeClr val="accent1"/>
                </a:solidFill>
                <a:latin typeface="Amazon Ember Light" charset="0"/>
                <a:ea typeface="Amazon Ember Light" charset="0"/>
                <a:cs typeface="Amazon Ember Light" charset="0"/>
              </a:rPr>
              <a:t>(AWS DMS)</a:t>
            </a:r>
            <a:endParaRPr lang="en-US"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603079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2003" y="971551"/>
            <a:ext cx="4284993" cy="17027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7160" y="346472"/>
            <a:ext cx="7886700" cy="625079"/>
          </a:xfrm>
        </p:spPr>
        <p:txBody>
          <a:bodyPr/>
          <a:lstStyle/>
          <a:p>
            <a:r>
              <a:rPr lang="en-US" dirty="0" smtClean="0">
                <a:latin typeface="Amazon Ember Light" charset="0"/>
                <a:ea typeface="Amazon Ember Light" charset="0"/>
                <a:cs typeface="Amazon Ember Light" charset="0"/>
              </a:rPr>
              <a:t>AWS Database Migration Service (AWS DMS)</a:t>
            </a:r>
            <a:endParaRPr lang="en-US" dirty="0">
              <a:latin typeface="Amazon Ember Light" charset="0"/>
              <a:ea typeface="Amazon Ember Light" charset="0"/>
              <a:cs typeface="Amazon Ember Light" charset="0"/>
            </a:endParaRPr>
          </a:p>
        </p:txBody>
      </p:sp>
      <p:sp>
        <p:nvSpPr>
          <p:cNvPr id="4" name="Rectangle 3"/>
          <p:cNvSpPr/>
          <p:nvPr/>
        </p:nvSpPr>
        <p:spPr>
          <a:xfrm>
            <a:off x="237160" y="971551"/>
            <a:ext cx="6557340" cy="1323437"/>
          </a:xfrm>
          <a:prstGeom prst="rect">
            <a:avLst/>
          </a:prstGeom>
        </p:spPr>
        <p:txBody>
          <a:bodyPr wrap="square" lIns="91438" tIns="45719" rIns="91438" bIns="45719">
            <a:spAutoFit/>
          </a:bodyPr>
          <a:lstStyle/>
          <a:p>
            <a:pPr defTabSz="914378"/>
            <a:r>
              <a:rPr lang="en-US" sz="2000" i="1" dirty="0" smtClean="0">
                <a:solidFill>
                  <a:prstClr val="black"/>
                </a:solidFill>
                <a:latin typeface="Century Gothic" panose="020B0502020202020204" pitchFamily="34" charset="0"/>
              </a:rPr>
              <a:t>DMS migrates databases to AWS easily and securely with minimal downtime. It can migrate your data to and from most widely used commercial and open-source databases.</a:t>
            </a:r>
            <a:endParaRPr lang="en-US" sz="2000" i="1" dirty="0">
              <a:solidFill>
                <a:prstClr val="black"/>
              </a:solidFill>
              <a:latin typeface="Century Gothic" panose="020B0502020202020204" pitchFamily="34" charset="0"/>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11887" y="3612726"/>
            <a:ext cx="954024" cy="490728"/>
          </a:xfrm>
          <a:prstGeom prst="rect">
            <a:avLst/>
          </a:prstGeom>
        </p:spPr>
      </p:pic>
      <p:pic>
        <p:nvPicPr>
          <p:cNvPr id="8" name="Picture 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23753" y="2977233"/>
            <a:ext cx="1084999" cy="402303"/>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67141" y="3096094"/>
            <a:ext cx="1255673" cy="16457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3599" y="2532409"/>
            <a:ext cx="850621" cy="774676"/>
          </a:xfrm>
          <a:prstGeom prst="rect">
            <a:avLst/>
          </a:prstGeom>
        </p:spPr>
      </p:pic>
      <p:pic>
        <p:nvPicPr>
          <p:cNvPr id="12" name="Picture 11"/>
          <p:cNvPicPr>
            <a:picLocks noChangeAspect="1"/>
          </p:cNvPicPr>
          <p:nvPr/>
        </p:nvPicPr>
        <p:blipFill rotWithShape="1">
          <a:blip r:embed="rId8"/>
          <a:srcRect l="16479" t="4820" r="14749" b="5164"/>
          <a:stretch/>
        </p:blipFill>
        <p:spPr>
          <a:xfrm>
            <a:off x="576209" y="3518952"/>
            <a:ext cx="977242" cy="718167"/>
          </a:xfrm>
          <a:prstGeom prst="rect">
            <a:avLst/>
          </a:prstGeom>
        </p:spPr>
      </p:pic>
      <p:pic>
        <p:nvPicPr>
          <p:cNvPr id="13"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48884" y="2856447"/>
            <a:ext cx="1068705" cy="5500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9849" y="3813321"/>
            <a:ext cx="1285241" cy="476015"/>
          </a:xfrm>
          <a:prstGeom prst="rect">
            <a:avLst/>
          </a:prstGeom>
        </p:spPr>
      </p:pic>
      <p:sp>
        <p:nvSpPr>
          <p:cNvPr id="3" name="TextBox 2"/>
          <p:cNvSpPr txBox="1"/>
          <p:nvPr/>
        </p:nvSpPr>
        <p:spPr>
          <a:xfrm>
            <a:off x="3422708" y="3307085"/>
            <a:ext cx="1317072" cy="253916"/>
          </a:xfrm>
          <a:prstGeom prst="rect">
            <a:avLst/>
          </a:prstGeom>
          <a:noFill/>
        </p:spPr>
        <p:txBody>
          <a:bodyPr wrap="square" rtlCol="0">
            <a:spAutoFit/>
          </a:bodyPr>
          <a:lstStyle/>
          <a:p>
            <a:r>
              <a:rPr lang="en-CA" sz="1050" b="1" dirty="0" smtClean="0"/>
              <a:t>Amazon Aurora</a:t>
            </a:r>
            <a:endParaRPr lang="en-CA" sz="1050" b="1" dirty="0"/>
          </a:p>
        </p:txBody>
      </p:sp>
      <p:pic>
        <p:nvPicPr>
          <p:cNvPr id="16" name="Picture 1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3398968" y="3622706"/>
            <a:ext cx="1258276" cy="355158"/>
          </a:xfrm>
          <a:prstGeom prst="rect">
            <a:avLst/>
          </a:prstGeom>
        </p:spPr>
      </p:pic>
      <p:pic>
        <p:nvPicPr>
          <p:cNvPr id="17" name="Picture 16"/>
          <p:cNvPicPr>
            <a:picLocks noChangeAspect="1"/>
          </p:cNvPicPr>
          <p:nvPr/>
        </p:nvPicPr>
        <p:blipFill>
          <a:blip r:embed="rId12"/>
          <a:stretch>
            <a:fillRect/>
          </a:stretch>
        </p:blipFill>
        <p:spPr>
          <a:xfrm>
            <a:off x="3372220" y="3977864"/>
            <a:ext cx="1285024" cy="397525"/>
          </a:xfrm>
          <a:prstGeom prst="rect">
            <a:avLst/>
          </a:prstGeom>
        </p:spPr>
      </p:pic>
    </p:spTree>
    <p:extLst>
      <p:ext uri="{BB962C8B-B14F-4D97-AF65-F5344CB8AC3E}">
        <p14:creationId xmlns:p14="http://schemas.microsoft.com/office/powerpoint/2010/main" val="1893110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932</TotalTime>
  <Words>1107</Words>
  <Application>Microsoft Macintosh PowerPoint</Application>
  <PresentationFormat>On-screen Show (16:9)</PresentationFormat>
  <Paragraphs>165</Paragraphs>
  <Slides>19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Amazon Ember Light</vt:lpstr>
      <vt:lpstr>Amazon Ember Regular</vt:lpstr>
      <vt:lpstr>Calibri</vt:lpstr>
      <vt:lpstr>Century Gothic</vt:lpstr>
      <vt:lpstr>Consolas</vt:lpstr>
      <vt:lpstr>Lucida Console</vt:lpstr>
      <vt:lpstr>Times New Roman</vt:lpstr>
      <vt:lpstr>Wingdings</vt:lpstr>
      <vt:lpstr>Wingdings 2</vt:lpstr>
      <vt:lpstr>Arial</vt:lpstr>
      <vt:lpstr>DeckTemplate-AWS</vt:lpstr>
      <vt:lpstr>PowerPoint Presentation</vt:lpstr>
      <vt:lpstr>About</vt:lpstr>
      <vt:lpstr>Agenda</vt:lpstr>
      <vt:lpstr>Challenges of Database Migration</vt:lpstr>
      <vt:lpstr>Customers Want to Migrate to AWS, but…</vt:lpstr>
      <vt:lpstr>Traditional Approach to Migrate to AWS</vt:lpstr>
      <vt:lpstr>Traditional Approach to Migrate to AWS</vt:lpstr>
      <vt:lpstr>AWS Database Migration Service (AWS DMS)</vt:lpstr>
      <vt:lpstr>AWS Database Migration Service (AWS DMS)</vt:lpstr>
      <vt:lpstr>AWS DMS Support for NoSQL</vt:lpstr>
      <vt:lpstr>AWS DMS Support for S3 (as Source or Target)</vt:lpstr>
      <vt:lpstr>Keep Your Apps Running During the Migration</vt:lpstr>
      <vt:lpstr>AWS DMS Key Concepts</vt:lpstr>
      <vt:lpstr>AWS Schema Conversion Tool (AWS SCT)</vt:lpstr>
      <vt:lpstr>AWS Schema Conversion Tool (AWS SCT)</vt:lpstr>
      <vt:lpstr>AWS SCT Helps Convert Tables, Views &amp; Code</vt:lpstr>
      <vt:lpstr>AWS SCT Assessment Report</vt:lpstr>
      <vt:lpstr>AWS SCT Pricing and Permitted Use</vt:lpstr>
      <vt:lpstr>Next:  SQL Lab: Oracle to PostgreSQL</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57</cp:revision>
  <cp:lastPrinted>2017-10-24T15:16:38Z</cp:lastPrinted>
  <dcterms:created xsi:type="dcterms:W3CDTF">2016-06-17T18:22:10Z</dcterms:created>
  <dcterms:modified xsi:type="dcterms:W3CDTF">2017-10-25T23:45:06Z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