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9"/>
  </p:notesMasterIdLst>
  <p:sldIdLst>
    <p:sldId id="285" r:id="rId5"/>
    <p:sldId id="289" r:id="rId6"/>
    <p:sldId id="288" r:id="rId7"/>
    <p:sldId id="298" r:id="rId8"/>
    <p:sldId id="304" r:id="rId9"/>
    <p:sldId id="305" r:id="rId10"/>
    <p:sldId id="306" r:id="rId11"/>
    <p:sldId id="309" r:id="rId12"/>
    <p:sldId id="307" r:id="rId13"/>
    <p:sldId id="308" r:id="rId14"/>
    <p:sldId id="314" r:id="rId15"/>
    <p:sldId id="315" r:id="rId16"/>
    <p:sldId id="316" r:id="rId17"/>
    <p:sldId id="30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92730" autoAdjust="0"/>
  </p:normalViewPr>
  <p:slideViewPr>
    <p:cSldViewPr snapToGrid="0" showGuides="1">
      <p:cViewPr>
        <p:scale>
          <a:sx n="135" d="100"/>
          <a:sy n="135" d="100"/>
        </p:scale>
        <p:origin x="2816" y="110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(=$</a:t>
            </a:r>
            <a:r>
              <a:rPr lang="hr-HR" dirty="0" smtClean="0">
                <a:latin typeface="Amazon Ember Light" charset="0"/>
                <a:ea typeface="Amazon Ember Light" charset="0"/>
                <a:cs typeface="Amazon Ember Light" charset="0"/>
              </a:rPr>
              <a:t>132.50/table/</a:t>
            </a:r>
            <a:r>
              <a:rPr lang="hr-HR" dirty="0" err="1" smtClean="0">
                <a:latin typeface="Amazon Ember Light" charset="0"/>
                <a:ea typeface="Amazon Ember Light" charset="0"/>
                <a:cs typeface="Amazon Ember Light" charset="0"/>
              </a:rPr>
              <a:t>month</a:t>
            </a:r>
            <a:r>
              <a:rPr lang="hr-HR" dirty="0" smtClean="0">
                <a:latin typeface="Amazon Ember Light" charset="0"/>
                <a:ea typeface="Amazon Ember Light" charset="0"/>
                <a:cs typeface="Amazon Ember Light" charset="0"/>
              </a:rPr>
              <a:t>)</a:t>
            </a:r>
          </a:p>
          <a:p>
            <a:pPr lvl="3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2100 total read/writes (approximately $1400/month)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2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550" r="4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84787" y="4563258"/>
            <a:ext cx="350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i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AWS</a:t>
            </a:r>
            <a:r>
              <a:rPr lang="en-US" sz="1600" b="1" i="0" baseline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 DMS Workshop</a:t>
            </a:r>
            <a: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/>
            </a:r>
            <a:b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1600" b="0" i="0" baseline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NoSQL Lab: MongoDB to </a:t>
            </a:r>
            <a:r>
              <a:rPr lang="en-US" sz="1600" b="0" i="0" baseline="0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sz="1600" b="0" i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what-is-mongodb" TargetMode="External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dms/latest/userguide/CHAP_Source.MongoDB.html" TargetMode="External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nosql/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ASEAN Team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Revised 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2017.10.26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250571"/>
            <a:ext cx="7760555" cy="744537"/>
          </a:xfrm>
        </p:spPr>
        <p:txBody>
          <a:bodyPr/>
          <a:lstStyle/>
          <a:p>
            <a:r>
              <a:rPr lang="en-US" b="0" dirty="0" smtClean="0">
                <a:latin typeface="Amazon Ember Light" charset="0"/>
                <a:ea typeface="Amazon Ember Light" charset="0"/>
                <a:cs typeface="Amazon Ember Light" charset="0"/>
              </a:rPr>
              <a:t>AWS DMS Workshop</a:t>
            </a:r>
            <a:endParaRPr lang="en-US" b="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NoSQL Lab: MongoDB to </a:t>
            </a:r>
            <a:r>
              <a:rPr lang="en-US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1647" y="971551"/>
            <a:ext cx="6095349" cy="24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Setup: Bootstrapping Your Account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 new EC2 key within ap-northeast-1 region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Name: </a:t>
            </a:r>
            <a:r>
              <a:rPr lang="en-US" b="1" dirty="0" smtClean="0">
                <a:latin typeface="Amazon Ember Light" charset="0"/>
                <a:ea typeface="Amazon Ember Light" charset="0"/>
                <a:cs typeface="Amazon Ember Light" charset="0"/>
              </a:rPr>
              <a:t>workshop</a:t>
            </a:r>
            <a:endParaRPr lang="en-US" b="1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Not necessary if already completed previous SQL lab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Launch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template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: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Stack Name: </a:t>
            </a:r>
            <a:r>
              <a:rPr lang="en-US" b="1" dirty="0" smtClean="0">
                <a:latin typeface="Amazon Ember Light" charset="0"/>
                <a:ea typeface="Amazon Ember Light" charset="0"/>
                <a:cs typeface="Amazon Ember Light" charset="0"/>
              </a:rPr>
              <a:t>workshop-</a:t>
            </a:r>
            <a:r>
              <a:rPr lang="en-US" b="1" dirty="0" err="1" smtClean="0">
                <a:latin typeface="Amazon Ember Light" charset="0"/>
                <a:ea typeface="Amazon Ember Light" charset="0"/>
                <a:cs typeface="Amazon Ember Light" charset="0"/>
              </a:rPr>
              <a:t>cfn</a:t>
            </a:r>
            <a:r>
              <a:rPr lang="en-US" b="1" dirty="0" smtClean="0">
                <a:latin typeface="Amazon Ember Light" charset="0"/>
                <a:ea typeface="Amazon Ember Light" charset="0"/>
                <a:cs typeface="Amazon Ember Light" charset="0"/>
              </a:rPr>
              <a:t>-</a:t>
            </a:r>
            <a:r>
              <a:rPr lang="en-US" b="1" dirty="0" err="1" smtClean="0">
                <a:latin typeface="Amazon Ember Light" charset="0"/>
                <a:ea typeface="Amazon Ember Light" charset="0"/>
                <a:cs typeface="Amazon Ember Light" charset="0"/>
              </a:rPr>
              <a:t>nosql</a:t>
            </a:r>
            <a:endParaRPr lang="en-US" b="1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Creates 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MongoDB source instance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Provisions a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target table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Once launched, all resources will be provisioned in your account, immediately incurring cost!</a:t>
            </a:r>
          </a:p>
        </p:txBody>
      </p:sp>
    </p:spTree>
    <p:extLst>
      <p:ext uri="{BB962C8B-B14F-4D97-AF65-F5344CB8AC3E}">
        <p14:creationId xmlns:p14="http://schemas.microsoft.com/office/powerpoint/2010/main" val="470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AWS DMS &amp;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DMS always provisions the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tables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Creates 1:1 mapping between source MongoDB tables and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tables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Provisions each table with 200 read + 200 write capacity units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After provisioning/loading, AWS DMS does not reduce that initial throughput, which could result in excessive costs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86784"/>
            <a:ext cx="8205304" cy="355392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MongoDB defaults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Runs with localhost bindings</a:t>
            </a:r>
          </a:p>
          <a:p>
            <a:pPr lvl="2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Need to change MongoDB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config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file to permit binding on external ports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Runs with no user account for access</a:t>
            </a:r>
          </a:p>
          <a:p>
            <a:pPr lvl="2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 a MongoDB privileged user to securely access specific databases</a:t>
            </a:r>
          </a:p>
          <a:p>
            <a:pPr lvl="2"/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DMS with incremental change (CDC) requires a MongoDB cluster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9189" y="2673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D4D4C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AWS DMS &amp; MongoDB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Teardown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811369"/>
            <a:ext cx="8205304" cy="355392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Always destroy your Lab Resources after lab completion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First, teardown AWS DMS resources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Destroy in reverse order of creation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Tasks, then Endpoints, then Replication Instances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Next, teardown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stack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Finally, delete workshop key pairs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6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  <a:t>Thank You For Attending! </a:t>
            </a:r>
            <a:b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3600" b="0" dirty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</a:t>
            </a:r>
            <a:r>
              <a:rPr lang="en-US" sz="3600" b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lease complete your survey </a:t>
            </a:r>
            <a:r>
              <a:rPr lang="en-US" sz="3600" b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  <a:sym typeface="Wingdings"/>
              </a:rPr>
              <a:t></a:t>
            </a:r>
            <a:endParaRPr lang="en-US" sz="3600" b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About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This workshop is composed of three parts: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1: Introduction to core concepts of AWS Database Migration Services (AWS DMS) and the AWS Schema Conversion Tool (AWS SCT)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2: Lab providing hands-on with a SQL use case, specifically migrating Oracle DB -&gt; Postgres DB</a:t>
            </a:r>
          </a:p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3: Lab providing hands-on with a NoSQL use case, specifically migrating MongoDB -&gt; Amazon </a:t>
            </a:r>
            <a:r>
              <a:rPr lang="en-US" b="1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b="1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Agenda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MongoDB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Amazon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</a:p>
        </p:txBody>
      </p:sp>
    </p:spTree>
    <p:extLst>
      <p:ext uri="{BB962C8B-B14F-4D97-AF65-F5344CB8AC3E}">
        <p14:creationId xmlns:p14="http://schemas.microsoft.com/office/powerpoint/2010/main" val="71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MongoDB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7913444" cy="519275"/>
          </a:xfrm>
        </p:spPr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MongoDB?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1534"/>
            <a:ext cx="7886700" cy="3431159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MongoDB is a document database with the scalability </a:t>
            </a:r>
            <a:b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and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flexibility that you want with the querying and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/>
            </a:r>
            <a:b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indexing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that you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need</a:t>
            </a:r>
          </a:p>
          <a:p>
            <a:pPr marL="285750" indent="-28575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MongoDB stores data in flexible, JSON-like documents, meaning fields can vary from document to document and data structure can be changed over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time (</a:t>
            </a:r>
            <a:r>
              <a:rPr lang="en-US" sz="1800" dirty="0" err="1" smtClean="0">
                <a:latin typeface="Amazon Ember Light" charset="0"/>
                <a:ea typeface="Amazon Ember Light" charset="0"/>
                <a:cs typeface="Amazon Ember Light" charset="0"/>
              </a:rPr>
              <a:t>ie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. </a:t>
            </a:r>
            <a:r>
              <a:rPr lang="en-US" sz="1800" dirty="0" err="1" smtClean="0">
                <a:latin typeface="Amazon Ember Light" charset="0"/>
                <a:ea typeface="Amazon Ember Light" charset="0"/>
                <a:cs typeface="Amazon Ember Light" charset="0"/>
              </a:rPr>
              <a:t>schemaless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)</a:t>
            </a:r>
          </a:p>
          <a:p>
            <a:pPr marL="285750" indent="-28575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Documents are stored within separate databases on a MongoDB server, and are further subdivided into Collections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Users can directly access both document as a whole or as a part (accessing individual elements and attributes nested within the objects)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65" y="4092611"/>
            <a:ext cx="57999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* See </a:t>
            </a:r>
            <a:r>
              <a:rPr lang="en-US" sz="1350" dirty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https://www.mongodb.com/what-is-mongodb</a:t>
            </a:r>
            <a:r>
              <a:rPr lang="en-US" sz="1350" dirty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 for more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34" y="273844"/>
            <a:ext cx="1458517" cy="14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DMS Support for MongoDB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736661"/>
            <a:ext cx="7886700" cy="357862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mazon Ember Light" charset="0"/>
                <a:ea typeface="Amazon Ember Light" charset="0"/>
                <a:cs typeface="Amazon Ember Light" charset="0"/>
              </a:rPr>
              <a:t>MongoDB as Source only (Target not supported)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mazon Ember Light" charset="0"/>
                <a:ea typeface="Amazon Ember Light" charset="0"/>
                <a:cs typeface="Amazon Ember Light" charset="0"/>
              </a:rPr>
              <a:t>MongoDB versions supported:</a:t>
            </a:r>
          </a:p>
          <a:p>
            <a:pPr lvl="1"/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2.6.x</a:t>
            </a:r>
          </a:p>
          <a:p>
            <a:pPr lvl="1"/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3.x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mazon Ember Light" charset="0"/>
                <a:ea typeface="Amazon Ember Light" charset="0"/>
                <a:cs typeface="Amazon Ember Light" charset="0"/>
              </a:rPr>
              <a:t>Two migration modes:</a:t>
            </a:r>
          </a:p>
          <a:p>
            <a:pPr lvl="1"/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Document Mode (default)</a:t>
            </a:r>
          </a:p>
          <a:p>
            <a:pPr lvl="2"/>
            <a:r>
              <a:rPr lang="en-US" sz="1600" dirty="0">
                <a:latin typeface="Amazon Ember Light" charset="0"/>
                <a:ea typeface="Amazon Ember Light" charset="0"/>
                <a:cs typeface="Amazon Ember Light" charset="0"/>
              </a:rPr>
              <a:t>the MongoDB document is migrated “as is,” meaning that its JSON data becomes a single column in a target table named “_doc</a:t>
            </a:r>
            <a:r>
              <a:rPr lang="en-US" sz="1600" dirty="0" smtClean="0">
                <a:latin typeface="Amazon Ember Light" charset="0"/>
                <a:ea typeface="Amazon Ember Light" charset="0"/>
                <a:cs typeface="Amazon Ember Light" charset="0"/>
              </a:rPr>
              <a:t>” </a:t>
            </a:r>
          </a:p>
          <a:p>
            <a:pPr lvl="1"/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Table Mode</a:t>
            </a:r>
          </a:p>
          <a:p>
            <a:pPr lvl="2"/>
            <a:r>
              <a:rPr lang="en-US" sz="1600" dirty="0" smtClean="0">
                <a:latin typeface="Amazon Ember Light" charset="0"/>
                <a:ea typeface="Amazon Ember Light" charset="0"/>
                <a:cs typeface="Amazon Ember Light" charset="0"/>
              </a:rPr>
              <a:t>the MongoDB is automatically parsed for fields</a:t>
            </a:r>
            <a:endParaRPr lang="en-US" sz="160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195" y="4015201"/>
            <a:ext cx="7863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</a:rPr>
              <a:t>See </a:t>
            </a:r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http</a:t>
            </a:r>
            <a:r>
              <a:rPr lang="en-US" sz="135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://</a:t>
            </a:r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docs.aws.amazon.com/dms/latest/userguide/CHAP_Source.MongoDB.html</a:t>
            </a:r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</a:rPr>
              <a:t> for more details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34" y="273844"/>
            <a:ext cx="1458517" cy="14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Amazon </a:t>
            </a:r>
            <a:r>
              <a:rPr lang="en-US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Amazon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4919565" cy="3553926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a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fast and flexible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NoSQL database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 service for all applications that need consistent, single-digit millisecond latency at any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scale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fully managed cloud database and supports both document and key-value store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models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priced based on both storage and throughput, where throughput is measured in read capacity and write capacity, and can be scaled independently of each other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86" y="1716595"/>
            <a:ext cx="4826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857</TotalTime>
  <Words>419</Words>
  <Application>Microsoft Macintosh PowerPoint</Application>
  <PresentationFormat>On-screen Show (16:9)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Amazon Ember Light</vt:lpstr>
      <vt:lpstr>Amazon Ember Regular</vt:lpstr>
      <vt:lpstr>Calibri</vt:lpstr>
      <vt:lpstr>Consolas</vt:lpstr>
      <vt:lpstr>Lucida Console</vt:lpstr>
      <vt:lpstr>Times New Roman</vt:lpstr>
      <vt:lpstr>Wingdings</vt:lpstr>
      <vt:lpstr>Arial</vt:lpstr>
      <vt:lpstr>DeckTemplate-AWS</vt:lpstr>
      <vt:lpstr>PowerPoint Presentation</vt:lpstr>
      <vt:lpstr>About</vt:lpstr>
      <vt:lpstr>Agenda</vt:lpstr>
      <vt:lpstr>MongoDB</vt:lpstr>
      <vt:lpstr>What is MongoDB?</vt:lpstr>
      <vt:lpstr>AWS DMS Support for MongoDB</vt:lpstr>
      <vt:lpstr>Amazon DynamoDB</vt:lpstr>
      <vt:lpstr>What is Amazon DynamoDB?</vt:lpstr>
      <vt:lpstr>Lab Activities</vt:lpstr>
      <vt:lpstr>Lab Setup: Bootstrapping Your Account</vt:lpstr>
      <vt:lpstr>Lab Steps: AWS DMS &amp; DynamoDB</vt:lpstr>
      <vt:lpstr>PowerPoint Presentation</vt:lpstr>
      <vt:lpstr>Lab Teardown</vt:lpstr>
      <vt:lpstr>Thank You For Attending!  Please complete your survey 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cp:lastPrinted>2017-10-24T16:42:24Z</cp:lastPrinted>
  <dcterms:created xsi:type="dcterms:W3CDTF">2016-06-17T18:22:10Z</dcterms:created>
  <dcterms:modified xsi:type="dcterms:W3CDTF">2017-10-25T23:43:31Z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