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8"/>
  </p:notesMasterIdLst>
  <p:sldIdLst>
    <p:sldId id="285" r:id="rId5"/>
    <p:sldId id="289" r:id="rId6"/>
    <p:sldId id="288" r:id="rId7"/>
    <p:sldId id="305" r:id="rId8"/>
    <p:sldId id="310" r:id="rId9"/>
    <p:sldId id="298" r:id="rId10"/>
    <p:sldId id="311" r:id="rId11"/>
    <p:sldId id="304" r:id="rId12"/>
    <p:sldId id="306" r:id="rId13"/>
    <p:sldId id="308" r:id="rId14"/>
    <p:sldId id="309" r:id="rId15"/>
    <p:sldId id="307" r:id="rId16"/>
    <p:sldId id="303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95A5D"/>
    <a:srgbClr val="414042"/>
    <a:srgbClr val="DCDCDC"/>
    <a:srgbClr val="4F81BD"/>
    <a:srgbClr val="0C9B2E"/>
    <a:srgbClr val="FFFAD0"/>
    <a:srgbClr val="FFF8AE"/>
    <a:srgbClr val="FCB64C"/>
    <a:srgbClr val="FEC46F"/>
    <a:srgbClr val="FFE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6" autoAdjust="0"/>
    <p:restoredTop sz="92838" autoAdjust="0"/>
  </p:normalViewPr>
  <p:slideViewPr>
    <p:cSldViewPr snapToGrid="0" showGuides="1">
      <p:cViewPr>
        <p:scale>
          <a:sx n="135" d="100"/>
          <a:sy n="135" d="100"/>
        </p:scale>
        <p:origin x="-576" y="-720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10/26/17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 smtClean="0"/>
              <a:t>Click to edit Presenter, Team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3863771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250571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000918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" t="5550" r="4090"/>
          <a:stretch/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679" y="4711542"/>
            <a:ext cx="432414" cy="258517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  <a:endParaRPr lang="en-US" sz="700" b="0" i="0" dirty="0">
              <a:solidFill>
                <a:schemeClr val="accent6">
                  <a:lumMod val="60000"/>
                  <a:lumOff val="40000"/>
                </a:schemeClr>
              </a:solidFill>
              <a:latin typeface="Amazon Ember Regular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11647" y="1582279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00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  <a:endParaRPr lang="en-US" sz="700" b="0" i="0" dirty="0">
              <a:solidFill>
                <a:schemeClr val="accent6">
                  <a:lumMod val="60000"/>
                  <a:lumOff val="40000"/>
                </a:schemeClr>
              </a:solidFill>
              <a:latin typeface="Amazon Ember Regular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679" y="4711542"/>
            <a:ext cx="432414" cy="25851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82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D4D4C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D4D4C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D4D4C"/>
                </a:solidFill>
              </a:defRPr>
            </a:lvl3pPr>
            <a:lvl4pPr>
              <a:defRPr>
                <a:solidFill>
                  <a:srgbClr val="4D4D4C"/>
                </a:solidFill>
              </a:defRPr>
            </a:lvl4pPr>
            <a:lvl5pPr>
              <a:defRPr>
                <a:solidFill>
                  <a:srgbClr val="4D4D4C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004159" y="4563258"/>
            <a:ext cx="2989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i="0" dirty="0" smtClean="0">
                <a:solidFill>
                  <a:schemeClr val="accent6"/>
                </a:solidFill>
                <a:latin typeface="Amazon Ember Light" charset="0"/>
                <a:ea typeface="Amazon Ember Light" charset="0"/>
                <a:cs typeface="Amazon Ember Light" charset="0"/>
              </a:rPr>
              <a:t>AWS</a:t>
            </a:r>
            <a:r>
              <a:rPr lang="en-US" sz="1600" b="1" i="0" baseline="0" dirty="0" smtClean="0">
                <a:solidFill>
                  <a:schemeClr val="accent6"/>
                </a:solidFill>
                <a:latin typeface="Amazon Ember Light" charset="0"/>
                <a:ea typeface="Amazon Ember Light" charset="0"/>
                <a:cs typeface="Amazon Ember Light" charset="0"/>
              </a:rPr>
              <a:t> DMS Workshop</a:t>
            </a:r>
            <a:r>
              <a:rPr lang="en-US" sz="1600" b="0" i="0" baseline="0" dirty="0" smtClean="0">
                <a:solidFill>
                  <a:schemeClr val="accent5"/>
                </a:solidFill>
                <a:latin typeface="Amazon Ember Light" charset="0"/>
                <a:ea typeface="Amazon Ember Light" charset="0"/>
                <a:cs typeface="Amazon Ember Light" charset="0"/>
              </a:rPr>
              <a:t/>
            </a:r>
            <a:br>
              <a:rPr lang="en-US" sz="1600" b="0" i="0" baseline="0" dirty="0" smtClean="0">
                <a:solidFill>
                  <a:schemeClr val="accent5"/>
                </a:solidFill>
                <a:latin typeface="Amazon Ember Light" charset="0"/>
                <a:ea typeface="Amazon Ember Light" charset="0"/>
                <a:cs typeface="Amazon Ember Light" charset="0"/>
              </a:rPr>
            </a:br>
            <a:r>
              <a:rPr lang="en-US" sz="1600" b="0" i="0" baseline="0" dirty="0" smtClean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</a:rPr>
              <a:t>SQL Lab: Oracle to PostgreSQL</a:t>
            </a:r>
            <a:endParaRPr lang="en-US" sz="1600" b="0" i="0" dirty="0">
              <a:solidFill>
                <a:schemeClr val="accent1"/>
              </a:solidFill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3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08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7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3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679" y="4711542"/>
            <a:ext cx="432414" cy="25851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  <a:endParaRPr lang="en-US" sz="700" b="0" i="0" dirty="0">
              <a:solidFill>
                <a:schemeClr val="accent6">
                  <a:lumMod val="60000"/>
                  <a:lumOff val="40000"/>
                </a:schemeClr>
              </a:solidFill>
              <a:latin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86" r:id="rId14"/>
    <p:sldLayoutId id="2147483687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chemeClr val="accent6">
              <a:lumMod val="50000"/>
            </a:schemeClr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relational-database/" TargetMode="External"/><Relationship Id="rId3" Type="http://schemas.openxmlformats.org/officeDocument/2006/relationships/hyperlink" Target="https://aws.amazon.com/what-is-cloud-computin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relational-database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AWS ASEAN Team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Revised </a:t>
            </a: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2017.10.26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87898" y="1250571"/>
            <a:ext cx="7760555" cy="744537"/>
          </a:xfrm>
        </p:spPr>
        <p:txBody>
          <a:bodyPr/>
          <a:lstStyle/>
          <a:p>
            <a:r>
              <a:rPr lang="en-US" b="0" dirty="0" smtClean="0">
                <a:latin typeface="Amazon Ember Light" charset="0"/>
                <a:ea typeface="Amazon Ember Light" charset="0"/>
                <a:cs typeface="Amazon Ember Light" charset="0"/>
              </a:rPr>
              <a:t>AWS DMS Workshop</a:t>
            </a:r>
            <a:endParaRPr lang="en-US" b="0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</a:rPr>
              <a:t>SQL Lab: Oracle to PostgreSQL</a:t>
            </a:r>
            <a:endParaRPr lang="en-US" dirty="0">
              <a:solidFill>
                <a:schemeClr val="accent1"/>
              </a:solidFill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41647" y="971551"/>
            <a:ext cx="6095349" cy="242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886784"/>
            <a:ext cx="8205304" cy="3553926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Access via </a:t>
            </a:r>
            <a:r>
              <a:rPr lang="en-US" dirty="0" err="1" smtClean="0">
                <a:latin typeface="Amazon Ember Light" charset="0"/>
                <a:ea typeface="Amazon Ember Light" charset="0"/>
                <a:cs typeface="Amazon Ember Light" charset="0"/>
              </a:rPr>
              <a:t>AmazonAppStream</a:t>
            </a: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 2.0</a:t>
            </a:r>
          </a:p>
          <a:p>
            <a:pPr lvl="2"/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Consult workshop staff if you did not receive an email with your </a:t>
            </a:r>
            <a:r>
              <a:rPr lang="en-US" dirty="0" err="1" smtClean="0">
                <a:latin typeface="Amazon Ember Light" charset="0"/>
                <a:ea typeface="Amazon Ember Light" charset="0"/>
                <a:cs typeface="Amazon Ember Light" charset="0"/>
              </a:rPr>
              <a:t>AppStream</a:t>
            </a: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 login details</a:t>
            </a:r>
          </a:p>
          <a:p>
            <a:pPr lvl="2"/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(Optional</a:t>
            </a:r>
            <a:r>
              <a:rPr lang="en-US" dirty="0">
                <a:latin typeface="Amazon Ember Light" charset="0"/>
                <a:ea typeface="Amazon Ember Light" charset="0"/>
                <a:cs typeface="Amazon Ember Light" charset="0"/>
              </a:rPr>
              <a:t>)</a:t>
            </a: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 Install AWS SCT, </a:t>
            </a: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JDBC drivers and database </a:t>
            </a: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tools locally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9189" y="267336"/>
            <a:ext cx="8205304" cy="545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D4D4C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Lab Steps: Run AWS Schema Conversion Tool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44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886784"/>
            <a:ext cx="8205304" cy="3553926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Created in following order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Replication Instance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Endpoints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Tasks</a:t>
            </a:r>
            <a:b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</a:br>
            <a:endParaRPr lang="en-US" dirty="0" smtClean="0">
              <a:latin typeface="Amazon Ember Light" charset="0"/>
              <a:ea typeface="Amazon Ember Light" charset="0"/>
              <a:cs typeface="Amazon Ember Light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Once completed, troubleshoot any migration errors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9189" y="267336"/>
            <a:ext cx="8205304" cy="545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D4D4C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Lab Steps: Create AWS DMS components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Lab Teardown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89" y="811369"/>
            <a:ext cx="8205304" cy="355392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solidFill>
                  <a:schemeClr val="accent5"/>
                </a:solidFill>
                <a:latin typeface="Amazon Ember Light" charset="0"/>
                <a:ea typeface="Amazon Ember Light" charset="0"/>
                <a:cs typeface="Amazon Ember Light" charset="0"/>
              </a:rPr>
              <a:t>Always destroy your Lab Resources after lab completion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First, teardown AWS DMS resources</a:t>
            </a:r>
          </a:p>
          <a:p>
            <a:pPr marL="108585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Destroy in reverse order of creation</a:t>
            </a:r>
          </a:p>
          <a:p>
            <a:pPr marL="108585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Tasks, then Endpoints, then Replication Instances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Next, teardown </a:t>
            </a:r>
            <a:r>
              <a:rPr lang="en-US" dirty="0" err="1" smtClean="0">
                <a:latin typeface="Amazon Ember Light" charset="0"/>
                <a:ea typeface="Amazon Ember Light" charset="0"/>
                <a:cs typeface="Amazon Ember Light" charset="0"/>
              </a:rPr>
              <a:t>CloudFormation</a:t>
            </a: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 stack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Finally, delete workshop key pairs</a:t>
            </a:r>
          </a:p>
          <a:p>
            <a:pPr marL="1085850" lvl="1" indent="-342900">
              <a:lnSpc>
                <a:spcPct val="150000"/>
              </a:lnSpc>
              <a:buFont typeface="Arial" charset="0"/>
              <a:buChar char="•"/>
            </a:pPr>
            <a:endParaRPr lang="en-US" dirty="0" smtClean="0">
              <a:latin typeface="Amazon Ember Light" charset="0"/>
              <a:ea typeface="Amazon Ember Light" charset="0"/>
              <a:cs typeface="Amazon Ember Light" charset="0"/>
            </a:endParaRPr>
          </a:p>
          <a:p>
            <a:pPr marL="1085850" lvl="1" indent="-342900">
              <a:lnSpc>
                <a:spcPct val="150000"/>
              </a:lnSpc>
              <a:buFont typeface="Arial" charset="0"/>
              <a:buChar char="•"/>
            </a:pPr>
            <a:endParaRPr lang="en-US" dirty="0" smtClean="0">
              <a:latin typeface="Amazon Ember Light" charset="0"/>
              <a:ea typeface="Amazon Ember Light" charset="0"/>
              <a:cs typeface="Amazon Ember Light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312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 smtClean="0">
                <a:latin typeface="Amazon Ember Light" charset="0"/>
                <a:ea typeface="Amazon Ember Light" charset="0"/>
                <a:cs typeface="Amazon Ember Light" charset="0"/>
              </a:rPr>
              <a:t>Next: </a:t>
            </a:r>
            <a:br>
              <a:rPr lang="en-US" sz="3600" b="0" dirty="0" smtClean="0">
                <a:latin typeface="Amazon Ember Light" charset="0"/>
                <a:ea typeface="Amazon Ember Light" charset="0"/>
                <a:cs typeface="Amazon Ember Light" charset="0"/>
              </a:rPr>
            </a:br>
            <a:r>
              <a:rPr lang="en-US" sz="3600" b="0" dirty="0" smtClean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</a:rPr>
              <a:t>NoSQL Lab: MongoDB to </a:t>
            </a:r>
            <a:r>
              <a:rPr lang="en-US" sz="3600" b="0" dirty="0" err="1" smtClean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</a:rPr>
              <a:t>DynamoDB</a:t>
            </a:r>
            <a:endParaRPr lang="en-US" sz="3600" b="0" dirty="0">
              <a:solidFill>
                <a:schemeClr val="accent1"/>
              </a:solidFill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7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About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This workshop is composed of three parts: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solidFill>
                  <a:schemeClr val="accent6"/>
                </a:solidFill>
                <a:latin typeface="Amazon Ember Light" charset="0"/>
                <a:ea typeface="Amazon Ember Light" charset="0"/>
                <a:cs typeface="Amazon Ember Light" charset="0"/>
              </a:rPr>
              <a:t>Part 1: Introduction to core concepts of AWS Database Migration Services (AWS DMS) and the AWS Schema Conversion Tool (AWS SCT)</a:t>
            </a:r>
          </a:p>
          <a:p>
            <a:pPr marL="342900" indent="-342900">
              <a:buFontTx/>
              <a:buChar char="-"/>
            </a:pPr>
            <a:r>
              <a:rPr lang="en-US" b="1" dirty="0" smtClean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</a:rPr>
              <a:t>Part 2: Lab providing hands-on with a SQL use case, specifically migrating Oracle DB -&gt; Postgres DB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solidFill>
                  <a:schemeClr val="accent6"/>
                </a:solidFill>
                <a:latin typeface="Amazon Ember Light" charset="0"/>
                <a:ea typeface="Amazon Ember Light" charset="0"/>
                <a:cs typeface="Amazon Ember Light" charset="0"/>
              </a:rPr>
              <a:t>Part 3: Lab providing hands-on with a NoSQL use case, specifically migrating MongoDB -&gt; Amazon </a:t>
            </a:r>
            <a:r>
              <a:rPr lang="en-US" dirty="0" err="1" smtClean="0">
                <a:solidFill>
                  <a:schemeClr val="accent6"/>
                </a:solidFill>
                <a:latin typeface="Amazon Ember Light" charset="0"/>
                <a:ea typeface="Amazon Ember Light" charset="0"/>
                <a:cs typeface="Amazon Ember Light" charset="0"/>
              </a:rPr>
              <a:t>DynamoDB</a:t>
            </a:r>
            <a:endParaRPr lang="en-US" dirty="0">
              <a:solidFill>
                <a:schemeClr val="accent6"/>
              </a:solidFill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94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Agenda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Oracle DB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PostgreSQL DB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Lab Activities</a:t>
            </a:r>
          </a:p>
        </p:txBody>
      </p:sp>
    </p:spTree>
    <p:extLst>
      <p:ext uri="{BB962C8B-B14F-4D97-AF65-F5344CB8AC3E}">
        <p14:creationId xmlns:p14="http://schemas.microsoft.com/office/powerpoint/2010/main" val="710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</a:rPr>
              <a:t>Oracle DB</a:t>
            </a:r>
            <a:endParaRPr lang="en-US" dirty="0">
              <a:solidFill>
                <a:schemeClr val="accent1"/>
              </a:solidFill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52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What is Oracle DB?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800" dirty="0">
                <a:latin typeface="Amazon Ember Light" charset="0"/>
                <a:ea typeface="Amazon Ember Light" charset="0"/>
                <a:cs typeface="Amazon Ember Light" charset="0"/>
              </a:rPr>
              <a:t>Oracle® Database is a </a:t>
            </a:r>
            <a:r>
              <a:rPr lang="en-US" sz="1800" dirty="0">
                <a:latin typeface="Amazon Ember Light" charset="0"/>
                <a:ea typeface="Amazon Ember Light" charset="0"/>
                <a:cs typeface="Amazon Ember Light" charset="0"/>
                <a:hlinkClick r:id="rId2"/>
              </a:rPr>
              <a:t>relational database</a:t>
            </a:r>
            <a:r>
              <a:rPr lang="en-US" sz="1800" dirty="0">
                <a:latin typeface="Amazon Ember Light" charset="0"/>
                <a:ea typeface="Amazon Ember Light" charset="0"/>
                <a:cs typeface="Amazon Ember Light" charset="0"/>
              </a:rPr>
              <a:t> management system developed by Oracle. Amazon RDS makes it easy to set up, operate, and scale Oracle Database deployments in </a:t>
            </a:r>
            <a:r>
              <a:rPr lang="en-US" sz="1800" dirty="0">
                <a:latin typeface="Amazon Ember Light" charset="0"/>
                <a:ea typeface="Amazon Ember Light" charset="0"/>
                <a:cs typeface="Amazon Ember Light" charset="0"/>
                <a:hlinkClick r:id="rId3"/>
              </a:rPr>
              <a:t>the cloud</a:t>
            </a:r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  <a:t>.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  <a:t>Amazon </a:t>
            </a:r>
            <a:r>
              <a:rPr lang="en-US" sz="1800" dirty="0">
                <a:latin typeface="Amazon Ember Light" charset="0"/>
                <a:ea typeface="Amazon Ember Light" charset="0"/>
                <a:cs typeface="Amazon Ember Light" charset="0"/>
              </a:rPr>
              <a:t>Web Services supports Oracle databases and offer enterprises a number of solutions for migrating and deploying their enterprise applications on the AWS cloud. </a:t>
            </a:r>
            <a:endParaRPr lang="en-US" sz="1800" dirty="0" smtClean="0">
              <a:latin typeface="Amazon Ember Light" charset="0"/>
              <a:ea typeface="Amazon Ember Light" charset="0"/>
              <a:cs typeface="Amazon Ember Light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  <a:t>AWS DMS and AWS SCT offer support for Oracle DB as both source and target</a:t>
            </a:r>
            <a:endParaRPr lang="en-US" sz="1800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57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</a:rPr>
              <a:t>PostgreSQL DB</a:t>
            </a:r>
            <a:endParaRPr lang="en-US" dirty="0">
              <a:solidFill>
                <a:schemeClr val="accent1"/>
              </a:solidFill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78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0592" y="303472"/>
            <a:ext cx="8205304" cy="545741"/>
          </a:xfrm>
        </p:spPr>
        <p:txBody>
          <a:bodyPr/>
          <a:lstStyle/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What is PostgreSQL?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800" dirty="0">
                <a:latin typeface="Amazon Ember Light" charset="0"/>
                <a:ea typeface="Amazon Ember Light" charset="0"/>
                <a:cs typeface="Amazon Ember Light" charset="0"/>
              </a:rPr>
              <a:t>PostgreSQL has become the preferred open source </a:t>
            </a:r>
            <a:r>
              <a:rPr lang="en-US" sz="1800" dirty="0">
                <a:latin typeface="Amazon Ember Light" charset="0"/>
                <a:ea typeface="Amazon Ember Light" charset="0"/>
                <a:cs typeface="Amazon Ember Light" charset="0"/>
                <a:hlinkClick r:id="rId2"/>
              </a:rPr>
              <a:t>relational </a:t>
            </a:r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  <a:hlinkClick r:id="rId2"/>
              </a:rPr>
              <a:t>database</a:t>
            </a:r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  <a:t> for </a:t>
            </a:r>
            <a:r>
              <a:rPr lang="en-US" sz="1800" dirty="0">
                <a:latin typeface="Amazon Ember Light" charset="0"/>
                <a:ea typeface="Amazon Ember Light" charset="0"/>
                <a:cs typeface="Amazon Ember Light" charset="0"/>
              </a:rPr>
              <a:t>many enterprise developers and start-ups, powering leading geospatial and mobile applications. </a:t>
            </a:r>
            <a:endParaRPr lang="en-US" sz="1800" dirty="0" smtClean="0">
              <a:latin typeface="Amazon Ember Light" charset="0"/>
              <a:ea typeface="Amazon Ember Light" charset="0"/>
              <a:cs typeface="Amazon Ember Light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endParaRPr lang="en-US" sz="1800" dirty="0">
              <a:latin typeface="Amazon Ember Light" charset="0"/>
              <a:ea typeface="Amazon Ember Light" charset="0"/>
              <a:cs typeface="Amazon Ember Light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800" dirty="0">
                <a:latin typeface="Amazon Ember Light" charset="0"/>
                <a:ea typeface="Amazon Ember Light" charset="0"/>
                <a:cs typeface="Amazon Ember Light" charset="0"/>
              </a:rPr>
              <a:t>AWS DMS and AWS SCT offer support for Oracle DB as both source and </a:t>
            </a:r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58851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</a:rPr>
              <a:t>Lab Activities</a:t>
            </a:r>
            <a:endParaRPr lang="en-US" dirty="0">
              <a:solidFill>
                <a:schemeClr val="accent1"/>
              </a:solidFill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18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Lab Setup: Bootstrapping Your Account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Create new EC2 key within ap-northeast-1 region</a:t>
            </a:r>
          </a:p>
          <a:p>
            <a:pPr lvl="1"/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Name: workshop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Launch </a:t>
            </a:r>
            <a:r>
              <a:rPr lang="en-US" dirty="0" err="1" smtClean="0">
                <a:latin typeface="Amazon Ember Light" charset="0"/>
                <a:ea typeface="Amazon Ember Light" charset="0"/>
                <a:cs typeface="Amazon Ember Light" charset="0"/>
              </a:rPr>
              <a:t>CloudFormation</a:t>
            </a: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 template:</a:t>
            </a:r>
          </a:p>
          <a:p>
            <a:pPr lvl="1"/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Creates RDS </a:t>
            </a:r>
            <a:r>
              <a:rPr lang="en-US" dirty="0" err="1" smtClean="0">
                <a:latin typeface="Amazon Ember Light" charset="0"/>
                <a:ea typeface="Amazon Ember Light" charset="0"/>
                <a:cs typeface="Amazon Ember Light" charset="0"/>
              </a:rPr>
              <a:t>OracleDB</a:t>
            </a: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 source instance from snapshot</a:t>
            </a:r>
          </a:p>
          <a:p>
            <a:pPr lvl="1"/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Provisions an empty RDS PostgreSQL target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chemeClr val="accent5"/>
                </a:solidFill>
                <a:latin typeface="Amazon Ember Light" charset="0"/>
                <a:ea typeface="Amazon Ember Light" charset="0"/>
                <a:cs typeface="Amazon Ember Light" charset="0"/>
              </a:rPr>
              <a:t>Once launched, all resources will be provisioned in your account, immediately incurring cost!</a:t>
            </a:r>
          </a:p>
        </p:txBody>
      </p:sp>
    </p:spTree>
    <p:extLst>
      <p:ext uri="{BB962C8B-B14F-4D97-AF65-F5344CB8AC3E}">
        <p14:creationId xmlns:p14="http://schemas.microsoft.com/office/powerpoint/2010/main" val="67490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792</TotalTime>
  <Words>267</Words>
  <Application>Microsoft Macintosh PowerPoint</Application>
  <PresentationFormat>On-screen Show (16:9)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Amazon Ember Light</vt:lpstr>
      <vt:lpstr>Amazon Ember Regular</vt:lpstr>
      <vt:lpstr>Calibri</vt:lpstr>
      <vt:lpstr>Consolas</vt:lpstr>
      <vt:lpstr>Lucida Console</vt:lpstr>
      <vt:lpstr>Times New Roman</vt:lpstr>
      <vt:lpstr>Arial</vt:lpstr>
      <vt:lpstr>DeckTemplate-AWS</vt:lpstr>
      <vt:lpstr>PowerPoint Presentation</vt:lpstr>
      <vt:lpstr>About</vt:lpstr>
      <vt:lpstr>Agenda</vt:lpstr>
      <vt:lpstr>Oracle DB</vt:lpstr>
      <vt:lpstr>What is Oracle DB?</vt:lpstr>
      <vt:lpstr>PostgreSQL DB</vt:lpstr>
      <vt:lpstr>What is PostgreSQL?</vt:lpstr>
      <vt:lpstr>Lab Activities</vt:lpstr>
      <vt:lpstr>Lab Setup: Bootstrapping Your Account</vt:lpstr>
      <vt:lpstr>PowerPoint Presentation</vt:lpstr>
      <vt:lpstr>PowerPoint Presentation</vt:lpstr>
      <vt:lpstr>Lab Teardown</vt:lpstr>
      <vt:lpstr>Next:  NoSQL Lab: MongoDB to DynamoDB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53</cp:revision>
  <cp:lastPrinted>2017-10-24T10:19:27Z</cp:lastPrinted>
  <dcterms:created xsi:type="dcterms:W3CDTF">2016-06-17T18:22:10Z</dcterms:created>
  <dcterms:modified xsi:type="dcterms:W3CDTF">2017-10-25T23:46:13Z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