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9077-DB90-43AC-BA44-F7C69F336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8B5E7-A3EA-432F-AD0E-A7EA9C724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1C8C-099A-4802-A28B-4E4F2F75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DF77-6BB4-4F06-BF9D-90B7452F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8528-6764-4BF8-8FED-0319CA44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7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8B3-22A0-4A8E-82D5-023A8953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939AD-AF5F-4FDA-A7CD-54D4017E5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6195-E154-4F3C-9221-CB26ACE7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392-1932-4AEA-96F4-55A9E797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93B06-4EA2-4607-A9EC-AF102793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5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F5EF0-7BFE-4E79-9CAB-178BB7DC3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83F0D-B3B8-4685-B077-D621E86B8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9318-3A47-4339-8387-0F0D9559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F21CB-21DE-4AA6-AF5A-DEB142A4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753E5-2AD8-4735-A833-A6BDE9B7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8ACD-8249-42D8-9E79-C80BFB50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2D37-90C1-4FE5-B09A-8A36203C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626F0-213D-4CF8-A58F-5262940C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A6F9-0311-4EA8-8B1E-E92B36EB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4986-CC54-469B-902E-086C85EA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5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206B-5454-49D8-8B49-1175CBBC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48069-80E7-48E0-A83B-93251738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21C04-9767-4BFE-8E5F-4ED04BD8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B456-3E64-42D4-BA44-ED91B7A0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6B5E-A9E0-4F06-9749-B84E1BD1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5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662D-DBC7-4514-9346-7A77BA15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7CC5-E45B-44FB-88DC-5C24B18E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540CD-043E-4C67-B349-F1F79AE4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41073-F8C9-4026-9FF9-D8C9832E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56A3E-8A8F-4DF6-9B83-8F16A9FB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3F799-2507-43FF-9F9E-A0C121EC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1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DD68-F426-4B9D-95F2-44FBD19F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E875B-CA71-48B2-885D-A5E18C1B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38F7B-327C-4A2B-9C33-378F9471F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C1FDB-DD5B-4ED6-8424-1EE2ED17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024D7-FFAD-4D96-8D48-B7328B8F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2343F-0553-4660-B2A8-827599E3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9F2C9-55E0-4700-8A67-34BB0659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2A62A-6F7B-438B-98DF-964C0EB8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5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0C2D-9D77-402B-B53E-3B9F288C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F4566-8DA0-44BD-8108-9C2758CD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0EE68-D6D6-4461-B81D-E71F5D5A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5A1E5-F127-4774-851C-BB23476B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9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486B7-54B3-4428-9522-A4E0A3CC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E6E6A-5802-4CCC-8E99-0E0EE5F1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46101-A8C1-4C24-8802-FFF10E5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9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F575-658D-4902-861A-C75B8678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F7FB-A4CB-4319-9FD8-1DED3DAA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9171B-4691-4548-8178-0D3236AF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097D-9B98-40AB-8757-1C968620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1641-B0E0-4D7D-A4F7-151B2D66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1C69-82AD-4DDC-9D5E-683C2BCD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4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6E53-6E35-4049-BAC5-EDDC6026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E0E1-CC2D-4945-914F-92D278591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7FC08-1FBF-49ED-AE6A-0C570CC2C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B812-98A5-4254-9B24-CA82499D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BA507-D06C-4415-9C07-367CEAE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7F3C-BCD8-488D-9EDA-12D2998A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4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0BCDE-0CC0-4DE8-BA97-929F54DF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36FE-AD6D-45B7-868C-560736AC0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5F900-94CA-48DC-B5F0-CAB580E3C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3BD5-A559-4BB5-9964-303398C279F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D3BA-3827-4C3D-919D-FF1B526CE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3DDA-7781-46DB-9336-A82227D51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5419-F80B-4C5D-925A-80B51784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8F12F3-F7DA-45F3-AE78-DA013E60CCDE}"/>
              </a:ext>
            </a:extLst>
          </p:cNvPr>
          <p:cNvSpPr txBox="1"/>
          <p:nvPr/>
        </p:nvSpPr>
        <p:spPr>
          <a:xfrm>
            <a:off x="800099" y="2413337"/>
            <a:ext cx="10591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 car collision severity</a:t>
            </a:r>
            <a:endParaRPr lang="zh-CN" altLang="en-US" sz="6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5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1A5D0-274C-4D27-BE51-C07CA481BD1E}"/>
              </a:ext>
            </a:extLst>
          </p:cNvPr>
          <p:cNvSpPr txBox="1"/>
          <p:nvPr/>
        </p:nvSpPr>
        <p:spPr>
          <a:xfrm>
            <a:off x="457196" y="884575"/>
            <a:ext cx="113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 car collision severity helps prevent accidents</a:t>
            </a:r>
            <a:endParaRPr lang="zh-CN" altLang="en-US" sz="3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8FBBD-FE87-4964-BD7B-30CDDC1739A9}"/>
              </a:ext>
            </a:extLst>
          </p:cNvPr>
          <p:cNvSpPr txBox="1"/>
          <p:nvPr/>
        </p:nvSpPr>
        <p:spPr>
          <a:xfrm>
            <a:off x="642933" y="2400300"/>
            <a:ext cx="10001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Traffic and road departments can use the tool to improve the future development and give more effective warnings to the drivers in time.</a:t>
            </a:r>
          </a:p>
          <a:p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Drivers can use the tool in the mobile device to inform them to drive in a safer way.</a:t>
            </a:r>
          </a:p>
        </p:txBody>
      </p:sp>
    </p:spTree>
    <p:extLst>
      <p:ext uri="{BB962C8B-B14F-4D97-AF65-F5344CB8AC3E}">
        <p14:creationId xmlns:p14="http://schemas.microsoft.com/office/powerpoint/2010/main" val="364287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A1F277-8341-4B8C-BFCC-54DD7A83F1C4}"/>
              </a:ext>
            </a:extLst>
          </p:cNvPr>
          <p:cNvSpPr txBox="1"/>
          <p:nvPr/>
        </p:nvSpPr>
        <p:spPr>
          <a:xfrm>
            <a:off x="457196" y="844034"/>
            <a:ext cx="7100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acquisition and cleaning</a:t>
            </a:r>
            <a:endParaRPr lang="zh-CN" altLang="en-US" sz="3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56EF4-374B-4A6E-A89A-3763A8BBDD27}"/>
              </a:ext>
            </a:extLst>
          </p:cNvPr>
          <p:cNvSpPr txBox="1"/>
          <p:nvPr/>
        </p:nvSpPr>
        <p:spPr>
          <a:xfrm>
            <a:off x="566735" y="2443072"/>
            <a:ext cx="10829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r>
              <a:rPr lang="en-US" altLang="zh-CN" dirty="0"/>
              <a:t>The collision dataset is collected by SDOT Traffic Management Division, Traffic Records Group in Seattle, which includes all collisions provided by SPD and recorded by Traffic Records from 2004/01/01 to 2020/05/20.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dataset is well prepared and all the record has its value (severity code) in the target variable column without missing 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97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B52E17-5E6D-4442-A0BF-D0992ED202B9}"/>
              </a:ext>
            </a:extLst>
          </p:cNvPr>
          <p:cNvSpPr txBox="1"/>
          <p:nvPr/>
        </p:nvSpPr>
        <p:spPr>
          <a:xfrm>
            <a:off x="500059" y="815459"/>
            <a:ext cx="7100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Selected</a:t>
            </a:r>
            <a:endParaRPr lang="zh-CN" altLang="en-US" sz="3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7EEA6-F733-4FAA-8C33-12D7905314B9}"/>
              </a:ext>
            </a:extLst>
          </p:cNvPr>
          <p:cNvSpPr txBox="1"/>
          <p:nvPr/>
        </p:nvSpPr>
        <p:spPr>
          <a:xfrm>
            <a:off x="771521" y="4103549"/>
            <a:ext cx="76116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400" b="0" i="0" u="none" strike="noStrike" baseline="0">
                <a:solidFill>
                  <a:srgbClr val="000000"/>
                </a:solidFill>
              </a:defRPr>
            </a:lvl1pPr>
          </a:lstStyle>
          <a:p>
            <a:r>
              <a:rPr lang="en-US" altLang="zh-CN" dirty="0"/>
              <a:t>ADDRTYPE 	Collision address type	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ROADCOND 	The condition of the road 	</a:t>
            </a:r>
          </a:p>
          <a:p>
            <a:endParaRPr lang="en-US" altLang="zh-CN" dirty="0"/>
          </a:p>
          <a:p>
            <a:r>
              <a:rPr lang="en-US" altLang="zh-CN" dirty="0"/>
              <a:t>LIGHTCOND 	The light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51997-91E3-4ECC-9EE3-EA066B85C18B}"/>
              </a:ext>
            </a:extLst>
          </p:cNvPr>
          <p:cNvSpPr txBox="1"/>
          <p:nvPr/>
        </p:nvSpPr>
        <p:spPr>
          <a:xfrm>
            <a:off x="771521" y="1859340"/>
            <a:ext cx="98155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</a:rPr>
              <a:t>After considering the relevance of features to the project and exploring the correlations between the features</a:t>
            </a:r>
          </a:p>
          <a:p>
            <a:endParaRPr lang="en-US" altLang="zh-CN" sz="24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</a:rPr>
              <a:t>We finally select 3 features to build the model</a:t>
            </a:r>
            <a:endParaRPr lang="en-US" altLang="zh-CN" sz="24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8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907A5-6FE1-4EDB-BC21-1C811BACA0A4}"/>
              </a:ext>
            </a:extLst>
          </p:cNvPr>
          <p:cNvSpPr txBox="1"/>
          <p:nvPr/>
        </p:nvSpPr>
        <p:spPr>
          <a:xfrm>
            <a:off x="489347" y="815459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models</a:t>
            </a:r>
            <a:endParaRPr lang="zh-CN" altLang="en-US" sz="3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92254-3B36-4669-A197-6BEFC5946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3" y="3362389"/>
            <a:ext cx="5224467" cy="2924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07E84B-04D6-4A46-9633-138F032F2EED}"/>
              </a:ext>
            </a:extLst>
          </p:cNvPr>
          <p:cNvSpPr txBox="1"/>
          <p:nvPr/>
        </p:nvSpPr>
        <p:spPr>
          <a:xfrm>
            <a:off x="871533" y="1638119"/>
            <a:ext cx="98155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</a:rPr>
              <a:t>We build the models </a:t>
            </a:r>
            <a:r>
              <a:rPr lang="en-US" altLang="zh-CN" sz="2400" dirty="0">
                <a:solidFill>
                  <a:srgbClr val="000000"/>
                </a:solidFill>
              </a:rPr>
              <a:t>of different algorithms including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</a:rPr>
              <a:t>K-Nearest Neighbor(KNN), Decision Tree, SVM and Logistic Regression. Their performances show as follows.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74658-B385-4219-9762-9F21C0745C3E}"/>
              </a:ext>
            </a:extLst>
          </p:cNvPr>
          <p:cNvSpPr txBox="1"/>
          <p:nvPr/>
        </p:nvSpPr>
        <p:spPr>
          <a:xfrm>
            <a:off x="6324600" y="3248089"/>
            <a:ext cx="55768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400" b="0" i="0" u="none" strike="noStrike" baseline="0">
                <a:solidFill>
                  <a:srgbClr val="000000"/>
                </a:solidFill>
              </a:defRPr>
            </a:lvl1pPr>
          </a:lstStyle>
          <a:p>
            <a:r>
              <a:rPr lang="en-US" altLang="zh-CN" dirty="0"/>
              <a:t>However, with the best performance, the optimal depth of decision tree is only 1.</a:t>
            </a:r>
          </a:p>
          <a:p>
            <a:endParaRPr lang="en-US" altLang="zh-CN" dirty="0"/>
          </a:p>
          <a:p>
            <a:r>
              <a:rPr lang="en-US" altLang="zh-CN" dirty="0"/>
              <a:t>The model simply adheres to predict the level 1 severity and sacrifice the accuracy in predicting level 2 severity involving injury.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2178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3F8725-F11D-4E93-8A58-5DC8F3EC8A55}"/>
              </a:ext>
            </a:extLst>
          </p:cNvPr>
          <p:cNvSpPr txBox="1"/>
          <p:nvPr/>
        </p:nvSpPr>
        <p:spPr>
          <a:xfrm>
            <a:off x="489346" y="815459"/>
            <a:ext cx="6711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and future direction</a:t>
            </a:r>
            <a:endParaRPr lang="zh-CN" altLang="en-US" sz="3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2BD96-928E-4F8B-B518-3167FA1EA971}"/>
              </a:ext>
            </a:extLst>
          </p:cNvPr>
          <p:cNvSpPr txBox="1"/>
          <p:nvPr/>
        </p:nvSpPr>
        <p:spPr>
          <a:xfrm>
            <a:off x="785808" y="2023881"/>
            <a:ext cx="98155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</a:rPr>
              <a:t>It seems the features in the imbalanced dataset are inadequate to distinguish car collisions involving injury from these only having property damage in the prediction.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A6B3D-2CD8-4D86-B6D4-31362972A849}"/>
              </a:ext>
            </a:extLst>
          </p:cNvPr>
          <p:cNvSpPr txBox="1"/>
          <p:nvPr/>
        </p:nvSpPr>
        <p:spPr>
          <a:xfrm>
            <a:off x="785808" y="4429777"/>
            <a:ext cx="98155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</a:rPr>
              <a:t>As more features to be developed and collected, it </a:t>
            </a:r>
            <a:r>
              <a:rPr lang="en-US" altLang="zh-CN" sz="3200" dirty="0">
                <a:solidFill>
                  <a:srgbClr val="000000"/>
                </a:solidFill>
              </a:rPr>
              <a:t>may be possible to forecast serious collisions with injury more accurately in the future.</a:t>
            </a:r>
            <a:endParaRPr lang="en-US" altLang="zh-CN" sz="32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6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Shirley_LIN97@outlook.com</dc:creator>
  <cp:lastModifiedBy>Shirley_LIN97@outlook.com</cp:lastModifiedBy>
  <cp:revision>9</cp:revision>
  <dcterms:created xsi:type="dcterms:W3CDTF">2020-10-15T00:51:27Z</dcterms:created>
  <dcterms:modified xsi:type="dcterms:W3CDTF">2020-10-15T02:03:23Z</dcterms:modified>
</cp:coreProperties>
</file>