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w Cen MT"/>
          <a:ea typeface="Tw Cen MT"/>
          <a:cs typeface="Tw Cen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w Cen MT"/>
          <a:ea typeface="Tw Cen MT"/>
          <a:cs typeface="Tw Cen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A “lag” is a fixed amount of passing time; One set of observations in a time series is plotted (lagged) against a second, later set of data. The kth lag is the time period that happened “k” tsadasdasdsadsadasime points before time i. For example:</a:t>
            </a:r>
          </a:p>
          <a:p>
            <a:pPr/>
            <a:r>
              <a:t>Lag1(Y2) = Y1 and Lag4(Y9) = Y5.</a:t>
            </a:r>
          </a:p>
          <a:p>
            <a:pPr/>
            <a:r>
              <a:t>The most commonly used lag is 1, called a first-order lag plot.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A “lag” is a fixed amount of passing time; One set of observations in a time series is plotted (lagged) against a second, later set of data. The kth lag is the time period that happened “k” tsadasdasdsadsadasime points before time i. For example:</a:t>
            </a:r>
          </a:p>
          <a:p>
            <a:pPr/>
            <a:r>
              <a:t>Lag1(Y2) = Y1 and Lag4(Y9) = Y5.</a:t>
            </a:r>
          </a:p>
          <a:p>
            <a:pPr/>
            <a:r>
              <a:t>The most commonly used lag is 1, called a first-order lag plot.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Rectangle 9"/>
          <p:cNvSpPr/>
          <p:nvPr/>
        </p:nvSpPr>
        <p:spPr>
          <a:xfrm>
            <a:off x="0" y="-1"/>
            <a:ext cx="12192000" cy="4572003"/>
          </a:xfrm>
          <a:prstGeom prst="rect">
            <a:avLst/>
          </a:prstGeom>
          <a:solidFill>
            <a:srgbClr val="1482AC"/>
          </a:solidFill>
          <a:ln w="12700">
            <a:miter lim="400000"/>
          </a:ln>
        </p:spPr>
        <p:txBody>
          <a:bodyPr lIns="45719" rIns="45719"/>
          <a:lstStyle/>
          <a:p>
            <a:pPr/>
          </a:p>
        </p:txBody>
      </p:sp>
      <p:sp>
        <p:nvSpPr>
          <p:cNvPr id="12" name="Oval 5"/>
          <p:cNvSpPr/>
          <p:nvPr/>
        </p:nvSpPr>
        <p:spPr>
          <a:xfrm>
            <a:off x="-2" y="-1"/>
            <a:ext cx="12192002" cy="4572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6"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0"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6"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0"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pPr/>
          </a:p>
        </p:txBody>
      </p:sp>
      <p:sp>
        <p:nvSpPr>
          <p:cNvPr id="13"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14"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traight Connector 7"/>
          <p:cNvSpPr/>
          <p:nvPr/>
        </p:nvSpPr>
        <p:spPr>
          <a:xfrm flipV="1">
            <a:off x="8386843" y="5264105"/>
            <a:ext cx="1" cy="914401"/>
          </a:xfrm>
          <a:prstGeom prst="line">
            <a:avLst/>
          </a:prstGeom>
          <a:ln w="19050">
            <a:solidFill>
              <a:srgbClr val="1482AC"/>
            </a:solidFill>
          </a:ln>
        </p:spPr>
        <p:txBody>
          <a:bodyPr lIns="45719" rIns="45719"/>
          <a:lstStyle/>
          <a:p>
            <a:pP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04"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105" name="Title Text"/>
          <p:cNvSpPr txBox="1"/>
          <p:nvPr>
            <p:ph type="title"/>
          </p:nvPr>
        </p:nvSpPr>
        <p:spPr>
          <a:xfrm>
            <a:off x="1024127" y="585216"/>
            <a:ext cx="9720073" cy="1499617"/>
          </a:xfrm>
          <a:prstGeom prst="rect">
            <a:avLst/>
          </a:prstGeom>
        </p:spPr>
        <p:txBody>
          <a:bodyPr/>
          <a:lstStyle/>
          <a:p>
            <a:pPr/>
            <a:r>
              <a:t>Title Text</a:t>
            </a:r>
          </a:p>
        </p:txBody>
      </p:sp>
      <p:sp>
        <p:nvSpPr>
          <p:cNvPr id="106" name="Body Level One…"/>
          <p:cNvSpPr txBox="1"/>
          <p:nvPr>
            <p:ph type="body" idx="1"/>
          </p:nvPr>
        </p:nvSpPr>
        <p:spPr>
          <a:xfrm>
            <a:off x="1024127" y="2286000"/>
            <a:ext cx="9720075"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14" name="Title Text"/>
          <p:cNvSpPr txBox="1"/>
          <p:nvPr>
            <p:ph type="title"/>
          </p:nvPr>
        </p:nvSpPr>
        <p:spPr>
          <a:xfrm>
            <a:off x="8724900" y="762000"/>
            <a:ext cx="2628901" cy="5410200"/>
          </a:xfrm>
          <a:prstGeom prst="rect">
            <a:avLst/>
          </a:prstGeom>
        </p:spPr>
        <p:txBody>
          <a:bodyPr/>
          <a:lstStyle/>
          <a:p>
            <a:pPr/>
            <a:r>
              <a:t>Title Text</a:t>
            </a:r>
          </a:p>
        </p:txBody>
      </p:sp>
      <p:sp>
        <p:nvSpPr>
          <p:cNvPr id="115" name="Body Level One…"/>
          <p:cNvSpPr txBox="1"/>
          <p:nvPr>
            <p:ph type="body" idx="1"/>
          </p:nvPr>
        </p:nvSpPr>
        <p:spPr>
          <a:xfrm>
            <a:off x="990600" y="762000"/>
            <a:ext cx="7581901" cy="5410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traight Connector 6"/>
          <p:cNvSpPr/>
          <p:nvPr/>
        </p:nvSpPr>
        <p:spPr>
          <a:xfrm>
            <a:off x="9601835" y="515828"/>
            <a:ext cx="914401" cy="1"/>
          </a:xfrm>
          <a:prstGeom prst="line">
            <a:avLst/>
          </a:prstGeom>
          <a:ln w="19050">
            <a:solidFill>
              <a:schemeClr val="accent1"/>
            </a:solidFill>
          </a:ln>
        </p:spPr>
        <p:txBody>
          <a:bodyPr lIns="45719" rIns="45719"/>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24" name="Title Text"/>
          <p:cNvSpPr txBox="1"/>
          <p:nvPr>
            <p:ph type="title"/>
          </p:nvPr>
        </p:nvSpPr>
        <p:spPr>
          <a:xfrm>
            <a:off x="1024127" y="585216"/>
            <a:ext cx="9720073" cy="1499617"/>
          </a:xfrm>
          <a:prstGeom prst="rect">
            <a:avLst/>
          </a:prstGeom>
        </p:spPr>
        <p:txBody>
          <a:bodyPr/>
          <a:lstStyle/>
          <a:p>
            <a:pPr/>
            <a:r>
              <a:t>Title Text</a:t>
            </a:r>
          </a:p>
        </p:txBody>
      </p:sp>
      <p:sp>
        <p:nvSpPr>
          <p:cNvPr id="25" name="Body Level One…"/>
          <p:cNvSpPr txBox="1"/>
          <p:nvPr>
            <p:ph type="body" idx="1"/>
          </p:nvPr>
        </p:nvSpPr>
        <p:spPr>
          <a:xfrm>
            <a:off x="1024127" y="2286000"/>
            <a:ext cx="9720075"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3" name="Rectangle 8"/>
          <p:cNvSpPr/>
          <p:nvPr/>
        </p:nvSpPr>
        <p:spPr>
          <a:xfrm>
            <a:off x="0" y="-1"/>
            <a:ext cx="12192000" cy="4572003"/>
          </a:xfrm>
          <a:prstGeom prst="rect">
            <a:avLst/>
          </a:prstGeom>
          <a:solidFill>
            <a:srgbClr val="1D9AA1"/>
          </a:solidFill>
          <a:ln w="12700">
            <a:miter lim="400000"/>
          </a:ln>
        </p:spPr>
        <p:txBody>
          <a:bodyPr lIns="45719" rIns="45719"/>
          <a:lstStyle/>
          <a:p>
            <a:pPr/>
          </a:p>
        </p:txBody>
      </p:sp>
      <p:sp>
        <p:nvSpPr>
          <p:cNvPr id="34" name="Oval 5"/>
          <p:cNvSpPr/>
          <p:nvPr/>
        </p:nvSpPr>
        <p:spPr>
          <a:xfrm>
            <a:off x="-2" y="-1"/>
            <a:ext cx="12192002" cy="4572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6"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0"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6"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0"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pPr/>
          </a:p>
        </p:txBody>
      </p:sp>
      <p:sp>
        <p:nvSpPr>
          <p:cNvPr id="35"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36"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traight Connector 7"/>
          <p:cNvSpPr/>
          <p:nvPr/>
        </p:nvSpPr>
        <p:spPr>
          <a:xfrm flipV="1">
            <a:off x="8386843" y="5264105"/>
            <a:ext cx="1" cy="914401"/>
          </a:xfrm>
          <a:prstGeom prst="line">
            <a:avLst/>
          </a:prstGeom>
          <a:ln w="19050">
            <a:solidFill>
              <a:srgbClr val="1482AC"/>
            </a:solidFill>
          </a:ln>
        </p:spPr>
        <p:txBody>
          <a:bodyPr lIns="45719" rIns="45719"/>
          <a:lstStyle/>
          <a:p>
            <a:pP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5"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46" name="Title Text"/>
          <p:cNvSpPr txBox="1"/>
          <p:nvPr>
            <p:ph type="title"/>
          </p:nvPr>
        </p:nvSpPr>
        <p:spPr>
          <a:xfrm>
            <a:off x="1024127" y="585216"/>
            <a:ext cx="9720073" cy="1499617"/>
          </a:xfrm>
          <a:prstGeom prst="rect">
            <a:avLst/>
          </a:prstGeom>
        </p:spPr>
        <p:txBody>
          <a:bodyPr/>
          <a:lstStyle/>
          <a:p>
            <a:pPr/>
            <a:r>
              <a:t>Title Text</a:t>
            </a:r>
          </a:p>
        </p:txBody>
      </p:sp>
      <p:sp>
        <p:nvSpPr>
          <p:cNvPr id="47" name="Body Level One…"/>
          <p:cNvSpPr txBox="1"/>
          <p:nvPr>
            <p:ph type="body" sz="half" idx="1"/>
          </p:nvPr>
        </p:nvSpPr>
        <p:spPr>
          <a:xfrm>
            <a:off x="1024127" y="2286000"/>
            <a:ext cx="4754880"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5"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56" name="Title Text"/>
          <p:cNvSpPr txBox="1"/>
          <p:nvPr>
            <p:ph type="title"/>
          </p:nvPr>
        </p:nvSpPr>
        <p:spPr>
          <a:xfrm>
            <a:off x="1024127" y="585216"/>
            <a:ext cx="9720073" cy="1499617"/>
          </a:xfrm>
          <a:prstGeom prst="rect">
            <a:avLst/>
          </a:prstGeom>
        </p:spPr>
        <p:txBody>
          <a:bodyPr/>
          <a:lstStyle/>
          <a:p>
            <a:pPr/>
            <a:r>
              <a:t>Title Text</a:t>
            </a:r>
          </a:p>
        </p:txBody>
      </p:sp>
      <p:sp>
        <p:nvSpPr>
          <p:cNvPr id="57" name="Body Level One…"/>
          <p:cNvSpPr txBox="1"/>
          <p:nvPr>
            <p:ph type="body" sz="quarter" idx="1"/>
          </p:nvPr>
        </p:nvSpPr>
        <p:spPr>
          <a:xfrm>
            <a:off x="1024127" y="2179635"/>
            <a:ext cx="4754881" cy="822961"/>
          </a:xfrm>
          <a:prstGeom prst="rect">
            <a:avLst/>
          </a:prstGeom>
        </p:spPr>
        <p:txBody>
          <a:bodyPr anchor="ctr"/>
          <a:lstStyle>
            <a:lvl1pPr marL="0" indent="0">
              <a:spcBef>
                <a:spcPts val="0"/>
              </a:spcBef>
              <a:buClrTx/>
              <a:buSzTx/>
              <a:buFontTx/>
              <a:buNone/>
              <a:defRPr sz="2300">
                <a:solidFill>
                  <a:schemeClr val="accent1"/>
                </a:solidFill>
              </a:defRPr>
            </a:lvl1pPr>
            <a:lvl2pPr marL="0" indent="457200">
              <a:spcBef>
                <a:spcPts val="0"/>
              </a:spcBef>
              <a:buClrTx/>
              <a:buSzTx/>
              <a:buFontTx/>
              <a:buNone/>
              <a:defRPr sz="2300">
                <a:solidFill>
                  <a:schemeClr val="accent1"/>
                </a:solidFill>
              </a:defRPr>
            </a:lvl2pPr>
            <a:lvl3pPr marL="0" indent="914400">
              <a:spcBef>
                <a:spcPts val="0"/>
              </a:spcBef>
              <a:buClrTx/>
              <a:buSzTx/>
              <a:buFontTx/>
              <a:buNone/>
              <a:defRPr sz="2300">
                <a:solidFill>
                  <a:schemeClr val="accent1"/>
                </a:solidFill>
              </a:defRPr>
            </a:lvl3pPr>
            <a:lvl4pPr marL="0" indent="1371600">
              <a:spcBef>
                <a:spcPts val="0"/>
              </a:spcBef>
              <a:buClrTx/>
              <a:buSzTx/>
              <a:buFontTx/>
              <a:buNone/>
              <a:defRPr sz="2300">
                <a:solidFill>
                  <a:schemeClr val="accent1"/>
                </a:solidFill>
              </a:defRPr>
            </a:lvl4pPr>
            <a:lvl5pPr marL="0" indent="1828800">
              <a:spcBef>
                <a:spcPts val="0"/>
              </a:spcBef>
              <a:buClrTx/>
              <a:buSzTx/>
              <a:buFontTx/>
              <a:buNone/>
              <a:defRPr sz="23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Text Placeholder 4"/>
          <p:cNvSpPr/>
          <p:nvPr>
            <p:ph type="body" sz="quarter" idx="13"/>
          </p:nvPr>
        </p:nvSpPr>
        <p:spPr>
          <a:xfrm>
            <a:off x="5990887" y="2179635"/>
            <a:ext cx="4754881" cy="822961"/>
          </a:xfrm>
          <a:prstGeom prst="rect">
            <a:avLst/>
          </a:prstGeom>
        </p:spPr>
        <p:txBody>
          <a:bodyPr anchor="ctr"/>
          <a:lstStyle/>
          <a:p>
            <a:pPr marL="0" indent="0">
              <a:spcBef>
                <a:spcPts val="1800"/>
              </a:spcBef>
              <a:buClrTx/>
              <a:buSzTx/>
              <a:buFontTx/>
              <a:buNone/>
              <a:defRPr sz="2300">
                <a:solidFill>
                  <a:schemeClr val="accent1"/>
                </a:solidFill>
              </a:defRPr>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6"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67" name="Title Text"/>
          <p:cNvSpPr txBox="1"/>
          <p:nvPr>
            <p:ph type="title"/>
          </p:nvPr>
        </p:nvSpPr>
        <p:spPr>
          <a:xfrm>
            <a:off x="1024127" y="585216"/>
            <a:ext cx="9720073" cy="1499617"/>
          </a:xfrm>
          <a:prstGeom prst="rect">
            <a:avLst/>
          </a:prstGeom>
        </p:spPr>
        <p:txBody>
          <a:body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2"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83" name="Title Text"/>
          <p:cNvSpPr txBox="1"/>
          <p:nvPr>
            <p:ph type="title"/>
          </p:nvPr>
        </p:nvSpPr>
        <p:spPr>
          <a:xfrm>
            <a:off x="1024127" y="471509"/>
            <a:ext cx="4389122" cy="1737361"/>
          </a:xfrm>
          <a:prstGeom prst="rect">
            <a:avLst/>
          </a:prstGeom>
        </p:spPr>
        <p:txBody>
          <a:bodyPr/>
          <a:lstStyle>
            <a:lvl1pPr>
              <a:defRPr sz="4000"/>
            </a:lvl1pPr>
          </a:lstStyle>
          <a:p>
            <a:pPr/>
            <a:r>
              <a:t>Title Text</a:t>
            </a:r>
          </a:p>
        </p:txBody>
      </p:sp>
      <p:sp>
        <p:nvSpPr>
          <p:cNvPr id="84" name="Body Level One…"/>
          <p:cNvSpPr txBox="1"/>
          <p:nvPr>
            <p:ph type="body" sz="half" idx="1"/>
          </p:nvPr>
        </p:nvSpPr>
        <p:spPr>
          <a:xfrm>
            <a:off x="5715000" y="822960"/>
            <a:ext cx="5678424" cy="5184648"/>
          </a:xfrm>
          <a:prstGeom prst="rect">
            <a:avLst/>
          </a:prstGeom>
        </p:spPr>
        <p:txBody>
          <a:bodyPr/>
          <a:lstStyle>
            <a:lvl1pPr>
              <a:defRPr sz="2400"/>
            </a:lvl1pPr>
            <a:lvl2pPr marL="292608" indent="-164592">
              <a:defRPr sz="2400"/>
            </a:lvl2pPr>
            <a:lvl3pPr marL="516636" indent="-205740">
              <a:defRPr sz="2400"/>
            </a:lvl3pPr>
            <a:lvl4pPr marL="662939" indent="-205739">
              <a:defRPr sz="2400"/>
            </a:lvl4pPr>
            <a:lvl5pPr marL="845819" indent="-205739">
              <a:defRPr sz="2400"/>
            </a:lvl5pPr>
          </a:lstStyle>
          <a:p>
            <a:pPr/>
            <a:r>
              <a:t>Body Level One</a:t>
            </a:r>
          </a:p>
          <a:p>
            <a:pPr lvl="1"/>
            <a:r>
              <a:t>Body Level Two</a:t>
            </a:r>
          </a:p>
          <a:p>
            <a:pPr lvl="2"/>
            <a:r>
              <a:t>Body Level Three</a:t>
            </a:r>
          </a:p>
          <a:p>
            <a:pPr lvl="3"/>
            <a:r>
              <a:t>Body Level Four</a:t>
            </a:r>
          </a:p>
          <a:p>
            <a:pPr lvl="4"/>
            <a:r>
              <a:t>Body Level Five</a:t>
            </a:r>
          </a:p>
        </p:txBody>
      </p:sp>
      <p:sp>
        <p:nvSpPr>
          <p:cNvPr id="85" name="Text Placeholder 3"/>
          <p:cNvSpPr/>
          <p:nvPr>
            <p:ph type="body" sz="quarter" idx="13"/>
          </p:nvPr>
        </p:nvSpPr>
        <p:spPr>
          <a:xfrm>
            <a:off x="1024127" y="2257506"/>
            <a:ext cx="4389122" cy="3762295"/>
          </a:xfrm>
          <a:prstGeom prst="rect">
            <a:avLst/>
          </a:prstGeom>
        </p:spPr>
        <p:txBody>
          <a:bodyPr/>
          <a:lstStyle/>
          <a:p>
            <a:pPr marL="0" indent="0">
              <a:lnSpc>
                <a:spcPct val="108000"/>
              </a:lnSpc>
              <a:spcBef>
                <a:spcPts val="600"/>
              </a:spcBef>
              <a:buClrTx/>
              <a:buSzTx/>
              <a:buFontTx/>
              <a:buNone/>
              <a:defRPr sz="1600"/>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3"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94" name="Picture Placeholder 2"/>
          <p:cNvSpPr/>
          <p:nvPr>
            <p:ph type="pic" idx="13"/>
          </p:nvPr>
        </p:nvSpPr>
        <p:spPr>
          <a:xfrm>
            <a:off x="0" y="-2"/>
            <a:ext cx="12188953" cy="4572001"/>
          </a:xfrm>
          <a:prstGeom prst="rect">
            <a:avLst/>
          </a:prstGeom>
        </p:spPr>
        <p:txBody>
          <a:bodyPr lIns="91439" rIns="91439">
            <a:noAutofit/>
          </a:bodyPr>
          <a:lstStyle/>
          <a:p>
            <a:pPr/>
          </a:p>
        </p:txBody>
      </p:sp>
      <p:sp>
        <p:nvSpPr>
          <p:cNvPr id="95"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pPr/>
            <a:r>
              <a:t>Body Level One</a:t>
            </a:r>
          </a:p>
          <a:p>
            <a:pPr lvl="1"/>
            <a:r>
              <a:t>Body Level Two</a:t>
            </a:r>
          </a:p>
          <a:p>
            <a:pPr lvl="2"/>
            <a:r>
              <a:t>Body Level Three</a:t>
            </a:r>
          </a:p>
          <a:p>
            <a:pPr lvl="3"/>
            <a:r>
              <a:t>Body Level Four</a:t>
            </a:r>
          </a:p>
          <a:p>
            <a:pPr lvl="4"/>
            <a:r>
              <a:t>Body Level Five</a:t>
            </a:r>
          </a:p>
        </p:txBody>
      </p:sp>
      <p:sp>
        <p:nvSpPr>
          <p:cNvPr id="96" name="Straight Connector 7"/>
          <p:cNvSpPr/>
          <p:nvPr/>
        </p:nvSpPr>
        <p:spPr>
          <a:xfrm flipV="1">
            <a:off x="8386843" y="5264105"/>
            <a:ext cx="1" cy="914401"/>
          </a:xfrm>
          <a:prstGeom prst="line">
            <a:avLst/>
          </a:prstGeom>
          <a:ln w="19050">
            <a:solidFill>
              <a:schemeClr val="accent1"/>
            </a:solidFill>
          </a:ln>
        </p:spPr>
        <p:txBody>
          <a:bodyPr lIns="45719" rIns="45719"/>
          <a:lstStyle/>
          <a:p>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0837333" y="6492293"/>
            <a:ext cx="244287" cy="231141"/>
          </a:xfrm>
          <a:prstGeom prst="rect">
            <a:avLst/>
          </a:prstGeom>
          <a:ln w="12700">
            <a:miter lim="400000"/>
          </a:ln>
        </p:spPr>
        <p:txBody>
          <a:bodyPr wrap="none" lIns="45719" rIns="45719" anchor="ctr">
            <a:spAutoFit/>
          </a:bodyPr>
          <a:lstStyle>
            <a:lvl1pPr>
              <a:defRPr sz="1000">
                <a:solidFill>
                  <a:srgbClr val="0D0D0D"/>
                </a:solidFill>
                <a:latin typeface="Tw Cen MT Condensed"/>
                <a:ea typeface="Tw Cen MT Condensed"/>
                <a:cs typeface="Tw Cen MT Condensed"/>
                <a:sym typeface="Tw Cen MT Condense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1pPr>
      <a:lvl2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2pPr>
      <a:lvl3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3pPr>
      <a:lvl4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4pPr>
      <a:lvl5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5pPr>
      <a:lvl6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6pPr>
      <a:lvl7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7pPr>
      <a:lvl8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8pPr>
      <a:lvl9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w Cen MT"/>
        <a:buChar char=" "/>
        <a:tabLst/>
        <a:defRPr b="0" baseline="0" cap="none" i="0" spc="0" strike="noStrike" sz="2200" u="none">
          <a:ln>
            <a:noFill/>
          </a:ln>
          <a:solidFill>
            <a:srgbClr val="000000"/>
          </a:solidFill>
          <a:uFillTx/>
          <a:latin typeface="Tw Cen MT"/>
          <a:ea typeface="Tw Cen MT"/>
          <a:cs typeface="Tw Cen MT"/>
          <a:sym typeface="Tw Cen MT"/>
        </a:defRPr>
      </a:lvl1pPr>
      <a:lvl2pPr marL="295655" marR="0" indent="-167639"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Tw Cen MT"/>
          <a:ea typeface="Tw Cen MT"/>
          <a:cs typeface="Tw Cen MT"/>
          <a:sym typeface="Tw Cen MT"/>
        </a:defRPr>
      </a:lvl2pPr>
      <a:lvl3pPr marL="526433"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Tw Cen MT"/>
          <a:ea typeface="Tw Cen MT"/>
          <a:cs typeface="Tw Cen MT"/>
          <a:sym typeface="Tw Cen MT"/>
        </a:defRPr>
      </a:lvl3pPr>
      <a:lvl4pPr marL="672737"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Tw Cen MT"/>
          <a:ea typeface="Tw Cen MT"/>
          <a:cs typeface="Tw Cen MT"/>
          <a:sym typeface="Tw Cen MT"/>
        </a:defRPr>
      </a:lvl4pPr>
      <a:lvl5pPr marL="855617"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Tw Cen MT"/>
          <a:ea typeface="Tw Cen MT"/>
          <a:cs typeface="Tw Cen MT"/>
          <a:sym typeface="Tw Cen MT"/>
        </a:defRPr>
      </a:lvl5pPr>
      <a:lvl6pPr marL="992777"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Tw Cen MT"/>
          <a:ea typeface="Tw Cen MT"/>
          <a:cs typeface="Tw Cen MT"/>
          <a:sym typeface="Tw Cen MT"/>
        </a:defRPr>
      </a:lvl6pPr>
      <a:lvl7pPr marL="1139081"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Tw Cen MT"/>
          <a:ea typeface="Tw Cen MT"/>
          <a:cs typeface="Tw Cen MT"/>
          <a:sym typeface="Tw Cen MT"/>
        </a:defRPr>
      </a:lvl7pPr>
      <a:lvl8pPr marL="1294529"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Tw Cen MT"/>
          <a:ea typeface="Tw Cen MT"/>
          <a:cs typeface="Tw Cen MT"/>
          <a:sym typeface="Tw Cen MT"/>
        </a:defRPr>
      </a:lvl8pPr>
      <a:lvl9pPr marL="1440833"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Tw Cen MT"/>
          <a:ea typeface="Tw Cen MT"/>
          <a:cs typeface="Tw Cen MT"/>
          <a:sym typeface="Tw Cen MT"/>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1pPr>
      <a:lvl2pPr marL="0" marR="0" indent="4572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2pPr>
      <a:lvl3pPr marL="0" marR="0" indent="9144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3pPr>
      <a:lvl4pPr marL="0" marR="0" indent="13716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4pPr>
      <a:lvl5pPr marL="0" marR="0" indent="18288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5pPr>
      <a:lvl6pPr marL="0" marR="0" indent="22860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6pPr>
      <a:lvl7pPr marL="0" marR="0" indent="27432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7pPr>
      <a:lvl8pPr marL="0" marR="0" indent="32004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8pPr>
      <a:lvl9pPr marL="0" marR="0" indent="36576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datacamp.com/community/blog/r-xts-cheat-sheet" TargetMode="External"/><Relationship Id="rId3" Type="http://schemas.openxmlformats.org/officeDocument/2006/relationships/hyperlink" Target="https://lamfo-unb.github.io/2017/07/22/intro-stock-analysis-1/" TargetMode="External"/><Relationship Id="rId4" Type="http://schemas.openxmlformats.org/officeDocument/2006/relationships/hyperlink" Target="https://s3.amazonaws.com/assets.datacamp.com/blog_assets/xts_Cheat_Sheet_R.pdf" TargetMode="External"/><Relationship Id="rId5" Type="http://schemas.openxmlformats.org/officeDocument/2006/relationships/hyperlink" Target="https://a-little-book-of-r-for-time-series.readthedocs.io/en/latest/src/timeseries.html" TargetMode="External"/><Relationship Id="rId6" Type="http://schemas.openxmlformats.org/officeDocument/2006/relationships/hyperlink" Target="https://nwfsc-timeseries.github.io/atsa-labs/sec-tslab-correlation-within-and-among-time-series.html" TargetMode="External"/><Relationship Id="rId7" Type="http://schemas.openxmlformats.org/officeDocument/2006/relationships/hyperlink" Target="https://online.stat.psu.edu/stat501/lesson/14/14.1" TargetMode="External"/><Relationship Id="rId8" Type="http://schemas.openxmlformats.org/officeDocument/2006/relationships/hyperlink" Target="https://en.wikipedia.org/wiki/Moving-average_model#Definition"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Rajwantmishra/DATA621_CR4/tree/master/Final"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searchgate.net/publication/235678507_Using_Data_Mining_with_Time_Series_Data_in_Short-Term_Stocks_Prediction_A_Literature_Review"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ctrTitle"/>
          </p:nvPr>
        </p:nvSpPr>
        <p:spPr>
          <a:xfrm>
            <a:off x="457200" y="4960137"/>
            <a:ext cx="7772400" cy="1463041"/>
          </a:xfrm>
          <a:prstGeom prst="rect">
            <a:avLst/>
          </a:prstGeom>
        </p:spPr>
        <p:txBody>
          <a:bodyPr/>
          <a:lstStyle/>
          <a:p>
            <a:pPr/>
            <a:r>
              <a:t>Data 621 Final Project</a:t>
            </a:r>
          </a:p>
        </p:txBody>
      </p:sp>
      <p:sp>
        <p:nvSpPr>
          <p:cNvPr id="127" name="Subtitle 2"/>
          <p:cNvSpPr txBox="1"/>
          <p:nvPr>
            <p:ph type="subTitle" sz="quarter" idx="1"/>
          </p:nvPr>
        </p:nvSpPr>
        <p:spPr>
          <a:xfrm>
            <a:off x="8610600" y="4960137"/>
            <a:ext cx="3200400" cy="1463041"/>
          </a:xfrm>
          <a:prstGeom prst="rect">
            <a:avLst/>
          </a:prstGeom>
        </p:spPr>
        <p:txBody>
          <a:bodyPr/>
          <a:lstStyle/>
          <a:p>
            <a:pPr>
              <a:lnSpc>
                <a:spcPct val="90000"/>
              </a:lnSpc>
              <a:defRPr sz="1500"/>
            </a:pPr>
            <a:r>
              <a:t>Rajwant Mishra, </a:t>
            </a:r>
          </a:p>
          <a:p>
            <a:pPr>
              <a:lnSpc>
                <a:spcPct val="90000"/>
              </a:lnSpc>
              <a:defRPr sz="1500"/>
            </a:pPr>
            <a:r>
              <a:t>Priya Shaji, </a:t>
            </a:r>
          </a:p>
          <a:p>
            <a:pPr>
              <a:lnSpc>
                <a:spcPct val="90000"/>
              </a:lnSpc>
              <a:defRPr sz="1500"/>
            </a:pPr>
            <a:r>
              <a:t>Debabrata Kabiraj, </a:t>
            </a:r>
          </a:p>
          <a:p>
            <a:pPr>
              <a:lnSpc>
                <a:spcPct val="90000"/>
              </a:lnSpc>
              <a:defRPr sz="1500"/>
            </a:pPr>
            <a:r>
              <a:t>Isabel Ramesar, </a:t>
            </a:r>
          </a:p>
          <a:p>
            <a:pPr>
              <a:lnSpc>
                <a:spcPct val="90000"/>
              </a:lnSpc>
              <a:defRPr sz="1500"/>
            </a:pPr>
            <a:r>
              <a:t>Sin Ying Wong and </a:t>
            </a:r>
          </a:p>
          <a:p>
            <a:pPr>
              <a:lnSpc>
                <a:spcPct val="90000"/>
              </a:lnSpc>
              <a:defRPr sz="1500"/>
            </a:pPr>
            <a:r>
              <a:t>Fan Xu</a:t>
            </a:r>
          </a:p>
        </p:txBody>
      </p:sp>
      <p:sp>
        <p:nvSpPr>
          <p:cNvPr id="128" name="TextBox 3"/>
          <p:cNvSpPr txBox="1"/>
          <p:nvPr/>
        </p:nvSpPr>
        <p:spPr>
          <a:xfrm>
            <a:off x="4474212" y="5899956"/>
            <a:ext cx="3755388" cy="48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lvl1pPr>
          </a:lstStyle>
          <a:p>
            <a:pPr/>
            <a:r>
              <a:t>Critical Thinking Group 4</a:t>
            </a:r>
          </a:p>
        </p:txBody>
      </p:sp>
      <p:sp>
        <p:nvSpPr>
          <p:cNvPr id="129" name="Title 1"/>
          <p:cNvSpPr txBox="1"/>
          <p:nvPr/>
        </p:nvSpPr>
        <p:spPr>
          <a:xfrm>
            <a:off x="-2" y="1355546"/>
            <a:ext cx="12192003" cy="1463041"/>
          </a:xfrm>
          <a:prstGeom prst="rect">
            <a:avLst/>
          </a:prstGeom>
          <a:gradFill>
            <a:gsLst>
              <a:gs pos="0">
                <a:srgbClr val="24BFC8"/>
              </a:gs>
              <a:gs pos="100000">
                <a:srgbClr val="40EFFA"/>
              </a:gs>
            </a:gsLst>
            <a:path path="circle">
              <a:fillToRect l="37721" t="-19636" r="62278" b="119636"/>
            </a:path>
          </a:gradFill>
          <a:ln w="12700">
            <a:miter lim="400000"/>
          </a:ln>
          <a:effectLst>
            <a:outerShdw sx="100000" sy="100000" kx="0" ky="0" algn="b" rotWithShape="0" blurRad="76200" dist="25400" dir="5400000">
              <a:srgbClr val="000000">
                <a:alpha val="60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914400">
              <a:lnSpc>
                <a:spcPct val="80000"/>
              </a:lnSpc>
              <a:defRPr cap="all" spc="200" sz="5000">
                <a:solidFill>
                  <a:srgbClr val="0D0D0D"/>
                </a:solidFill>
                <a:latin typeface="Tw Cen MT Condensed"/>
                <a:ea typeface="Tw Cen MT Condensed"/>
                <a:cs typeface="Tw Cen MT Condensed"/>
                <a:sym typeface="Tw Cen MT Condensed"/>
              </a:defRPr>
            </a:lvl1pPr>
          </a:lstStyle>
          <a:p>
            <a:pPr/>
            <a:r>
              <a:t>Time Series Analysis  on stocks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xfrm>
            <a:off x="1024127" y="585216"/>
            <a:ext cx="6066820" cy="1499617"/>
          </a:xfrm>
          <a:prstGeom prst="rect">
            <a:avLst/>
          </a:prstGeom>
        </p:spPr>
        <p:txBody>
          <a:bodyPr/>
          <a:lstStyle/>
          <a:p>
            <a:pPr/>
            <a:r>
              <a:t>Experiment result </a:t>
            </a:r>
          </a:p>
        </p:txBody>
      </p:sp>
      <p:sp>
        <p:nvSpPr>
          <p:cNvPr id="160" name="Content Placeholder 2"/>
          <p:cNvSpPr txBox="1"/>
          <p:nvPr>
            <p:ph type="body" sz="half" idx="1"/>
          </p:nvPr>
        </p:nvSpPr>
        <p:spPr>
          <a:xfrm>
            <a:off x="1024128" y="2285999"/>
            <a:ext cx="5483351" cy="4023361"/>
          </a:xfrm>
          <a:prstGeom prst="rect">
            <a:avLst/>
          </a:prstGeom>
        </p:spPr>
        <p:txBody>
          <a:bodyPr/>
          <a:lstStyle/>
          <a:p>
            <a:pPr marL="279400" indent="-279400" algn="just">
              <a:lnSpc>
                <a:spcPct val="140000"/>
              </a:lnSpc>
              <a:buFont typeface="Arial"/>
              <a:buChar char="•"/>
            </a:pPr>
            <a:r>
              <a:t>As we can very clearly see the from the figure in right :</a:t>
            </a:r>
          </a:p>
          <a:p>
            <a:pPr marL="279400" indent="-279400" algn="just">
              <a:lnSpc>
                <a:spcPct val="140000"/>
              </a:lnSpc>
              <a:buFont typeface="Arial"/>
              <a:buChar char="•"/>
            </a:pPr>
            <a:r>
              <a:t>MA Model has predicted best in case of  Year 2020 from the model which was fitted on data until Year  Dec-2019.</a:t>
            </a:r>
          </a:p>
          <a:p>
            <a:pPr marL="279400" indent="-279400" algn="just">
              <a:lnSpc>
                <a:spcPct val="140000"/>
              </a:lnSpc>
              <a:buFont typeface="Arial"/>
              <a:buChar char="•"/>
            </a:pPr>
            <a:r>
              <a:t>AR model prediction is way off from actual value, even though its close to negative range of the prediction. </a:t>
            </a:r>
          </a:p>
        </p:txBody>
      </p:sp>
      <p:pic>
        <p:nvPicPr>
          <p:cNvPr id="161" name="Picture 5" descr="Picture 5"/>
          <p:cNvPicPr>
            <a:picLocks noChangeAspect="1"/>
          </p:cNvPicPr>
          <p:nvPr/>
        </p:nvPicPr>
        <p:blipFill>
          <a:blip r:embed="rId2">
            <a:extLst/>
          </a:blip>
          <a:stretch>
            <a:fillRect/>
          </a:stretch>
        </p:blipFill>
        <p:spPr>
          <a:xfrm>
            <a:off x="6858000" y="768350"/>
            <a:ext cx="4693921" cy="3190850"/>
          </a:xfrm>
          <a:prstGeom prst="rect">
            <a:avLst/>
          </a:prstGeom>
          <a:ln w="12700">
            <a:miter lim="400000"/>
          </a:ln>
        </p:spPr>
      </p:pic>
      <p:pic>
        <p:nvPicPr>
          <p:cNvPr id="162" name="Picture 4" descr="Picture 4"/>
          <p:cNvPicPr>
            <a:picLocks noChangeAspect="1"/>
          </p:cNvPicPr>
          <p:nvPr/>
        </p:nvPicPr>
        <p:blipFill>
          <a:blip r:embed="rId3">
            <a:extLst/>
          </a:blip>
          <a:stretch>
            <a:fillRect/>
          </a:stretch>
        </p:blipFill>
        <p:spPr>
          <a:xfrm>
            <a:off x="6858000" y="3589866"/>
            <a:ext cx="4693921" cy="2986780"/>
          </a:xfrm>
          <a:prstGeom prst="rect">
            <a:avLst/>
          </a:prstGeom>
          <a:ln w="12700">
            <a:miter lim="400000"/>
          </a:ln>
        </p:spPr>
      </p:pic>
      <p:sp>
        <p:nvSpPr>
          <p:cNvPr id="163" name="TextBox 6"/>
          <p:cNvSpPr txBox="1"/>
          <p:nvPr/>
        </p:nvSpPr>
        <p:spPr>
          <a:xfrm>
            <a:off x="8001000" y="768349"/>
            <a:ext cx="2057400"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MA Model</a:t>
            </a:r>
          </a:p>
        </p:txBody>
      </p:sp>
      <p:sp>
        <p:nvSpPr>
          <p:cNvPr id="164" name="TextBox 7"/>
          <p:cNvSpPr txBox="1"/>
          <p:nvPr/>
        </p:nvSpPr>
        <p:spPr>
          <a:xfrm>
            <a:off x="8001000" y="3589866"/>
            <a:ext cx="2057400"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AR Model</a:t>
            </a:r>
          </a:p>
        </p:txBody>
      </p:sp>
      <p:sp>
        <p:nvSpPr>
          <p:cNvPr id="165" name="TextBox 8"/>
          <p:cNvSpPr txBox="1"/>
          <p:nvPr/>
        </p:nvSpPr>
        <p:spPr>
          <a:xfrm>
            <a:off x="7801715" y="4109449"/>
            <a:ext cx="1055078"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Predicted </a:t>
            </a:r>
          </a:p>
        </p:txBody>
      </p:sp>
      <p:sp>
        <p:nvSpPr>
          <p:cNvPr id="166" name="Straight Connector 10"/>
          <p:cNvSpPr/>
          <p:nvPr/>
        </p:nvSpPr>
        <p:spPr>
          <a:xfrm>
            <a:off x="7455876" y="4294116"/>
            <a:ext cx="330132" cy="1"/>
          </a:xfrm>
          <a:prstGeom prst="line">
            <a:avLst/>
          </a:prstGeom>
          <a:ln>
            <a:solidFill>
              <a:srgbClr val="0070C0"/>
            </a:solidFill>
            <a:prstDash val="dash"/>
          </a:ln>
        </p:spPr>
        <p:txBody>
          <a:bodyPr lIns="45719" rIns="45719"/>
          <a:lstStyle/>
          <a:p>
            <a:pPr/>
          </a:p>
        </p:txBody>
      </p:sp>
      <p:sp>
        <p:nvSpPr>
          <p:cNvPr id="167" name="TextBox 11"/>
          <p:cNvSpPr txBox="1"/>
          <p:nvPr/>
        </p:nvSpPr>
        <p:spPr>
          <a:xfrm>
            <a:off x="7801715" y="4345402"/>
            <a:ext cx="1055078"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Range  </a:t>
            </a:r>
          </a:p>
        </p:txBody>
      </p:sp>
      <p:sp>
        <p:nvSpPr>
          <p:cNvPr id="168" name="Straight Connector 12"/>
          <p:cNvSpPr/>
          <p:nvPr/>
        </p:nvSpPr>
        <p:spPr>
          <a:xfrm>
            <a:off x="7485191" y="4530068"/>
            <a:ext cx="300817" cy="1"/>
          </a:xfrm>
          <a:prstGeom prst="line">
            <a:avLst/>
          </a:prstGeom>
          <a:ln>
            <a:solidFill>
              <a:srgbClr val="FF0000"/>
            </a:solidFill>
          </a:ln>
        </p:spPr>
        <p:txBody>
          <a:bodyPr lIns="45719" rIns="45719"/>
          <a:lstStyle/>
          <a:p>
            <a:pPr/>
          </a:p>
        </p:txBody>
      </p:sp>
      <p:sp>
        <p:nvSpPr>
          <p:cNvPr id="169" name="TextBox 17"/>
          <p:cNvSpPr txBox="1"/>
          <p:nvPr/>
        </p:nvSpPr>
        <p:spPr>
          <a:xfrm>
            <a:off x="7786007" y="1393871"/>
            <a:ext cx="1055078"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Predicted </a:t>
            </a:r>
          </a:p>
        </p:txBody>
      </p:sp>
      <p:sp>
        <p:nvSpPr>
          <p:cNvPr id="170" name="Straight Connector 18"/>
          <p:cNvSpPr/>
          <p:nvPr/>
        </p:nvSpPr>
        <p:spPr>
          <a:xfrm>
            <a:off x="7440169" y="1578538"/>
            <a:ext cx="330132" cy="1"/>
          </a:xfrm>
          <a:prstGeom prst="line">
            <a:avLst/>
          </a:prstGeom>
          <a:ln>
            <a:solidFill>
              <a:srgbClr val="0070C0"/>
            </a:solidFill>
            <a:prstDash val="dash"/>
          </a:ln>
        </p:spPr>
        <p:txBody>
          <a:bodyPr lIns="45719" rIns="45719"/>
          <a:lstStyle/>
          <a:p>
            <a:pPr/>
          </a:p>
        </p:txBody>
      </p:sp>
      <p:sp>
        <p:nvSpPr>
          <p:cNvPr id="171" name="TextBox 19"/>
          <p:cNvSpPr txBox="1"/>
          <p:nvPr/>
        </p:nvSpPr>
        <p:spPr>
          <a:xfrm>
            <a:off x="7801715" y="1585441"/>
            <a:ext cx="1055078"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Range  </a:t>
            </a:r>
          </a:p>
        </p:txBody>
      </p:sp>
      <p:sp>
        <p:nvSpPr>
          <p:cNvPr id="172" name="Straight Connector 20"/>
          <p:cNvSpPr/>
          <p:nvPr/>
        </p:nvSpPr>
        <p:spPr>
          <a:xfrm>
            <a:off x="7485191" y="1770107"/>
            <a:ext cx="300817" cy="1"/>
          </a:xfrm>
          <a:prstGeom prst="line">
            <a:avLst/>
          </a:prstGeom>
          <a:ln>
            <a:solidFill>
              <a:srgbClr val="FF0000"/>
            </a:solidFill>
          </a:ln>
        </p:spPr>
        <p:txBody>
          <a:bodyPr lIns="45719" rIns="45719"/>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xfrm>
            <a:off x="1024128" y="585216"/>
            <a:ext cx="9720072" cy="1499617"/>
          </a:xfrm>
          <a:prstGeom prst="rect">
            <a:avLst/>
          </a:prstGeom>
        </p:spPr>
        <p:txBody>
          <a:bodyPr/>
          <a:lstStyle>
            <a:lvl1pPr marL="228600" indent="-228600">
              <a:buSzPct val="100000"/>
              <a:buAutoNum type="romanUcPeriod" startAt="1"/>
              <a:defRPr spc="88" sz="4800"/>
            </a:lvl1pPr>
          </a:lstStyle>
          <a:p>
            <a:pPr/>
            <a:r>
              <a:t> Discussion and conclusion</a:t>
            </a:r>
          </a:p>
        </p:txBody>
      </p:sp>
      <p:sp>
        <p:nvSpPr>
          <p:cNvPr id="175" name="Content Placeholder 2"/>
          <p:cNvSpPr txBox="1"/>
          <p:nvPr>
            <p:ph type="body" sz="half" idx="1"/>
          </p:nvPr>
        </p:nvSpPr>
        <p:spPr>
          <a:xfrm>
            <a:off x="1024127" y="2285999"/>
            <a:ext cx="5271165" cy="4023361"/>
          </a:xfrm>
          <a:prstGeom prst="rect">
            <a:avLst/>
          </a:prstGeom>
        </p:spPr>
        <p:txBody>
          <a:bodyPr/>
          <a:lstStyle/>
          <a:p>
            <a:pPr algn="just"/>
            <a:r>
              <a:t>If we compare the data and results from AR and MA Model , we noted that:</a:t>
            </a:r>
          </a:p>
          <a:p>
            <a:pPr algn="just"/>
            <a:r>
              <a:t>MA model seems to be doing better with predication when we used data till Dec 2019. </a:t>
            </a:r>
          </a:p>
          <a:p>
            <a:pPr algn="just"/>
            <a:r>
              <a:t>For instance from the figure in right we can see very clearly a sharp drop in price , due to COVID-19 Pandemic. Letss see how these two Model predicted if we go by full data:</a:t>
            </a:r>
          </a:p>
          <a:p>
            <a:pPr algn="just"/>
            <a:r>
              <a:t>Cont. Next slide….</a:t>
            </a:r>
          </a:p>
        </p:txBody>
      </p:sp>
      <p:pic>
        <p:nvPicPr>
          <p:cNvPr id="176" name="Picture 3" descr="Picture 3"/>
          <p:cNvPicPr>
            <a:picLocks noChangeAspect="1"/>
          </p:cNvPicPr>
          <p:nvPr/>
        </p:nvPicPr>
        <p:blipFill>
          <a:blip r:embed="rId2">
            <a:extLst/>
          </a:blip>
          <a:stretch>
            <a:fillRect/>
          </a:stretch>
        </p:blipFill>
        <p:spPr>
          <a:xfrm>
            <a:off x="6499626" y="2286000"/>
            <a:ext cx="5545837" cy="313006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xfrm>
            <a:off x="1024128" y="585216"/>
            <a:ext cx="9720072" cy="1499617"/>
          </a:xfrm>
          <a:prstGeom prst="rect">
            <a:avLst/>
          </a:prstGeom>
        </p:spPr>
        <p:txBody>
          <a:bodyPr/>
          <a:lstStyle>
            <a:lvl1pPr marL="228600" indent="-228600">
              <a:buSzPct val="100000"/>
              <a:buAutoNum type="romanUcPeriod" startAt="2"/>
              <a:defRPr sz="4800"/>
            </a:lvl1pPr>
          </a:lstStyle>
          <a:p>
            <a:pPr/>
            <a:r>
              <a:t> Discussion and conclusion</a:t>
            </a:r>
          </a:p>
        </p:txBody>
      </p:sp>
      <p:pic>
        <p:nvPicPr>
          <p:cNvPr id="179" name="Content Placeholder 3" descr="Content Placeholder 3"/>
          <p:cNvPicPr>
            <a:picLocks noChangeAspect="1"/>
          </p:cNvPicPr>
          <p:nvPr/>
        </p:nvPicPr>
        <p:blipFill>
          <a:blip r:embed="rId2">
            <a:extLst/>
          </a:blip>
          <a:stretch>
            <a:fillRect/>
          </a:stretch>
        </p:blipFill>
        <p:spPr>
          <a:xfrm>
            <a:off x="5441388" y="2084832"/>
            <a:ext cx="6477269" cy="4022726"/>
          </a:xfrm>
          <a:prstGeom prst="rect">
            <a:avLst/>
          </a:prstGeom>
          <a:ln w="12700">
            <a:miter lim="400000"/>
          </a:ln>
        </p:spPr>
      </p:pic>
      <p:sp>
        <p:nvSpPr>
          <p:cNvPr id="180" name="Connector: Elbow 5"/>
          <p:cNvSpPr/>
          <p:nvPr/>
        </p:nvSpPr>
        <p:spPr>
          <a:xfrm>
            <a:off x="4079630" y="2084832"/>
            <a:ext cx="3323493" cy="1344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714" y="0"/>
                </a:lnTo>
                <a:lnTo>
                  <a:pt x="7714" y="21600"/>
                </a:lnTo>
                <a:lnTo>
                  <a:pt x="21600" y="21600"/>
                </a:lnTo>
              </a:path>
            </a:pathLst>
          </a:custGeom>
          <a:ln>
            <a:solidFill>
              <a:schemeClr val="accent1"/>
            </a:solidFill>
            <a:tailEnd type="triangle"/>
          </a:ln>
        </p:spPr>
        <p:txBody>
          <a:bodyPr lIns="45719" rIns="45719" anchor="ctr"/>
          <a:lstStyle/>
          <a:p>
            <a:pPr/>
          </a:p>
        </p:txBody>
      </p:sp>
      <p:sp>
        <p:nvSpPr>
          <p:cNvPr id="181" name="Connector: Elbow 7"/>
          <p:cNvSpPr/>
          <p:nvPr/>
        </p:nvSpPr>
        <p:spPr>
          <a:xfrm>
            <a:off x="4308230" y="3253154"/>
            <a:ext cx="3094893" cy="1675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23" y="0"/>
                </a:lnTo>
                <a:lnTo>
                  <a:pt x="2823" y="21600"/>
                </a:lnTo>
                <a:lnTo>
                  <a:pt x="21600" y="21600"/>
                </a:lnTo>
              </a:path>
            </a:pathLst>
          </a:custGeom>
          <a:ln>
            <a:solidFill>
              <a:schemeClr val="accent1"/>
            </a:solidFill>
            <a:tailEnd type="triangle"/>
          </a:ln>
        </p:spPr>
        <p:txBody>
          <a:bodyPr lIns="45719" rIns="45719" anchor="ctr"/>
          <a:lstStyle/>
          <a:p>
            <a:pPr/>
          </a:p>
        </p:txBody>
      </p:sp>
      <p:sp>
        <p:nvSpPr>
          <p:cNvPr id="182" name="TextBox 14"/>
          <p:cNvSpPr txBox="1"/>
          <p:nvPr/>
        </p:nvSpPr>
        <p:spPr>
          <a:xfrm>
            <a:off x="1987062" y="1900165"/>
            <a:ext cx="2022232" cy="488316"/>
          </a:xfrm>
          <a:prstGeom prst="rect">
            <a:avLst/>
          </a:prstGeom>
          <a:solidFill>
            <a:srgbClr val="FFFFFF"/>
          </a:solidFill>
          <a:ln w="15875">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Diff of MA model and AR Model</a:t>
            </a:r>
          </a:p>
        </p:txBody>
      </p:sp>
      <p:sp>
        <p:nvSpPr>
          <p:cNvPr id="183" name="TextBox 15"/>
          <p:cNvSpPr txBox="1"/>
          <p:nvPr/>
        </p:nvSpPr>
        <p:spPr>
          <a:xfrm>
            <a:off x="2171699" y="2929988"/>
            <a:ext cx="2022233" cy="488316"/>
          </a:xfrm>
          <a:prstGeom prst="rect">
            <a:avLst/>
          </a:prstGeom>
          <a:solidFill>
            <a:srgbClr val="FFFFFF"/>
          </a:solidFill>
          <a:ln w="15875">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Diff of AR Model Actual Data</a:t>
            </a:r>
          </a:p>
        </p:txBody>
      </p:sp>
      <p:sp>
        <p:nvSpPr>
          <p:cNvPr id="184" name="TextBox 18"/>
          <p:cNvSpPr txBox="1"/>
          <p:nvPr/>
        </p:nvSpPr>
        <p:spPr>
          <a:xfrm>
            <a:off x="580291" y="3731209"/>
            <a:ext cx="3499341" cy="2263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r>
              <a:t>When  we use full data set to predict the value for year 2020.</a:t>
            </a:r>
          </a:p>
          <a:p>
            <a:pPr algn="just"/>
          </a:p>
          <a:p>
            <a:pPr algn="just"/>
            <a:r>
              <a:t>AR Model does good with data set with random variation and model is able to predict better in comparison with MA model. </a:t>
            </a:r>
          </a:p>
          <a:p>
            <a:pPr algn="just"/>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title"/>
          </p:nvPr>
        </p:nvSpPr>
        <p:spPr>
          <a:xfrm>
            <a:off x="1024128" y="585216"/>
            <a:ext cx="9720072" cy="1499617"/>
          </a:xfrm>
          <a:prstGeom prst="rect">
            <a:avLst/>
          </a:prstGeom>
        </p:spPr>
        <p:txBody>
          <a:bodyPr/>
          <a:lstStyle>
            <a:lvl1pPr marL="571500" indent="-571500">
              <a:buSzPct val="100000"/>
              <a:buAutoNum type="romanUcPeriod" startAt="3"/>
              <a:defRPr spc="88" sz="4800"/>
            </a:lvl1pPr>
          </a:lstStyle>
          <a:p>
            <a:pPr/>
            <a:r>
              <a:t> Discussion and conclusion</a:t>
            </a:r>
          </a:p>
        </p:txBody>
      </p:sp>
      <p:sp>
        <p:nvSpPr>
          <p:cNvPr id="187" name="Content Placeholder 2"/>
          <p:cNvSpPr txBox="1"/>
          <p:nvPr>
            <p:ph type="body" idx="1"/>
          </p:nvPr>
        </p:nvSpPr>
        <p:spPr>
          <a:xfrm>
            <a:off x="1024127" y="2285999"/>
            <a:ext cx="9720075" cy="4023361"/>
          </a:xfrm>
          <a:prstGeom prst="rect">
            <a:avLst/>
          </a:prstGeom>
        </p:spPr>
        <p:txBody>
          <a:bodyPr/>
          <a:lstStyle/>
          <a:p>
            <a:pPr algn="just"/>
            <a:r>
              <a:t>Based upon our underacting of this time series analysis we noted that :</a:t>
            </a:r>
          </a:p>
          <a:p>
            <a:pPr algn="just"/>
            <a:r>
              <a:t>Different model can be used to better predict same set of time series </a:t>
            </a:r>
          </a:p>
          <a:p>
            <a:pPr algn="just"/>
            <a:r>
              <a:t>AR model is would always perform better for few prediction if market is not stable </a:t>
            </a:r>
          </a:p>
          <a:p>
            <a:pPr algn="just"/>
            <a:r>
              <a:t>MA model may give better predication when market is very unstable </a:t>
            </a:r>
          </a:p>
          <a:p>
            <a:pPr algn="just"/>
            <a:r>
              <a:t>Training and testing in Time series data depends on portioning data by date , Random selection of such data may not be accurate choice to better check the efficiency of the model.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itle 1"/>
          <p:cNvSpPr txBox="1"/>
          <p:nvPr>
            <p:ph type="title"/>
          </p:nvPr>
        </p:nvSpPr>
        <p:spPr>
          <a:xfrm>
            <a:off x="1024128" y="585216"/>
            <a:ext cx="9720072" cy="1499617"/>
          </a:xfrm>
          <a:prstGeom prst="rect">
            <a:avLst/>
          </a:prstGeom>
        </p:spPr>
        <p:txBody>
          <a:bodyPr/>
          <a:lstStyle>
            <a:lvl1pPr>
              <a:defRPr sz="5400"/>
            </a:lvl1pPr>
          </a:lstStyle>
          <a:p>
            <a:pPr/>
            <a:r>
              <a:t>Reference</a:t>
            </a:r>
          </a:p>
        </p:txBody>
      </p:sp>
      <p:sp>
        <p:nvSpPr>
          <p:cNvPr id="190" name="Content Placeholder 2"/>
          <p:cNvSpPr txBox="1"/>
          <p:nvPr>
            <p:ph type="body" idx="1"/>
          </p:nvPr>
        </p:nvSpPr>
        <p:spPr>
          <a:xfrm>
            <a:off x="1024127" y="2285999"/>
            <a:ext cx="9720075" cy="4023361"/>
          </a:xfrm>
          <a:prstGeom prst="rect">
            <a:avLst/>
          </a:prstGeom>
        </p:spPr>
        <p:txBody>
          <a:bodyPr/>
          <a:lstStyle/>
          <a:p>
            <a:pPr marL="276300" indent="-276300" defTabSz="363138">
              <a:lnSpc>
                <a:spcPct val="72000"/>
              </a:lnSpc>
              <a:spcBef>
                <a:spcPts val="1700"/>
              </a:spcBef>
              <a:defRPr sz="2664"/>
            </a:pPr>
          </a:p>
          <a:p>
            <a:pPr marL="276300" indent="-276300" defTabSz="363138">
              <a:lnSpc>
                <a:spcPct val="72000"/>
              </a:lnSpc>
              <a:spcBef>
                <a:spcPts val="1700"/>
              </a:spcBef>
              <a:defRPr sz="2664" u="sng">
                <a:solidFill>
                  <a:schemeClr val="accent1"/>
                </a:solidFill>
              </a:defRPr>
            </a:pPr>
            <a:r>
              <a:rPr>
                <a:solidFill>
                  <a:srgbClr val="6B9F25"/>
                </a:solidFill>
                <a:uFill>
                  <a:solidFill>
                    <a:srgbClr val="6B9F25"/>
                  </a:solidFill>
                </a:uFill>
                <a:hlinkClick r:id="rId2" invalidUrl="" action="" tgtFrame="" tooltip="" history="1" highlightClick="0" endSnd="0"/>
              </a:rPr>
              <a:t>Data Camp R cheat-sheet</a:t>
            </a:r>
          </a:p>
          <a:p>
            <a:pPr marL="276300" indent="-276300" defTabSz="363138">
              <a:lnSpc>
                <a:spcPct val="72000"/>
              </a:lnSpc>
              <a:spcBef>
                <a:spcPts val="1700"/>
              </a:spcBef>
              <a:defRPr sz="2664" u="sng">
                <a:solidFill>
                  <a:schemeClr val="accent1"/>
                </a:solidFill>
              </a:defRPr>
            </a:pPr>
            <a:r>
              <a:rPr>
                <a:solidFill>
                  <a:srgbClr val="6B9F25"/>
                </a:solidFill>
                <a:uFill>
                  <a:solidFill>
                    <a:srgbClr val="6B9F25"/>
                  </a:solidFill>
                </a:uFill>
                <a:hlinkClick r:id="rId3" invalidUrl="" action="" tgtFrame="" tooltip="" history="1" highlightClick="0" endSnd="0"/>
              </a:rPr>
              <a:t>Introduction to Stock Analysis</a:t>
            </a:r>
            <a:r>
              <a:rPr u="none">
                <a:solidFill>
                  <a:srgbClr val="000000"/>
                </a:solidFill>
              </a:rPr>
              <a:t> </a:t>
            </a:r>
          </a:p>
          <a:p>
            <a:pPr marL="276300" indent="-276300" defTabSz="363138">
              <a:lnSpc>
                <a:spcPct val="72000"/>
              </a:lnSpc>
              <a:spcBef>
                <a:spcPts val="1700"/>
              </a:spcBef>
              <a:defRPr sz="2664" u="sng">
                <a:solidFill>
                  <a:schemeClr val="accent1"/>
                </a:solidFill>
              </a:defRPr>
            </a:pPr>
            <a:r>
              <a:rPr>
                <a:solidFill>
                  <a:srgbClr val="6B9F25"/>
                </a:solidFill>
                <a:uFill>
                  <a:solidFill>
                    <a:srgbClr val="6B9F25"/>
                  </a:solidFill>
                </a:uFill>
                <a:hlinkClick r:id="rId4" invalidUrl="" action="" tgtFrame="" tooltip="" history="1" highlightClick="0" endSnd="0"/>
              </a:rPr>
              <a:t>R for Data Science cheat-sheet</a:t>
            </a:r>
          </a:p>
          <a:p>
            <a:pPr marL="276300" indent="-276300" defTabSz="363138">
              <a:lnSpc>
                <a:spcPct val="72000"/>
              </a:lnSpc>
              <a:spcBef>
                <a:spcPts val="1700"/>
              </a:spcBef>
              <a:defRPr sz="2664" u="sng">
                <a:solidFill>
                  <a:schemeClr val="accent1"/>
                </a:solidFill>
              </a:defRPr>
            </a:pPr>
            <a:r>
              <a:rPr>
                <a:solidFill>
                  <a:srgbClr val="6B9F25"/>
                </a:solidFill>
                <a:uFill>
                  <a:solidFill>
                    <a:srgbClr val="6B9F25"/>
                  </a:solidFill>
                </a:uFill>
                <a:hlinkClick r:id="rId5" invalidUrl="" action="" tgtFrame="" tooltip="" history="1" highlightClick="0" endSnd="0"/>
              </a:rPr>
              <a:t>A little book of R for Time Series</a:t>
            </a:r>
          </a:p>
          <a:p>
            <a:pPr marL="276300" indent="-276300" defTabSz="363138">
              <a:lnSpc>
                <a:spcPct val="72000"/>
              </a:lnSpc>
              <a:spcBef>
                <a:spcPts val="1700"/>
              </a:spcBef>
              <a:defRPr sz="2664" u="sng">
                <a:solidFill>
                  <a:schemeClr val="accent1"/>
                </a:solidFill>
              </a:defRPr>
            </a:pPr>
            <a:r>
              <a:rPr>
                <a:solidFill>
                  <a:srgbClr val="6B9F25"/>
                </a:solidFill>
                <a:uFill>
                  <a:solidFill>
                    <a:srgbClr val="6B9F25"/>
                  </a:solidFill>
                </a:uFill>
                <a:hlinkClick r:id="rId6" invalidUrl="" action="" tgtFrame="" tooltip="" history="1" highlightClick="0" endSnd="0"/>
              </a:rPr>
              <a:t>Applied Time Series Analysis for Fisheries and Environmental Sciences</a:t>
            </a:r>
            <a:r>
              <a:rPr u="none">
                <a:solidFill>
                  <a:srgbClr val="000000"/>
                </a:solidFill>
              </a:rPr>
              <a:t> </a:t>
            </a:r>
          </a:p>
          <a:p>
            <a:pPr marL="276300" indent="-276300" defTabSz="363138">
              <a:lnSpc>
                <a:spcPct val="72000"/>
              </a:lnSpc>
              <a:spcBef>
                <a:spcPts val="1700"/>
              </a:spcBef>
              <a:defRPr sz="2664"/>
            </a:pPr>
            <a:r>
              <a:rPr u="sng">
                <a:solidFill>
                  <a:srgbClr val="6B9F25"/>
                </a:solidFill>
                <a:uFill>
                  <a:solidFill>
                    <a:srgbClr val="6B9F25"/>
                  </a:solidFill>
                </a:uFill>
                <a:hlinkClick r:id="rId7" invalidUrl="" action="" tgtFrame="" tooltip="" history="1" highlightClick="0" endSnd="0"/>
              </a:rPr>
              <a:t>Autoregressive Models</a:t>
            </a:r>
          </a:p>
          <a:p>
            <a:pPr marL="276300" indent="-276300" defTabSz="363138">
              <a:lnSpc>
                <a:spcPct val="72000"/>
              </a:lnSpc>
              <a:spcBef>
                <a:spcPts val="1700"/>
              </a:spcBef>
              <a:defRPr sz="2664"/>
            </a:pPr>
            <a:r>
              <a:rPr u="sng">
                <a:solidFill>
                  <a:srgbClr val="6B9F25"/>
                </a:solidFill>
                <a:uFill>
                  <a:solidFill>
                    <a:srgbClr val="6B9F25"/>
                  </a:solidFill>
                </a:uFill>
                <a:hlinkClick r:id="rId8" invalidUrl="" action="" tgtFrame="" tooltip="" history="1" highlightClick="0" endSnd="0"/>
              </a:rPr>
              <a:t>Moving-average model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itle 1"/>
          <p:cNvSpPr txBox="1"/>
          <p:nvPr>
            <p:ph type="title"/>
          </p:nvPr>
        </p:nvSpPr>
        <p:spPr>
          <a:xfrm>
            <a:off x="1024128" y="585216"/>
            <a:ext cx="9720072" cy="1499617"/>
          </a:xfrm>
          <a:prstGeom prst="rect">
            <a:avLst/>
          </a:prstGeom>
        </p:spPr>
        <p:txBody>
          <a:bodyPr/>
          <a:lstStyle>
            <a:lvl1pPr>
              <a:defRPr sz="5400"/>
            </a:lvl1pPr>
          </a:lstStyle>
          <a:p>
            <a:pPr/>
            <a:r>
              <a:t>Appendices</a:t>
            </a:r>
          </a:p>
        </p:txBody>
      </p:sp>
      <p:sp>
        <p:nvSpPr>
          <p:cNvPr id="193" name="Content Placeholder 2"/>
          <p:cNvSpPr txBox="1"/>
          <p:nvPr>
            <p:ph type="body" idx="1"/>
          </p:nvPr>
        </p:nvSpPr>
        <p:spPr>
          <a:xfrm>
            <a:off x="1024127" y="2285999"/>
            <a:ext cx="9720075" cy="4023361"/>
          </a:xfrm>
          <a:prstGeom prst="rect">
            <a:avLst/>
          </a:prstGeom>
        </p:spPr>
        <p:txBody>
          <a:bodyPr/>
          <a:lstStyle/>
          <a:p>
            <a:pPr>
              <a:defRPr sz="2400"/>
            </a:pPr>
            <a:r>
              <a:t>Project GitHub link</a:t>
            </a:r>
          </a:p>
          <a:p>
            <a:pPr>
              <a:defRPr sz="2400"/>
            </a:pPr>
            <a:r>
              <a:rPr u="sng">
                <a:solidFill>
                  <a:srgbClr val="6B9F25"/>
                </a:solidFill>
                <a:uFill>
                  <a:solidFill>
                    <a:srgbClr val="6B9F25"/>
                  </a:solidFill>
                </a:uFill>
                <a:hlinkClick r:id="rId2" invalidUrl="" action="" tgtFrame="" tooltip="" history="1" highlightClick="0" endSnd="0"/>
              </a:rPr>
              <a:t>https://github.com/Rajwantmishra/DATA621_CR4/tree/master/Final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Rectangle 10"/>
          <p:cNvSpPr/>
          <p:nvPr/>
        </p:nvSpPr>
        <p:spPr>
          <a:xfrm>
            <a:off x="0" y="-1"/>
            <a:ext cx="12192000" cy="4572003"/>
          </a:xfrm>
          <a:prstGeom prst="rect">
            <a:avLst/>
          </a:prstGeom>
          <a:solidFill>
            <a:srgbClr val="1482AC"/>
          </a:solidFill>
          <a:ln w="12700">
            <a:miter lim="400000"/>
          </a:ln>
        </p:spPr>
        <p:txBody>
          <a:bodyPr lIns="45719" rIns="45719"/>
          <a:lstStyle/>
          <a:p>
            <a:pPr/>
          </a:p>
        </p:txBody>
      </p:sp>
      <p:sp>
        <p:nvSpPr>
          <p:cNvPr id="196" name="Oval 5"/>
          <p:cNvSpPr/>
          <p:nvPr/>
        </p:nvSpPr>
        <p:spPr>
          <a:xfrm>
            <a:off x="-2" y="-1"/>
            <a:ext cx="12192002" cy="4572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6"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0"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6"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0"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pPr/>
          </a:p>
        </p:txBody>
      </p:sp>
      <p:sp>
        <p:nvSpPr>
          <p:cNvPr id="197" name="Straight Connector 14"/>
          <p:cNvSpPr/>
          <p:nvPr/>
        </p:nvSpPr>
        <p:spPr>
          <a:xfrm flipV="1">
            <a:off x="8386843" y="5264105"/>
            <a:ext cx="1" cy="914401"/>
          </a:xfrm>
          <a:prstGeom prst="line">
            <a:avLst/>
          </a:prstGeom>
          <a:ln w="19050">
            <a:solidFill>
              <a:srgbClr val="1482AC"/>
            </a:solidFill>
          </a:ln>
        </p:spPr>
        <p:txBody>
          <a:bodyPr lIns="45719" rIns="45719"/>
          <a:lstStyle/>
          <a:p>
            <a:pPr/>
          </a:p>
        </p:txBody>
      </p:sp>
      <p:sp>
        <p:nvSpPr>
          <p:cNvPr id="198" name="Rectangle 16"/>
          <p:cNvSpPr/>
          <p:nvPr/>
        </p:nvSpPr>
        <p:spPr>
          <a:xfrm>
            <a:off x="-1" y="-1"/>
            <a:ext cx="12188728" cy="685897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99" name="TextBox 5"/>
          <p:cNvSpPr txBox="1"/>
          <p:nvPr/>
        </p:nvSpPr>
        <p:spPr>
          <a:xfrm>
            <a:off x="636804" y="640080"/>
            <a:ext cx="3378100" cy="303485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r" defTabSz="914400">
              <a:lnSpc>
                <a:spcPct val="80000"/>
              </a:lnSpc>
              <a:spcBef>
                <a:spcPts val="600"/>
              </a:spcBef>
              <a:defRPr cap="all" spc="200" sz="4400">
                <a:solidFill>
                  <a:srgbClr val="0D0D0D"/>
                </a:solidFill>
                <a:latin typeface="Tw Cen MT Condensed"/>
                <a:ea typeface="Tw Cen MT Condensed"/>
                <a:cs typeface="Tw Cen MT Condensed"/>
                <a:sym typeface="Tw Cen MT Condensed"/>
              </a:defRPr>
            </a:lvl1pPr>
          </a:lstStyle>
          <a:p>
            <a:pPr/>
            <a:r>
              <a:t>Thank You</a:t>
            </a:r>
          </a:p>
        </p:txBody>
      </p:sp>
      <p:sp>
        <p:nvSpPr>
          <p:cNvPr id="200" name="Straight Connector 18"/>
          <p:cNvSpPr/>
          <p:nvPr/>
        </p:nvSpPr>
        <p:spPr>
          <a:xfrm>
            <a:off x="700697" y="3765313"/>
            <a:ext cx="3200402" cy="1"/>
          </a:xfrm>
          <a:prstGeom prst="line">
            <a:avLst/>
          </a:prstGeom>
          <a:ln w="19050">
            <a:solidFill>
              <a:srgbClr val="1482AC"/>
            </a:solidFill>
          </a:ln>
        </p:spPr>
        <p:txBody>
          <a:bodyPr lIns="45719" rIns="45719"/>
          <a:lstStyle/>
          <a:p>
            <a:pPr/>
          </a:p>
        </p:txBody>
      </p:sp>
      <p:pic>
        <p:nvPicPr>
          <p:cNvPr id="201" name="Graphic 4" descr="Graphic 4"/>
          <p:cNvPicPr>
            <a:picLocks noChangeAspect="1"/>
          </p:cNvPicPr>
          <p:nvPr/>
        </p:nvPicPr>
        <p:blipFill>
          <a:blip r:embed="rId2">
            <a:extLst/>
          </a:blip>
          <a:stretch>
            <a:fillRect/>
          </a:stretch>
        </p:blipFill>
        <p:spPr>
          <a:xfrm>
            <a:off x="5314043" y="640080"/>
            <a:ext cx="5578817" cy="557881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itle 1"/>
          <p:cNvSpPr txBox="1"/>
          <p:nvPr>
            <p:ph type="title"/>
          </p:nvPr>
        </p:nvSpPr>
        <p:spPr>
          <a:xfrm>
            <a:off x="1024128" y="585216"/>
            <a:ext cx="9720072" cy="1499617"/>
          </a:xfrm>
          <a:prstGeom prst="rect">
            <a:avLst/>
          </a:prstGeom>
        </p:spPr>
        <p:txBody>
          <a:bodyPr/>
          <a:lstStyle>
            <a:lvl1pPr>
              <a:defRPr sz="5400"/>
            </a:lvl1pPr>
          </a:lstStyle>
          <a:p>
            <a:pPr/>
            <a:r>
              <a:t>Abstract</a:t>
            </a:r>
          </a:p>
        </p:txBody>
      </p:sp>
      <p:sp>
        <p:nvSpPr>
          <p:cNvPr id="132" name="Content Placeholder 2"/>
          <p:cNvSpPr txBox="1"/>
          <p:nvPr>
            <p:ph type="body" idx="1"/>
          </p:nvPr>
        </p:nvSpPr>
        <p:spPr>
          <a:xfrm>
            <a:off x="1024127" y="2285999"/>
            <a:ext cx="9720075" cy="4023361"/>
          </a:xfrm>
          <a:prstGeom prst="rect">
            <a:avLst/>
          </a:prstGeom>
        </p:spPr>
        <p:txBody>
          <a:bodyPr/>
          <a:lstStyle/>
          <a:p>
            <a:pPr marL="266700" indent="-266700" algn="just" defTabSz="537462">
              <a:lnSpc>
                <a:spcPct val="120000"/>
              </a:lnSpc>
              <a:spcBef>
                <a:spcPts val="2500"/>
              </a:spcBef>
              <a:buFont typeface="Arial"/>
              <a:buChar char="•"/>
              <a:defRPr sz="2400"/>
            </a:pPr>
            <a:r>
              <a:t> In this project, 5 years of live historical dataset (2015 to 2020) of stocks has been explored and analyzed with time series models.</a:t>
            </a:r>
            <a:endParaRPr sz="3100"/>
          </a:p>
          <a:p>
            <a:pPr marL="266700" indent="-266700" algn="just" defTabSz="537462">
              <a:lnSpc>
                <a:spcPct val="120000"/>
              </a:lnSpc>
              <a:spcBef>
                <a:spcPts val="2500"/>
              </a:spcBef>
              <a:buFont typeface="Arial"/>
              <a:buChar char="•"/>
              <a:defRPr sz="2400"/>
            </a:pPr>
            <a:r>
              <a:t> Time series models used are AR(Auto Regression) and MA(Moving Average) .</a:t>
            </a:r>
            <a:endParaRPr sz="3100"/>
          </a:p>
          <a:p>
            <a:pPr marL="266700" indent="-266700" algn="just" defTabSz="537462">
              <a:lnSpc>
                <a:spcPct val="120000"/>
              </a:lnSpc>
              <a:spcBef>
                <a:spcPts val="2500"/>
              </a:spcBef>
              <a:buFont typeface="Arial"/>
              <a:buChar char="•"/>
              <a:defRPr sz="2400"/>
            </a:pPr>
            <a:r>
              <a:t> Time series forecasting process has been executed using ACF() function and ACF plots.</a:t>
            </a:r>
            <a:endParaRPr sz="3100"/>
          </a:p>
          <a:p>
            <a:pPr marL="266700" indent="-266700" algn="just" defTabSz="537462">
              <a:lnSpc>
                <a:spcPct val="120000"/>
              </a:lnSpc>
              <a:spcBef>
                <a:spcPts val="2500"/>
              </a:spcBef>
              <a:buFont typeface="Arial"/>
              <a:buChar char="•"/>
              <a:defRPr sz="2400"/>
            </a:pPr>
            <a:r>
              <a:t> Lastly, we have evaluated all data models comparing its prediction score to analyze which model has performed better.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itle 1"/>
          <p:cNvSpPr txBox="1"/>
          <p:nvPr>
            <p:ph type="title"/>
          </p:nvPr>
        </p:nvSpPr>
        <p:spPr>
          <a:xfrm>
            <a:off x="1024128" y="585216"/>
            <a:ext cx="9720072" cy="1499617"/>
          </a:xfrm>
          <a:prstGeom prst="rect">
            <a:avLst/>
          </a:prstGeom>
        </p:spPr>
        <p:txBody>
          <a:bodyPr/>
          <a:lstStyle>
            <a:lvl1pPr marL="228600" indent="-228600">
              <a:buSzPct val="100000"/>
              <a:buAutoNum type="romanUcPeriod" startAt="1"/>
              <a:defRPr sz="5400"/>
            </a:lvl1pPr>
          </a:lstStyle>
          <a:p>
            <a:pPr/>
            <a:r>
              <a:t> Key words</a:t>
            </a:r>
          </a:p>
        </p:txBody>
      </p:sp>
      <p:sp>
        <p:nvSpPr>
          <p:cNvPr id="135" name="Content Placeholder 2"/>
          <p:cNvSpPr txBox="1"/>
          <p:nvPr>
            <p:ph type="body" idx="1"/>
          </p:nvPr>
        </p:nvSpPr>
        <p:spPr>
          <a:xfrm>
            <a:off x="1024127" y="2285999"/>
            <a:ext cx="9720075" cy="4023361"/>
          </a:xfrm>
          <a:prstGeom prst="rect">
            <a:avLst/>
          </a:prstGeom>
        </p:spPr>
        <p:txBody>
          <a:bodyPr/>
          <a:lstStyle/>
          <a:p>
            <a:pPr marL="177800" indent="-177800" algn="just">
              <a:lnSpc>
                <a:spcPct val="80000"/>
              </a:lnSpc>
              <a:spcBef>
                <a:spcPts val="1500"/>
              </a:spcBef>
              <a:buFont typeface="Arial"/>
              <a:buChar char="•"/>
              <a:defRPr sz="1600"/>
            </a:pPr>
            <a:r>
              <a:t>Lag : A “lag” is a fixed amount of passing time; One set of observations in a time series is plotted (lagged) against a second, later set of data. The kth lag is the time period that happened “k” time points before time i. The most commonly used lag is 1, called a first-order lag plot.</a:t>
            </a:r>
            <a:endParaRPr sz="1500"/>
          </a:p>
          <a:p>
            <a:pPr marL="177800" indent="-177800" algn="just">
              <a:lnSpc>
                <a:spcPct val="80000"/>
              </a:lnSpc>
              <a:spcBef>
                <a:spcPts val="1500"/>
              </a:spcBef>
              <a:buFont typeface="Arial"/>
              <a:buChar char="•"/>
              <a:defRPr sz="1600"/>
            </a:pPr>
            <a:r>
              <a:t>Seasonality : </a:t>
            </a:r>
            <a:r>
              <a:rPr sz="1500"/>
              <a:t>In </a:t>
            </a:r>
            <a:r>
              <a:rPr b="1" sz="1500"/>
              <a:t>time series</a:t>
            </a:r>
            <a:r>
              <a:rPr sz="1500"/>
              <a:t> data, </a:t>
            </a:r>
            <a:r>
              <a:rPr b="1" sz="1500"/>
              <a:t>seasonality</a:t>
            </a:r>
            <a:r>
              <a:rPr sz="1500"/>
              <a:t> is the presence of variations that occur at specific regular intervals less than a year, such as weekly, monthly, or quarterly.</a:t>
            </a:r>
            <a:endParaRPr sz="2400"/>
          </a:p>
          <a:p>
            <a:pPr marL="177800" indent="-177800" algn="just">
              <a:lnSpc>
                <a:spcPct val="80000"/>
              </a:lnSpc>
              <a:spcBef>
                <a:spcPts val="1500"/>
              </a:spcBef>
              <a:buFont typeface="Arial"/>
              <a:buChar char="•"/>
              <a:defRPr sz="1600"/>
            </a:pPr>
            <a:r>
              <a:t>Stationary : </a:t>
            </a:r>
            <a:r>
              <a:rPr sz="1500"/>
              <a:t>Stationary graphs are relevant to time series analysis, where we seek to understand the changes of a graph over time. With time series analysis, it is expected for data to vary over time, however, it is difficult to figure out the exact pattern by which a graph will change over time. </a:t>
            </a:r>
            <a:endParaRPr sz="1500"/>
          </a:p>
          <a:p>
            <a:pPr marL="177800" indent="-177800" algn="just">
              <a:lnSpc>
                <a:spcPct val="80000"/>
              </a:lnSpc>
              <a:spcBef>
                <a:spcPts val="1500"/>
              </a:spcBef>
              <a:buFont typeface="Arial"/>
              <a:buChar char="•"/>
              <a:defRPr sz="1600"/>
            </a:pPr>
            <a:r>
              <a:t>Random Walk : </a:t>
            </a:r>
            <a:r>
              <a:rPr sz="1500"/>
              <a:t>A random walk, on the other hand, does not have this same tendency to centralize towards the mean due to the individual points along the walk being dependent on the previous points. This adds variance the more points are included in the walk, which can cause the path of the walk to deviate very far away from the mean.</a:t>
            </a:r>
            <a:endParaRPr sz="2400"/>
          </a:p>
          <a:p>
            <a:pPr marL="177800" indent="-177800" algn="just">
              <a:lnSpc>
                <a:spcPct val="80000"/>
              </a:lnSpc>
              <a:spcBef>
                <a:spcPts val="1500"/>
              </a:spcBef>
              <a:buFont typeface="Arial"/>
              <a:buChar char="•"/>
              <a:defRPr sz="1600"/>
            </a:pPr>
            <a:r>
              <a:t>White Noise : </a:t>
            </a:r>
            <a:r>
              <a:rPr sz="1500"/>
              <a:t>With a white noise graph, we know that the distribution of the points will be normal and centered around zero with the same variance because the points are independent, so the tendency over time will be towards the mean</a:t>
            </a:r>
            <a:endParaRPr sz="1500"/>
          </a:p>
          <a:p>
            <a:pPr marL="177800" indent="-177800" algn="just">
              <a:lnSpc>
                <a:spcPct val="80000"/>
              </a:lnSpc>
              <a:spcBef>
                <a:spcPts val="1500"/>
              </a:spcBef>
              <a:buFont typeface="Arial"/>
              <a:buChar char="•"/>
              <a:defRPr sz="1600"/>
            </a:pPr>
            <a:r>
              <a:t>AR (Auto regressive) :</a:t>
            </a:r>
            <a:endParaRPr sz="1500"/>
          </a:p>
          <a:p>
            <a:pPr marL="177800" indent="-177800" algn="just">
              <a:lnSpc>
                <a:spcPct val="80000"/>
              </a:lnSpc>
              <a:spcBef>
                <a:spcPts val="1500"/>
              </a:spcBef>
              <a:buFont typeface="Arial"/>
              <a:buChar char="•"/>
              <a:defRPr sz="1600"/>
            </a:pPr>
            <a:r>
              <a:t>MA (Moving Average)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xfrm>
            <a:off x="1024128" y="585216"/>
            <a:ext cx="9720072" cy="1499617"/>
          </a:xfrm>
          <a:prstGeom prst="rect">
            <a:avLst/>
          </a:prstGeom>
        </p:spPr>
        <p:txBody>
          <a:bodyPr/>
          <a:lstStyle>
            <a:lvl1pPr marL="228600" indent="-228600">
              <a:buSzPct val="100000"/>
              <a:buAutoNum type="romanUcPeriod" startAt="2"/>
              <a:defRPr sz="5400"/>
            </a:lvl1pPr>
          </a:lstStyle>
          <a:p>
            <a:pPr/>
            <a:r>
              <a:t> Key words</a:t>
            </a:r>
          </a:p>
        </p:txBody>
      </p:sp>
      <p:sp>
        <p:nvSpPr>
          <p:cNvPr id="140" name="Content Placeholder 2"/>
          <p:cNvSpPr txBox="1"/>
          <p:nvPr>
            <p:ph type="body" idx="1"/>
          </p:nvPr>
        </p:nvSpPr>
        <p:spPr>
          <a:xfrm>
            <a:off x="1024127" y="2285999"/>
            <a:ext cx="9720075" cy="4023361"/>
          </a:xfrm>
          <a:prstGeom prst="rect">
            <a:avLst/>
          </a:prstGeom>
        </p:spPr>
        <p:txBody>
          <a:bodyPr/>
          <a:lstStyle/>
          <a:p>
            <a:pPr marL="170687" indent="-170687" algn="just" defTabSz="877823">
              <a:lnSpc>
                <a:spcPct val="100000"/>
              </a:lnSpc>
              <a:spcBef>
                <a:spcPts val="1100"/>
              </a:spcBef>
              <a:buFont typeface="Arial"/>
              <a:buChar char="•"/>
              <a:defRPr sz="1727"/>
            </a:pPr>
            <a:r>
              <a:t>Autoregressive integrated moving average : in time series analysis, an autoregressive integrated moving average (ARIMA) model is a generalization of an autoregressive moving average (ARMA) model</a:t>
            </a:r>
          </a:p>
          <a:p>
            <a:pPr marL="189653" indent="-189653" algn="just" defTabSz="877823">
              <a:lnSpc>
                <a:spcPct val="100000"/>
              </a:lnSpc>
              <a:spcBef>
                <a:spcPts val="1100"/>
              </a:spcBef>
              <a:buFont typeface="Arial"/>
              <a:buChar char="•"/>
              <a:defRPr sz="1919"/>
            </a:pPr>
            <a:r>
              <a:t>AR (Auto regressive) : </a:t>
            </a:r>
            <a:r>
              <a:rPr sz="1727"/>
              <a:t>In this </a:t>
            </a:r>
            <a:r>
              <a:rPr b="1" sz="1727"/>
              <a:t>regression model</a:t>
            </a:r>
            <a:r>
              <a:rPr sz="1727"/>
              <a:t>, the response variable in the previous time period has become the predictor and the errors have our usual assumptions about errors in a simple linear regression model. The </a:t>
            </a:r>
            <a:r>
              <a:rPr b="1" sz="1727"/>
              <a:t>order</a:t>
            </a:r>
            <a:r>
              <a:rPr sz="1727"/>
              <a:t> of an autoregression is the number of immediately preceding values in the series that are used to predict the value at the present time. So, the preceding model is a first-order autoregression, written as AR(1).</a:t>
            </a:r>
            <a:endParaRPr sz="2304"/>
          </a:p>
          <a:p>
            <a:pPr marL="189653" indent="-189653" algn="just" defTabSz="877823">
              <a:lnSpc>
                <a:spcPct val="100000"/>
              </a:lnSpc>
              <a:spcBef>
                <a:spcPts val="1100"/>
              </a:spcBef>
              <a:buFont typeface="Arial"/>
              <a:buChar char="•"/>
              <a:defRPr sz="1919"/>
            </a:pPr>
            <a:r>
              <a:t>MA (Moving Average) :</a:t>
            </a:r>
            <a:r>
              <a:rPr b="1" sz="1727"/>
              <a:t>Moving averages</a:t>
            </a:r>
            <a:r>
              <a:rPr sz="1727"/>
              <a:t> are a simple and common type of smoothing used in </a:t>
            </a:r>
            <a:r>
              <a:rPr b="1" sz="1727"/>
              <a:t>time series</a:t>
            </a:r>
            <a:r>
              <a:rPr sz="1727"/>
              <a:t> analysis and </a:t>
            </a:r>
            <a:r>
              <a:rPr b="1" sz="1727"/>
              <a:t>time series</a:t>
            </a:r>
            <a:r>
              <a:rPr sz="1727"/>
              <a:t> forecasting. Calculating a </a:t>
            </a:r>
            <a:r>
              <a:rPr b="1" sz="1727"/>
              <a:t>moving average</a:t>
            </a:r>
            <a:r>
              <a:rPr sz="1727"/>
              <a:t> involves creating a new </a:t>
            </a:r>
            <a:r>
              <a:rPr b="1" sz="1727"/>
              <a:t>series</a:t>
            </a:r>
            <a:r>
              <a:rPr sz="1727"/>
              <a:t> where the values are comprised of the </a:t>
            </a:r>
            <a:r>
              <a:rPr b="1" sz="1727"/>
              <a:t>average</a:t>
            </a:r>
            <a:r>
              <a:rPr sz="1727"/>
              <a:t> of raw observations in the original </a:t>
            </a:r>
            <a:r>
              <a:rPr b="1" sz="1727"/>
              <a:t>time series</a:t>
            </a:r>
            <a:r>
              <a:rPr sz="1727"/>
              <a:t>.</a:t>
            </a:r>
            <a:endParaRPr sz="2304"/>
          </a:p>
          <a:p>
            <a:pPr marL="189653" indent="-189653" algn="just" defTabSz="877823">
              <a:lnSpc>
                <a:spcPct val="100000"/>
              </a:lnSpc>
              <a:spcBef>
                <a:spcPts val="1100"/>
              </a:spcBef>
              <a:buFont typeface="Arial"/>
              <a:buChar char="•"/>
              <a:defRPr sz="1919"/>
            </a:pPr>
            <a:r>
              <a:t>In time series analysis, the moving-average model (MA model), also known as moving-average process, is a common approach for modeling univariate time series. The moving-average model specifies that the output variable depends linearly on the current and various past values of a stochastic (imperfectly predictable) term.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1024128" y="585216"/>
            <a:ext cx="9720072" cy="1499617"/>
          </a:xfrm>
          <a:prstGeom prst="rect">
            <a:avLst/>
          </a:prstGeom>
        </p:spPr>
        <p:txBody>
          <a:bodyPr/>
          <a:lstStyle>
            <a:lvl1pPr>
              <a:defRPr sz="5400"/>
            </a:lvl1pPr>
          </a:lstStyle>
          <a:p>
            <a:pPr/>
            <a:r>
              <a:t>Introduction</a:t>
            </a:r>
          </a:p>
        </p:txBody>
      </p:sp>
      <p:sp>
        <p:nvSpPr>
          <p:cNvPr id="145" name="Content Placeholder 2"/>
          <p:cNvSpPr txBox="1"/>
          <p:nvPr>
            <p:ph type="body" idx="1"/>
          </p:nvPr>
        </p:nvSpPr>
        <p:spPr>
          <a:xfrm>
            <a:off x="1024127" y="2285999"/>
            <a:ext cx="9720075" cy="4023361"/>
          </a:xfrm>
          <a:prstGeom prst="rect">
            <a:avLst/>
          </a:prstGeom>
        </p:spPr>
        <p:txBody>
          <a:bodyPr/>
          <a:lstStyle/>
          <a:p>
            <a:pPr marL="292100" indent="-292100" algn="just">
              <a:lnSpc>
                <a:spcPct val="81000"/>
              </a:lnSpc>
              <a:buFont typeface="Arial"/>
              <a:buChar char="•"/>
              <a:defRPr sz="2400"/>
            </a:pPr>
            <a:r>
              <a:t>We collected data from NYSE from Lat Five year using the API  in R</a:t>
            </a:r>
          </a:p>
          <a:p>
            <a:pPr marL="292100" indent="-292100" algn="just">
              <a:lnSpc>
                <a:spcPct val="81000"/>
              </a:lnSpc>
              <a:buFont typeface="Arial"/>
              <a:buChar char="•"/>
              <a:defRPr sz="2400"/>
            </a:pPr>
            <a:r>
              <a:t>We also scrapped data of Sectors and Stock so that we can understand the trend by Sector from our data.</a:t>
            </a:r>
          </a:p>
          <a:p>
            <a:pPr marL="292100" indent="-292100" algn="just">
              <a:lnSpc>
                <a:spcPct val="81000"/>
              </a:lnSpc>
              <a:buFont typeface="Arial"/>
              <a:buChar char="•"/>
              <a:defRPr sz="2400"/>
            </a:pPr>
            <a:r>
              <a:t>We Analyzed 5 year data by Sector and choose one of the stocks from Healthcare sector.</a:t>
            </a:r>
          </a:p>
          <a:p>
            <a:pPr marL="292100" indent="-292100" algn="just">
              <a:lnSpc>
                <a:spcPct val="81000"/>
              </a:lnSpc>
              <a:buFont typeface="Arial"/>
              <a:buChar char="•"/>
              <a:defRPr sz="2400"/>
            </a:pPr>
            <a:r>
              <a:t>We partitioned  our data in data before 2020 and after 2020.</a:t>
            </a:r>
          </a:p>
          <a:p>
            <a:pPr marL="292100" indent="-292100" algn="just">
              <a:lnSpc>
                <a:spcPct val="81000"/>
              </a:lnSpc>
              <a:buFont typeface="Arial"/>
              <a:buChar char="•"/>
              <a:defRPr sz="2400"/>
            </a:pPr>
            <a:r>
              <a:t>We Build AR and MA model on data before 2020 and predicted stock value for Year 2020 </a:t>
            </a:r>
          </a:p>
          <a:p>
            <a:pPr marL="292100" indent="-292100" algn="just">
              <a:lnSpc>
                <a:spcPct val="81000"/>
              </a:lnSpc>
              <a:buFont typeface="Arial"/>
              <a:buChar char="•"/>
              <a:defRPr sz="2400"/>
            </a:pPr>
            <a:r>
              <a:t>We were able to check accuracy of the model by Model comparison and graph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1024128" y="585216"/>
            <a:ext cx="9720072" cy="1499617"/>
          </a:xfrm>
          <a:prstGeom prst="rect">
            <a:avLst/>
          </a:prstGeom>
        </p:spPr>
        <p:txBody>
          <a:bodyPr/>
          <a:lstStyle>
            <a:lvl1pPr marL="419100" indent="-419100">
              <a:buSzPct val="100000"/>
              <a:buAutoNum type="romanUcPeriod" startAt="1"/>
              <a:defRPr sz="5400"/>
            </a:lvl1pPr>
          </a:lstStyle>
          <a:p>
            <a:pPr/>
            <a:r>
              <a:t> Literature Review</a:t>
            </a:r>
          </a:p>
        </p:txBody>
      </p:sp>
      <p:sp>
        <p:nvSpPr>
          <p:cNvPr id="148" name="Content Placeholder 2"/>
          <p:cNvSpPr txBox="1"/>
          <p:nvPr>
            <p:ph type="body" idx="1"/>
          </p:nvPr>
        </p:nvSpPr>
        <p:spPr>
          <a:xfrm>
            <a:off x="1024127" y="2285999"/>
            <a:ext cx="9720075" cy="4023361"/>
          </a:xfrm>
          <a:prstGeom prst="rect">
            <a:avLst/>
          </a:prstGeom>
        </p:spPr>
        <p:txBody>
          <a:bodyPr/>
          <a:lstStyle/>
          <a:p>
            <a:pPr marL="254000" indent="-254000" algn="just" defTabSz="584200">
              <a:lnSpc>
                <a:spcPct val="120000"/>
              </a:lnSpc>
              <a:buFontTx/>
              <a:buChar char="•"/>
              <a:defRPr sz="2400"/>
            </a:pPr>
            <a:r>
              <a:t>One of the interesting works in stocks analysis is “using data mining with time series data in short-term stocks prediction” which explores methodologies similar to our project. </a:t>
            </a:r>
          </a:p>
          <a:p>
            <a:pPr marL="254000" indent="-254000" algn="just" defTabSz="584200">
              <a:lnSpc>
                <a:spcPct val="120000"/>
              </a:lnSpc>
              <a:buFontTx/>
              <a:buChar char="•"/>
              <a:defRPr sz="2400"/>
            </a:pPr>
            <a:r>
              <a:t>Their approach uses data mining with time series data using examples related with short-term stocks prediction which is proved to be important to a better understanding of the field</a:t>
            </a:r>
          </a:p>
          <a:p>
            <a:pPr marL="254000" indent="-254000" algn="just" defTabSz="584200">
              <a:lnSpc>
                <a:spcPct val="120000"/>
              </a:lnSpc>
              <a:buFontTx/>
              <a:buChar char="•"/>
              <a:defRPr sz="2400"/>
            </a:pPr>
            <a:r>
              <a:t>Specific challenges: developers focus on the issue of representing time series data in order to effectively and efficiently apply data mining.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Literature review"/>
          <p:cNvSpPr txBox="1"/>
          <p:nvPr>
            <p:ph type="title"/>
          </p:nvPr>
        </p:nvSpPr>
        <p:spPr>
          <a:prstGeom prst="rect">
            <a:avLst/>
          </a:prstGeom>
        </p:spPr>
        <p:txBody>
          <a:bodyPr/>
          <a:lstStyle>
            <a:lvl1pPr marL="546099" indent="-546099">
              <a:buSzPct val="100000"/>
              <a:buAutoNum type="romanUcPeriod" startAt="2"/>
              <a:defRPr spc="107" sz="5400"/>
            </a:lvl1pPr>
          </a:lstStyle>
          <a:p>
            <a:pPr/>
            <a:r>
              <a:t> Literature review</a:t>
            </a:r>
          </a:p>
        </p:txBody>
      </p:sp>
      <p:sp>
        <p:nvSpPr>
          <p:cNvPr id="151" name="Another interesting issue was to find out if different time series or parts of time series have similar behavior.…"/>
          <p:cNvSpPr txBox="1"/>
          <p:nvPr>
            <p:ph type="body" idx="1"/>
          </p:nvPr>
        </p:nvSpPr>
        <p:spPr>
          <a:prstGeom prst="rect">
            <a:avLst/>
          </a:prstGeom>
        </p:spPr>
        <p:txBody>
          <a:bodyPr/>
          <a:lstStyle/>
          <a:p>
            <a:pPr marL="254000" indent="-254000" algn="just" defTabSz="584200">
              <a:lnSpc>
                <a:spcPct val="140000"/>
              </a:lnSpc>
              <a:buClr>
                <a:schemeClr val="accent1">
                  <a:lumOff val="12450"/>
                </a:schemeClr>
              </a:buClr>
              <a:buFontTx/>
              <a:buChar char="•"/>
              <a:defRPr sz="2400"/>
            </a:pPr>
            <a:r>
              <a:t>Another interesting issue was to find out if different time series or parts of time series have similar behavior.</a:t>
            </a:r>
          </a:p>
          <a:p>
            <a:pPr marL="254000" indent="-254000" algn="just" defTabSz="584200">
              <a:lnSpc>
                <a:spcPct val="140000"/>
              </a:lnSpc>
              <a:buClr>
                <a:schemeClr val="accent1">
                  <a:lumOff val="12450"/>
                </a:schemeClr>
              </a:buClr>
              <a:buFontTx/>
              <a:buChar char="•"/>
              <a:defRPr sz="2400"/>
            </a:pPr>
            <a:r>
              <a:t>This issue can be approached through the use of similarity measures or indexing techniques.</a:t>
            </a:r>
          </a:p>
          <a:p>
            <a:pPr marL="254000" indent="-254000" algn="just" defTabSz="584200">
              <a:lnSpc>
                <a:spcPct val="140000"/>
              </a:lnSpc>
              <a:buClr>
                <a:schemeClr val="accent1">
                  <a:lumOff val="12450"/>
                </a:schemeClr>
              </a:buClr>
              <a:buFontTx/>
              <a:buChar char="•"/>
              <a:defRPr sz="2400"/>
            </a:pPr>
            <a:r>
              <a:t>Over-fitting is a common problem across data mining applications.</a:t>
            </a:r>
          </a:p>
          <a:p>
            <a:pPr marL="254000" indent="-254000" algn="just" defTabSz="584200">
              <a:lnSpc>
                <a:spcPct val="140000"/>
              </a:lnSpc>
              <a:buClr>
                <a:schemeClr val="accent1">
                  <a:lumOff val="12450"/>
                </a:schemeClr>
              </a:buClr>
              <a:buFontTx/>
              <a:buChar char="•"/>
              <a:defRPr sz="2400"/>
            </a:pPr>
            <a:r>
              <a:t>Achievements: A new concept, named as “median strings” is presented as a simple and at the same time powerful representation of time series data.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Literature review"/>
          <p:cNvSpPr txBox="1"/>
          <p:nvPr>
            <p:ph type="title"/>
          </p:nvPr>
        </p:nvSpPr>
        <p:spPr>
          <a:prstGeom prst="rect">
            <a:avLst/>
          </a:prstGeom>
        </p:spPr>
        <p:txBody>
          <a:bodyPr/>
          <a:lstStyle>
            <a:lvl1pPr marL="431800" indent="-431800">
              <a:buSzPct val="100000"/>
              <a:buAutoNum type="romanUcPeriod" startAt="3"/>
              <a:defRPr spc="107" sz="5400"/>
            </a:lvl1pPr>
          </a:lstStyle>
          <a:p>
            <a:pPr/>
            <a:r>
              <a:t> Literature review</a:t>
            </a:r>
          </a:p>
        </p:txBody>
      </p:sp>
      <p:sp>
        <p:nvSpPr>
          <p:cNvPr id="154" name="Our work/investigation on our project is different from their’s by our approach used to solve a similar issue…"/>
          <p:cNvSpPr txBox="1"/>
          <p:nvPr>
            <p:ph type="body" idx="1"/>
          </p:nvPr>
        </p:nvSpPr>
        <p:spPr>
          <a:prstGeom prst="rect">
            <a:avLst/>
          </a:prstGeom>
        </p:spPr>
        <p:txBody>
          <a:bodyPr/>
          <a:lstStyle/>
          <a:p>
            <a:pPr marL="266700" indent="-266700" algn="just" defTabSz="584200">
              <a:lnSpc>
                <a:spcPct val="160000"/>
              </a:lnSpc>
              <a:buClr>
                <a:schemeClr val="accent1">
                  <a:lumOff val="24901"/>
                </a:schemeClr>
              </a:buClr>
              <a:buFontTx/>
              <a:buChar char="•"/>
              <a:defRPr sz="2400"/>
            </a:pPr>
            <a:r>
              <a:t>Our work/investigation on our project is different from their’s by our approach used to solve a similar issue</a:t>
            </a:r>
          </a:p>
          <a:p>
            <a:pPr marL="266700" indent="-266700" algn="just" defTabSz="584200">
              <a:lnSpc>
                <a:spcPct val="160000"/>
              </a:lnSpc>
              <a:buClr>
                <a:schemeClr val="accent1">
                  <a:lumOff val="24901"/>
                </a:schemeClr>
              </a:buClr>
              <a:buFontTx/>
              <a:buChar char="•"/>
              <a:defRPr sz="2400"/>
            </a:pPr>
            <a:r>
              <a:t>Time series models used by us are AR and MA model, as both these models perform with better predictions specifically when market is not stable, which hold true for current covid-19 scenario.</a:t>
            </a:r>
          </a:p>
          <a:p>
            <a:pPr marL="266700" indent="-266700" algn="just" defTabSz="584200">
              <a:lnSpc>
                <a:spcPct val="160000"/>
              </a:lnSpc>
              <a:buClr>
                <a:schemeClr val="accent1">
                  <a:lumOff val="24901"/>
                </a:schemeClr>
              </a:buClr>
              <a:buFontTx/>
              <a:buChar char="•"/>
              <a:defRPr sz="2400"/>
            </a:pPr>
            <a:r>
              <a:t>Link to book we used to learn how other researchers have solved similar issue: </a:t>
            </a:r>
            <a:r>
              <a:rPr u="sng">
                <a:hlinkClick r:id="rId2" invalidUrl="" action="" tgtFrame="" tooltip="" history="1" highlightClick="0" endSnd="0"/>
              </a:rPr>
              <a:t>Data mining with time series data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1024128" y="585216"/>
            <a:ext cx="9720072" cy="1499617"/>
          </a:xfrm>
          <a:prstGeom prst="rect">
            <a:avLst/>
          </a:prstGeom>
        </p:spPr>
        <p:txBody>
          <a:bodyPr/>
          <a:lstStyle>
            <a:lvl1pPr>
              <a:defRPr sz="5400"/>
            </a:lvl1pPr>
          </a:lstStyle>
          <a:p>
            <a:pPr/>
            <a:r>
              <a:t>Methodology</a:t>
            </a:r>
          </a:p>
        </p:txBody>
      </p:sp>
      <p:sp>
        <p:nvSpPr>
          <p:cNvPr id="157" name="Content Placeholder 2"/>
          <p:cNvSpPr txBox="1"/>
          <p:nvPr>
            <p:ph type="body" idx="1"/>
          </p:nvPr>
        </p:nvSpPr>
        <p:spPr>
          <a:xfrm>
            <a:off x="1024127" y="2285999"/>
            <a:ext cx="9720075" cy="4023361"/>
          </a:xfrm>
          <a:prstGeom prst="rect">
            <a:avLst/>
          </a:prstGeom>
        </p:spPr>
        <p:txBody>
          <a:bodyPr/>
          <a:lstStyle/>
          <a:p>
            <a:pPr marL="228599" indent="-228599" algn="just">
              <a:lnSpc>
                <a:spcPct val="100000"/>
              </a:lnSpc>
              <a:buFont typeface="Arial"/>
              <a:buChar char="•"/>
              <a:defRPr sz="1600"/>
            </a:pPr>
            <a:r>
              <a:t>We have used Auto Regressive Integrated Moving Average Model with AR and MA model.</a:t>
            </a:r>
          </a:p>
          <a:p>
            <a:pPr marL="228599" indent="-228599" algn="just">
              <a:lnSpc>
                <a:spcPct val="100000"/>
              </a:lnSpc>
              <a:buFont typeface="Arial"/>
              <a:buChar char="•"/>
              <a:defRPr sz="1600"/>
            </a:pPr>
            <a:r>
              <a:t>Together with the autoregressive (AR) model, the moving-average model is a special case and key component of the more general ARMA and ARIMA models of time series, which have a more complicated stochastic structure.</a:t>
            </a:r>
          </a:p>
          <a:p>
            <a:pPr marL="228599" indent="-228599" algn="just">
              <a:lnSpc>
                <a:spcPct val="100000"/>
              </a:lnSpc>
              <a:buFont typeface="Arial"/>
              <a:buChar char="•"/>
              <a:defRPr sz="1600"/>
            </a:pPr>
            <a:r>
              <a:t>A time series is a sequence of measurements of the same variable(s) made over time. Usually the measurements are made at evenly spaced times - for example, monthly or yearly. Let us first consider the problem in which we have a y-variable measured as a time series. As an example, we might have y a measure of global temperature, with measurements observed each year. To emphasize that we have measured values over time, we use "t" as a subscript rather than the usual "i," i.e., yt means y measured in time period t.</a:t>
            </a:r>
          </a:p>
          <a:p>
            <a:pPr marL="228599" indent="-228599" algn="just">
              <a:lnSpc>
                <a:spcPct val="100000"/>
              </a:lnSpc>
              <a:buFont typeface="Arial"/>
              <a:buChar char="•"/>
              <a:defRPr sz="1600"/>
            </a:pPr>
            <a:r>
              <a:t>An autoregressive model is when a value from a time series is regressed on previous values from that same time series. for example, yt on yt−1: yt=β0+β1yt−1+ϵt.</a:t>
            </a:r>
          </a:p>
          <a:p>
            <a:pPr marL="228599" indent="-228599" algn="just">
              <a:lnSpc>
                <a:spcPct val="100000"/>
              </a:lnSpc>
              <a:buFont typeface="Arial"/>
              <a:buChar char="•"/>
              <a:defRPr sz="1600"/>
            </a:pPr>
            <a:r>
              <a:t>In this regression model, the response variable in the previous time period has become the predictor and the errors have our usual assumptions about errors in a simple linear regression model. The order of an autoregression is the number of immediately preceding values in the series that are used to predict the value at the present time. So, the preceding model is a first-order autoregression, written as AR(1).</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Helvetica"/>
        <a:ea typeface="Helvetica"/>
        <a:cs typeface="Helvetica"/>
      </a:majorFont>
      <a:minorFont>
        <a:latin typeface="Calibri"/>
        <a:ea typeface="Calibri"/>
        <a:cs typeface="Calibri"/>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50000"/>
              </a:srgbClr>
            </a:outerShdw>
          </a:effectLst>
        </a:effectStyle>
        <a:effectStyle>
          <a:effectLst>
            <a:outerShdw sx="100000" sy="100000" kx="0" ky="0" algn="b" rotWithShape="0" blurRad="50800" dist="12700" dir="54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127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Helvetica"/>
        <a:ea typeface="Helvetica"/>
        <a:cs typeface="Helvetica"/>
      </a:majorFont>
      <a:minorFont>
        <a:latin typeface="Calibri"/>
        <a:ea typeface="Calibri"/>
        <a:cs typeface="Calibri"/>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50000"/>
              </a:srgbClr>
            </a:outerShdw>
          </a:effectLst>
        </a:effectStyle>
        <a:effectStyle>
          <a:effectLst>
            <a:outerShdw sx="100000" sy="100000" kx="0" ky="0" algn="b" rotWithShape="0" blurRad="50800" dist="12700" dir="54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127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