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4" r:id="rId2"/>
    <p:sldId id="275" r:id="rId3"/>
    <p:sldId id="276" r:id="rId4"/>
    <p:sldId id="277" r:id="rId5"/>
    <p:sldId id="278" r:id="rId6"/>
    <p:sldId id="279" r:id="rId7"/>
    <p:sldId id="280" r:id="rId8"/>
    <p:sldId id="281" r:id="rId9"/>
    <p:sldId id="282"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7" autoAdjust="0"/>
    <p:restoredTop sz="88399" autoAdjust="0"/>
  </p:normalViewPr>
  <p:slideViewPr>
    <p:cSldViewPr snapToGrid="0" snapToObjects="1">
      <p:cViewPr varScale="1">
        <p:scale>
          <a:sx n="82" d="100"/>
          <a:sy n="82" d="100"/>
        </p:scale>
        <p:origin x="-204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03B27-3844-5945-8EFB-03A2D544BC47}" type="datetimeFigureOut">
              <a:rPr lang="en-US" smtClean="0"/>
              <a:pPr/>
              <a:t>3/10/15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BD796-6C16-C342-9BA5-FA83D63E3E47}" type="slidenum">
              <a:rPr lang="en-US" smtClean="0"/>
              <a:pPr/>
              <a:t>‹#›</a:t>
            </a:fld>
            <a:endParaRPr lang="en-US"/>
          </a:p>
        </p:txBody>
      </p:sp>
    </p:spTree>
    <p:extLst>
      <p:ext uri="{BB962C8B-B14F-4D97-AF65-F5344CB8AC3E}">
        <p14:creationId xmlns:p14="http://schemas.microsoft.com/office/powerpoint/2010/main" val="20064527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A0BD796-6C16-C342-9BA5-FA83D63E3E4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30111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176783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59412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9DCEA-F1CB-7949-9E98-BA64940EA984}" type="datetimeFigureOut">
              <a:rPr lang="en-US" smtClean="0"/>
              <a:pPr/>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76522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39DCEA-F1CB-7949-9E98-BA64940EA984}" type="datetimeFigureOut">
              <a:rPr lang="en-US" smtClean="0"/>
              <a:pPr/>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20752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9DCEA-F1CB-7949-9E98-BA64940EA984}" type="datetimeFigureOut">
              <a:rPr lang="en-US" smtClean="0"/>
              <a:pPr/>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61935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9DCEA-F1CB-7949-9E98-BA64940EA984}" type="datetimeFigureOut">
              <a:rPr lang="en-US" smtClean="0"/>
              <a:pPr/>
              <a:t>3/10/15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66398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9DCEA-F1CB-7949-9E98-BA64940EA984}" type="datetimeFigureOut">
              <a:rPr lang="en-US" smtClean="0"/>
              <a:pPr/>
              <a:t>3/10/15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273681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9DCEA-F1CB-7949-9E98-BA64940EA984}" type="datetimeFigureOut">
              <a:rPr lang="en-US" smtClean="0"/>
              <a:pPr/>
              <a:t>3/10/15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938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9DCEA-F1CB-7949-9E98-BA64940EA984}" type="datetimeFigureOut">
              <a:rPr lang="en-US" smtClean="0"/>
              <a:pPr/>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60936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9DCEA-F1CB-7949-9E98-BA64940EA984}" type="datetimeFigureOut">
              <a:rPr lang="en-US" smtClean="0"/>
              <a:pPr/>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ED83-69DE-D243-96D8-CD24BBA8C657}" type="slidenum">
              <a:rPr lang="en-US" smtClean="0"/>
              <a:pPr/>
              <a:t>‹#›</a:t>
            </a:fld>
            <a:endParaRPr lang="en-US"/>
          </a:p>
        </p:txBody>
      </p:sp>
    </p:spTree>
    <p:extLst>
      <p:ext uri="{BB962C8B-B14F-4D97-AF65-F5344CB8AC3E}">
        <p14:creationId xmlns:p14="http://schemas.microsoft.com/office/powerpoint/2010/main" val="3611829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9DCEA-F1CB-7949-9E98-BA64940EA984}" type="datetimeFigureOut">
              <a:rPr lang="en-US" smtClean="0"/>
              <a:pPr/>
              <a:t>3/10/15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6ED83-69DE-D243-96D8-CD24BBA8C657}" type="slidenum">
              <a:rPr lang="en-US" smtClean="0"/>
              <a:pPr/>
              <a:t>‹#›</a:t>
            </a:fld>
            <a:endParaRPr lang="en-US"/>
          </a:p>
        </p:txBody>
      </p:sp>
    </p:spTree>
    <p:extLst>
      <p:ext uri="{BB962C8B-B14F-4D97-AF65-F5344CB8AC3E}">
        <p14:creationId xmlns:p14="http://schemas.microsoft.com/office/powerpoint/2010/main" val="427225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008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F1_score" TargetMode="External"/><Relationship Id="rId4" Type="http://schemas.openxmlformats.org/officeDocument/2006/relationships/hyperlink" Target="http://en.wikipedia.org/wiki/Information_retrieval" TargetMode="External"/><Relationship Id="rId5" Type="http://schemas.openxmlformats.org/officeDocument/2006/relationships/hyperlink" Target="http://en.wikipedia.org/wiki/Tf*idf" TargetMode="External"/><Relationship Id="rId1" Type="http://schemas.openxmlformats.org/officeDocument/2006/relationships/slideLayout" Target="../slideLayouts/slideLayout2.xml"/><Relationship Id="rId2" Type="http://schemas.openxmlformats.org/officeDocument/2006/relationships/hyperlink" Target="http://cs229.stanford.edu/notes/cs229-notes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7843" y="2130425"/>
            <a:ext cx="8534264" cy="1470025"/>
          </a:xfrm>
        </p:spPr>
        <p:txBody>
          <a:bodyPr/>
          <a:lstStyle/>
          <a:p>
            <a:r>
              <a:rPr lang="en-US" altLang="zh-CN" dirty="0"/>
              <a:t>Logistic</a:t>
            </a:r>
            <a:r>
              <a:rPr lang="zh-CN" altLang="en-US" dirty="0"/>
              <a:t> </a:t>
            </a:r>
            <a:r>
              <a:rPr lang="en-US" altLang="zh-CN" dirty="0"/>
              <a:t>Regression</a:t>
            </a:r>
            <a:r>
              <a:rPr lang="zh-CN" altLang="en-US" dirty="0"/>
              <a:t> </a:t>
            </a:r>
            <a:r>
              <a:rPr lang="en-US" altLang="zh-CN" dirty="0"/>
              <a:t>Implementation</a:t>
            </a:r>
            <a:endParaRPr kumimoji="1" lang="zh-CN" altLang="en-US" dirty="0"/>
          </a:p>
        </p:txBody>
      </p:sp>
      <p:sp>
        <p:nvSpPr>
          <p:cNvPr id="3" name="副标题 2"/>
          <p:cNvSpPr>
            <a:spLocks noGrp="1"/>
          </p:cNvSpPr>
          <p:nvPr>
            <p:ph type="subTitle" idx="1"/>
          </p:nvPr>
        </p:nvSpPr>
        <p:spPr/>
        <p:txBody>
          <a:bodyPr/>
          <a:lstStyle/>
          <a:p>
            <a:r>
              <a:rPr lang="en-US" altLang="zh-CN" dirty="0">
                <a:solidFill>
                  <a:schemeClr val="tx1"/>
                </a:solidFill>
              </a:rPr>
              <a:t>Machine Learning Course</a:t>
            </a:r>
          </a:p>
          <a:p>
            <a:r>
              <a:rPr lang="en-US" altLang="zh-CN" dirty="0">
                <a:solidFill>
                  <a:schemeClr val="tx1"/>
                </a:solidFill>
              </a:rPr>
              <a:t>Spring</a:t>
            </a:r>
            <a:r>
              <a:rPr lang="zh-CN" altLang="en-US" dirty="0">
                <a:solidFill>
                  <a:schemeClr val="tx1"/>
                </a:solidFill>
              </a:rPr>
              <a:t> </a:t>
            </a:r>
            <a:r>
              <a:rPr lang="en-US" altLang="zh-CN" dirty="0">
                <a:solidFill>
                  <a:schemeClr val="tx1"/>
                </a:solidFill>
              </a:rPr>
              <a:t>2015</a:t>
            </a:r>
          </a:p>
          <a:p>
            <a:r>
              <a:rPr lang="en-US" altLang="zh-CN" dirty="0">
                <a:solidFill>
                  <a:schemeClr val="tx1"/>
                </a:solidFill>
              </a:rPr>
              <a:t>Tsinghua University</a:t>
            </a:r>
          </a:p>
          <a:p>
            <a:endParaRPr kumimoji="1" lang="zh-CN" altLang="en-US" dirty="0"/>
          </a:p>
        </p:txBody>
      </p:sp>
    </p:spTree>
    <p:extLst>
      <p:ext uri="{BB962C8B-B14F-4D97-AF65-F5344CB8AC3E}">
        <p14:creationId xmlns:p14="http://schemas.microsoft.com/office/powerpoint/2010/main" val="159272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030"/>
            <a:ext cx="8229600" cy="1143000"/>
          </a:xfrm>
        </p:spPr>
        <p:txBody>
          <a:bodyPr/>
          <a:lstStyle/>
          <a:p>
            <a:r>
              <a:rPr lang="en-US" dirty="0" smtClean="0">
                <a:solidFill>
                  <a:srgbClr val="008000"/>
                </a:solidFill>
              </a:rPr>
              <a:t>Thank You</a:t>
            </a:r>
            <a:endParaRPr lang="en-US" dirty="0">
              <a:solidFill>
                <a:srgbClr val="008000"/>
              </a:solidFill>
            </a:endParaRPr>
          </a:p>
        </p:txBody>
      </p:sp>
    </p:spTree>
    <p:extLst>
      <p:ext uri="{BB962C8B-B14F-4D97-AF65-F5344CB8AC3E}">
        <p14:creationId xmlns:p14="http://schemas.microsoft.com/office/powerpoint/2010/main" val="6659280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a:t>
            </a:r>
            <a:endParaRPr kumimoji="1" lang="zh-CN" altLang="en-US" dirty="0"/>
          </a:p>
        </p:txBody>
      </p:sp>
      <p:sp>
        <p:nvSpPr>
          <p:cNvPr id="3" name="内容占位符 2"/>
          <p:cNvSpPr>
            <a:spLocks noGrp="1"/>
          </p:cNvSpPr>
          <p:nvPr>
            <p:ph idx="1"/>
          </p:nvPr>
        </p:nvSpPr>
        <p:spPr/>
        <p:txBody>
          <a:bodyPr/>
          <a:lstStyle/>
          <a:p>
            <a:r>
              <a:rPr lang="en-US" altLang="zh-CN" dirty="0"/>
              <a:t>Implement logistic regression to classify the given set of documents as one of two classes "+1 or -1”.</a:t>
            </a:r>
          </a:p>
          <a:p>
            <a:endParaRPr kumimoji="1" lang="zh-CN" altLang="en-US" dirty="0"/>
          </a:p>
        </p:txBody>
      </p:sp>
      <p:grpSp>
        <p:nvGrpSpPr>
          <p:cNvPr id="4" name="Group 24"/>
          <p:cNvGrpSpPr/>
          <p:nvPr/>
        </p:nvGrpSpPr>
        <p:grpSpPr>
          <a:xfrm>
            <a:off x="795306" y="3054266"/>
            <a:ext cx="3683389" cy="3627454"/>
            <a:chOff x="1249269" y="2850636"/>
            <a:chExt cx="3683389" cy="3627454"/>
          </a:xfrm>
        </p:grpSpPr>
        <p:grpSp>
          <p:nvGrpSpPr>
            <p:cNvPr id="5" name="Group 23"/>
            <p:cNvGrpSpPr/>
            <p:nvPr/>
          </p:nvGrpSpPr>
          <p:grpSpPr>
            <a:xfrm>
              <a:off x="1249269" y="3465715"/>
              <a:ext cx="3683389" cy="3012375"/>
              <a:chOff x="1249269" y="3465715"/>
              <a:chExt cx="3683389" cy="3012375"/>
            </a:xfrm>
          </p:grpSpPr>
          <p:sp>
            <p:nvSpPr>
              <p:cNvPr id="8" name="Line 12"/>
              <p:cNvSpPr>
                <a:spLocks noChangeShapeType="1"/>
              </p:cNvSpPr>
              <p:nvPr/>
            </p:nvSpPr>
            <p:spPr bwMode="auto">
              <a:xfrm flipV="1">
                <a:off x="1249269" y="3465715"/>
                <a:ext cx="0" cy="301237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Line 13"/>
              <p:cNvSpPr>
                <a:spLocks noChangeShapeType="1"/>
              </p:cNvSpPr>
              <p:nvPr/>
            </p:nvSpPr>
            <p:spPr bwMode="auto">
              <a:xfrm flipV="1">
                <a:off x="1249269" y="6478090"/>
                <a:ext cx="3275583"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Oval 14"/>
              <p:cNvSpPr>
                <a:spLocks noChangeArrowheads="1"/>
              </p:cNvSpPr>
              <p:nvPr/>
            </p:nvSpPr>
            <p:spPr bwMode="auto">
              <a:xfrm>
                <a:off x="3460288" y="4039501"/>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Oval 15"/>
              <p:cNvSpPr>
                <a:spLocks noChangeArrowheads="1"/>
              </p:cNvSpPr>
              <p:nvPr/>
            </p:nvSpPr>
            <p:spPr bwMode="auto">
              <a:xfrm>
                <a:off x="3705956" y="4613286"/>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 name="Oval 16"/>
              <p:cNvSpPr>
                <a:spLocks noChangeArrowheads="1"/>
              </p:cNvSpPr>
              <p:nvPr/>
            </p:nvSpPr>
            <p:spPr bwMode="auto">
              <a:xfrm>
                <a:off x="4606742" y="4828456"/>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Oval 17"/>
              <p:cNvSpPr>
                <a:spLocks noChangeArrowheads="1"/>
              </p:cNvSpPr>
              <p:nvPr/>
            </p:nvSpPr>
            <p:spPr bwMode="auto">
              <a:xfrm>
                <a:off x="2968950" y="4182947"/>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Oval 18"/>
              <p:cNvSpPr>
                <a:spLocks noChangeArrowheads="1"/>
              </p:cNvSpPr>
              <p:nvPr/>
            </p:nvSpPr>
            <p:spPr bwMode="auto">
              <a:xfrm>
                <a:off x="4033515" y="5115349"/>
                <a:ext cx="163779" cy="143446"/>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5" name="Rectangle 19"/>
              <p:cNvSpPr>
                <a:spLocks noChangeArrowheads="1"/>
              </p:cNvSpPr>
              <p:nvPr/>
            </p:nvSpPr>
            <p:spPr bwMode="auto">
              <a:xfrm>
                <a:off x="1576827" y="5043626"/>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6" name="Rectangle 20"/>
              <p:cNvSpPr>
                <a:spLocks noChangeArrowheads="1"/>
              </p:cNvSpPr>
              <p:nvPr/>
            </p:nvSpPr>
            <p:spPr bwMode="auto">
              <a:xfrm>
                <a:off x="2887061" y="5473965"/>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7" name="Rectangle 21"/>
              <p:cNvSpPr>
                <a:spLocks noChangeArrowheads="1"/>
              </p:cNvSpPr>
              <p:nvPr/>
            </p:nvSpPr>
            <p:spPr bwMode="auto">
              <a:xfrm>
                <a:off x="2723281" y="5904304"/>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8" name="Rectangle 22"/>
              <p:cNvSpPr>
                <a:spLocks noChangeArrowheads="1"/>
              </p:cNvSpPr>
              <p:nvPr/>
            </p:nvSpPr>
            <p:spPr bwMode="auto">
              <a:xfrm>
                <a:off x="2068165" y="5473965"/>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9" name="Rectangle 23"/>
              <p:cNvSpPr>
                <a:spLocks noChangeArrowheads="1"/>
              </p:cNvSpPr>
              <p:nvPr/>
            </p:nvSpPr>
            <p:spPr bwMode="auto">
              <a:xfrm>
                <a:off x="1740606" y="5832581"/>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20" name="Rectangle 24"/>
              <p:cNvSpPr>
                <a:spLocks noChangeArrowheads="1"/>
              </p:cNvSpPr>
              <p:nvPr/>
            </p:nvSpPr>
            <p:spPr bwMode="auto">
              <a:xfrm>
                <a:off x="1986275" y="4685010"/>
                <a:ext cx="163779" cy="14344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21" name="Text Box 25"/>
              <p:cNvSpPr txBox="1">
                <a:spLocks noChangeArrowheads="1"/>
              </p:cNvSpPr>
              <p:nvPr/>
            </p:nvSpPr>
            <p:spPr bwMode="auto">
              <a:xfrm>
                <a:off x="1576827" y="6022349"/>
                <a:ext cx="981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dirty="0">
                    <a:latin typeface="Tahoma" charset="0"/>
                  </a:rPr>
                  <a:t>Class </a:t>
                </a:r>
                <a:r>
                  <a:rPr lang="en-US" altLang="zh-CN" sz="2000" dirty="0" smtClean="0">
                    <a:latin typeface="Tahoma" charset="0"/>
                  </a:rPr>
                  <a:t>1</a:t>
                </a:r>
                <a:endParaRPr lang="en-US" altLang="zh-CN" sz="2000" dirty="0">
                  <a:latin typeface="Tahoma" charset="0"/>
                </a:endParaRPr>
              </a:p>
            </p:txBody>
          </p:sp>
          <p:sp>
            <p:nvSpPr>
              <p:cNvPr id="22" name="Text Box 26"/>
              <p:cNvSpPr txBox="1">
                <a:spLocks noChangeArrowheads="1"/>
              </p:cNvSpPr>
              <p:nvPr/>
            </p:nvSpPr>
            <p:spPr bwMode="auto">
              <a:xfrm>
                <a:off x="3951625" y="3896054"/>
                <a:ext cx="981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dirty="0" smtClean="0">
                    <a:latin typeface="Tahoma" charset="0"/>
                  </a:rPr>
                  <a:t>Class</a:t>
                </a:r>
                <a:r>
                  <a:rPr lang="zh-CN" altLang="en-US" sz="2000" dirty="0" smtClean="0">
                    <a:latin typeface="Tahoma" charset="0"/>
                  </a:rPr>
                  <a:t> </a:t>
                </a:r>
                <a:r>
                  <a:rPr lang="en-US" altLang="zh-CN" sz="2000" dirty="0" smtClean="0">
                    <a:latin typeface="Tahoma" charset="0"/>
                  </a:rPr>
                  <a:t>0</a:t>
                </a:r>
                <a:endParaRPr lang="en-US" altLang="zh-CN" sz="2000" dirty="0">
                  <a:latin typeface="Tahoma" charset="0"/>
                </a:endParaRPr>
              </a:p>
            </p:txBody>
          </p:sp>
        </p:grpSp>
        <p:sp>
          <p:nvSpPr>
            <p:cNvPr id="6" name="Line 27"/>
            <p:cNvSpPr>
              <a:spLocks noChangeShapeType="1"/>
            </p:cNvSpPr>
            <p:nvPr/>
          </p:nvSpPr>
          <p:spPr bwMode="auto">
            <a:xfrm>
              <a:off x="1833030" y="3624305"/>
              <a:ext cx="2416240" cy="2709044"/>
            </a:xfrm>
            <a:prstGeom prst="line">
              <a:avLst/>
            </a:prstGeom>
            <a:noFill/>
            <a:ln w="38100">
              <a:solidFill>
                <a:schemeClr val="fo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 name="TextBox 21"/>
            <p:cNvSpPr txBox="1"/>
            <p:nvPr/>
          </p:nvSpPr>
          <p:spPr>
            <a:xfrm>
              <a:off x="2009628" y="2850636"/>
              <a:ext cx="694141" cy="584776"/>
            </a:xfrm>
            <a:prstGeom prst="rect">
              <a:avLst/>
            </a:prstGeom>
            <a:noFill/>
          </p:spPr>
          <p:txBody>
            <a:bodyPr wrap="square" rtlCol="0">
              <a:spAutoFit/>
            </a:bodyPr>
            <a:lstStyle/>
            <a:p>
              <a:r>
                <a:rPr lang="en-US" sz="3200" b="1" dirty="0" smtClean="0"/>
                <a:t>Y</a:t>
              </a:r>
              <a:r>
                <a:rPr lang="en-US" sz="3200" b="1" baseline="-25000" dirty="0" smtClean="0"/>
                <a:t>i</a:t>
              </a:r>
              <a:endParaRPr lang="en-US" sz="3200" b="1" dirty="0"/>
            </a:p>
          </p:txBody>
        </p:sp>
      </p:grpSp>
      <p:sp>
        <p:nvSpPr>
          <p:cNvPr id="23" name="TextBox 22"/>
          <p:cNvSpPr txBox="1"/>
          <p:nvPr/>
        </p:nvSpPr>
        <p:spPr>
          <a:xfrm>
            <a:off x="4152779" y="3174374"/>
            <a:ext cx="4471120" cy="584776"/>
          </a:xfrm>
          <a:prstGeom prst="rect">
            <a:avLst/>
          </a:prstGeom>
          <a:noFill/>
        </p:spPr>
        <p:txBody>
          <a:bodyPr wrap="square" rtlCol="0">
            <a:spAutoFit/>
          </a:bodyPr>
          <a:lstStyle/>
          <a:p>
            <a:r>
              <a:rPr lang="en-US" sz="3200" b="1" dirty="0" smtClean="0"/>
              <a:t>X</a:t>
            </a:r>
            <a:r>
              <a:rPr lang="en-US" sz="3200" b="1" baseline="-25000" dirty="0" smtClean="0"/>
              <a:t>i </a:t>
            </a:r>
            <a:r>
              <a:rPr lang="en-US" sz="3200" b="1" dirty="0" smtClean="0"/>
              <a:t>: </a:t>
            </a:r>
            <a:r>
              <a:rPr lang="en-US" sz="3200" b="1" dirty="0"/>
              <a:t>N</a:t>
            </a:r>
            <a:r>
              <a:rPr lang="en-US" sz="3200" b="1" dirty="0" smtClean="0"/>
              <a:t> dimension vector</a:t>
            </a:r>
            <a:endParaRPr lang="en-US" sz="3200" b="1" dirty="0"/>
          </a:p>
        </p:txBody>
      </p:sp>
      <p:graphicFrame>
        <p:nvGraphicFramePr>
          <p:cNvPr id="24" name="对象 23"/>
          <p:cNvGraphicFramePr>
            <a:graphicFrameLocks noChangeAspect="1"/>
          </p:cNvGraphicFramePr>
          <p:nvPr>
            <p:extLst>
              <p:ext uri="{D42A27DB-BD31-4B8C-83A1-F6EECF244321}">
                <p14:modId xmlns:p14="http://schemas.microsoft.com/office/powerpoint/2010/main" val="2590110912"/>
              </p:ext>
            </p:extLst>
          </p:nvPr>
        </p:nvGraphicFramePr>
        <p:xfrm>
          <a:off x="5008092" y="4810571"/>
          <a:ext cx="3533917" cy="1413567"/>
        </p:xfrm>
        <a:graphic>
          <a:graphicData uri="http://schemas.openxmlformats.org/presentationml/2006/ole">
            <mc:AlternateContent xmlns:mc="http://schemas.openxmlformats.org/markup-compatibility/2006">
              <mc:Choice xmlns:v="urn:schemas-microsoft-com:vml" Requires="v">
                <p:oleObj spid="_x0000_s4177" name="Equation" r:id="rId3" imgW="1016000" imgH="406400" progId="Equation.DSMT4">
                  <p:embed/>
                </p:oleObj>
              </mc:Choice>
              <mc:Fallback>
                <p:oleObj name="Equation" r:id="rId3" imgW="1016000" imgH="406400" progId="Equation.DSMT4">
                  <p:embed/>
                  <p:pic>
                    <p:nvPicPr>
                      <p:cNvPr id="0" name=""/>
                      <p:cNvPicPr/>
                      <p:nvPr/>
                    </p:nvPicPr>
                    <p:blipFill>
                      <a:blip r:embed="rId4"/>
                      <a:stretch>
                        <a:fillRect/>
                      </a:stretch>
                    </p:blipFill>
                    <p:spPr>
                      <a:xfrm>
                        <a:off x="5008092" y="4810571"/>
                        <a:ext cx="3533917" cy="1413567"/>
                      </a:xfrm>
                      <a:prstGeom prst="rect">
                        <a:avLst/>
                      </a:prstGeom>
                    </p:spPr>
                  </p:pic>
                </p:oleObj>
              </mc:Fallback>
            </mc:AlternateContent>
          </a:graphicData>
        </a:graphic>
      </p:graphicFrame>
    </p:spTree>
    <p:extLst>
      <p:ext uri="{BB962C8B-B14F-4D97-AF65-F5344CB8AC3E}">
        <p14:creationId xmlns:p14="http://schemas.microsoft.com/office/powerpoint/2010/main" val="3422157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40"/>
            <a:ext cx="8229600" cy="1143000"/>
          </a:xfrm>
        </p:spPr>
        <p:txBody>
          <a:bodyPr/>
          <a:lstStyle/>
          <a:p>
            <a:r>
              <a:rPr kumimoji="1" lang="en-US" altLang="zh-CN" dirty="0" smtClean="0"/>
              <a:t>Data Preprocess</a:t>
            </a:r>
            <a:endParaRPr kumimoji="1" lang="zh-CN" altLang="en-US" dirty="0"/>
          </a:p>
        </p:txBody>
      </p:sp>
      <p:sp>
        <p:nvSpPr>
          <p:cNvPr id="4" name="TextBox 4"/>
          <p:cNvSpPr txBox="1"/>
          <p:nvPr/>
        </p:nvSpPr>
        <p:spPr>
          <a:xfrm>
            <a:off x="280133" y="863484"/>
            <a:ext cx="8796168" cy="6401754"/>
          </a:xfrm>
          <a:prstGeom prst="rect">
            <a:avLst/>
          </a:prstGeom>
          <a:noFill/>
        </p:spPr>
        <p:txBody>
          <a:bodyPr wrap="square" rtlCol="0">
            <a:spAutoFit/>
          </a:bodyPr>
          <a:lstStyle/>
          <a:p>
            <a:r>
              <a:rPr kumimoji="1" lang="en-US" altLang="zh-CN" dirty="0"/>
              <a:t>The dataset contains two newsgroups</a:t>
            </a:r>
            <a:r>
              <a:rPr kumimoji="1" lang="en-US" altLang="zh-CN" dirty="0" smtClean="0"/>
              <a:t>, one </a:t>
            </a:r>
            <a:r>
              <a:rPr kumimoji="1" lang="en-US" altLang="zh-CN" dirty="0"/>
              <a:t>is baseball and the other is hockey. </a:t>
            </a:r>
            <a:endParaRPr kumimoji="1" lang="en-US" altLang="zh-CN" dirty="0" smtClean="0"/>
          </a:p>
          <a:p>
            <a:endParaRPr kumimoji="1" lang="en-US" altLang="zh-CN" dirty="0"/>
          </a:p>
          <a:p>
            <a:r>
              <a:rPr kumimoji="1" lang="en-US" altLang="zh-CN" dirty="0" smtClean="0"/>
              <a:t>Each </a:t>
            </a:r>
            <a:r>
              <a:rPr kumimoji="1" lang="en-US" altLang="zh-CN" dirty="0"/>
              <a:t>document contains 'From', 'Subject' headers and the main body. You should extract features for each document, for example: </a:t>
            </a:r>
          </a:p>
          <a:p>
            <a:r>
              <a:rPr kumimoji="1" lang="en-US" altLang="zh-CN" dirty="0"/>
              <a:t>You can simply cast each word in the document as a feature and assign the value to each word as the frequency of the word appears in the document. Of course, you can do advanced preprocessing like stop word removal, word stemming, or define specific features by </a:t>
            </a:r>
            <a:r>
              <a:rPr kumimoji="1" lang="en-US" altLang="zh-CN" dirty="0" smtClean="0"/>
              <a:t>yourself.</a:t>
            </a:r>
            <a:endParaRPr kumimoji="1" lang="en-US" altLang="zh-CN" dirty="0"/>
          </a:p>
          <a:p>
            <a:r>
              <a:rPr kumimoji="1" lang="en-US" altLang="zh-CN" dirty="0"/>
              <a:t>An example feature file is given :</a:t>
            </a:r>
          </a:p>
          <a:p>
            <a:endParaRPr kumimoji="1" lang="en-US" altLang="zh-CN" dirty="0"/>
          </a:p>
          <a:p>
            <a:r>
              <a:rPr kumimoji="1" lang="en-US" altLang="zh-CN" sz="700" dirty="0"/>
              <a:t>+1 1:0 2:6.87475407647932 3:3.58860800796358 4:0 22:7.2725475021777 30:0.228447564110819 49:2.1380940541094 56:3.84284214634782 90:2.83603740693284 114:8.60474895145252 131:2.41152410385398 </a:t>
            </a:r>
          </a:p>
          <a:p>
            <a:r>
              <a:rPr kumimoji="1" lang="en-US" altLang="zh-CN" sz="700" dirty="0"/>
              <a:t>-1 1:0 4:0 30:0.228447564110819 78:0.915163336038847 116:2.4241825007259 304:3.47309512084174 348:13.941644886054 384:1.46427114637585 626:2.85545549278994 650:3.003091491596 </a:t>
            </a:r>
          </a:p>
          <a:p>
            <a:endParaRPr kumimoji="1" lang="en-US" altLang="zh-CN" dirty="0"/>
          </a:p>
          <a:p>
            <a:r>
              <a:rPr kumimoji="1" lang="en-US" altLang="zh-CN" dirty="0"/>
              <a:t>where each line "[label] [keyword1]:[value1] [keyword2]:[value2]… " represents a document</a:t>
            </a:r>
          </a:p>
          <a:p>
            <a:endParaRPr kumimoji="1" lang="en-US" altLang="zh-CN" dirty="0"/>
          </a:p>
          <a:p>
            <a:r>
              <a:rPr kumimoji="1" lang="en-US" altLang="zh-CN" dirty="0"/>
              <a:t>Label(+1, -1) is the classification of the document;</a:t>
            </a:r>
          </a:p>
          <a:p>
            <a:r>
              <a:rPr kumimoji="1" lang="en-US" altLang="zh-CN" dirty="0" err="1"/>
              <a:t>keyword_i</a:t>
            </a:r>
            <a:r>
              <a:rPr kumimoji="1" lang="en-US" altLang="zh-CN" dirty="0"/>
              <a:t> is the global sequence number of a word in the whole dataset;</a:t>
            </a:r>
          </a:p>
          <a:p>
            <a:r>
              <a:rPr kumimoji="1" lang="en-US" altLang="zh-CN" dirty="0" err="1"/>
              <a:t>value_i</a:t>
            </a:r>
            <a:r>
              <a:rPr kumimoji="1" lang="en-US" altLang="zh-CN" dirty="0"/>
              <a:t> is the frequency of the word appears in the document</a:t>
            </a:r>
            <a:r>
              <a:rPr kumimoji="1" lang="en-US" altLang="zh-CN" dirty="0" smtClean="0"/>
              <a:t>.</a:t>
            </a:r>
          </a:p>
          <a:p>
            <a:endParaRPr kumimoji="1" lang="en-US" dirty="0"/>
          </a:p>
          <a:p>
            <a:r>
              <a:rPr kumimoji="1" lang="en-US" dirty="0" smtClean="0">
                <a:solidFill>
                  <a:srgbClr val="FF0000"/>
                </a:solidFill>
              </a:rPr>
              <a:t>The goal of </a:t>
            </a:r>
            <a:r>
              <a:rPr kumimoji="1" lang="en-US" dirty="0">
                <a:solidFill>
                  <a:srgbClr val="FF0000"/>
                </a:solidFill>
              </a:rPr>
              <a:t>d</a:t>
            </a:r>
            <a:r>
              <a:rPr kumimoji="1" lang="en-US" dirty="0" smtClean="0">
                <a:solidFill>
                  <a:srgbClr val="FF0000"/>
                </a:solidFill>
              </a:rPr>
              <a:t>ata </a:t>
            </a:r>
            <a:r>
              <a:rPr kumimoji="1" lang="en-US" dirty="0">
                <a:solidFill>
                  <a:srgbClr val="FF0000"/>
                </a:solidFill>
              </a:rPr>
              <a:t>p</a:t>
            </a:r>
            <a:r>
              <a:rPr kumimoji="1" lang="en-US" dirty="0" smtClean="0">
                <a:solidFill>
                  <a:srgbClr val="FF0000"/>
                </a:solidFill>
              </a:rPr>
              <a:t>reprocessing</a:t>
            </a:r>
            <a:r>
              <a:rPr kumimoji="1" lang="en-US" dirty="0" smtClean="0"/>
              <a:t>:  </a:t>
            </a:r>
          </a:p>
          <a:p>
            <a:r>
              <a:rPr kumimoji="1" lang="en-US" altLang="zh-CN" dirty="0" smtClean="0"/>
              <a:t>Generate a feature file for the whole dataset, and then </a:t>
            </a:r>
            <a:r>
              <a:rPr lang="en-US" altLang="zh-CN" dirty="0" smtClean="0"/>
              <a:t>split </a:t>
            </a:r>
            <a:r>
              <a:rPr lang="en-US" altLang="zh-CN" dirty="0"/>
              <a:t>it into five equal set of </a:t>
            </a:r>
            <a:r>
              <a:rPr lang="en-US" altLang="zh-CN" dirty="0" smtClean="0"/>
              <a:t>files, </a:t>
            </a:r>
            <a:r>
              <a:rPr lang="en-US" altLang="zh-CN" dirty="0"/>
              <a:t>say s</a:t>
            </a:r>
            <a:r>
              <a:rPr lang="en-US" altLang="zh-CN" baseline="-25000" dirty="0"/>
              <a:t>1</a:t>
            </a:r>
            <a:r>
              <a:rPr lang="en-US" altLang="zh-CN" dirty="0"/>
              <a:t> to s</a:t>
            </a:r>
            <a:r>
              <a:rPr lang="en-US" altLang="zh-CN" baseline="-25000" dirty="0"/>
              <a:t>5</a:t>
            </a:r>
            <a:r>
              <a:rPr lang="en-US" altLang="zh-CN" dirty="0"/>
              <a:t> </a:t>
            </a:r>
            <a:r>
              <a:rPr kumimoji="1" lang="en-US" altLang="zh-CN" dirty="0"/>
              <a:t>for 5-fold Cross-</a:t>
            </a:r>
            <a:r>
              <a:rPr kumimoji="1" lang="en-US" altLang="zh-CN" dirty="0" smtClean="0"/>
              <a:t>validation.</a:t>
            </a:r>
            <a:endParaRPr lang="en-US" dirty="0" smtClean="0"/>
          </a:p>
          <a:p>
            <a:pPr>
              <a:buFontTx/>
              <a:buChar char="-"/>
            </a:pPr>
            <a:endParaRPr lang="en-US" dirty="0" smtClean="0"/>
          </a:p>
          <a:p>
            <a:pPr>
              <a:buFontTx/>
              <a:buChar char="-"/>
            </a:pPr>
            <a:endParaRPr lang="en-IN" dirty="0"/>
          </a:p>
        </p:txBody>
      </p:sp>
    </p:spTree>
    <p:extLst>
      <p:ext uri="{BB962C8B-B14F-4D97-AF65-F5344CB8AC3E}">
        <p14:creationId xmlns:p14="http://schemas.microsoft.com/office/powerpoint/2010/main" val="64646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 Flow</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solidFill>
                  <a:srgbClr val="000000"/>
                </a:solidFill>
              </a:rPr>
              <a:t>Input: feature files s</a:t>
            </a:r>
            <a:r>
              <a:rPr lang="en-US" altLang="zh-CN" baseline="-25000" dirty="0">
                <a:solidFill>
                  <a:srgbClr val="000000"/>
                </a:solidFill>
              </a:rPr>
              <a:t>1</a:t>
            </a:r>
            <a:r>
              <a:rPr lang="en-US" altLang="zh-CN" dirty="0">
                <a:solidFill>
                  <a:srgbClr val="000000"/>
                </a:solidFill>
              </a:rPr>
              <a:t> to s</a:t>
            </a:r>
            <a:r>
              <a:rPr lang="en-US" altLang="zh-CN" baseline="-25000" dirty="0">
                <a:solidFill>
                  <a:srgbClr val="000000"/>
                </a:solidFill>
              </a:rPr>
              <a:t>5</a:t>
            </a:r>
          </a:p>
          <a:p>
            <a:r>
              <a:rPr lang="en-US" altLang="zh-CN" dirty="0">
                <a:solidFill>
                  <a:srgbClr val="000000"/>
                </a:solidFill>
              </a:rPr>
              <a:t>Steps:</a:t>
            </a:r>
          </a:p>
          <a:p>
            <a:pPr marL="514350" indent="-514350">
              <a:buFont typeface="+mj-lt"/>
              <a:buAutoNum type="arabicPeriod"/>
            </a:pPr>
            <a:r>
              <a:rPr lang="en-US" altLang="zh-CN" dirty="0"/>
              <a:t>Set </a:t>
            </a:r>
            <a:r>
              <a:rPr lang="en-US" altLang="zh-CN" dirty="0" err="1"/>
              <a:t>i</a:t>
            </a:r>
            <a:r>
              <a:rPr lang="en-US" altLang="zh-CN" dirty="0"/>
              <a:t>=1, take </a:t>
            </a:r>
            <a:r>
              <a:rPr lang="en-US" altLang="zh-CN" dirty="0" err="1"/>
              <a:t>s</a:t>
            </a:r>
            <a:r>
              <a:rPr lang="en-US" altLang="zh-CN" baseline="-25000" dirty="0" err="1"/>
              <a:t>i</a:t>
            </a:r>
            <a:r>
              <a:rPr lang="en-US" altLang="zh-CN" dirty="0"/>
              <a:t> as test set and others as training </a:t>
            </a:r>
            <a:r>
              <a:rPr lang="en-US" altLang="zh-CN" dirty="0" smtClean="0"/>
              <a:t>set.</a:t>
            </a:r>
            <a:endParaRPr lang="en-US" altLang="zh-CN" dirty="0"/>
          </a:p>
          <a:p>
            <a:pPr>
              <a:buAutoNum type="arabicPeriod"/>
            </a:pPr>
            <a:endParaRPr lang="en-US" altLang="zh-CN" dirty="0"/>
          </a:p>
          <a:p>
            <a:pPr marL="514350" indent="-514350">
              <a:buFont typeface="+mj-lt"/>
              <a:buAutoNum type="arabicPeriod"/>
            </a:pPr>
            <a:r>
              <a:rPr lang="en-US" altLang="zh-CN" dirty="0" smtClean="0"/>
              <a:t>On </a:t>
            </a:r>
            <a:r>
              <a:rPr lang="en-US" altLang="zh-CN" dirty="0"/>
              <a:t>the training set, learn the parameters </a:t>
            </a:r>
            <a:r>
              <a:rPr lang="en-US" altLang="zh-CN" b="1" dirty="0" err="1"/>
              <a:t>θ</a:t>
            </a:r>
            <a:r>
              <a:rPr lang="en-US" altLang="zh-CN" dirty="0"/>
              <a:t> of the logistic regression function and </a:t>
            </a:r>
            <a:r>
              <a:rPr lang="en-US" altLang="zh-CN" dirty="0" smtClean="0"/>
              <a:t>save the </a:t>
            </a:r>
            <a:r>
              <a:rPr lang="en-US" altLang="zh-CN" dirty="0"/>
              <a:t>learnt </a:t>
            </a:r>
            <a:r>
              <a:rPr lang="en-US" altLang="zh-CN" dirty="0" smtClean="0"/>
              <a:t>parameters (</a:t>
            </a:r>
            <a:r>
              <a:rPr lang="en-US" altLang="zh-CN" dirty="0"/>
              <a:t>see more details in the following 2 pages).</a:t>
            </a:r>
          </a:p>
          <a:p>
            <a:pPr marL="514350" indent="-514350">
              <a:buFont typeface="+mj-lt"/>
              <a:buAutoNum type="arabicPeriod"/>
            </a:pPr>
            <a:endParaRPr lang="en-US" altLang="zh-CN" dirty="0"/>
          </a:p>
          <a:p>
            <a:pPr marL="514350" indent="-514350">
              <a:buFont typeface="+mj-lt"/>
              <a:buAutoNum type="arabicPeriod"/>
            </a:pPr>
            <a:r>
              <a:rPr lang="en-US" altLang="zh-CN" dirty="0" smtClean="0"/>
              <a:t>On </a:t>
            </a:r>
            <a:r>
              <a:rPr lang="en-US" altLang="zh-CN" dirty="0"/>
              <a:t>the test set, using the parameters </a:t>
            </a:r>
            <a:r>
              <a:rPr lang="en-US" altLang="zh-CN" b="1" dirty="0" err="1"/>
              <a:t>θ</a:t>
            </a:r>
            <a:r>
              <a:rPr lang="en-US" altLang="zh-CN" dirty="0"/>
              <a:t> learnt from Step 2 to classify </a:t>
            </a:r>
            <a:r>
              <a:rPr lang="en-US" altLang="zh-CN" dirty="0" smtClean="0"/>
              <a:t>each document </a:t>
            </a:r>
            <a:r>
              <a:rPr lang="en-US" altLang="zh-CN" dirty="0"/>
              <a:t>as hockey or baseball (see more details in the following 2 pages).</a:t>
            </a:r>
          </a:p>
          <a:p>
            <a:pPr marL="514350" indent="-514350">
              <a:buFont typeface="+mj-lt"/>
              <a:buAutoNum type="arabicPeriod"/>
            </a:pPr>
            <a:endParaRPr lang="en-US" altLang="zh-CN" dirty="0"/>
          </a:p>
          <a:p>
            <a:pPr marL="514350" indent="-514350">
              <a:buFont typeface="+mj-lt"/>
              <a:buAutoNum type="arabicPeriod"/>
            </a:pPr>
            <a:r>
              <a:rPr lang="en-US" altLang="zh-CN" dirty="0" smtClean="0"/>
              <a:t>Calculate </a:t>
            </a:r>
            <a:r>
              <a:rPr lang="en-US" altLang="zh-CN" dirty="0"/>
              <a:t>Precision, Recall and F1 score.</a:t>
            </a:r>
          </a:p>
          <a:p>
            <a:pPr marL="514350" indent="-514350">
              <a:buFont typeface="+mj-lt"/>
              <a:buAutoNum type="arabicPeriod"/>
            </a:pPr>
            <a:endParaRPr lang="en-US" altLang="zh-CN" dirty="0"/>
          </a:p>
          <a:p>
            <a:pPr marL="514350" indent="-514350">
              <a:buFont typeface="+mj-lt"/>
              <a:buAutoNum type="arabicPeriod"/>
            </a:pPr>
            <a:r>
              <a:rPr lang="en-US" altLang="zh-CN" dirty="0" err="1" smtClean="0"/>
              <a:t>i</a:t>
            </a:r>
            <a:r>
              <a:rPr lang="en-US" altLang="zh-CN" dirty="0"/>
              <a:t>++ , Repeat Step 1, 2, 3, and 4 </a:t>
            </a:r>
            <a:r>
              <a:rPr lang="en-US" altLang="zh-CN" dirty="0" err="1"/>
              <a:t>util</a:t>
            </a:r>
            <a:r>
              <a:rPr lang="en-US" altLang="zh-CN" dirty="0"/>
              <a:t> </a:t>
            </a:r>
            <a:r>
              <a:rPr lang="en-US" altLang="zh-CN" dirty="0" err="1"/>
              <a:t>i</a:t>
            </a:r>
            <a:r>
              <a:rPr lang="en-US" altLang="zh-CN" dirty="0"/>
              <a:t> &gt; </a:t>
            </a:r>
            <a:r>
              <a:rPr lang="en-US" altLang="zh-CN" dirty="0" smtClean="0"/>
              <a:t>5.</a:t>
            </a:r>
            <a:endParaRPr lang="en-US" altLang="zh-CN" dirty="0"/>
          </a:p>
          <a:p>
            <a:endParaRPr kumimoji="1" lang="zh-CN" altLang="en-US" dirty="0"/>
          </a:p>
        </p:txBody>
      </p:sp>
    </p:spTree>
    <p:extLst>
      <p:ext uri="{BB962C8B-B14F-4D97-AF65-F5344CB8AC3E}">
        <p14:creationId xmlns:p14="http://schemas.microsoft.com/office/powerpoint/2010/main" val="8152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Process</a:t>
            </a:r>
            <a:endParaRPr kumimoji="1" lang="zh-CN" altLang="en-US" dirty="0"/>
          </a:p>
        </p:txBody>
      </p:sp>
      <p:sp>
        <p:nvSpPr>
          <p:cNvPr id="4" name="Content Placeholder 2"/>
          <p:cNvSpPr>
            <a:spLocks noGrp="1"/>
          </p:cNvSpPr>
          <p:nvPr>
            <p:ph idx="1"/>
          </p:nvPr>
        </p:nvSpPr>
        <p:spPr>
          <a:xfrm>
            <a:off x="914400" y="1896433"/>
            <a:ext cx="7772400" cy="3612617"/>
          </a:xfrm>
        </p:spPr>
        <p:txBody>
          <a:bodyPr>
            <a:normAutofit lnSpcReduction="10000"/>
          </a:bodyPr>
          <a:lstStyle/>
          <a:p>
            <a:pPr marL="0" indent="0">
              <a:buNone/>
            </a:pPr>
            <a:r>
              <a:rPr lang="en-US" sz="2800" dirty="0" smtClean="0"/>
              <a:t>Stochastic gradient descent:</a:t>
            </a:r>
          </a:p>
          <a:p>
            <a:pPr marL="0" indent="0">
              <a:buNone/>
            </a:pPr>
            <a:endParaRPr lang="en-US" sz="2800" dirty="0" smtClean="0"/>
          </a:p>
          <a:p>
            <a:pPr marL="0" indent="0">
              <a:buNone/>
            </a:pPr>
            <a:r>
              <a:rPr lang="en-US" sz="2800" dirty="0" smtClean="0"/>
              <a:t>While( not converged</a:t>
            </a:r>
            <a:r>
              <a:rPr lang="zh-CN" altLang="en-US" sz="2800" dirty="0" smtClean="0"/>
              <a:t> </a:t>
            </a:r>
            <a:r>
              <a:rPr lang="en-US" sz="2800" dirty="0" smtClean="0"/>
              <a:t>){</a:t>
            </a:r>
          </a:p>
          <a:p>
            <a:pPr marL="400050" lvl="1" indent="0">
              <a:buNone/>
            </a:pPr>
            <a:r>
              <a:rPr lang="en-US" sz="2400" dirty="0" smtClean="0"/>
              <a:t>for (</a:t>
            </a:r>
            <a:r>
              <a:rPr lang="en-US" sz="2400" dirty="0" err="1" smtClean="0"/>
              <a:t>i</a:t>
            </a:r>
            <a:r>
              <a:rPr lang="en-US" sz="2400" dirty="0" smtClean="0"/>
              <a:t> = 0; </a:t>
            </a:r>
            <a:r>
              <a:rPr lang="en-US" sz="2400" dirty="0" err="1" smtClean="0"/>
              <a:t>i</a:t>
            </a:r>
            <a:r>
              <a:rPr lang="en-US" sz="2400" dirty="0" smtClean="0"/>
              <a:t> &lt; N; </a:t>
            </a:r>
            <a:r>
              <a:rPr lang="en-US" sz="2400" dirty="0" err="1" smtClean="0"/>
              <a:t>i</a:t>
            </a:r>
            <a:r>
              <a:rPr lang="en-US" sz="2400" dirty="0" smtClean="0"/>
              <a:t> ++) </a:t>
            </a:r>
            <a:r>
              <a:rPr lang="en-US" sz="2400" dirty="0" smtClean="0"/>
              <a:t>{</a:t>
            </a:r>
            <a:endParaRPr lang="en-US" sz="2400" dirty="0" smtClean="0"/>
          </a:p>
          <a:p>
            <a:pPr marL="400050" lvl="1" indent="0">
              <a:buNone/>
            </a:pPr>
            <a:r>
              <a:rPr lang="en-US" sz="2400" dirty="0" smtClean="0"/>
              <a:t>	</a:t>
            </a:r>
            <a:r>
              <a:rPr lang="en-US" sz="2400" dirty="0"/>
              <a:t>	</a:t>
            </a:r>
            <a:r>
              <a:rPr lang="en-US" sz="2400" dirty="0" smtClean="0"/>
              <a:t>for (d = 0; d &lt; D; </a:t>
            </a:r>
            <a:r>
              <a:rPr lang="en-US" sz="2400" dirty="0"/>
              <a:t>d</a:t>
            </a:r>
            <a:r>
              <a:rPr lang="en-US" sz="2400" dirty="0" smtClean="0"/>
              <a:t> ++) </a:t>
            </a:r>
          </a:p>
          <a:p>
            <a:pPr marL="400050" lvl="1" indent="0">
              <a:buNone/>
            </a:pPr>
            <a:r>
              <a:rPr lang="en-US" sz="2400" dirty="0"/>
              <a:t>	</a:t>
            </a:r>
            <a:r>
              <a:rPr lang="en-US" sz="2400" dirty="0" smtClean="0"/>
              <a:t>	</a:t>
            </a:r>
            <a:r>
              <a:rPr lang="en-US" sz="2400" dirty="0" smtClean="0"/>
              <a:t>	w</a:t>
            </a:r>
            <a:r>
              <a:rPr lang="en-US" sz="2400" dirty="0" smtClean="0"/>
              <a:t>[</a:t>
            </a:r>
            <a:r>
              <a:rPr lang="en-US" sz="2400" dirty="0"/>
              <a:t>d</a:t>
            </a:r>
            <a:r>
              <a:rPr lang="en-US" sz="2400" dirty="0" smtClean="0"/>
              <a:t>] += alpha * (y[</a:t>
            </a:r>
            <a:r>
              <a:rPr lang="en-US" sz="2400" dirty="0" err="1" smtClean="0"/>
              <a:t>i</a:t>
            </a:r>
            <a:r>
              <a:rPr lang="en-US" sz="2400" dirty="0" smtClean="0"/>
              <a:t>]-h(x[</a:t>
            </a:r>
            <a:r>
              <a:rPr lang="en-US" sz="2400" dirty="0" err="1" smtClean="0"/>
              <a:t>i</a:t>
            </a:r>
            <a:r>
              <a:rPr lang="en-US" sz="2400" dirty="0" smtClean="0"/>
              <a:t>])) * x[</a:t>
            </a:r>
            <a:r>
              <a:rPr lang="en-US" sz="2400" dirty="0" err="1" smtClean="0"/>
              <a:t>i</a:t>
            </a:r>
            <a:r>
              <a:rPr lang="en-US" sz="2400" dirty="0" smtClean="0"/>
              <a:t>][</a:t>
            </a:r>
            <a:r>
              <a:rPr lang="en-US" sz="2400" dirty="0"/>
              <a:t>d</a:t>
            </a:r>
            <a:r>
              <a:rPr lang="en-US" sz="2400" dirty="0" smtClean="0"/>
              <a:t>];</a:t>
            </a:r>
          </a:p>
          <a:p>
            <a:pPr marL="400050" lvl="1" indent="0">
              <a:buNone/>
            </a:pPr>
            <a:r>
              <a:rPr lang="en-US" sz="2400" dirty="0" smtClean="0"/>
              <a:t>	}</a:t>
            </a:r>
          </a:p>
          <a:p>
            <a:pPr marL="0" indent="0">
              <a:buNone/>
            </a:pPr>
            <a:r>
              <a:rPr lang="en-US" sz="2800" dirty="0"/>
              <a:t>}</a:t>
            </a:r>
            <a:endParaRPr lang="en-US" sz="2800" dirty="0" smtClean="0"/>
          </a:p>
        </p:txBody>
      </p:sp>
      <p:cxnSp>
        <p:nvCxnSpPr>
          <p:cNvPr id="5" name="Straight Arrow Connector 14"/>
          <p:cNvCxnSpPr/>
          <p:nvPr/>
        </p:nvCxnSpPr>
        <p:spPr>
          <a:xfrm flipH="1">
            <a:off x="4337989" y="4518349"/>
            <a:ext cx="726738" cy="2976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直线连接符 5"/>
          <p:cNvCxnSpPr/>
          <p:nvPr/>
        </p:nvCxnSpPr>
        <p:spPr>
          <a:xfrm>
            <a:off x="4840272" y="4518349"/>
            <a:ext cx="69000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aphicFrame>
        <p:nvGraphicFramePr>
          <p:cNvPr id="10" name="对象 9"/>
          <p:cNvGraphicFramePr>
            <a:graphicFrameLocks noChangeAspect="1"/>
          </p:cNvGraphicFramePr>
          <p:nvPr>
            <p:extLst>
              <p:ext uri="{D42A27DB-BD31-4B8C-83A1-F6EECF244321}">
                <p14:modId xmlns:p14="http://schemas.microsoft.com/office/powerpoint/2010/main" val="2994942315"/>
              </p:ext>
            </p:extLst>
          </p:nvPr>
        </p:nvGraphicFramePr>
        <p:xfrm>
          <a:off x="2269302" y="4618662"/>
          <a:ext cx="2225969" cy="890388"/>
        </p:xfrm>
        <a:graphic>
          <a:graphicData uri="http://schemas.openxmlformats.org/presentationml/2006/ole">
            <mc:AlternateContent xmlns:mc="http://schemas.openxmlformats.org/markup-compatibility/2006">
              <mc:Choice xmlns:v="urn:schemas-microsoft-com:vml" Requires="v">
                <p:oleObj spid="_x0000_s5182" name="Equation" r:id="rId3" imgW="1016000" imgH="406400" progId="Equation.DSMT4">
                  <p:embed/>
                </p:oleObj>
              </mc:Choice>
              <mc:Fallback>
                <p:oleObj name="Equation" r:id="rId3" imgW="1016000" imgH="406400" progId="Equation.DSMT4">
                  <p:embed/>
                  <p:pic>
                    <p:nvPicPr>
                      <p:cNvPr id="0" name=""/>
                      <p:cNvPicPr/>
                      <p:nvPr/>
                    </p:nvPicPr>
                    <p:blipFill>
                      <a:blip r:embed="rId4"/>
                      <a:stretch>
                        <a:fillRect/>
                      </a:stretch>
                    </p:blipFill>
                    <p:spPr>
                      <a:xfrm>
                        <a:off x="2269302" y="4618662"/>
                        <a:ext cx="2225969" cy="890388"/>
                      </a:xfrm>
                      <a:prstGeom prst="rect">
                        <a:avLst/>
                      </a:prstGeom>
                    </p:spPr>
                  </p:pic>
                </p:oleObj>
              </mc:Fallback>
            </mc:AlternateContent>
          </a:graphicData>
        </a:graphic>
      </p:graphicFrame>
      <p:sp>
        <p:nvSpPr>
          <p:cNvPr id="11" name="TextBox 19"/>
          <p:cNvSpPr txBox="1"/>
          <p:nvPr/>
        </p:nvSpPr>
        <p:spPr>
          <a:xfrm>
            <a:off x="4109390" y="2374825"/>
            <a:ext cx="2583783" cy="400110"/>
          </a:xfrm>
          <a:prstGeom prst="rect">
            <a:avLst/>
          </a:prstGeom>
          <a:noFill/>
        </p:spPr>
        <p:txBody>
          <a:bodyPr wrap="square" rtlCol="0">
            <a:spAutoFit/>
          </a:bodyPr>
          <a:lstStyle/>
          <a:p>
            <a:r>
              <a:rPr lang="en-US" sz="2000" dirty="0" smtClean="0">
                <a:solidFill>
                  <a:srgbClr val="008000"/>
                </a:solidFill>
              </a:rPr>
              <a:t>Run k-times(say 1000)</a:t>
            </a:r>
            <a:endParaRPr lang="en-IN" sz="2000" dirty="0">
              <a:solidFill>
                <a:srgbClr val="008000"/>
              </a:solidFill>
            </a:endParaRPr>
          </a:p>
        </p:txBody>
      </p:sp>
      <p:cxnSp>
        <p:nvCxnSpPr>
          <p:cNvPr id="12" name="Straight Arrow Connector 14"/>
          <p:cNvCxnSpPr/>
          <p:nvPr/>
        </p:nvCxnSpPr>
        <p:spPr>
          <a:xfrm flipV="1">
            <a:off x="3648297" y="2637226"/>
            <a:ext cx="461093" cy="6421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a:off x="2018632" y="3279330"/>
            <a:ext cx="22201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9"/>
          <p:cNvSpPr txBox="1"/>
          <p:nvPr/>
        </p:nvSpPr>
        <p:spPr>
          <a:xfrm>
            <a:off x="4716491" y="4718085"/>
            <a:ext cx="4297617" cy="2308324"/>
          </a:xfrm>
          <a:prstGeom prst="rect">
            <a:avLst/>
          </a:prstGeom>
          <a:noFill/>
        </p:spPr>
        <p:txBody>
          <a:bodyPr wrap="square" rtlCol="0">
            <a:spAutoFit/>
          </a:bodyPr>
          <a:lstStyle/>
          <a:p>
            <a:endParaRPr lang="en-US" dirty="0" smtClean="0">
              <a:solidFill>
                <a:srgbClr val="008000"/>
              </a:solidFill>
            </a:endParaRPr>
          </a:p>
          <a:p>
            <a:r>
              <a:rPr lang="en-US" dirty="0" smtClean="0">
                <a:solidFill>
                  <a:srgbClr val="008000"/>
                </a:solidFill>
              </a:rPr>
              <a:t>N-&gt; number of instances</a:t>
            </a:r>
          </a:p>
          <a:p>
            <a:r>
              <a:rPr lang="en-US" dirty="0" smtClean="0">
                <a:solidFill>
                  <a:srgbClr val="008000"/>
                </a:solidFill>
              </a:rPr>
              <a:t>D-&gt; number of features</a:t>
            </a:r>
          </a:p>
          <a:p>
            <a:r>
              <a:rPr lang="en-US" dirty="0" smtClean="0">
                <a:solidFill>
                  <a:srgbClr val="008000"/>
                </a:solidFill>
              </a:rPr>
              <a:t>y[</a:t>
            </a:r>
            <a:r>
              <a:rPr lang="en-US" dirty="0" err="1" smtClean="0">
                <a:solidFill>
                  <a:srgbClr val="008000"/>
                </a:solidFill>
              </a:rPr>
              <a:t>i</a:t>
            </a:r>
            <a:r>
              <a:rPr lang="en-US" dirty="0" smtClean="0">
                <a:solidFill>
                  <a:srgbClr val="008000"/>
                </a:solidFill>
              </a:rPr>
              <a:t>]-&gt; label of the </a:t>
            </a:r>
            <a:r>
              <a:rPr lang="en-US" dirty="0" err="1" smtClean="0">
                <a:solidFill>
                  <a:srgbClr val="008000"/>
                </a:solidFill>
              </a:rPr>
              <a:t>i-th</a:t>
            </a:r>
            <a:r>
              <a:rPr lang="en-US" dirty="0" smtClean="0">
                <a:solidFill>
                  <a:srgbClr val="008000"/>
                </a:solidFill>
              </a:rPr>
              <a:t> instance</a:t>
            </a:r>
          </a:p>
          <a:p>
            <a:r>
              <a:rPr lang="en-US" dirty="0" smtClean="0">
                <a:solidFill>
                  <a:srgbClr val="008000"/>
                </a:solidFill>
              </a:rPr>
              <a:t>x[</a:t>
            </a:r>
            <a:r>
              <a:rPr lang="en-US" dirty="0" err="1" smtClean="0">
                <a:solidFill>
                  <a:srgbClr val="008000"/>
                </a:solidFill>
              </a:rPr>
              <a:t>i</a:t>
            </a:r>
            <a:r>
              <a:rPr lang="en-US" dirty="0" smtClean="0">
                <a:solidFill>
                  <a:srgbClr val="008000"/>
                </a:solidFill>
              </a:rPr>
              <a:t>]-&gt; feature vector of the in-</a:t>
            </a:r>
            <a:r>
              <a:rPr lang="en-US" dirty="0" err="1" smtClean="0">
                <a:solidFill>
                  <a:srgbClr val="008000"/>
                </a:solidFill>
              </a:rPr>
              <a:t>th</a:t>
            </a:r>
            <a:r>
              <a:rPr lang="en-US" dirty="0" smtClean="0">
                <a:solidFill>
                  <a:srgbClr val="008000"/>
                </a:solidFill>
              </a:rPr>
              <a:t> instance.</a:t>
            </a:r>
          </a:p>
          <a:p>
            <a:r>
              <a:rPr lang="en-US" dirty="0" smtClean="0">
                <a:solidFill>
                  <a:srgbClr val="008000"/>
                </a:solidFill>
              </a:rPr>
              <a:t>alpha -&gt; learning rate , value &lt;=1</a:t>
            </a:r>
          </a:p>
          <a:p>
            <a:r>
              <a:rPr lang="en-US" dirty="0">
                <a:solidFill>
                  <a:srgbClr val="008000"/>
                </a:solidFill>
              </a:rPr>
              <a:t>w</a:t>
            </a:r>
            <a:r>
              <a:rPr lang="en-US" dirty="0" smtClean="0">
                <a:solidFill>
                  <a:srgbClr val="008000"/>
                </a:solidFill>
              </a:rPr>
              <a:t> :  </a:t>
            </a:r>
          </a:p>
          <a:p>
            <a:endParaRPr lang="en-IN" dirty="0">
              <a:solidFill>
                <a:srgbClr val="008000"/>
              </a:solidFill>
            </a:endParaRPr>
          </a:p>
        </p:txBody>
      </p:sp>
    </p:spTree>
    <p:extLst>
      <p:ext uri="{BB962C8B-B14F-4D97-AF65-F5344CB8AC3E}">
        <p14:creationId xmlns:p14="http://schemas.microsoft.com/office/powerpoint/2010/main" val="405198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Test Process</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dirty="0"/>
              <a:t>for (</a:t>
            </a:r>
            <a:r>
              <a:rPr lang="en-US" altLang="zh-CN" dirty="0" err="1"/>
              <a:t>i</a:t>
            </a:r>
            <a:r>
              <a:rPr lang="en-US" altLang="zh-CN" dirty="0"/>
              <a:t> = 0; </a:t>
            </a:r>
            <a:r>
              <a:rPr lang="en-US" altLang="zh-CN" dirty="0" err="1"/>
              <a:t>i</a:t>
            </a:r>
            <a:r>
              <a:rPr lang="en-US" altLang="zh-CN" dirty="0"/>
              <a:t> &lt; </a:t>
            </a:r>
            <a:r>
              <a:rPr lang="en-US" altLang="zh-CN" dirty="0" smtClean="0"/>
              <a:t>N; </a:t>
            </a:r>
            <a:r>
              <a:rPr lang="en-US" altLang="zh-CN" dirty="0" err="1"/>
              <a:t>i</a:t>
            </a:r>
            <a:r>
              <a:rPr lang="en-US" altLang="zh-CN" dirty="0"/>
              <a:t> ++) {</a:t>
            </a:r>
          </a:p>
          <a:p>
            <a:pPr marL="0" indent="0">
              <a:buNone/>
            </a:pPr>
            <a:r>
              <a:rPr lang="en-US" altLang="zh-CN" dirty="0"/>
              <a:t>	</a:t>
            </a:r>
            <a:r>
              <a:rPr lang="en-US" altLang="zh-CN" dirty="0" smtClean="0"/>
              <a:t>y[</a:t>
            </a:r>
            <a:r>
              <a:rPr lang="en-US" altLang="zh-CN" dirty="0" err="1" smtClean="0"/>
              <a:t>i</a:t>
            </a:r>
            <a:r>
              <a:rPr lang="en-US" altLang="zh-CN" dirty="0" smtClean="0"/>
              <a:t>] = </a:t>
            </a:r>
            <a:r>
              <a:rPr lang="en-US" altLang="zh-CN" dirty="0"/>
              <a:t>h(x[</a:t>
            </a:r>
            <a:r>
              <a:rPr lang="en-US" altLang="zh-CN" dirty="0" err="1"/>
              <a:t>i</a:t>
            </a:r>
            <a:r>
              <a:rPr lang="en-US" altLang="zh-CN" dirty="0"/>
              <a:t>])</a:t>
            </a:r>
            <a:r>
              <a:rPr lang="en-US" altLang="zh-CN" dirty="0" smtClean="0"/>
              <a:t>;</a:t>
            </a:r>
            <a:endParaRPr lang="en-US" altLang="zh-CN" dirty="0"/>
          </a:p>
          <a:p>
            <a:pPr marL="0" indent="0">
              <a:buNone/>
            </a:pPr>
            <a:r>
              <a:rPr lang="en-US" altLang="zh-CN" dirty="0"/>
              <a:t>	</a:t>
            </a:r>
            <a:r>
              <a:rPr lang="en-US" altLang="zh-CN" dirty="0" smtClean="0"/>
              <a:t>if (y[</a:t>
            </a:r>
            <a:r>
              <a:rPr lang="en-US" altLang="zh-CN" dirty="0" err="1" smtClean="0"/>
              <a:t>i</a:t>
            </a:r>
            <a:r>
              <a:rPr lang="en-US" altLang="zh-CN" dirty="0" smtClean="0"/>
              <a:t>] </a:t>
            </a:r>
            <a:r>
              <a:rPr lang="en-US" altLang="zh-CN" dirty="0"/>
              <a:t>&lt;= </a:t>
            </a:r>
            <a:r>
              <a:rPr lang="en-US" altLang="zh-CN" dirty="0" smtClean="0"/>
              <a:t>0.5) </a:t>
            </a:r>
            <a:endParaRPr lang="en-US" altLang="zh-CN" dirty="0"/>
          </a:p>
          <a:p>
            <a:pPr marL="0" indent="0">
              <a:buNone/>
            </a:pPr>
            <a:r>
              <a:rPr lang="en-US" altLang="zh-CN" dirty="0"/>
              <a:t>           </a:t>
            </a:r>
            <a:r>
              <a:rPr lang="en-US" altLang="zh-CN" dirty="0" smtClean="0"/>
              <a:t>predicted </a:t>
            </a:r>
            <a:r>
              <a:rPr lang="en-US" altLang="zh-CN" dirty="0"/>
              <a:t>-&gt; class </a:t>
            </a:r>
            <a:r>
              <a:rPr lang="en-US" altLang="zh-CN" dirty="0" smtClean="0"/>
              <a:t>0</a:t>
            </a:r>
            <a:endParaRPr lang="en-US" altLang="zh-CN" dirty="0"/>
          </a:p>
          <a:p>
            <a:pPr marL="0" indent="0">
              <a:buNone/>
            </a:pPr>
            <a:r>
              <a:rPr lang="en-US" altLang="zh-CN" dirty="0"/>
              <a:t>      </a:t>
            </a:r>
            <a:r>
              <a:rPr lang="en-US" altLang="zh-CN" dirty="0" smtClean="0"/>
              <a:t>else</a:t>
            </a:r>
            <a:endParaRPr lang="en-US" altLang="zh-CN" dirty="0"/>
          </a:p>
          <a:p>
            <a:pPr marL="0" indent="0">
              <a:buNone/>
            </a:pPr>
            <a:r>
              <a:rPr lang="en-US" altLang="zh-CN" dirty="0"/>
              <a:t>           </a:t>
            </a:r>
            <a:r>
              <a:rPr lang="en-US" altLang="zh-CN" dirty="0" smtClean="0"/>
              <a:t>predicted </a:t>
            </a:r>
            <a:r>
              <a:rPr lang="en-US" altLang="zh-CN" dirty="0"/>
              <a:t>-&gt; class </a:t>
            </a:r>
            <a:r>
              <a:rPr lang="zh-CN" altLang="zh-CN" dirty="0"/>
              <a:t>1</a:t>
            </a:r>
            <a:endParaRPr lang="en-US" altLang="zh-CN" dirty="0" smtClean="0"/>
          </a:p>
          <a:p>
            <a:pPr marL="0" indent="0">
              <a:buNone/>
            </a:pPr>
            <a:r>
              <a:rPr lang="en-US" altLang="zh-CN" dirty="0"/>
              <a:t>}</a:t>
            </a:r>
          </a:p>
          <a:p>
            <a:endParaRPr kumimoji="1" lang="zh-CN" altLang="en-US" dirty="0"/>
          </a:p>
        </p:txBody>
      </p:sp>
    </p:spTree>
    <p:extLst>
      <p:ext uri="{BB962C8B-B14F-4D97-AF65-F5344CB8AC3E}">
        <p14:creationId xmlns:p14="http://schemas.microsoft.com/office/powerpoint/2010/main" val="421512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pic>
        <p:nvPicPr>
          <p:cNvPr id="4" name="Picture 3"/>
          <p:cNvPicPr>
            <a:picLocks noChangeAspect="1"/>
          </p:cNvPicPr>
          <p:nvPr/>
        </p:nvPicPr>
        <p:blipFill>
          <a:blip r:embed="rId2"/>
          <a:stretch>
            <a:fillRect/>
          </a:stretch>
        </p:blipFill>
        <p:spPr>
          <a:xfrm>
            <a:off x="1996860" y="1203821"/>
            <a:ext cx="4775200" cy="2311400"/>
          </a:xfrm>
          <a:prstGeom prst="rect">
            <a:avLst/>
          </a:prstGeom>
          <a:ln>
            <a:solidFill>
              <a:srgbClr val="FF0000"/>
            </a:solidFill>
          </a:ln>
        </p:spPr>
      </p:pic>
      <p:pic>
        <p:nvPicPr>
          <p:cNvPr id="5" name="Picture 4"/>
          <p:cNvPicPr>
            <a:picLocks noChangeAspect="1"/>
          </p:cNvPicPr>
          <p:nvPr/>
        </p:nvPicPr>
        <p:blipFill>
          <a:blip r:embed="rId3"/>
          <a:stretch>
            <a:fillRect/>
          </a:stretch>
        </p:blipFill>
        <p:spPr>
          <a:xfrm>
            <a:off x="2924166" y="3925642"/>
            <a:ext cx="2654300" cy="723900"/>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2924166" y="5123701"/>
            <a:ext cx="2654300" cy="768558"/>
          </a:xfrm>
          <a:prstGeom prst="rect">
            <a:avLst/>
          </a:prstGeom>
          <a:ln>
            <a:solidFill>
              <a:srgbClr val="FF0000"/>
            </a:solidFill>
          </a:ln>
        </p:spPr>
      </p:pic>
      <p:sp>
        <p:nvSpPr>
          <p:cNvPr id="7" name="Rectangle 6"/>
          <p:cNvSpPr/>
          <p:nvPr/>
        </p:nvSpPr>
        <p:spPr>
          <a:xfrm>
            <a:off x="457200" y="3515221"/>
            <a:ext cx="8407041" cy="369332"/>
          </a:xfrm>
          <a:prstGeom prst="rect">
            <a:avLst/>
          </a:prstGeom>
        </p:spPr>
        <p:txBody>
          <a:bodyPr wrap="square">
            <a:spAutoFit/>
          </a:bodyPr>
          <a:lstStyle/>
          <a:p>
            <a:r>
              <a:rPr lang="en-US" dirty="0">
                <a:solidFill>
                  <a:srgbClr val="0000FF"/>
                </a:solidFill>
              </a:rPr>
              <a:t>Precision</a:t>
            </a:r>
            <a:r>
              <a:rPr lang="en-US" dirty="0"/>
              <a:t> is the probability that a (randomly selected) retrieved document is relevant.</a:t>
            </a:r>
          </a:p>
        </p:txBody>
      </p:sp>
      <p:sp>
        <p:nvSpPr>
          <p:cNvPr id="8" name="Rectangle 7"/>
          <p:cNvSpPr/>
          <p:nvPr/>
        </p:nvSpPr>
        <p:spPr>
          <a:xfrm>
            <a:off x="437714" y="4704041"/>
            <a:ext cx="8426527" cy="646331"/>
          </a:xfrm>
          <a:prstGeom prst="rect">
            <a:avLst/>
          </a:prstGeom>
        </p:spPr>
        <p:txBody>
          <a:bodyPr wrap="square">
            <a:spAutoFit/>
          </a:bodyPr>
          <a:lstStyle/>
          <a:p>
            <a:r>
              <a:rPr lang="en-US" dirty="0">
                <a:solidFill>
                  <a:srgbClr val="0000FF"/>
                </a:solidFill>
              </a:rPr>
              <a:t>Recall</a:t>
            </a:r>
            <a:r>
              <a:rPr lang="en-US" dirty="0"/>
              <a:t> is the probability that a (randomly selected) relevant document is retrieved in a search.</a:t>
            </a:r>
          </a:p>
        </p:txBody>
      </p:sp>
      <p:pic>
        <p:nvPicPr>
          <p:cNvPr id="9" name="Picture 8"/>
          <p:cNvPicPr>
            <a:picLocks noChangeAspect="1"/>
          </p:cNvPicPr>
          <p:nvPr/>
        </p:nvPicPr>
        <p:blipFill>
          <a:blip r:embed="rId5"/>
          <a:stretch>
            <a:fillRect/>
          </a:stretch>
        </p:blipFill>
        <p:spPr>
          <a:xfrm>
            <a:off x="2896740" y="6146800"/>
            <a:ext cx="3111500" cy="711200"/>
          </a:xfrm>
          <a:prstGeom prst="rect">
            <a:avLst/>
          </a:prstGeom>
          <a:ln>
            <a:solidFill>
              <a:srgbClr val="FF0000"/>
            </a:solidFill>
          </a:ln>
        </p:spPr>
      </p:pic>
      <p:sp>
        <p:nvSpPr>
          <p:cNvPr id="10" name="Rectangle 9"/>
          <p:cNvSpPr/>
          <p:nvPr/>
        </p:nvSpPr>
        <p:spPr>
          <a:xfrm>
            <a:off x="1824370" y="6331466"/>
            <a:ext cx="976421" cy="369332"/>
          </a:xfrm>
          <a:prstGeom prst="rect">
            <a:avLst/>
          </a:prstGeom>
        </p:spPr>
        <p:txBody>
          <a:bodyPr wrap="none">
            <a:spAutoFit/>
          </a:bodyPr>
          <a:lstStyle/>
          <a:p>
            <a:r>
              <a:rPr lang="en-US" dirty="0" smtClean="0">
                <a:solidFill>
                  <a:srgbClr val="0000FF"/>
                </a:solidFill>
              </a:rPr>
              <a:t>F1 Score</a:t>
            </a:r>
            <a:endParaRPr lang="en-IN" dirty="0"/>
          </a:p>
        </p:txBody>
      </p:sp>
    </p:spTree>
    <p:extLst>
      <p:ext uri="{BB962C8B-B14F-4D97-AF65-F5344CB8AC3E}">
        <p14:creationId xmlns:p14="http://schemas.microsoft.com/office/powerpoint/2010/main" val="3849881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Submission</a:t>
            </a:r>
            <a:endParaRPr kumimoji="1" lang="zh-CN" altLang="en-US" dirty="0"/>
          </a:p>
        </p:txBody>
      </p:sp>
      <p:sp>
        <p:nvSpPr>
          <p:cNvPr id="3" name="内容占位符 2"/>
          <p:cNvSpPr>
            <a:spLocks noGrp="1"/>
          </p:cNvSpPr>
          <p:nvPr>
            <p:ph idx="1"/>
          </p:nvPr>
        </p:nvSpPr>
        <p:spPr/>
        <p:txBody>
          <a:bodyPr>
            <a:normAutofit fontScale="55000" lnSpcReduction="20000"/>
          </a:bodyPr>
          <a:lstStyle/>
          <a:p>
            <a:pPr>
              <a:lnSpc>
                <a:spcPct val="150000"/>
              </a:lnSpc>
            </a:pPr>
            <a:r>
              <a:rPr lang="en-US" altLang="zh-CN" dirty="0"/>
              <a:t>Submit your homework before </a:t>
            </a:r>
            <a:r>
              <a:rPr lang="en-US" altLang="zh-CN" dirty="0" smtClean="0"/>
              <a:t>March 24</a:t>
            </a:r>
            <a:r>
              <a:rPr lang="en-US" altLang="zh-CN" baseline="30000" dirty="0" smtClean="0"/>
              <a:t>th</a:t>
            </a:r>
            <a:r>
              <a:rPr lang="en-US" altLang="zh-CN" dirty="0"/>
              <a:t>.</a:t>
            </a:r>
          </a:p>
          <a:p>
            <a:pPr>
              <a:lnSpc>
                <a:spcPct val="150000"/>
              </a:lnSpc>
            </a:pPr>
            <a:r>
              <a:rPr lang="en-US" altLang="zh-CN" dirty="0"/>
              <a:t>Average F1-measure &gt; 0.8</a:t>
            </a:r>
          </a:p>
          <a:p>
            <a:pPr>
              <a:lnSpc>
                <a:spcPct val="150000"/>
              </a:lnSpc>
            </a:pPr>
            <a:r>
              <a:rPr lang="en-US" altLang="zh-CN" dirty="0"/>
              <a:t>Submit as </a:t>
            </a:r>
            <a:r>
              <a:rPr lang="en-US" altLang="zh-CN" dirty="0" smtClean="0">
                <a:solidFill>
                  <a:srgbClr val="FF0000"/>
                </a:solidFill>
              </a:rPr>
              <a:t>.zip </a:t>
            </a:r>
            <a:r>
              <a:rPr lang="en-US" altLang="zh-CN" dirty="0">
                <a:solidFill>
                  <a:srgbClr val="FF0000"/>
                </a:solidFill>
              </a:rPr>
              <a:t>file, </a:t>
            </a:r>
            <a:r>
              <a:rPr lang="en-US" altLang="zh-CN" dirty="0"/>
              <a:t>including</a:t>
            </a:r>
          </a:p>
          <a:p>
            <a:pPr>
              <a:lnSpc>
                <a:spcPct val="150000"/>
              </a:lnSpc>
              <a:buNone/>
            </a:pPr>
            <a:r>
              <a:rPr lang="en-US" altLang="zh-CN" dirty="0"/>
              <a:t>   1 ) Source Code with necessary comments, including</a:t>
            </a:r>
          </a:p>
          <a:p>
            <a:pPr marL="914400" lvl="1" indent="-514350">
              <a:lnSpc>
                <a:spcPct val="150000"/>
              </a:lnSpc>
              <a:buFont typeface="+mj-lt"/>
              <a:buAutoNum type="arabicPeriod"/>
            </a:pPr>
            <a:r>
              <a:rPr lang="en-US" altLang="zh-CN" dirty="0"/>
              <a:t>Data preprocessing</a:t>
            </a:r>
          </a:p>
          <a:p>
            <a:pPr marL="914400" lvl="1" indent="-514350">
              <a:lnSpc>
                <a:spcPct val="150000"/>
              </a:lnSpc>
              <a:buFont typeface="+mj-lt"/>
              <a:buAutoNum type="arabicPeriod"/>
            </a:pPr>
            <a:r>
              <a:rPr lang="en-US" altLang="zh-CN" dirty="0"/>
              <a:t>Perceptron training, testing and evaluation</a:t>
            </a:r>
          </a:p>
          <a:p>
            <a:pPr>
              <a:lnSpc>
                <a:spcPct val="150000"/>
              </a:lnSpc>
              <a:buNone/>
            </a:pPr>
            <a:r>
              <a:rPr lang="en-US" altLang="zh-CN" dirty="0"/>
              <a:t>   2) </a:t>
            </a:r>
            <a:r>
              <a:rPr lang="en-US" altLang="zh-CN" dirty="0" err="1"/>
              <a:t>ReadMe.txt</a:t>
            </a:r>
            <a:r>
              <a:rPr lang="en-US" altLang="zh-CN" dirty="0"/>
              <a:t> explaining </a:t>
            </a:r>
          </a:p>
          <a:p>
            <a:pPr marL="914400" lvl="1" indent="-514350">
              <a:lnSpc>
                <a:spcPct val="150000"/>
              </a:lnSpc>
              <a:buFont typeface="+mj-lt"/>
              <a:buAutoNum type="arabicPeriod"/>
            </a:pPr>
            <a:r>
              <a:rPr lang="en-US" altLang="zh-CN" dirty="0"/>
              <a:t>How to extract features for the dataset</a:t>
            </a:r>
          </a:p>
          <a:p>
            <a:pPr marL="914400" lvl="1" indent="-514350">
              <a:lnSpc>
                <a:spcPct val="150000"/>
              </a:lnSpc>
              <a:buFont typeface="+mj-lt"/>
              <a:buAutoNum type="arabicPeriod"/>
            </a:pPr>
            <a:r>
              <a:rPr lang="en-US" altLang="zh-CN" dirty="0"/>
              <a:t>How to run your code, from data preprocessing to training/testing/evaluation, step by step.</a:t>
            </a:r>
          </a:p>
          <a:p>
            <a:pPr marL="914400" lvl="1" indent="-514350">
              <a:lnSpc>
                <a:spcPct val="150000"/>
              </a:lnSpc>
              <a:buFont typeface="+mj-lt"/>
              <a:buAutoNum type="arabicPeriod"/>
            </a:pPr>
            <a:r>
              <a:rPr lang="en-US" altLang="zh-CN" dirty="0"/>
              <a:t>What’s the final average precision, recall and F1 Score</a:t>
            </a:r>
            <a:r>
              <a:rPr lang="en-US" altLang="zh-CN" dirty="0" smtClean="0"/>
              <a:t>.</a:t>
            </a:r>
            <a:endParaRPr kumimoji="1" lang="zh-CN" altLang="en-US" dirty="0"/>
          </a:p>
        </p:txBody>
      </p:sp>
    </p:spTree>
    <p:extLst>
      <p:ext uri="{BB962C8B-B14F-4D97-AF65-F5344CB8AC3E}">
        <p14:creationId xmlns:p14="http://schemas.microsoft.com/office/powerpoint/2010/main" val="95846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References</a:t>
            </a:r>
            <a:endParaRPr kumimoji="1" lang="zh-CN" altLang="en-US" dirty="0"/>
          </a:p>
        </p:txBody>
      </p:sp>
      <p:sp>
        <p:nvSpPr>
          <p:cNvPr id="3" name="内容占位符 2"/>
          <p:cNvSpPr>
            <a:spLocks noGrp="1"/>
          </p:cNvSpPr>
          <p:nvPr>
            <p:ph idx="1"/>
          </p:nvPr>
        </p:nvSpPr>
        <p:spPr/>
        <p:txBody>
          <a:bodyPr/>
          <a:lstStyle/>
          <a:p>
            <a:r>
              <a:rPr lang="en-IN" altLang="zh-CN" sz="2800" dirty="0">
                <a:hlinkClick r:id="rId2"/>
              </a:rPr>
              <a:t>http://cs229.stanford.edu/notes/cs229-notes1.pdf</a:t>
            </a:r>
            <a:r>
              <a:rPr lang="en-IN" altLang="zh-CN" sz="2800" dirty="0"/>
              <a:t>	</a:t>
            </a:r>
          </a:p>
          <a:p>
            <a:r>
              <a:rPr lang="en-IN" altLang="zh-CN" sz="2800" dirty="0">
                <a:hlinkClick r:id="rId3"/>
              </a:rPr>
              <a:t>http://en.wikipedia.org/wiki/F1_score</a:t>
            </a:r>
            <a:endParaRPr lang="en-IN" altLang="zh-CN" sz="2800" dirty="0"/>
          </a:p>
          <a:p>
            <a:r>
              <a:rPr lang="en-IN" altLang="zh-CN" sz="2800" dirty="0">
                <a:hlinkClick r:id="rId4"/>
              </a:rPr>
              <a:t>http://en.wikipedia.org/wiki/Information_retrieval</a:t>
            </a:r>
            <a:endParaRPr lang="en-IN" altLang="zh-CN" sz="2800" dirty="0"/>
          </a:p>
          <a:p>
            <a:r>
              <a:rPr lang="en-IN" altLang="zh-CN" sz="2800" dirty="0">
                <a:hlinkClick r:id="rId5"/>
              </a:rPr>
              <a:t>http://en.wikipedia.org/wiki/Tf*idf</a:t>
            </a:r>
            <a:endParaRPr lang="en-IN" altLang="zh-CN" sz="2800" dirty="0"/>
          </a:p>
          <a:p>
            <a:endParaRPr kumimoji="1" lang="zh-CN" altLang="en-US" dirty="0"/>
          </a:p>
        </p:txBody>
      </p:sp>
    </p:spTree>
    <p:extLst>
      <p:ext uri="{BB962C8B-B14F-4D97-AF65-F5344CB8AC3E}">
        <p14:creationId xmlns:p14="http://schemas.microsoft.com/office/powerpoint/2010/main" val="50611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2057</TotalTime>
  <Words>677</Words>
  <Application>Microsoft Macintosh PowerPoint</Application>
  <PresentationFormat>全屏显示(4:3)</PresentationFormat>
  <Paragraphs>87</Paragraphs>
  <Slides>10</Slides>
  <Notes>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10</vt:i4>
      </vt:variant>
    </vt:vector>
  </HeadingPairs>
  <TitlesOfParts>
    <vt:vector size="12" baseType="lpstr">
      <vt:lpstr>Office Theme</vt:lpstr>
      <vt:lpstr>Equation</vt:lpstr>
      <vt:lpstr>Logistic Regression Implementation</vt:lpstr>
      <vt:lpstr>Goal</vt:lpstr>
      <vt:lpstr>Data Preprocess</vt:lpstr>
      <vt:lpstr>Task Flow</vt:lpstr>
      <vt:lpstr>Training Process</vt:lpstr>
      <vt:lpstr>Test Process</vt:lpstr>
      <vt:lpstr>Evaluation</vt:lpstr>
      <vt:lpstr>Submission</vt:lpstr>
      <vt:lpstr>References</vt:lpstr>
      <vt:lpstr>Thank You</vt:lpstr>
    </vt:vector>
  </TitlesOfParts>
  <Company>tsinghua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m</dc:creator>
  <cp:lastModifiedBy>jing zhang</cp:lastModifiedBy>
  <cp:revision>255</cp:revision>
  <dcterms:created xsi:type="dcterms:W3CDTF">2012-08-29T03:39:08Z</dcterms:created>
  <dcterms:modified xsi:type="dcterms:W3CDTF">2015-03-10T01:55:35Z</dcterms:modified>
</cp:coreProperties>
</file>