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9" r:id="rId4"/>
    <p:sldId id="260" r:id="rId5"/>
    <p:sldId id="269" r:id="rId6"/>
    <p:sldId id="270" r:id="rId7"/>
    <p:sldId id="271" r:id="rId8"/>
    <p:sldId id="261" r:id="rId9"/>
    <p:sldId id="262" r:id="rId10"/>
    <p:sldId id="263" r:id="rId11"/>
    <p:sldId id="264" r:id="rId12"/>
    <p:sldId id="265" r:id="rId13"/>
    <p:sldId id="266" r:id="rId14"/>
    <p:sldId id="267" r:id="rId15"/>
    <p:sldId id="268"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4660"/>
  </p:normalViewPr>
  <p:slideViewPr>
    <p:cSldViewPr snapToGrid="0">
      <p:cViewPr varScale="1">
        <p:scale>
          <a:sx n="68" d="100"/>
          <a:sy n="68" d="100"/>
        </p:scale>
        <p:origin x="-18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75F5C-3BA3-4C4A-B569-85C9C1E43E1C}" type="datetimeFigureOut">
              <a:rPr lang="en-IN" smtClean="0"/>
              <a:pPr/>
              <a:t>09-10-2019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64BDB-69BE-4C98-B50C-1B923460BDFF}" type="slidenum">
              <a:rPr lang="en-IN" smtClean="0"/>
              <a:pPr/>
              <a:t>‹#›</a:t>
            </a:fld>
            <a:endParaRPr lang="en-IN"/>
          </a:p>
        </p:txBody>
      </p:sp>
    </p:spTree>
    <p:extLst>
      <p:ext uri="{BB962C8B-B14F-4D97-AF65-F5344CB8AC3E}">
        <p14:creationId xmlns:p14="http://schemas.microsoft.com/office/powerpoint/2010/main" xmlns="" val="286372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giraph.apache.org/"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oracle.com/database/121/CNCPT/glossary.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oracle.com/database/121/CNCPT/glossary.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oracle.com/database/121/CNCPT/glossary.ht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oracle.com/database/121/CNCPT/cncptdba.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3</a:t>
            </a:fld>
            <a:endParaRPr lang="en-IN"/>
          </a:p>
        </p:txBody>
      </p:sp>
    </p:spTree>
    <p:extLst>
      <p:ext uri="{BB962C8B-B14F-4D97-AF65-F5344CB8AC3E}">
        <p14:creationId xmlns:p14="http://schemas.microsoft.com/office/powerpoint/2010/main" xmlns="" val="216281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12</a:t>
            </a:fld>
            <a:endParaRPr lang="en-IN"/>
          </a:p>
        </p:txBody>
      </p:sp>
    </p:spTree>
    <p:extLst>
      <p:ext uri="{BB962C8B-B14F-4D97-AF65-F5344CB8AC3E}">
        <p14:creationId xmlns:p14="http://schemas.microsoft.com/office/powerpoint/2010/main" xmlns="" val="1736502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13</a:t>
            </a:fld>
            <a:endParaRPr lang="en-IN"/>
          </a:p>
        </p:txBody>
      </p:sp>
    </p:spTree>
    <p:extLst>
      <p:ext uri="{BB962C8B-B14F-4D97-AF65-F5344CB8AC3E}">
        <p14:creationId xmlns:p14="http://schemas.microsoft.com/office/powerpoint/2010/main" xmlns="" val="539729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Structured data depends on the existence of a data model – a model of how data can be stored, processed and accessed. Because of a data model, each field is discrete and can be accesses separately or jointly along with data from other fields. This makes structured data extremely powerful: it is possible to quickly aggregate data from various locations in the database.</a:t>
            </a:r>
          </a:p>
          <a:p>
            <a:r>
              <a:rPr lang="en-US" sz="1200" b="0" i="0" kern="1200" dirty="0" smtClean="0">
                <a:solidFill>
                  <a:schemeClr val="tx1"/>
                </a:solidFill>
                <a:effectLst/>
                <a:latin typeface="+mn-lt"/>
                <a:ea typeface="+mn-ea"/>
                <a:cs typeface="+mn-cs"/>
              </a:rPr>
              <a:t>Structured data is </a:t>
            </a:r>
            <a:r>
              <a:rPr lang="en-US" sz="1200" b="0" i="0" kern="1200" dirty="0" err="1"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considered the most ‘traditional’ form of data storage, since the earliest versions of database management systems (DBMS) were able to store, process and access structured data.</a:t>
            </a:r>
          </a:p>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14</a:t>
            </a:fld>
            <a:endParaRPr lang="en-IN"/>
          </a:p>
        </p:txBody>
      </p:sp>
    </p:spTree>
    <p:extLst>
      <p:ext uri="{BB962C8B-B14F-4D97-AF65-F5344CB8AC3E}">
        <p14:creationId xmlns:p14="http://schemas.microsoft.com/office/powerpoint/2010/main" xmlns="" val="2436002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Database includes data types to handle unstructured content. These data types appear as native types in the database and can be queried using SQL.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Unstructured Data</a:t>
            </a:r>
          </a:p>
          <a:p>
            <a:r>
              <a:rPr lang="en-US" sz="1200" b="0" i="0" kern="1200" dirty="0" smtClean="0">
                <a:solidFill>
                  <a:schemeClr val="tx1"/>
                </a:solidFill>
                <a:effectLst/>
                <a:latin typeface="+mn-lt"/>
                <a:ea typeface="+mn-ea"/>
                <a:cs typeface="+mn-cs"/>
              </a:rPr>
              <a:t>Unstructured data is information that either does not have a predefined data model or is not </a:t>
            </a:r>
            <a:r>
              <a:rPr lang="en-US" sz="1200" b="0" i="0" kern="1200" dirty="0" err="1" smtClean="0">
                <a:solidFill>
                  <a:schemeClr val="tx1"/>
                </a:solidFill>
                <a:effectLst/>
                <a:latin typeface="+mn-lt"/>
                <a:ea typeface="+mn-ea"/>
                <a:cs typeface="+mn-cs"/>
              </a:rPr>
              <a:t>organised</a:t>
            </a:r>
            <a:r>
              <a:rPr lang="en-US" sz="1200" b="0" i="0" kern="1200" dirty="0" smtClean="0">
                <a:solidFill>
                  <a:schemeClr val="tx1"/>
                </a:solidFill>
                <a:effectLst/>
                <a:latin typeface="+mn-lt"/>
                <a:ea typeface="+mn-ea"/>
                <a:cs typeface="+mn-cs"/>
              </a:rPr>
              <a:t> in a pre-defined manner. Unstructured information is typically text-heavy, but may contain data such as dates, numbers, and facts as well. This results in irregularities and ambiguities that make it difficult to understand using traditional programs as compared to data stored in structured databases. Common examples of unstructured data include audio, video files or No-SQL databases.</a:t>
            </a:r>
          </a:p>
          <a:p>
            <a:r>
              <a:rPr lang="en-US" sz="1200" b="0" i="0" kern="1200" dirty="0" smtClean="0">
                <a:solidFill>
                  <a:schemeClr val="tx1"/>
                </a:solidFill>
                <a:effectLst/>
                <a:latin typeface="+mn-lt"/>
                <a:ea typeface="+mn-ea"/>
                <a:cs typeface="+mn-cs"/>
              </a:rPr>
              <a:t>The ability to store and process unstructured data has greatly grown in recent years, with many new technologies and tools coming to the market that are able to store </a:t>
            </a:r>
            <a:r>
              <a:rPr lang="en-US" sz="1200" b="0" i="0" kern="1200" dirty="0" err="1" smtClean="0">
                <a:solidFill>
                  <a:schemeClr val="tx1"/>
                </a:solidFill>
                <a:effectLst/>
                <a:latin typeface="+mn-lt"/>
                <a:ea typeface="+mn-ea"/>
                <a:cs typeface="+mn-cs"/>
              </a:rPr>
              <a:t>specialised</a:t>
            </a:r>
            <a:r>
              <a:rPr lang="en-US" sz="1200" b="0" i="0" kern="1200" dirty="0" smtClean="0">
                <a:solidFill>
                  <a:schemeClr val="tx1"/>
                </a:solidFill>
                <a:effectLst/>
                <a:latin typeface="+mn-lt"/>
                <a:ea typeface="+mn-ea"/>
                <a:cs typeface="+mn-cs"/>
              </a:rPr>
              <a:t> types of unstructured data. </a:t>
            </a:r>
            <a:r>
              <a:rPr lang="en-US" sz="1200" b="0" i="0" u="none" strike="noStrike" kern="1200" dirty="0" smtClean="0">
                <a:solidFill>
                  <a:schemeClr val="tx1"/>
                </a:solidFill>
                <a:effectLst/>
                <a:latin typeface="+mn-lt"/>
                <a:ea typeface="+mn-ea"/>
                <a:cs typeface="+mn-cs"/>
                <a:hlinkClick r:id="rId3"/>
              </a:rPr>
              <a:t>MongoDB</a:t>
            </a:r>
            <a:r>
              <a:rPr lang="en-US" sz="1200" b="0" i="0" kern="1200" dirty="0" smtClean="0">
                <a:solidFill>
                  <a:schemeClr val="tx1"/>
                </a:solidFill>
                <a:effectLst/>
                <a:latin typeface="+mn-lt"/>
                <a:ea typeface="+mn-ea"/>
                <a:cs typeface="+mn-cs"/>
              </a:rPr>
              <a:t>, for example, is </a:t>
            </a:r>
            <a:r>
              <a:rPr lang="en-US" sz="1200" b="0" i="0" kern="1200" dirty="0" err="1" smtClean="0">
                <a:solidFill>
                  <a:schemeClr val="tx1"/>
                </a:solidFill>
                <a:effectLst/>
                <a:latin typeface="+mn-lt"/>
                <a:ea typeface="+mn-ea"/>
                <a:cs typeface="+mn-cs"/>
              </a:rPr>
              <a:t>optimised</a:t>
            </a:r>
            <a:r>
              <a:rPr lang="en-US" sz="1200" b="0" i="0" kern="1200" dirty="0" smtClean="0">
                <a:solidFill>
                  <a:schemeClr val="tx1"/>
                </a:solidFill>
                <a:effectLst/>
                <a:latin typeface="+mn-lt"/>
                <a:ea typeface="+mn-ea"/>
                <a:cs typeface="+mn-cs"/>
              </a:rPr>
              <a:t> to store documents. </a:t>
            </a:r>
            <a:r>
              <a:rPr lang="en-US" sz="1200" b="0" i="0" u="none" strike="noStrike" kern="1200" dirty="0" smtClean="0">
                <a:solidFill>
                  <a:schemeClr val="tx1"/>
                </a:solidFill>
                <a:effectLst/>
                <a:latin typeface="+mn-lt"/>
                <a:ea typeface="+mn-ea"/>
                <a:cs typeface="+mn-cs"/>
                <a:hlinkClick r:id="rId4"/>
              </a:rPr>
              <a:t>Apache </a:t>
            </a:r>
            <a:r>
              <a:rPr lang="en-US" sz="1200" b="0" i="0" u="none" strike="noStrike" kern="1200" dirty="0" err="1" smtClean="0">
                <a:solidFill>
                  <a:schemeClr val="tx1"/>
                </a:solidFill>
                <a:effectLst/>
                <a:latin typeface="+mn-lt"/>
                <a:ea typeface="+mn-ea"/>
                <a:cs typeface="+mn-cs"/>
                <a:hlinkClick r:id="rId4"/>
              </a:rPr>
              <a:t>Giraph</a:t>
            </a:r>
            <a:r>
              <a:rPr lang="en-US" sz="1200" b="0" i="0" kern="1200" dirty="0" smtClean="0">
                <a:solidFill>
                  <a:schemeClr val="tx1"/>
                </a:solidFill>
                <a:effectLst/>
                <a:latin typeface="+mn-lt"/>
                <a:ea typeface="+mn-ea"/>
                <a:cs typeface="+mn-cs"/>
              </a:rPr>
              <a:t>, as an opposite example, is </a:t>
            </a:r>
            <a:r>
              <a:rPr lang="en-US" sz="1200" b="0" i="0" kern="1200" dirty="0" err="1" smtClean="0">
                <a:solidFill>
                  <a:schemeClr val="tx1"/>
                </a:solidFill>
                <a:effectLst/>
                <a:latin typeface="+mn-lt"/>
                <a:ea typeface="+mn-ea"/>
                <a:cs typeface="+mn-cs"/>
              </a:rPr>
              <a:t>optimised</a:t>
            </a:r>
            <a:r>
              <a:rPr lang="en-US" sz="1200" b="0" i="0" kern="1200" dirty="0" smtClean="0">
                <a:solidFill>
                  <a:schemeClr val="tx1"/>
                </a:solidFill>
                <a:effectLst/>
                <a:latin typeface="+mn-lt"/>
                <a:ea typeface="+mn-ea"/>
                <a:cs typeface="+mn-cs"/>
              </a:rPr>
              <a:t> for storing relationships between nodes.</a:t>
            </a:r>
          </a:p>
          <a:p>
            <a:r>
              <a:rPr lang="en-US" sz="1200" b="0" i="0" kern="1200" dirty="0" smtClean="0">
                <a:solidFill>
                  <a:schemeClr val="tx1"/>
                </a:solidFill>
                <a:effectLst/>
                <a:latin typeface="+mn-lt"/>
                <a:ea typeface="+mn-ea"/>
                <a:cs typeface="+mn-cs"/>
              </a:rPr>
              <a:t>The ability to </a:t>
            </a:r>
            <a:r>
              <a:rPr lang="en-US" sz="1200" b="0" i="0" kern="1200" dirty="0" err="1" smtClean="0">
                <a:solidFill>
                  <a:schemeClr val="tx1"/>
                </a:solidFill>
                <a:effectLst/>
                <a:latin typeface="+mn-lt"/>
                <a:ea typeface="+mn-ea"/>
                <a:cs typeface="+mn-cs"/>
              </a:rPr>
              <a:t>analyse</a:t>
            </a:r>
            <a:r>
              <a:rPr lang="en-US" sz="1200" b="0" i="0" kern="1200" dirty="0" smtClean="0">
                <a:solidFill>
                  <a:schemeClr val="tx1"/>
                </a:solidFill>
                <a:effectLst/>
                <a:latin typeface="+mn-lt"/>
                <a:ea typeface="+mn-ea"/>
                <a:cs typeface="+mn-cs"/>
              </a:rPr>
              <a:t> unstructured data is especially relevant in the context of Big Data, since a large part of data in </a:t>
            </a:r>
            <a:r>
              <a:rPr lang="en-US" sz="1200" b="0" i="0" kern="1200" dirty="0" err="1" smtClean="0">
                <a:solidFill>
                  <a:schemeClr val="tx1"/>
                </a:solidFill>
                <a:effectLst/>
                <a:latin typeface="+mn-lt"/>
                <a:ea typeface="+mn-ea"/>
                <a:cs typeface="+mn-cs"/>
              </a:rPr>
              <a:t>organisations</a:t>
            </a:r>
            <a:r>
              <a:rPr lang="en-US" sz="1200" b="0" i="0" kern="1200" dirty="0" smtClean="0">
                <a:solidFill>
                  <a:schemeClr val="tx1"/>
                </a:solidFill>
                <a:effectLst/>
                <a:latin typeface="+mn-lt"/>
                <a:ea typeface="+mn-ea"/>
                <a:cs typeface="+mn-cs"/>
              </a:rPr>
              <a:t> is unstructured. Think about pictures, videos or PDF documents. The ability to extract value from unstructured data is one of main drivers behind the quick growth of Big Data.</a:t>
            </a:r>
          </a:p>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15</a:t>
            </a:fld>
            <a:endParaRPr lang="en-IN"/>
          </a:p>
        </p:txBody>
      </p:sp>
    </p:spTree>
    <p:extLst>
      <p:ext uri="{BB962C8B-B14F-4D97-AF65-F5344CB8AC3E}">
        <p14:creationId xmlns:p14="http://schemas.microsoft.com/office/powerpoint/2010/main" xmlns="" val="433372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reason that this third category exists (between structured and unstructured data) is because semi-structured data is considerably easier to </a:t>
            </a:r>
            <a:r>
              <a:rPr lang="en-US" sz="1200" b="0" i="0" kern="1200" dirty="0" err="1" smtClean="0">
                <a:solidFill>
                  <a:schemeClr val="tx1"/>
                </a:solidFill>
                <a:effectLst/>
                <a:latin typeface="+mn-lt"/>
                <a:ea typeface="+mn-ea"/>
                <a:cs typeface="+mn-cs"/>
              </a:rPr>
              <a:t>analyse</a:t>
            </a:r>
            <a:r>
              <a:rPr lang="en-US" sz="1200" b="0" i="0" kern="1200" dirty="0" smtClean="0">
                <a:solidFill>
                  <a:schemeClr val="tx1"/>
                </a:solidFill>
                <a:effectLst/>
                <a:latin typeface="+mn-lt"/>
                <a:ea typeface="+mn-ea"/>
                <a:cs typeface="+mn-cs"/>
              </a:rPr>
              <a:t> than unstructured data. Many Big Data solutions and tools have the ability to ‘read’ and process either JSON or XML. This reduces the complexity to </a:t>
            </a:r>
            <a:r>
              <a:rPr lang="en-US" sz="1200" b="0" i="0" kern="1200" dirty="0" err="1" smtClean="0">
                <a:solidFill>
                  <a:schemeClr val="tx1"/>
                </a:solidFill>
                <a:effectLst/>
                <a:latin typeface="+mn-lt"/>
                <a:ea typeface="+mn-ea"/>
                <a:cs typeface="+mn-cs"/>
              </a:rPr>
              <a:t>analyse</a:t>
            </a:r>
            <a:r>
              <a:rPr lang="en-US" sz="1200" b="0" i="0" kern="1200" dirty="0" smtClean="0">
                <a:solidFill>
                  <a:schemeClr val="tx1"/>
                </a:solidFill>
                <a:effectLst/>
                <a:latin typeface="+mn-lt"/>
                <a:ea typeface="+mn-ea"/>
                <a:cs typeface="+mn-cs"/>
              </a:rPr>
              <a:t> structured data, compared to unstructured data.</a:t>
            </a:r>
          </a:p>
        </p:txBody>
      </p:sp>
      <p:sp>
        <p:nvSpPr>
          <p:cNvPr id="4" name="Slide Number Placeholder 3"/>
          <p:cNvSpPr>
            <a:spLocks noGrp="1"/>
          </p:cNvSpPr>
          <p:nvPr>
            <p:ph type="sldNum" sz="quarter" idx="10"/>
          </p:nvPr>
        </p:nvSpPr>
        <p:spPr/>
        <p:txBody>
          <a:bodyPr/>
          <a:lstStyle/>
          <a:p>
            <a:fld id="{C5264BDB-69BE-4C98-B50C-1B923460BDFF}" type="slidenum">
              <a:rPr lang="en-IN" smtClean="0"/>
              <a:pPr/>
              <a:t>16</a:t>
            </a:fld>
            <a:endParaRPr lang="en-IN"/>
          </a:p>
        </p:txBody>
      </p:sp>
    </p:spTree>
    <p:extLst>
      <p:ext uri="{BB962C8B-B14F-4D97-AF65-F5344CB8AC3E}">
        <p14:creationId xmlns:p14="http://schemas.microsoft.com/office/powerpoint/2010/main" xmlns="" val="60533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264BDB-69BE-4C98-B50C-1B923460BDFF}" type="slidenum">
              <a:rPr lang="en-IN" smtClean="0"/>
              <a:pPr/>
              <a:t>17</a:t>
            </a:fld>
            <a:endParaRPr lang="en-IN"/>
          </a:p>
        </p:txBody>
      </p:sp>
    </p:spTree>
    <p:extLst>
      <p:ext uri="{BB962C8B-B14F-4D97-AF65-F5344CB8AC3E}">
        <p14:creationId xmlns:p14="http://schemas.microsoft.com/office/powerpoint/2010/main" xmlns="" val="409343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264BDB-69BE-4C98-B50C-1B923460BDFF}" type="slidenum">
              <a:rPr lang="en-IN" smtClean="0"/>
              <a:pPr/>
              <a:t>4</a:t>
            </a:fld>
            <a:endParaRPr lang="en-IN"/>
          </a:p>
        </p:txBody>
      </p:sp>
    </p:spTree>
    <p:extLst>
      <p:ext uri="{BB962C8B-B14F-4D97-AF65-F5344CB8AC3E}">
        <p14:creationId xmlns:p14="http://schemas.microsoft.com/office/powerpoint/2010/main" xmlns="" val="3031221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data file header contains metadata about the data file such as its size and </a:t>
            </a:r>
            <a:r>
              <a:rPr lang="en-US" sz="1200" b="1" i="0" u="none" strike="noStrike" kern="1200" dirty="0" smtClean="0">
                <a:solidFill>
                  <a:schemeClr val="tx1"/>
                </a:solidFill>
                <a:effectLst/>
                <a:latin typeface="+mn-lt"/>
                <a:ea typeface="+mn-ea"/>
                <a:cs typeface="+mn-cs"/>
                <a:hlinkClick r:id="rId3"/>
              </a:rPr>
              <a:t>checkpoint</a:t>
            </a:r>
            <a:r>
              <a:rPr lang="en-US" sz="1200" b="0"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3"/>
              </a:rPr>
              <a:t>SCN</a:t>
            </a:r>
            <a:r>
              <a:rPr lang="en-US" sz="1200" b="0" i="0" kern="1200" dirty="0" smtClean="0">
                <a:solidFill>
                  <a:schemeClr val="tx1"/>
                </a:solidFill>
                <a:effectLst/>
                <a:latin typeface="+mn-lt"/>
                <a:ea typeface="+mn-ea"/>
                <a:cs typeface="+mn-cs"/>
              </a:rPr>
              <a:t>. Each header contains an absolute file number, which uniquely identifies the data file within the database, and a relative file number, which uniquely identifies a data file within a tablespace.</a:t>
            </a:r>
          </a:p>
          <a:p>
            <a:r>
              <a:rPr lang="en-US" sz="1200" b="0" i="0" kern="1200" dirty="0" smtClean="0">
                <a:solidFill>
                  <a:schemeClr val="tx1"/>
                </a:solidFill>
                <a:effectLst/>
                <a:latin typeface="+mn-lt"/>
                <a:ea typeface="+mn-ea"/>
                <a:cs typeface="+mn-cs"/>
              </a:rPr>
              <a:t>Database first creates a data file, the allocated disk space is formatted but contains no user data. However, the database reserves the space to hold the data for future segments of the associated tablespace. As the data grows in a tablespace Database uses the free space in the data files to allocate extents for the segment.</a:t>
            </a:r>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5</a:t>
            </a:fld>
            <a:endParaRPr lang="en-IN"/>
          </a:p>
        </p:txBody>
      </p:sp>
    </p:spTree>
    <p:extLst>
      <p:ext uri="{BB962C8B-B14F-4D97-AF65-F5344CB8AC3E}">
        <p14:creationId xmlns:p14="http://schemas.microsoft.com/office/powerpoint/2010/main" xmlns="" val="298246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data file header contains metadata about the data file such as its size and </a:t>
            </a:r>
            <a:r>
              <a:rPr lang="en-US" sz="1200" b="1" i="0" u="none" strike="noStrike" kern="1200" dirty="0" smtClean="0">
                <a:solidFill>
                  <a:schemeClr val="tx1"/>
                </a:solidFill>
                <a:effectLst/>
                <a:latin typeface="+mn-lt"/>
                <a:ea typeface="+mn-ea"/>
                <a:cs typeface="+mn-cs"/>
                <a:hlinkClick r:id="rId3"/>
              </a:rPr>
              <a:t>checkpoint</a:t>
            </a:r>
            <a:r>
              <a:rPr lang="en-US" sz="1200" b="0"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3"/>
              </a:rPr>
              <a:t>SCN</a:t>
            </a:r>
            <a:r>
              <a:rPr lang="en-US" sz="1200" b="0" i="0" kern="1200" dirty="0" smtClean="0">
                <a:solidFill>
                  <a:schemeClr val="tx1"/>
                </a:solidFill>
                <a:effectLst/>
                <a:latin typeface="+mn-lt"/>
                <a:ea typeface="+mn-ea"/>
                <a:cs typeface="+mn-cs"/>
              </a:rPr>
              <a:t>. Each header contains an absolute file number, which uniquely identifies the data file within the database, and a relative file number, which uniquely identifies a data file within a tablespace.</a:t>
            </a:r>
          </a:p>
          <a:p>
            <a:r>
              <a:rPr lang="en-US" sz="1200" b="0" i="0" kern="1200" dirty="0" smtClean="0">
                <a:solidFill>
                  <a:schemeClr val="tx1"/>
                </a:solidFill>
                <a:effectLst/>
                <a:latin typeface="+mn-lt"/>
                <a:ea typeface="+mn-ea"/>
                <a:cs typeface="+mn-cs"/>
              </a:rPr>
              <a:t>Database first creates a data file, the allocated disk space is formatted but contains no user data. However, the database reserves the space to hold the data for future segments of the associated tablespace. As the data grows in a tablespace Database uses the free space in the data files to allocate extents for the segment.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control file serves the following purposes:</a:t>
            </a:r>
          </a:p>
          <a:p>
            <a:r>
              <a:rPr lang="en-US" sz="1200" b="0" i="0" kern="1200" dirty="0" smtClean="0">
                <a:solidFill>
                  <a:schemeClr val="tx1"/>
                </a:solidFill>
                <a:effectLst/>
                <a:latin typeface="+mn-lt"/>
                <a:ea typeface="+mn-ea"/>
                <a:cs typeface="+mn-cs"/>
              </a:rPr>
              <a:t>It contains information about data files, online redo log files, and so on that are required to open the database.</a:t>
            </a:r>
          </a:p>
          <a:p>
            <a:r>
              <a:rPr lang="en-US" sz="1200" b="0" i="0" kern="1200" dirty="0" smtClean="0">
                <a:solidFill>
                  <a:schemeClr val="tx1"/>
                </a:solidFill>
                <a:effectLst/>
                <a:latin typeface="+mn-lt"/>
                <a:ea typeface="+mn-ea"/>
                <a:cs typeface="+mn-cs"/>
              </a:rPr>
              <a:t>The control file tracks structural changes to the database. For example, when an administrator adds, renames, or drops a data file or online redo log file, the database updates the control file to reflect this change.</a:t>
            </a:r>
          </a:p>
          <a:p>
            <a:r>
              <a:rPr lang="en-US" sz="1200" b="0" i="0" kern="1200" dirty="0" smtClean="0">
                <a:solidFill>
                  <a:schemeClr val="tx1"/>
                </a:solidFill>
                <a:effectLst/>
                <a:latin typeface="+mn-lt"/>
                <a:ea typeface="+mn-ea"/>
                <a:cs typeface="+mn-cs"/>
              </a:rPr>
              <a:t>It contains metadata that must be accessible when the database is not open.</a:t>
            </a:r>
          </a:p>
          <a:p>
            <a:r>
              <a:rPr lang="en-US" sz="1200" b="0" i="0" kern="1200" dirty="0" smtClean="0">
                <a:solidFill>
                  <a:schemeClr val="tx1"/>
                </a:solidFill>
                <a:effectLst/>
                <a:latin typeface="+mn-lt"/>
                <a:ea typeface="+mn-ea"/>
                <a:cs typeface="+mn-cs"/>
              </a:rPr>
              <a:t>For example, the control file contains information required to recover the database, including checkpoints. A </a:t>
            </a:r>
            <a:r>
              <a:rPr lang="en-US" sz="1200" b="1" i="0" u="none" strike="noStrike" kern="1200" dirty="0" smtClean="0">
                <a:solidFill>
                  <a:schemeClr val="tx1"/>
                </a:solidFill>
                <a:effectLst/>
                <a:latin typeface="+mn-lt"/>
                <a:ea typeface="+mn-ea"/>
                <a:cs typeface="+mn-cs"/>
                <a:hlinkClick r:id="rId3"/>
              </a:rPr>
              <a:t>checkpoint</a:t>
            </a:r>
            <a:r>
              <a:rPr lang="en-US" sz="1200" b="0" i="0" kern="1200" dirty="0" smtClean="0">
                <a:solidFill>
                  <a:schemeClr val="tx1"/>
                </a:solidFill>
                <a:effectLst/>
                <a:latin typeface="+mn-lt"/>
                <a:ea typeface="+mn-ea"/>
                <a:cs typeface="+mn-cs"/>
              </a:rPr>
              <a:t> indicates the </a:t>
            </a:r>
            <a:r>
              <a:rPr lang="en-US" sz="1200" b="1" i="0" u="none" strike="noStrike" kern="1200" dirty="0" smtClean="0">
                <a:solidFill>
                  <a:schemeClr val="tx1"/>
                </a:solidFill>
                <a:effectLst/>
                <a:latin typeface="+mn-lt"/>
                <a:ea typeface="+mn-ea"/>
                <a:cs typeface="+mn-cs"/>
                <a:hlinkClick r:id="rId3"/>
              </a:rPr>
              <a:t>SCN</a:t>
            </a:r>
            <a:r>
              <a:rPr lang="en-US" sz="1200" b="0" i="0" kern="1200" dirty="0" smtClean="0">
                <a:solidFill>
                  <a:schemeClr val="tx1"/>
                </a:solidFill>
                <a:effectLst/>
                <a:latin typeface="+mn-lt"/>
                <a:ea typeface="+mn-ea"/>
                <a:cs typeface="+mn-cs"/>
              </a:rPr>
              <a:t> in the redo stream where instance recovery would be required to begin. Every committed change before a checkpoint SCN is guaranteed to be saved on disk in the data files. At least every three seconds the checkpoint process records information in the control file about the checkpoint position in the online redo log.</a:t>
            </a:r>
          </a:p>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6</a:t>
            </a:fld>
            <a:endParaRPr lang="en-IN"/>
          </a:p>
        </p:txBody>
      </p:sp>
    </p:spTree>
    <p:extLst>
      <p:ext uri="{BB962C8B-B14F-4D97-AF65-F5344CB8AC3E}">
        <p14:creationId xmlns:p14="http://schemas.microsoft.com/office/powerpoint/2010/main" xmlns="" val="3295226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of the Online Redo Log</a:t>
            </a:r>
          </a:p>
          <a:p>
            <a:r>
              <a:rPr lang="en-US" sz="1200" b="0" i="0" kern="1200" dirty="0" smtClean="0">
                <a:solidFill>
                  <a:schemeClr val="tx1"/>
                </a:solidFill>
                <a:effectLst/>
                <a:latin typeface="+mn-lt"/>
                <a:ea typeface="+mn-ea"/>
                <a:cs typeface="+mn-cs"/>
              </a:rPr>
              <a:t>The database maintains online redo log files to protect against data loss. Specifically, after an instance failure, the online redo log files enable Oracle Database to recover committed data that it has not yet written to the data files.</a:t>
            </a:r>
          </a:p>
          <a:p>
            <a:r>
              <a:rPr lang="en-US" sz="1200" b="0" i="0" kern="1200" dirty="0" smtClean="0">
                <a:solidFill>
                  <a:schemeClr val="tx1"/>
                </a:solidFill>
                <a:effectLst/>
                <a:latin typeface="+mn-lt"/>
                <a:ea typeface="+mn-ea"/>
                <a:cs typeface="+mn-cs"/>
              </a:rPr>
              <a:t>Server processes write every transaction synchronously to the </a:t>
            </a:r>
            <a:r>
              <a:rPr lang="en-US" sz="1200" b="1" i="0" u="none" strike="noStrike" kern="1200" dirty="0" smtClean="0">
                <a:solidFill>
                  <a:schemeClr val="tx1"/>
                </a:solidFill>
                <a:effectLst/>
                <a:latin typeface="+mn-lt"/>
                <a:ea typeface="+mn-ea"/>
                <a:cs typeface="+mn-cs"/>
                <a:hlinkClick r:id="rId3"/>
              </a:rPr>
              <a:t>redo log buffer</a:t>
            </a:r>
            <a:r>
              <a:rPr lang="en-US" sz="1200" b="0" i="0" kern="1200" dirty="0" smtClean="0">
                <a:solidFill>
                  <a:schemeClr val="tx1"/>
                </a:solidFill>
                <a:effectLst/>
                <a:latin typeface="+mn-lt"/>
                <a:ea typeface="+mn-ea"/>
                <a:cs typeface="+mn-cs"/>
              </a:rPr>
              <a:t>, which the LGWR process then writes to the online redo log. Contents of the online redo log include uncommitted transactions, and schema and object management statements.</a:t>
            </a:r>
          </a:p>
          <a:p>
            <a:r>
              <a:rPr lang="en-US" sz="1200" b="0" i="0" kern="1200" dirty="0" smtClean="0">
                <a:solidFill>
                  <a:schemeClr val="tx1"/>
                </a:solidFill>
                <a:effectLst/>
                <a:latin typeface="+mn-lt"/>
                <a:ea typeface="+mn-ea"/>
                <a:cs typeface="+mn-cs"/>
              </a:rPr>
              <a:t>As the database makes changes to the undo segments, the database also writes these changes to the online redo logs. Consequently, the online redo log always contains the undo data for permanent objects. You can configure the database to store all undo data for temporary objects in a temporary </a:t>
            </a:r>
            <a:r>
              <a:rPr lang="en-US" sz="1200" b="1" i="0" u="none" strike="noStrike" kern="1200" dirty="0" smtClean="0">
                <a:solidFill>
                  <a:schemeClr val="tx1"/>
                </a:solidFill>
                <a:effectLst/>
                <a:latin typeface="+mn-lt"/>
                <a:ea typeface="+mn-ea"/>
                <a:cs typeface="+mn-cs"/>
                <a:hlinkClick r:id="rId3"/>
              </a:rPr>
              <a:t>undo segment</a:t>
            </a:r>
            <a:r>
              <a:rPr lang="en-US" sz="1200" b="0" i="0" kern="1200" dirty="0" smtClean="0">
                <a:solidFill>
                  <a:schemeClr val="tx1"/>
                </a:solidFill>
                <a:effectLst/>
                <a:latin typeface="+mn-lt"/>
                <a:ea typeface="+mn-ea"/>
                <a:cs typeface="+mn-cs"/>
              </a:rPr>
              <a:t>, which saves space and improves performance, or allow the database to store both permanent and temporary undo data in the online redo log.</a:t>
            </a:r>
          </a:p>
          <a:p>
            <a:r>
              <a:rPr lang="en-US" sz="1200" b="0" i="0" kern="1200" dirty="0" smtClean="0">
                <a:solidFill>
                  <a:schemeClr val="tx1"/>
                </a:solidFill>
                <a:effectLst/>
                <a:latin typeface="+mn-lt"/>
                <a:ea typeface="+mn-ea"/>
                <a:cs typeface="+mn-cs"/>
              </a:rPr>
              <a:t>Oracle Database uses the online redo log only for recovery. However, administrators can query online redo log files through a SQL interface in the Oracle </a:t>
            </a:r>
            <a:r>
              <a:rPr lang="en-US" sz="1200" b="0" i="0" kern="1200" dirty="0" err="1" smtClean="0">
                <a:solidFill>
                  <a:schemeClr val="tx1"/>
                </a:solidFill>
                <a:effectLst/>
                <a:latin typeface="+mn-lt"/>
                <a:ea typeface="+mn-ea"/>
                <a:cs typeface="+mn-cs"/>
              </a:rPr>
              <a:t>LogMiner</a:t>
            </a:r>
            <a:r>
              <a:rPr lang="en-US" sz="1200" b="0" i="0" kern="1200" dirty="0" smtClean="0">
                <a:solidFill>
                  <a:schemeClr val="tx1"/>
                </a:solidFill>
                <a:effectLst/>
                <a:latin typeface="+mn-lt"/>
                <a:ea typeface="+mn-ea"/>
                <a:cs typeface="+mn-cs"/>
              </a:rPr>
              <a:t> utility (see "</a:t>
            </a:r>
            <a:r>
              <a:rPr lang="en-US" sz="1200" b="0" i="0" u="none" strike="noStrike" kern="1200" dirty="0" smtClean="0">
                <a:solidFill>
                  <a:schemeClr val="tx1"/>
                </a:solidFill>
                <a:effectLst/>
                <a:latin typeface="+mn-lt"/>
                <a:ea typeface="+mn-ea"/>
                <a:cs typeface="+mn-cs"/>
                <a:hlinkClick r:id="rId4"/>
              </a:rPr>
              <a:t>Oracle </a:t>
            </a:r>
            <a:r>
              <a:rPr lang="en-US" sz="1200" b="0" i="0" u="none" strike="noStrike" kern="1200" dirty="0" err="1" smtClean="0">
                <a:solidFill>
                  <a:schemeClr val="tx1"/>
                </a:solidFill>
                <a:effectLst/>
                <a:latin typeface="+mn-lt"/>
                <a:ea typeface="+mn-ea"/>
                <a:cs typeface="+mn-cs"/>
                <a:hlinkClick r:id="rId4"/>
              </a:rPr>
              <a:t>LogMiner</a:t>
            </a:r>
            <a:r>
              <a:rPr lang="en-US" sz="1200" b="0" i="0" kern="1200" dirty="0" smtClean="0">
                <a:solidFill>
                  <a:schemeClr val="tx1"/>
                </a:solidFill>
                <a:effectLst/>
                <a:latin typeface="+mn-lt"/>
                <a:ea typeface="+mn-ea"/>
                <a:cs typeface="+mn-cs"/>
              </a:rPr>
              <a:t>"). Redo log files are a useful source of historical information about database activity.</a:t>
            </a:r>
          </a:p>
          <a:p>
            <a:endParaRPr lang="en-IN" dirty="0" smtClean="0"/>
          </a:p>
          <a:p>
            <a:r>
              <a:rPr lang="en-US" sz="1200" b="0" i="0" kern="1200" dirty="0" smtClean="0">
                <a:solidFill>
                  <a:schemeClr val="tx1"/>
                </a:solidFill>
                <a:effectLst/>
                <a:latin typeface="+mn-lt"/>
                <a:ea typeface="+mn-ea"/>
                <a:cs typeface="+mn-cs"/>
              </a:rPr>
              <a:t>How Oracle Database Writes to the Online Redo Log</a:t>
            </a:r>
          </a:p>
          <a:p>
            <a:r>
              <a:rPr lang="en-US" sz="1200" b="0" i="0" kern="1200" dirty="0" smtClean="0">
                <a:solidFill>
                  <a:schemeClr val="tx1"/>
                </a:solidFill>
                <a:effectLst/>
                <a:latin typeface="+mn-lt"/>
                <a:ea typeface="+mn-ea"/>
                <a:cs typeface="+mn-cs"/>
              </a:rPr>
              <a:t>The online redo log for a database instance is called a </a:t>
            </a:r>
            <a:r>
              <a:rPr lang="en-US" sz="1200" b="1" i="0" kern="1200" dirty="0" smtClean="0">
                <a:solidFill>
                  <a:schemeClr val="tx1"/>
                </a:solidFill>
                <a:effectLst/>
                <a:latin typeface="+mn-lt"/>
                <a:ea typeface="+mn-ea"/>
                <a:cs typeface="+mn-cs"/>
              </a:rPr>
              <a:t>redo thread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single-instance configurations, only one instance accesses a database, so only one redo thread is present. In an Oracle Real Application Clusters (Oracle RAC) configuration, however, multiple instances concurrently access a database, with each instance having its own redo thread. A separate redo thread for each instance avoids contention for a single set of online redo log files.</a:t>
            </a:r>
          </a:p>
          <a:p>
            <a:r>
              <a:rPr lang="en-US" sz="1200" b="0" i="0" kern="1200" dirty="0" smtClean="0">
                <a:solidFill>
                  <a:schemeClr val="tx1"/>
                </a:solidFill>
                <a:effectLst/>
                <a:latin typeface="+mn-lt"/>
                <a:ea typeface="+mn-ea"/>
                <a:cs typeface="+mn-cs"/>
              </a:rPr>
              <a:t>An online redo log consists of two or more online redo log files. Oracle Database requires a minimum of two files to guarantee that one file is always available for writing in case the other file is in the process of being cleared or archived.</a:t>
            </a:r>
          </a:p>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7</a:t>
            </a:fld>
            <a:endParaRPr lang="en-IN"/>
          </a:p>
        </p:txBody>
      </p:sp>
    </p:spTree>
    <p:extLst>
      <p:ext uri="{BB962C8B-B14F-4D97-AF65-F5344CB8AC3E}">
        <p14:creationId xmlns:p14="http://schemas.microsoft.com/office/powerpoint/2010/main" xmlns="" val="1716817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8</a:t>
            </a:fld>
            <a:endParaRPr lang="en-IN"/>
          </a:p>
        </p:txBody>
      </p:sp>
    </p:spTree>
    <p:extLst>
      <p:ext uri="{BB962C8B-B14F-4D97-AF65-F5344CB8AC3E}">
        <p14:creationId xmlns:p14="http://schemas.microsoft.com/office/powerpoint/2010/main" xmlns="" val="3493697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9</a:t>
            </a:fld>
            <a:endParaRPr lang="en-IN"/>
          </a:p>
        </p:txBody>
      </p:sp>
    </p:spTree>
    <p:extLst>
      <p:ext uri="{BB962C8B-B14F-4D97-AF65-F5344CB8AC3E}">
        <p14:creationId xmlns:p14="http://schemas.microsoft.com/office/powerpoint/2010/main" xmlns="" val="220675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10</a:t>
            </a:fld>
            <a:endParaRPr lang="en-IN"/>
          </a:p>
        </p:txBody>
      </p:sp>
    </p:spTree>
    <p:extLst>
      <p:ext uri="{BB962C8B-B14F-4D97-AF65-F5344CB8AC3E}">
        <p14:creationId xmlns:p14="http://schemas.microsoft.com/office/powerpoint/2010/main" xmlns="" val="3516763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11</a:t>
            </a:fld>
            <a:endParaRPr lang="en-IN"/>
          </a:p>
        </p:txBody>
      </p:sp>
    </p:spTree>
    <p:extLst>
      <p:ext uri="{BB962C8B-B14F-4D97-AF65-F5344CB8AC3E}">
        <p14:creationId xmlns:p14="http://schemas.microsoft.com/office/powerpoint/2010/main" xmlns="" val="1571792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database/121/CNCPT/glossary.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devel.hotpilot.cz/ora-12cR1-lin-64-inst/E50529_01/CNCPT/glossary.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1071" y="751114"/>
            <a:ext cx="9463541" cy="4026267"/>
          </a:xfrm>
        </p:spPr>
        <p:txBody>
          <a:bodyPr/>
          <a:lstStyle/>
          <a:p>
            <a:r>
              <a:rPr lang="en-IN" dirty="0" smtClean="0"/>
              <a:t>Session 2</a:t>
            </a:r>
            <a:br>
              <a:rPr lang="en-IN" dirty="0" smtClean="0"/>
            </a:br>
            <a:r>
              <a:rPr lang="en-IN" dirty="0" smtClean="0"/>
              <a:t/>
            </a:r>
            <a:br>
              <a:rPr lang="en-IN" dirty="0" smtClean="0"/>
            </a:br>
            <a:r>
              <a:rPr lang="en-IN" b="1" dirty="0" smtClean="0"/>
              <a:t>DATA STORAGE STRUCTURES</a:t>
            </a:r>
            <a:r>
              <a:rPr lang="en-IN" dirty="0" smtClean="0"/>
              <a:t/>
            </a:r>
            <a:br>
              <a:rPr lang="en-IN" dirty="0" smtClean="0"/>
            </a:br>
            <a:endParaRPr lang="en-IN" dirty="0"/>
          </a:p>
        </p:txBody>
      </p:sp>
      <p:sp>
        <p:nvSpPr>
          <p:cNvPr id="3" name="Subtitle 2"/>
          <p:cNvSpPr>
            <a:spLocks noGrp="1"/>
          </p:cNvSpPr>
          <p:nvPr>
            <p:ph type="subTitle" idx="1"/>
          </p:nvPr>
        </p:nvSpPr>
        <p:spPr/>
        <p:txBody>
          <a:bodyPr/>
          <a:lstStyle/>
          <a:p>
            <a:r>
              <a:rPr lang="en-IN" dirty="0" smtClean="0"/>
              <a:t>Trainer: Ms Shirley </a:t>
            </a:r>
            <a:r>
              <a:rPr lang="en-IN" dirty="0" err="1" smtClean="0"/>
              <a:t>Komogi</a:t>
            </a:r>
            <a:endParaRPr lang="en-IN" dirty="0" smtClean="0"/>
          </a:p>
          <a:p>
            <a:r>
              <a:rPr lang="en-IN" dirty="0" smtClean="0"/>
              <a:t>Centre of Excellence in IT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303329" y="549729"/>
            <a:ext cx="1072242" cy="1072242"/>
          </a:xfrm>
          <a:prstGeom prst="rect">
            <a:avLst/>
          </a:prstGeom>
        </p:spPr>
      </p:pic>
    </p:spTree>
    <p:extLst>
      <p:ext uri="{BB962C8B-B14F-4D97-AF65-F5344CB8AC3E}">
        <p14:creationId xmlns:p14="http://schemas.microsoft.com/office/powerpoint/2010/main" xmlns="" val="154867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859002"/>
          </a:xfrm>
        </p:spPr>
        <p:txBody>
          <a:bodyPr>
            <a:normAutofit/>
          </a:bodyPr>
          <a:lstStyle/>
          <a:p>
            <a:r>
              <a:rPr lang="en-IN" b="1" dirty="0" smtClean="0"/>
              <a:t>Extent</a:t>
            </a:r>
            <a:endParaRPr lang="en-IN" b="1" dirty="0"/>
          </a:p>
        </p:txBody>
      </p:sp>
      <p:sp>
        <p:nvSpPr>
          <p:cNvPr id="3" name="Content Placeholder 2"/>
          <p:cNvSpPr>
            <a:spLocks noGrp="1"/>
          </p:cNvSpPr>
          <p:nvPr>
            <p:ph idx="1"/>
          </p:nvPr>
        </p:nvSpPr>
        <p:spPr>
          <a:xfrm>
            <a:off x="1527717" y="1005110"/>
            <a:ext cx="9612351" cy="4458989"/>
          </a:xfrm>
        </p:spPr>
        <p:txBody>
          <a:bodyPr/>
          <a:lstStyle/>
          <a:p>
            <a:pPr marL="0" indent="0">
              <a:buNone/>
            </a:pPr>
            <a:endParaRPr lang="en-IN" dirty="0"/>
          </a:p>
          <a:p>
            <a:r>
              <a:rPr lang="en-US" dirty="0"/>
              <a:t>An extent is a logical unit of database storage space allocation made up of contiguous data blocks. </a:t>
            </a:r>
            <a:endParaRPr lang="en-US" dirty="0" smtClean="0"/>
          </a:p>
          <a:p>
            <a:r>
              <a:rPr lang="en-US" dirty="0"/>
              <a:t>An </a:t>
            </a:r>
            <a:r>
              <a:rPr lang="en-US" b="1" dirty="0">
                <a:hlinkClick r:id="rId3"/>
              </a:rPr>
              <a:t>extent</a:t>
            </a:r>
            <a:r>
              <a:rPr lang="en-US" dirty="0"/>
              <a:t> is a set of logically contiguous data blocks allocated for storing a specific type of information</a:t>
            </a:r>
            <a:endParaRPr lang="en-IN" b="1" dirty="0">
              <a:latin typeface="Roboto"/>
            </a:endParaRPr>
          </a:p>
        </p:txBody>
      </p:sp>
      <p:pic>
        <p:nvPicPr>
          <p:cNvPr id="4" name="Pictur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321614" y="2765947"/>
            <a:ext cx="7712316" cy="3790970"/>
          </a:xfrm>
          <a:prstGeom prst="rect">
            <a:avLst/>
          </a:prstGeom>
        </p:spPr>
      </p:pic>
    </p:spTree>
    <p:extLst>
      <p:ext uri="{BB962C8B-B14F-4D97-AF65-F5344CB8AC3E}">
        <p14:creationId xmlns:p14="http://schemas.microsoft.com/office/powerpoint/2010/main" xmlns="" val="225195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635978"/>
          </a:xfrm>
        </p:spPr>
        <p:txBody>
          <a:bodyPr>
            <a:normAutofit fontScale="90000"/>
          </a:bodyPr>
          <a:lstStyle/>
          <a:p>
            <a:r>
              <a:rPr lang="en-IN" b="1" dirty="0" smtClean="0"/>
              <a:t>Segment</a:t>
            </a:r>
            <a:endParaRPr lang="en-IN" b="1" dirty="0"/>
          </a:p>
        </p:txBody>
      </p:sp>
      <p:sp>
        <p:nvSpPr>
          <p:cNvPr id="3" name="Content Placeholder 2"/>
          <p:cNvSpPr>
            <a:spLocks noGrp="1"/>
          </p:cNvSpPr>
          <p:nvPr>
            <p:ph idx="1"/>
          </p:nvPr>
        </p:nvSpPr>
        <p:spPr>
          <a:xfrm>
            <a:off x="1873405" y="1349298"/>
            <a:ext cx="9266663" cy="5285677"/>
          </a:xfrm>
        </p:spPr>
        <p:txBody>
          <a:bodyPr>
            <a:normAutofit/>
          </a:bodyPr>
          <a:lstStyle/>
          <a:p>
            <a:pPr marL="0" indent="0">
              <a:buNone/>
            </a:pPr>
            <a:r>
              <a:rPr lang="en-US" dirty="0">
                <a:latin typeface="Roboto"/>
              </a:rPr>
              <a:t>A segment is a set of extents allocated for a specific database object, such as a table.</a:t>
            </a:r>
          </a:p>
          <a:p>
            <a:pPr marL="0" indent="0">
              <a:buNone/>
            </a:pPr>
            <a:endParaRPr lang="en-US" dirty="0">
              <a:latin typeface="Roboto"/>
            </a:endParaRPr>
          </a:p>
          <a:p>
            <a:pPr marL="0" indent="0">
              <a:buNone/>
            </a:pPr>
            <a:r>
              <a:rPr lang="en-US" b="1" dirty="0">
                <a:latin typeface="Roboto"/>
              </a:rPr>
              <a:t>For example</a:t>
            </a:r>
            <a:r>
              <a:rPr lang="en-US" dirty="0">
                <a:latin typeface="Roboto"/>
              </a:rPr>
              <a:t>, the data for </a:t>
            </a:r>
            <a:endParaRPr lang="en-US" dirty="0" smtClean="0">
              <a:latin typeface="Roboto"/>
            </a:endParaRPr>
          </a:p>
          <a:p>
            <a:pPr marL="0" indent="0">
              <a:buNone/>
            </a:pPr>
            <a:r>
              <a:rPr lang="en-US" dirty="0" smtClean="0">
                <a:latin typeface="Roboto"/>
              </a:rPr>
              <a:t>the </a:t>
            </a:r>
            <a:r>
              <a:rPr lang="en-US" dirty="0">
                <a:latin typeface="Roboto"/>
              </a:rPr>
              <a:t>employees table is </a:t>
            </a:r>
            <a:endParaRPr lang="en-US" dirty="0" smtClean="0">
              <a:latin typeface="Roboto"/>
            </a:endParaRPr>
          </a:p>
          <a:p>
            <a:pPr marL="0" indent="0">
              <a:buNone/>
            </a:pPr>
            <a:r>
              <a:rPr lang="en-US" dirty="0" smtClean="0">
                <a:latin typeface="Roboto"/>
              </a:rPr>
              <a:t>stored </a:t>
            </a:r>
            <a:r>
              <a:rPr lang="en-US" dirty="0">
                <a:latin typeface="Roboto"/>
              </a:rPr>
              <a:t>in its own data </a:t>
            </a:r>
            <a:endParaRPr lang="en-US" dirty="0" smtClean="0">
              <a:latin typeface="Roboto"/>
            </a:endParaRPr>
          </a:p>
          <a:p>
            <a:pPr marL="0" indent="0">
              <a:buNone/>
            </a:pPr>
            <a:r>
              <a:rPr lang="en-US" dirty="0" smtClean="0">
                <a:latin typeface="Roboto"/>
              </a:rPr>
              <a:t>segment</a:t>
            </a:r>
            <a:r>
              <a:rPr lang="en-US" dirty="0">
                <a:latin typeface="Roboto"/>
              </a:rPr>
              <a:t>, whereas </a:t>
            </a:r>
            <a:r>
              <a:rPr lang="en-US" dirty="0" smtClean="0">
                <a:latin typeface="Roboto"/>
              </a:rPr>
              <a:t>each</a:t>
            </a:r>
          </a:p>
          <a:p>
            <a:pPr marL="0" indent="0">
              <a:buNone/>
            </a:pPr>
            <a:r>
              <a:rPr lang="en-US" dirty="0" smtClean="0">
                <a:latin typeface="Roboto"/>
              </a:rPr>
              <a:t> </a:t>
            </a:r>
            <a:r>
              <a:rPr lang="en-US" dirty="0">
                <a:latin typeface="Roboto"/>
              </a:rPr>
              <a:t>index for employees is </a:t>
            </a:r>
            <a:endParaRPr lang="en-US" dirty="0" smtClean="0">
              <a:latin typeface="Roboto"/>
            </a:endParaRPr>
          </a:p>
          <a:p>
            <a:pPr marL="0" indent="0">
              <a:buNone/>
            </a:pPr>
            <a:r>
              <a:rPr lang="en-US" dirty="0" smtClean="0">
                <a:latin typeface="Roboto"/>
              </a:rPr>
              <a:t>stored </a:t>
            </a:r>
            <a:r>
              <a:rPr lang="en-US" dirty="0">
                <a:latin typeface="Roboto"/>
              </a:rPr>
              <a:t>in its own index </a:t>
            </a:r>
            <a:endParaRPr lang="en-US" dirty="0" smtClean="0">
              <a:latin typeface="Roboto"/>
            </a:endParaRPr>
          </a:p>
          <a:p>
            <a:pPr marL="0" indent="0">
              <a:buNone/>
            </a:pPr>
            <a:r>
              <a:rPr lang="en-US" dirty="0" smtClean="0">
                <a:latin typeface="Roboto"/>
              </a:rPr>
              <a:t>segment</a:t>
            </a:r>
            <a:r>
              <a:rPr lang="en-US" dirty="0">
                <a:latin typeface="Roboto"/>
              </a:rPr>
              <a:t>. Every </a:t>
            </a:r>
            <a:r>
              <a:rPr lang="en-US" dirty="0" smtClean="0">
                <a:latin typeface="Roboto"/>
              </a:rPr>
              <a:t>database</a:t>
            </a:r>
          </a:p>
          <a:p>
            <a:pPr marL="0" indent="0">
              <a:buNone/>
            </a:pPr>
            <a:r>
              <a:rPr lang="en-US" dirty="0" smtClean="0">
                <a:latin typeface="Roboto"/>
              </a:rPr>
              <a:t> </a:t>
            </a:r>
            <a:r>
              <a:rPr lang="en-US" dirty="0">
                <a:latin typeface="Roboto"/>
              </a:rPr>
              <a:t>object that </a:t>
            </a:r>
            <a:r>
              <a:rPr lang="en-US" dirty="0" smtClean="0">
                <a:latin typeface="Roboto"/>
              </a:rPr>
              <a:t>consumes</a:t>
            </a:r>
          </a:p>
          <a:p>
            <a:pPr marL="0" indent="0">
              <a:buNone/>
            </a:pPr>
            <a:r>
              <a:rPr lang="en-US" dirty="0" smtClean="0">
                <a:latin typeface="Roboto"/>
              </a:rPr>
              <a:t> </a:t>
            </a:r>
            <a:r>
              <a:rPr lang="en-US" dirty="0">
                <a:latin typeface="Roboto"/>
              </a:rPr>
              <a:t>storage consists of </a:t>
            </a:r>
            <a:r>
              <a:rPr lang="en-US" dirty="0" smtClean="0">
                <a:latin typeface="Roboto"/>
              </a:rPr>
              <a:t>a</a:t>
            </a:r>
          </a:p>
          <a:p>
            <a:pPr marL="0" indent="0">
              <a:buNone/>
            </a:pPr>
            <a:r>
              <a:rPr lang="en-US" dirty="0" smtClean="0">
                <a:latin typeface="Roboto"/>
              </a:rPr>
              <a:t> single segment</a:t>
            </a:r>
            <a:r>
              <a:rPr lang="en-US" dirty="0">
                <a:latin typeface="Roboto"/>
              </a:rPr>
              <a:t>.</a:t>
            </a:r>
            <a:endParaRPr lang="en-IN" dirty="0">
              <a:latin typeface="Roboto"/>
            </a:endParaRP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625153" y="2104935"/>
            <a:ext cx="7001852" cy="4610743"/>
          </a:xfrm>
          <a:prstGeom prst="rect">
            <a:avLst/>
          </a:prstGeom>
        </p:spPr>
      </p:pic>
      <p:cxnSp>
        <p:nvCxnSpPr>
          <p:cNvPr id="10" name="Straight Connector 9"/>
          <p:cNvCxnSpPr/>
          <p:nvPr/>
        </p:nvCxnSpPr>
        <p:spPr>
          <a:xfrm flipH="1">
            <a:off x="4716966" y="2104935"/>
            <a:ext cx="11151" cy="4610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16966" y="2104935"/>
            <a:ext cx="6910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627005" y="2104935"/>
            <a:ext cx="0" cy="453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28117" y="6634975"/>
            <a:ext cx="68988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3135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613675"/>
          </a:xfrm>
        </p:spPr>
        <p:txBody>
          <a:bodyPr>
            <a:normAutofit fontScale="90000"/>
          </a:bodyPr>
          <a:lstStyle/>
          <a:p>
            <a:r>
              <a:rPr lang="en-IN" b="1" dirty="0" smtClean="0"/>
              <a:t>Tablespace</a:t>
            </a:r>
            <a:endParaRPr lang="en-IN" b="1" dirty="0"/>
          </a:p>
        </p:txBody>
      </p:sp>
      <p:sp>
        <p:nvSpPr>
          <p:cNvPr id="3" name="Content Placeholder 2"/>
          <p:cNvSpPr>
            <a:spLocks noGrp="1"/>
          </p:cNvSpPr>
          <p:nvPr>
            <p:ph idx="1"/>
          </p:nvPr>
        </p:nvSpPr>
        <p:spPr>
          <a:xfrm>
            <a:off x="1483113" y="1349299"/>
            <a:ext cx="9656956" cy="4114800"/>
          </a:xfrm>
        </p:spPr>
        <p:txBody>
          <a:bodyPr/>
          <a:lstStyle/>
          <a:p>
            <a:pPr marL="0" indent="0">
              <a:buNone/>
            </a:pPr>
            <a:r>
              <a:rPr lang="en-US" dirty="0"/>
              <a:t>A tablespace is a database storage unit that contains one or more segments.</a:t>
            </a:r>
          </a:p>
          <a:p>
            <a:pPr marL="0" indent="0">
              <a:buNone/>
            </a:pPr>
            <a:endParaRPr lang="en-US" dirty="0"/>
          </a:p>
          <a:p>
            <a:pPr marL="0" indent="0">
              <a:buNone/>
            </a:pPr>
            <a:r>
              <a:rPr lang="en-US" dirty="0"/>
              <a:t>Each segment belongs to one and only one tablespace. Thus, all extents for a segment are stored in the same tablespace. Within a tablespace, a segment can include extents from multiple data files, as shown in the preceding graphic. </a:t>
            </a:r>
            <a:endParaRPr lang="en-US" dirty="0" smtClean="0"/>
          </a:p>
          <a:p>
            <a:pPr marL="0" indent="0">
              <a:buNone/>
            </a:pPr>
            <a:endParaRPr lang="en-US" dirty="0"/>
          </a:p>
          <a:p>
            <a:pPr marL="0" indent="0">
              <a:buNone/>
            </a:pPr>
            <a:r>
              <a:rPr lang="en-US" b="1" dirty="0" smtClean="0"/>
              <a:t>For </a:t>
            </a:r>
            <a:r>
              <a:rPr lang="en-US" b="1" dirty="0"/>
              <a:t>example</a:t>
            </a:r>
            <a:r>
              <a:rPr lang="en-US" dirty="0"/>
              <a:t>, one extent for a </a:t>
            </a:r>
            <a:endParaRPr lang="en-US" dirty="0" smtClean="0"/>
          </a:p>
          <a:p>
            <a:pPr marL="0" indent="0">
              <a:buNone/>
            </a:pPr>
            <a:r>
              <a:rPr lang="en-US" dirty="0" smtClean="0"/>
              <a:t>segment </a:t>
            </a:r>
            <a:r>
              <a:rPr lang="en-US" dirty="0"/>
              <a:t>may be stored in </a:t>
            </a:r>
            <a:endParaRPr lang="en-US" dirty="0" smtClean="0"/>
          </a:p>
          <a:p>
            <a:pPr marL="0" indent="0">
              <a:buNone/>
            </a:pPr>
            <a:r>
              <a:rPr lang="en-US" dirty="0" smtClean="0"/>
              <a:t>users01.dbf</a:t>
            </a:r>
            <a:r>
              <a:rPr lang="en-US" dirty="0"/>
              <a:t>, while another </a:t>
            </a:r>
            <a:r>
              <a:rPr lang="en-US" dirty="0" smtClean="0"/>
              <a:t>is</a:t>
            </a:r>
          </a:p>
          <a:p>
            <a:pPr marL="0" indent="0">
              <a:buNone/>
            </a:pPr>
            <a:r>
              <a:rPr lang="en-US" dirty="0" smtClean="0"/>
              <a:t> </a:t>
            </a:r>
            <a:r>
              <a:rPr lang="en-US" dirty="0"/>
              <a:t>stored in users02.dbf.</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538454" y="3140326"/>
            <a:ext cx="4887936" cy="3697660"/>
          </a:xfrm>
          <a:prstGeom prst="rect">
            <a:avLst/>
          </a:prstGeom>
        </p:spPr>
      </p:pic>
    </p:spTree>
    <p:extLst>
      <p:ext uri="{BB962C8B-B14F-4D97-AF65-F5344CB8AC3E}">
        <p14:creationId xmlns:p14="http://schemas.microsoft.com/office/powerpoint/2010/main" xmlns="" val="299936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613675"/>
          </a:xfrm>
        </p:spPr>
        <p:txBody>
          <a:bodyPr>
            <a:normAutofit fontScale="90000"/>
          </a:bodyPr>
          <a:lstStyle/>
          <a:p>
            <a:r>
              <a:rPr lang="en-IN" b="1" dirty="0" smtClean="0"/>
              <a:t>Data Structures</a:t>
            </a:r>
            <a:endParaRPr lang="en-IN" b="1" dirty="0"/>
          </a:p>
        </p:txBody>
      </p:sp>
      <p:sp>
        <p:nvSpPr>
          <p:cNvPr id="3" name="Content Placeholder 2"/>
          <p:cNvSpPr>
            <a:spLocks noGrp="1"/>
          </p:cNvSpPr>
          <p:nvPr>
            <p:ph idx="1"/>
          </p:nvPr>
        </p:nvSpPr>
        <p:spPr>
          <a:xfrm>
            <a:off x="1483113" y="1349299"/>
            <a:ext cx="9656956" cy="4114800"/>
          </a:xfrm>
        </p:spPr>
        <p:txBody>
          <a:bodyPr/>
          <a:lstStyle/>
          <a:p>
            <a:pPr marL="0" indent="0">
              <a:buNone/>
            </a:pPr>
            <a:r>
              <a:rPr lang="en-US" dirty="0"/>
              <a:t>For the analysis of data, it is important to understand that there are three common types of data structures</a:t>
            </a:r>
            <a:r>
              <a:rPr lang="en-US" dirty="0" smtClean="0"/>
              <a:t>:</a:t>
            </a:r>
          </a:p>
          <a:p>
            <a:pPr>
              <a:buFont typeface="Wingdings" panose="05000000000000000000" pitchFamily="2" charset="2"/>
              <a:buChar char="q"/>
            </a:pPr>
            <a:r>
              <a:rPr lang="en-US" dirty="0" smtClean="0"/>
              <a:t>Structured data</a:t>
            </a:r>
          </a:p>
          <a:p>
            <a:pPr>
              <a:buFont typeface="Wingdings" panose="05000000000000000000" pitchFamily="2" charset="2"/>
              <a:buChar char="q"/>
            </a:pPr>
            <a:r>
              <a:rPr lang="en-US" dirty="0" smtClean="0"/>
              <a:t>Unstructured data</a:t>
            </a:r>
          </a:p>
          <a:p>
            <a:pPr>
              <a:buFont typeface="Wingdings" panose="05000000000000000000" pitchFamily="2" charset="2"/>
              <a:buChar char="q"/>
            </a:pPr>
            <a:r>
              <a:rPr lang="en-US" dirty="0" smtClean="0"/>
              <a:t>Semi- Structured data</a:t>
            </a:r>
          </a:p>
          <a:p>
            <a:pPr marL="0" indent="0">
              <a:buNone/>
            </a:pPr>
            <a:endParaRPr lang="en-US" dirty="0"/>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873405" y="3530635"/>
            <a:ext cx="9105761" cy="2145336"/>
          </a:xfrm>
          <a:prstGeom prst="rect">
            <a:avLst/>
          </a:prstGeom>
        </p:spPr>
      </p:pic>
    </p:spTree>
    <p:extLst>
      <p:ext uri="{BB962C8B-B14F-4D97-AF65-F5344CB8AC3E}">
        <p14:creationId xmlns:p14="http://schemas.microsoft.com/office/powerpoint/2010/main" xmlns="" val="314727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613675"/>
          </a:xfrm>
        </p:spPr>
        <p:txBody>
          <a:bodyPr>
            <a:normAutofit fontScale="90000"/>
          </a:bodyPr>
          <a:lstStyle/>
          <a:p>
            <a:r>
              <a:rPr lang="en-IN" b="1" dirty="0" smtClean="0"/>
              <a:t>Structured Data</a:t>
            </a:r>
            <a:endParaRPr lang="en-IN" b="1" dirty="0"/>
          </a:p>
        </p:txBody>
      </p:sp>
      <p:sp>
        <p:nvSpPr>
          <p:cNvPr id="3" name="Content Placeholder 2"/>
          <p:cNvSpPr>
            <a:spLocks noGrp="1"/>
          </p:cNvSpPr>
          <p:nvPr>
            <p:ph idx="1"/>
          </p:nvPr>
        </p:nvSpPr>
        <p:spPr>
          <a:xfrm>
            <a:off x="1483113" y="1349299"/>
            <a:ext cx="9656956" cy="4114800"/>
          </a:xfrm>
        </p:spPr>
        <p:txBody>
          <a:bodyPr/>
          <a:lstStyle/>
          <a:p>
            <a:pPr marL="0" indent="0">
              <a:buNone/>
            </a:pPr>
            <a:r>
              <a:rPr lang="en-US" dirty="0"/>
              <a:t>Structured data is data that adheres to a pre-defined data model and is therefore straightforward to </a:t>
            </a:r>
            <a:r>
              <a:rPr lang="en-US" dirty="0" smtClean="0"/>
              <a:t>analyze. </a:t>
            </a:r>
          </a:p>
          <a:p>
            <a:pPr marL="0" indent="0">
              <a:buNone/>
            </a:pPr>
            <a:r>
              <a:rPr lang="en-US" dirty="0" smtClean="0"/>
              <a:t>Structured </a:t>
            </a:r>
            <a:r>
              <a:rPr lang="en-US" dirty="0"/>
              <a:t>data conforms to a tabular format with relationship between the different rows and columns</a:t>
            </a:r>
            <a:r>
              <a:rPr lang="en-US" dirty="0" smtClean="0"/>
              <a:t>.</a:t>
            </a:r>
          </a:p>
          <a:p>
            <a:pPr marL="0" indent="0">
              <a:buNone/>
            </a:pPr>
            <a:r>
              <a:rPr lang="en-US" dirty="0" smtClean="0"/>
              <a:t> </a:t>
            </a:r>
            <a:r>
              <a:rPr lang="en-US" b="1" dirty="0"/>
              <a:t>E</a:t>
            </a:r>
            <a:r>
              <a:rPr lang="en-US" b="1" dirty="0" smtClean="0"/>
              <a:t>xamples </a:t>
            </a:r>
            <a:r>
              <a:rPr lang="en-US" dirty="0"/>
              <a:t>of structured data are Excel files or SQL databases. Each of these have structured rows and columns that can be sorted.</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3169801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613675"/>
          </a:xfrm>
        </p:spPr>
        <p:txBody>
          <a:bodyPr>
            <a:normAutofit fontScale="90000"/>
          </a:bodyPr>
          <a:lstStyle/>
          <a:p>
            <a:r>
              <a:rPr lang="en-IN" b="1" dirty="0" smtClean="0"/>
              <a:t>Unstructured Data</a:t>
            </a:r>
            <a:endParaRPr lang="en-IN" b="1" dirty="0"/>
          </a:p>
        </p:txBody>
      </p:sp>
      <p:sp>
        <p:nvSpPr>
          <p:cNvPr id="3" name="Content Placeholder 2"/>
          <p:cNvSpPr>
            <a:spLocks noGrp="1"/>
          </p:cNvSpPr>
          <p:nvPr>
            <p:ph idx="1"/>
          </p:nvPr>
        </p:nvSpPr>
        <p:spPr>
          <a:xfrm>
            <a:off x="1483113" y="1349299"/>
            <a:ext cx="9656956" cy="4114800"/>
          </a:xfrm>
        </p:spPr>
        <p:txBody>
          <a:bodyPr/>
          <a:lstStyle/>
          <a:p>
            <a:pPr marL="0" indent="0">
              <a:buNone/>
            </a:pPr>
            <a:r>
              <a:rPr lang="en-US" dirty="0" smtClean="0"/>
              <a:t> </a:t>
            </a:r>
            <a:endParaRPr lang="en-US" dirty="0"/>
          </a:p>
          <a:p>
            <a:pPr marL="0" indent="0">
              <a:buNone/>
            </a:pPr>
            <a:r>
              <a:rPr lang="en-US" dirty="0" smtClean="0"/>
              <a:t>Database </a:t>
            </a:r>
            <a:r>
              <a:rPr lang="en-US" dirty="0"/>
              <a:t>also provides support for unstructured data, which </a:t>
            </a:r>
            <a:r>
              <a:rPr lang="en-US" b="1" dirty="0"/>
              <a:t>cannot be decomposed into standard components</a:t>
            </a:r>
            <a:r>
              <a:rPr lang="en-US" dirty="0"/>
              <a:t>. Unstructured data includes text, graphic images, video clips, and sound waveforms</a:t>
            </a:r>
            <a:r>
              <a:rPr lang="en-US" dirty="0" smtClean="0"/>
              <a:t>.</a:t>
            </a:r>
          </a:p>
          <a:p>
            <a:pPr marL="0" indent="0">
              <a:buNone/>
            </a:pPr>
            <a:r>
              <a:rPr lang="en-US" dirty="0" smtClean="0"/>
              <a:t>Data </a:t>
            </a:r>
            <a:r>
              <a:rPr lang="en-US" dirty="0"/>
              <a:t>that is usually not as easily searchable, including formats like audio, video, and social media postings.</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357012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613675"/>
          </a:xfrm>
        </p:spPr>
        <p:txBody>
          <a:bodyPr>
            <a:normAutofit fontScale="90000"/>
          </a:bodyPr>
          <a:lstStyle/>
          <a:p>
            <a:r>
              <a:rPr lang="en-IN" b="1" dirty="0" smtClean="0"/>
              <a:t>Semi-Structured Data</a:t>
            </a:r>
            <a:endParaRPr lang="en-IN" b="1" dirty="0"/>
          </a:p>
        </p:txBody>
      </p:sp>
      <p:sp>
        <p:nvSpPr>
          <p:cNvPr id="3" name="Content Placeholder 2"/>
          <p:cNvSpPr>
            <a:spLocks noGrp="1"/>
          </p:cNvSpPr>
          <p:nvPr>
            <p:ph idx="1"/>
          </p:nvPr>
        </p:nvSpPr>
        <p:spPr>
          <a:xfrm>
            <a:off x="1483113" y="1349299"/>
            <a:ext cx="9656956" cy="4114800"/>
          </a:xfrm>
        </p:spPr>
        <p:txBody>
          <a:bodyPr/>
          <a:lstStyle/>
          <a:p>
            <a:pPr marL="0" indent="0">
              <a:buNone/>
            </a:pPr>
            <a:r>
              <a:rPr lang="en-US" dirty="0"/>
              <a:t>Semi-structured data is a form of structured data that does not conform with the formal structure of data models associated with relational databases or other forms of data tables, </a:t>
            </a:r>
            <a:endParaRPr lang="en-US" dirty="0" smtClean="0"/>
          </a:p>
          <a:p>
            <a:pPr marL="0" indent="0">
              <a:buNone/>
            </a:pPr>
            <a:r>
              <a:rPr lang="en-US" dirty="0" smtClean="0"/>
              <a:t>but </a:t>
            </a:r>
            <a:r>
              <a:rPr lang="en-US" dirty="0"/>
              <a:t>nonetheless contain tags or other markers to separate semantic elements and enforce hierarchies of records and fields within the data. Therefore, it is also known as self-describing structure. </a:t>
            </a:r>
            <a:endParaRPr lang="en-US" dirty="0" smtClean="0"/>
          </a:p>
          <a:p>
            <a:pPr marL="0" indent="0">
              <a:buNone/>
            </a:pPr>
            <a:r>
              <a:rPr lang="en-US" b="1" dirty="0" smtClean="0"/>
              <a:t>Examples </a:t>
            </a:r>
            <a:r>
              <a:rPr lang="en-US" dirty="0"/>
              <a:t>of semi-structured data include JSON and XML are forms of semi-structured data.</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223077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613675"/>
          </a:xfrm>
        </p:spPr>
        <p:txBody>
          <a:bodyPr>
            <a:normAutofit fontScale="90000"/>
          </a:bodyPr>
          <a:lstStyle/>
          <a:p>
            <a:endParaRPr lang="en-IN" b="1"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235586" y="1978025"/>
            <a:ext cx="2857500" cy="2857500"/>
          </a:xfrm>
        </p:spPr>
      </p:pic>
      <p:pic>
        <p:nvPicPr>
          <p:cNvPr id="4" name="Pictur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281098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0147"/>
          </a:xfrm>
        </p:spPr>
        <p:txBody>
          <a:bodyPr/>
          <a:lstStyle/>
          <a:p>
            <a:r>
              <a:rPr lang="en-IN" b="1" dirty="0" smtClean="0"/>
              <a:t>Contents</a:t>
            </a:r>
            <a:endParaRPr lang="en-IN" b="1" dirty="0"/>
          </a:p>
        </p:txBody>
      </p:sp>
      <p:sp>
        <p:nvSpPr>
          <p:cNvPr id="3" name="Content Placeholder 2"/>
          <p:cNvSpPr>
            <a:spLocks noGrp="1"/>
          </p:cNvSpPr>
          <p:nvPr>
            <p:ph idx="1"/>
          </p:nvPr>
        </p:nvSpPr>
        <p:spPr/>
        <p:txBody>
          <a:bodyPr>
            <a:normAutofit/>
          </a:bodyPr>
          <a:lstStyle/>
          <a:p>
            <a:r>
              <a:rPr lang="en-IN" dirty="0" smtClean="0"/>
              <a:t>Introduction to Data Storage Structures</a:t>
            </a:r>
          </a:p>
          <a:p>
            <a:r>
              <a:rPr lang="en-IN" dirty="0" smtClean="0"/>
              <a:t>Overview of Physical and Logical structures in a database.</a:t>
            </a:r>
          </a:p>
          <a:p>
            <a:r>
              <a:rPr lang="en-IN" dirty="0"/>
              <a:t>Relationship between physical and logical </a:t>
            </a:r>
            <a:r>
              <a:rPr lang="en-IN" dirty="0" smtClean="0"/>
              <a:t>structures</a:t>
            </a:r>
          </a:p>
          <a:p>
            <a:r>
              <a:rPr lang="en-IN" dirty="0" smtClean="0"/>
              <a:t>The primary logical structure in a database called a TABLESPACE </a:t>
            </a:r>
          </a:p>
          <a:p>
            <a:r>
              <a:rPr lang="en-IN" dirty="0" smtClean="0"/>
              <a:t>Physical files</a:t>
            </a:r>
          </a:p>
          <a:p>
            <a:r>
              <a:rPr lang="en-IN" dirty="0" smtClean="0"/>
              <a:t>Control files</a:t>
            </a:r>
          </a:p>
          <a:p>
            <a:r>
              <a:rPr lang="en-IN" dirty="0" smtClean="0"/>
              <a:t>Data files</a:t>
            </a:r>
          </a:p>
          <a:p>
            <a:r>
              <a:rPr lang="en-IN" dirty="0" smtClean="0"/>
              <a:t>Structured data</a:t>
            </a:r>
          </a:p>
          <a:p>
            <a:r>
              <a:rPr lang="en-IN" dirty="0" smtClean="0"/>
              <a:t>Unstructured data</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97243" y="435428"/>
            <a:ext cx="907369" cy="762000"/>
          </a:xfrm>
          <a:prstGeom prst="rect">
            <a:avLst/>
          </a:prstGeom>
        </p:spPr>
      </p:pic>
    </p:spTree>
    <p:extLst>
      <p:ext uri="{BB962C8B-B14F-4D97-AF65-F5344CB8AC3E}">
        <p14:creationId xmlns:p14="http://schemas.microsoft.com/office/powerpoint/2010/main" xmlns="" val="314053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981666"/>
          </a:xfrm>
        </p:spPr>
        <p:txBody>
          <a:bodyPr>
            <a:normAutofit fontScale="90000"/>
          </a:bodyPr>
          <a:lstStyle/>
          <a:p>
            <a:r>
              <a:rPr lang="en-IN" b="1" dirty="0" smtClean="0"/>
              <a:t>Introduction to Data Storage Structures in a database.</a:t>
            </a:r>
            <a:endParaRPr lang="en-IN"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latin typeface="Roboto"/>
              </a:rPr>
              <a:t>Data </a:t>
            </a:r>
            <a:r>
              <a:rPr lang="en-US" dirty="0">
                <a:latin typeface="Roboto"/>
              </a:rPr>
              <a:t>storage is one of the essential tasks of the database</a:t>
            </a:r>
            <a:r>
              <a:rPr lang="en-US" dirty="0" smtClean="0">
                <a:latin typeface="Roboto"/>
              </a:rPr>
              <a:t>.</a:t>
            </a:r>
          </a:p>
          <a:p>
            <a:pPr>
              <a:buFont typeface="Arial" panose="020B0604020202020204" pitchFamily="34" charset="0"/>
              <a:buChar char="•"/>
            </a:pPr>
            <a:r>
              <a:rPr lang="en-US" dirty="0" smtClean="0">
                <a:latin typeface="Roboto"/>
              </a:rPr>
              <a:t>The </a:t>
            </a:r>
            <a:r>
              <a:rPr lang="en-US" dirty="0">
                <a:latin typeface="Roboto"/>
              </a:rPr>
              <a:t>database has physical structures and logical structures.</a:t>
            </a:r>
            <a:endParaRPr lang="en-IN" dirty="0">
              <a:latin typeface="Roboto"/>
            </a:endParaRP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957115" y="3225060"/>
            <a:ext cx="4879894" cy="3343008"/>
          </a:xfrm>
          <a:prstGeom prst="rect">
            <a:avLst/>
          </a:prstGeom>
        </p:spPr>
      </p:pic>
    </p:spTree>
    <p:extLst>
      <p:ext uri="{BB962C8B-B14F-4D97-AF65-F5344CB8AC3E}">
        <p14:creationId xmlns:p14="http://schemas.microsoft.com/office/powerpoint/2010/main" xmlns="" val="1082679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706" y="312738"/>
            <a:ext cx="8709102" cy="859002"/>
          </a:xfrm>
        </p:spPr>
        <p:txBody>
          <a:bodyPr>
            <a:normAutofit fontScale="90000"/>
          </a:bodyPr>
          <a:lstStyle/>
          <a:p>
            <a:r>
              <a:rPr lang="en-IN" b="1" dirty="0" smtClean="0"/>
              <a:t>Overview of Physical Structure in a database.</a:t>
            </a:r>
            <a:endParaRPr lang="en-IN" b="1" dirty="0"/>
          </a:p>
        </p:txBody>
      </p:sp>
      <p:sp>
        <p:nvSpPr>
          <p:cNvPr id="3" name="Content Placeholder 2"/>
          <p:cNvSpPr>
            <a:spLocks noGrp="1"/>
          </p:cNvSpPr>
          <p:nvPr>
            <p:ph idx="1"/>
          </p:nvPr>
        </p:nvSpPr>
        <p:spPr>
          <a:xfrm>
            <a:off x="1427354" y="1475676"/>
            <a:ext cx="9645805" cy="5148147"/>
          </a:xfrm>
        </p:spPr>
        <p:txBody>
          <a:bodyPr>
            <a:normAutofit lnSpcReduction="10000"/>
          </a:bodyPr>
          <a:lstStyle/>
          <a:p>
            <a:r>
              <a:rPr lang="en-US" dirty="0"/>
              <a:t>T</a:t>
            </a:r>
            <a:r>
              <a:rPr lang="en-US" dirty="0" smtClean="0"/>
              <a:t>he </a:t>
            </a:r>
            <a:r>
              <a:rPr lang="en-US" dirty="0"/>
              <a:t>data in database management system (DBMS) is stored on physical storage devices such as main memory and secondary (external) storage. </a:t>
            </a:r>
            <a:endParaRPr lang="en-US" dirty="0" smtClean="0"/>
          </a:p>
          <a:p>
            <a:r>
              <a:rPr lang="en-US" dirty="0" smtClean="0"/>
              <a:t>The set </a:t>
            </a:r>
            <a:r>
              <a:rPr lang="en-US" dirty="0"/>
              <a:t>of files that store </a:t>
            </a:r>
            <a:r>
              <a:rPr lang="en-US" dirty="0" smtClean="0"/>
              <a:t>data </a:t>
            </a:r>
            <a:r>
              <a:rPr lang="en-US" dirty="0"/>
              <a:t>in persistent disk storage. </a:t>
            </a:r>
            <a:endParaRPr lang="en-US" dirty="0" smtClean="0"/>
          </a:p>
          <a:p>
            <a:r>
              <a:rPr lang="en-US" dirty="0" smtClean="0"/>
              <a:t>The </a:t>
            </a:r>
            <a:r>
              <a:rPr lang="en-US" dirty="0"/>
              <a:t>database files generated when you issue a CREATE DATABASE statement</a:t>
            </a:r>
            <a:r>
              <a:rPr lang="en-US" dirty="0" smtClean="0"/>
              <a:t>:</a:t>
            </a:r>
          </a:p>
          <a:p>
            <a:pPr lvl="1"/>
            <a:r>
              <a:rPr lang="en-US" dirty="0" smtClean="0"/>
              <a:t>A</a:t>
            </a:r>
            <a:r>
              <a:rPr lang="en-US" dirty="0"/>
              <a:t> </a:t>
            </a:r>
            <a:r>
              <a:rPr lang="en-US" b="1" dirty="0">
                <a:hlinkClick r:id="rId3"/>
              </a:rPr>
              <a:t>data file</a:t>
            </a:r>
            <a:r>
              <a:rPr lang="en-US" dirty="0"/>
              <a:t> is a physical file on disk that was created </a:t>
            </a:r>
            <a:r>
              <a:rPr lang="en-US" dirty="0" smtClean="0"/>
              <a:t>by </a:t>
            </a:r>
            <a:r>
              <a:rPr lang="en-US" dirty="0"/>
              <a:t>Database and contains data structures such as tables and indexes. </a:t>
            </a:r>
            <a:endParaRPr lang="en-US" dirty="0" smtClean="0"/>
          </a:p>
          <a:p>
            <a:pPr lvl="1"/>
            <a:r>
              <a:rPr lang="en-US" dirty="0" smtClean="0"/>
              <a:t>A</a:t>
            </a:r>
            <a:r>
              <a:rPr lang="en-US" dirty="0"/>
              <a:t> </a:t>
            </a:r>
            <a:r>
              <a:rPr lang="en-US" b="1" dirty="0">
                <a:hlinkClick r:id="rId3"/>
              </a:rPr>
              <a:t>temp file</a:t>
            </a:r>
            <a:r>
              <a:rPr lang="en-US" dirty="0"/>
              <a:t> is a data file that belongs to a temporary tablespace. The database writes data to these files in </a:t>
            </a:r>
            <a:r>
              <a:rPr lang="en-US" dirty="0" smtClean="0"/>
              <a:t>an </a:t>
            </a:r>
            <a:r>
              <a:rPr lang="en-US" dirty="0"/>
              <a:t>proprietary format that cannot be read by other programs.</a:t>
            </a:r>
          </a:p>
          <a:p>
            <a:pPr lvl="1"/>
            <a:r>
              <a:rPr lang="en-US" dirty="0" smtClean="0"/>
              <a:t>A</a:t>
            </a:r>
            <a:r>
              <a:rPr lang="en-US" dirty="0"/>
              <a:t> </a:t>
            </a:r>
            <a:r>
              <a:rPr lang="en-US" b="1" dirty="0">
                <a:hlinkClick r:id="rId3"/>
              </a:rPr>
              <a:t>control file</a:t>
            </a:r>
            <a:r>
              <a:rPr lang="en-US" dirty="0"/>
              <a:t> is a root file that tracks the physical components of the database.</a:t>
            </a:r>
          </a:p>
          <a:p>
            <a:pPr lvl="1"/>
            <a:r>
              <a:rPr lang="en-US" dirty="0" smtClean="0"/>
              <a:t>The</a:t>
            </a:r>
            <a:r>
              <a:rPr lang="en-US" dirty="0"/>
              <a:t> </a:t>
            </a:r>
            <a:r>
              <a:rPr lang="en-US" b="1" dirty="0">
                <a:hlinkClick r:id="rId3"/>
              </a:rPr>
              <a:t>online redo log</a:t>
            </a:r>
            <a:r>
              <a:rPr lang="en-US" dirty="0"/>
              <a:t> is a set of files containing records of changes made to data</a:t>
            </a:r>
            <a:r>
              <a:rPr lang="en-US" dirty="0" smtClean="0"/>
              <a:t>.</a:t>
            </a:r>
          </a:p>
          <a:p>
            <a:r>
              <a:rPr lang="en-US" dirty="0"/>
              <a:t>Most </a:t>
            </a:r>
            <a:r>
              <a:rPr lang="en-US" dirty="0" smtClean="0"/>
              <a:t>databases </a:t>
            </a:r>
            <a:r>
              <a:rPr lang="en-US" dirty="0"/>
              <a:t>store files in a </a:t>
            </a:r>
            <a:r>
              <a:rPr lang="en-US" b="1" dirty="0">
                <a:hlinkClick r:id="rId3"/>
              </a:rPr>
              <a:t>file system</a:t>
            </a:r>
            <a:r>
              <a:rPr lang="en-US" dirty="0"/>
              <a:t>, which is a data structure built inside a contiguous disk address space. All operating systems have file managers that allocate and deallocate disk space into files within a file system.</a:t>
            </a:r>
          </a:p>
          <a:p>
            <a:r>
              <a:rPr lang="en-US" dirty="0"/>
              <a:t>A file system enables disk space to be allocated to many files. Each file has a name and is made to appear as a contiguous address space to applications such </a:t>
            </a:r>
            <a:r>
              <a:rPr lang="en-US" dirty="0" smtClean="0"/>
              <a:t>as </a:t>
            </a:r>
            <a:r>
              <a:rPr lang="en-US" dirty="0"/>
              <a:t>Database. The database can create, read, write, resize, and delete files.</a:t>
            </a:r>
          </a:p>
          <a:p>
            <a:pPr lvl="1"/>
            <a:endParaRPr lang="en-US" dirty="0"/>
          </a:p>
          <a:p>
            <a:endParaRPr lang="en-US" dirty="0" smtClean="0"/>
          </a:p>
          <a:p>
            <a:pPr marL="0" indent="0">
              <a:buNone/>
            </a:pPr>
            <a:endParaRPr lang="en-IN" dirty="0"/>
          </a:p>
        </p:txBody>
      </p:sp>
      <p:pic>
        <p:nvPicPr>
          <p:cNvPr id="4" name="Pictur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3124365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706" y="312738"/>
            <a:ext cx="8709102" cy="859002"/>
          </a:xfrm>
        </p:spPr>
        <p:txBody>
          <a:bodyPr>
            <a:normAutofit/>
          </a:bodyPr>
          <a:lstStyle/>
          <a:p>
            <a:r>
              <a:rPr lang="en-IN" b="1" dirty="0" smtClean="0"/>
              <a:t>Data files</a:t>
            </a:r>
            <a:endParaRPr lang="en-IN" b="1" dirty="0"/>
          </a:p>
        </p:txBody>
      </p:sp>
      <p:sp>
        <p:nvSpPr>
          <p:cNvPr id="3" name="Content Placeholder 2"/>
          <p:cNvSpPr>
            <a:spLocks noGrp="1"/>
          </p:cNvSpPr>
          <p:nvPr>
            <p:ph idx="1"/>
          </p:nvPr>
        </p:nvSpPr>
        <p:spPr>
          <a:xfrm>
            <a:off x="1427354" y="1475676"/>
            <a:ext cx="9645805" cy="5148147"/>
          </a:xfrm>
        </p:spPr>
        <p:txBody>
          <a:bodyPr>
            <a:normAutofit/>
          </a:bodyPr>
          <a:lstStyle/>
          <a:p>
            <a:pPr lvl="1"/>
            <a:r>
              <a:rPr lang="en-US" dirty="0"/>
              <a:t>Database creates a data file for a tablespace by allocating the specified amount of disk space plus the overhead for the data file header.</a:t>
            </a:r>
          </a:p>
          <a:p>
            <a:endParaRPr lang="en-US" dirty="0" smtClean="0"/>
          </a:p>
          <a:p>
            <a:pPr marL="0" indent="0">
              <a:buNone/>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264497" y="2263410"/>
            <a:ext cx="5846049" cy="4534099"/>
          </a:xfrm>
          <a:prstGeom prst="rect">
            <a:avLst/>
          </a:prstGeom>
        </p:spPr>
      </p:pic>
    </p:spTree>
    <p:extLst>
      <p:ext uri="{BB962C8B-B14F-4D97-AF65-F5344CB8AC3E}">
        <p14:creationId xmlns:p14="http://schemas.microsoft.com/office/powerpoint/2010/main" xmlns="" val="3468722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706" y="312738"/>
            <a:ext cx="8709102" cy="859002"/>
          </a:xfrm>
        </p:spPr>
        <p:txBody>
          <a:bodyPr>
            <a:normAutofit/>
          </a:bodyPr>
          <a:lstStyle/>
          <a:p>
            <a:r>
              <a:rPr lang="en-IN" b="1" dirty="0" smtClean="0"/>
              <a:t>Control files</a:t>
            </a:r>
            <a:endParaRPr lang="en-IN" b="1" dirty="0"/>
          </a:p>
        </p:txBody>
      </p:sp>
      <p:sp>
        <p:nvSpPr>
          <p:cNvPr id="3" name="Content Placeholder 2"/>
          <p:cNvSpPr>
            <a:spLocks noGrp="1"/>
          </p:cNvSpPr>
          <p:nvPr>
            <p:ph idx="1"/>
          </p:nvPr>
        </p:nvSpPr>
        <p:spPr>
          <a:xfrm>
            <a:off x="1427354" y="1475676"/>
            <a:ext cx="9645805" cy="5148147"/>
          </a:xfrm>
        </p:spPr>
        <p:txBody>
          <a:bodyPr>
            <a:normAutofit/>
          </a:bodyPr>
          <a:lstStyle/>
          <a:p>
            <a:pPr marL="0" indent="0">
              <a:buNone/>
            </a:pPr>
            <a:endParaRPr lang="en-IN" dirty="0"/>
          </a:p>
          <a:p>
            <a:r>
              <a:rPr lang="en-US" dirty="0"/>
              <a:t>The database control file is a small binary file associated with only one database. </a:t>
            </a:r>
          </a:p>
          <a:p>
            <a:r>
              <a:rPr lang="en-US" dirty="0" smtClean="0"/>
              <a:t>A </a:t>
            </a:r>
            <a:r>
              <a:rPr lang="en-US" dirty="0"/>
              <a:t>control file contains the following type of information: </a:t>
            </a:r>
            <a:r>
              <a:rPr lang="en-US" sz="1600" b="1" dirty="0"/>
              <a:t>Database name </a:t>
            </a:r>
            <a:r>
              <a:rPr lang="en-US" sz="1600" dirty="0"/>
              <a:t>and </a:t>
            </a:r>
            <a:r>
              <a:rPr lang="en-US" sz="1600" b="1" dirty="0"/>
              <a:t>database unique identifier (DBID) </a:t>
            </a:r>
          </a:p>
          <a:p>
            <a:r>
              <a:rPr lang="en-US" dirty="0"/>
              <a:t>Time stamp of database creation </a:t>
            </a:r>
          </a:p>
          <a:p>
            <a:r>
              <a:rPr lang="en-US" dirty="0"/>
              <a:t>Information about data files and online redo log files </a:t>
            </a:r>
          </a:p>
          <a:p>
            <a:r>
              <a:rPr lang="en-IN" dirty="0"/>
              <a:t>Tablespace information </a:t>
            </a:r>
          </a:p>
          <a:p>
            <a:r>
              <a:rPr lang="en-IN" dirty="0"/>
              <a:t>Current log sequence number </a:t>
            </a:r>
          </a:p>
          <a:p>
            <a:r>
              <a:rPr lang="en-US" dirty="0"/>
              <a:t>Metadata that must be accessible when the database is not open </a:t>
            </a:r>
          </a:p>
          <a:p>
            <a:endParaRPr lang="en-IN" dirty="0"/>
          </a:p>
          <a:p>
            <a:pPr lvl="1"/>
            <a:endParaRPr lang="en-US" dirty="0" smtClean="0"/>
          </a:p>
          <a:p>
            <a:pPr marL="0" indent="0">
              <a:buNone/>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1190444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706" y="312738"/>
            <a:ext cx="8709102" cy="859002"/>
          </a:xfrm>
        </p:spPr>
        <p:txBody>
          <a:bodyPr>
            <a:normAutofit/>
          </a:bodyPr>
          <a:lstStyle/>
          <a:p>
            <a:r>
              <a:rPr lang="en-IN" b="1" dirty="0" smtClean="0"/>
              <a:t>Online Redo Log Files</a:t>
            </a:r>
            <a:endParaRPr lang="en-IN" b="1" dirty="0"/>
          </a:p>
        </p:txBody>
      </p:sp>
      <p:sp>
        <p:nvSpPr>
          <p:cNvPr id="3" name="Content Placeholder 2"/>
          <p:cNvSpPr>
            <a:spLocks noGrp="1"/>
          </p:cNvSpPr>
          <p:nvPr>
            <p:ph idx="1"/>
          </p:nvPr>
        </p:nvSpPr>
        <p:spPr>
          <a:xfrm>
            <a:off x="1427354" y="1475676"/>
            <a:ext cx="9645805" cy="5148147"/>
          </a:xfrm>
        </p:spPr>
        <p:txBody>
          <a:bodyPr>
            <a:normAutofit/>
          </a:bodyPr>
          <a:lstStyle/>
          <a:p>
            <a:pPr marL="0" indent="0">
              <a:buNone/>
            </a:pPr>
            <a:endParaRPr lang="en-IN" dirty="0"/>
          </a:p>
          <a:p>
            <a:r>
              <a:rPr lang="en-IN" dirty="0"/>
              <a:t>Online Redo Log Files </a:t>
            </a:r>
          </a:p>
          <a:p>
            <a:r>
              <a:rPr lang="en-US" dirty="0"/>
              <a:t>Every instance of </a:t>
            </a:r>
            <a:r>
              <a:rPr lang="en-US" dirty="0" smtClean="0"/>
              <a:t>a </a:t>
            </a:r>
            <a:r>
              <a:rPr lang="en-US" dirty="0"/>
              <a:t>database has an associated redo log to protect the database in case of an instance failure. </a:t>
            </a:r>
          </a:p>
          <a:p>
            <a:r>
              <a:rPr lang="en-US" dirty="0"/>
              <a:t>The redo log for each database instance is also referred to as a </a:t>
            </a:r>
            <a:r>
              <a:rPr lang="en-US" b="1" dirty="0"/>
              <a:t>redo thread</a:t>
            </a:r>
            <a:r>
              <a:rPr lang="en-US" dirty="0" smtClean="0"/>
              <a:t>.</a:t>
            </a:r>
          </a:p>
          <a:p>
            <a:r>
              <a:rPr lang="en-US" dirty="0"/>
              <a:t>consists of two or more </a:t>
            </a:r>
            <a:r>
              <a:rPr lang="en-US" dirty="0" smtClean="0"/>
              <a:t>pre-allocated </a:t>
            </a:r>
            <a:r>
              <a:rPr lang="en-US" dirty="0"/>
              <a:t>files that store changes to the database as they occur. The online redo log records changes to the data files.</a:t>
            </a:r>
            <a:r>
              <a:rPr lang="en-US" dirty="0" smtClean="0"/>
              <a:t> </a:t>
            </a:r>
          </a:p>
          <a:p>
            <a:endParaRPr lang="en-US" dirty="0"/>
          </a:p>
          <a:p>
            <a:endParaRPr lang="en-IN" dirty="0"/>
          </a:p>
          <a:p>
            <a:pPr lvl="1"/>
            <a:endParaRPr lang="en-US" dirty="0" smtClean="0"/>
          </a:p>
          <a:p>
            <a:pPr marL="0" indent="0">
              <a:buNone/>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155481" y="4049749"/>
            <a:ext cx="4639322" cy="2667372"/>
          </a:xfrm>
          <a:prstGeom prst="rect">
            <a:avLst/>
          </a:prstGeom>
        </p:spPr>
      </p:pic>
    </p:spTree>
    <p:extLst>
      <p:ext uri="{BB962C8B-B14F-4D97-AF65-F5344CB8AC3E}">
        <p14:creationId xmlns:p14="http://schemas.microsoft.com/office/powerpoint/2010/main" xmlns="" val="74275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859002"/>
          </a:xfrm>
        </p:spPr>
        <p:txBody>
          <a:bodyPr>
            <a:normAutofit fontScale="90000"/>
          </a:bodyPr>
          <a:lstStyle/>
          <a:p>
            <a:r>
              <a:rPr lang="en-IN" b="1" dirty="0" smtClean="0"/>
              <a:t>Overview of Logical Structure in a database.</a:t>
            </a:r>
            <a:endParaRPr lang="en-IN" b="1" dirty="0"/>
          </a:p>
        </p:txBody>
      </p:sp>
      <p:sp>
        <p:nvSpPr>
          <p:cNvPr id="3" name="Content Placeholder 2"/>
          <p:cNvSpPr>
            <a:spLocks noGrp="1"/>
          </p:cNvSpPr>
          <p:nvPr>
            <p:ph idx="1"/>
          </p:nvPr>
        </p:nvSpPr>
        <p:spPr>
          <a:xfrm>
            <a:off x="2055812" y="1709853"/>
            <a:ext cx="8915400" cy="3777622"/>
          </a:xfrm>
        </p:spPr>
        <p:txBody>
          <a:bodyPr/>
          <a:lstStyle/>
          <a:p>
            <a:pPr marL="0" indent="0">
              <a:buNone/>
            </a:pPr>
            <a:r>
              <a:rPr lang="en-US" dirty="0">
                <a:latin typeface="Roboto"/>
              </a:rPr>
              <a:t>Database allocates logical space for all data in the database. The logical units of database space allocation are </a:t>
            </a:r>
            <a:r>
              <a:rPr lang="en-US" b="1" dirty="0">
                <a:latin typeface="Roboto"/>
              </a:rPr>
              <a:t>data blocks, extents, segments</a:t>
            </a:r>
            <a:r>
              <a:rPr lang="en-US" dirty="0">
                <a:latin typeface="Roboto"/>
              </a:rPr>
              <a:t>, and </a:t>
            </a:r>
            <a:r>
              <a:rPr lang="en-US" b="1" dirty="0" err="1" smtClean="0">
                <a:latin typeface="Roboto"/>
              </a:rPr>
              <a:t>tablespaces</a:t>
            </a:r>
            <a:r>
              <a:rPr lang="en-US" b="1" dirty="0" smtClean="0">
                <a:latin typeface="Roboto"/>
              </a:rPr>
              <a:t>.</a:t>
            </a:r>
            <a:endParaRPr lang="en-IN" b="1" dirty="0">
              <a:latin typeface="Roboto"/>
            </a:endParaRP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513512" y="2827738"/>
            <a:ext cx="2585883" cy="3878824"/>
          </a:xfrm>
          <a:prstGeom prst="rect">
            <a:avLst/>
          </a:prstGeom>
        </p:spPr>
      </p:pic>
    </p:spTree>
    <p:extLst>
      <p:ext uri="{BB962C8B-B14F-4D97-AF65-F5344CB8AC3E}">
        <p14:creationId xmlns:p14="http://schemas.microsoft.com/office/powerpoint/2010/main" xmlns="" val="250007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859002"/>
          </a:xfrm>
        </p:spPr>
        <p:txBody>
          <a:bodyPr>
            <a:normAutofit/>
          </a:bodyPr>
          <a:lstStyle/>
          <a:p>
            <a:r>
              <a:rPr lang="en-IN" b="1" dirty="0" smtClean="0"/>
              <a:t>Data Block</a:t>
            </a:r>
            <a:endParaRPr lang="en-IN" b="1" dirty="0"/>
          </a:p>
        </p:txBody>
      </p:sp>
      <p:sp>
        <p:nvSpPr>
          <p:cNvPr id="3" name="Content Placeholder 2"/>
          <p:cNvSpPr>
            <a:spLocks noGrp="1"/>
          </p:cNvSpPr>
          <p:nvPr>
            <p:ph idx="1"/>
          </p:nvPr>
        </p:nvSpPr>
        <p:spPr>
          <a:xfrm>
            <a:off x="1616927" y="1349299"/>
            <a:ext cx="9523141" cy="4114800"/>
          </a:xfrm>
        </p:spPr>
        <p:txBody>
          <a:bodyPr/>
          <a:lstStyle/>
          <a:p>
            <a:pPr marL="0" indent="0">
              <a:buNone/>
            </a:pPr>
            <a:endParaRPr lang="en-IN" dirty="0"/>
          </a:p>
          <a:p>
            <a:r>
              <a:rPr lang="en-US" dirty="0"/>
              <a:t>A data block is the smallest logical storage unit of a database. </a:t>
            </a:r>
          </a:p>
          <a:p>
            <a:r>
              <a:rPr lang="en-US" dirty="0"/>
              <a:t>A single data block represents a specific number of bytes on the physical hard disk. </a:t>
            </a:r>
          </a:p>
          <a:p>
            <a:r>
              <a:rPr lang="en-US" dirty="0"/>
              <a:t>The size of a data block is generally a multiple of the operating system block size. </a:t>
            </a:r>
          </a:p>
          <a:p>
            <a:pPr marL="0" indent="0">
              <a:buNone/>
            </a:pPr>
            <a:endParaRPr lang="en-IN" b="1" dirty="0">
              <a:latin typeface="Roboto"/>
            </a:endParaRP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46005" y="243110"/>
            <a:ext cx="762000" cy="762000"/>
          </a:xfrm>
          <a:prstGeom prst="rect">
            <a:avLst/>
          </a:prstGeo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996512" y="3331389"/>
            <a:ext cx="4690030" cy="3448552"/>
          </a:xfrm>
          <a:prstGeom prst="rect">
            <a:avLst/>
          </a:prstGeom>
        </p:spPr>
      </p:pic>
    </p:spTree>
    <p:extLst>
      <p:ext uri="{BB962C8B-B14F-4D97-AF65-F5344CB8AC3E}">
        <p14:creationId xmlns:p14="http://schemas.microsoft.com/office/powerpoint/2010/main" xmlns="" val="35391629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455</TotalTime>
  <Words>1176</Words>
  <Application>Microsoft Office PowerPoint</Application>
  <PresentationFormat>Custom</PresentationFormat>
  <Paragraphs>142</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Session 2  DATA STORAGE STRUCTURES </vt:lpstr>
      <vt:lpstr>Contents</vt:lpstr>
      <vt:lpstr>Introduction to Data Storage Structures in a database.</vt:lpstr>
      <vt:lpstr>Overview of Physical Structure in a database.</vt:lpstr>
      <vt:lpstr>Data files</vt:lpstr>
      <vt:lpstr>Control files</vt:lpstr>
      <vt:lpstr>Online Redo Log Files</vt:lpstr>
      <vt:lpstr>Overview of Logical Structure in a database.</vt:lpstr>
      <vt:lpstr>Data Block</vt:lpstr>
      <vt:lpstr>Extent</vt:lpstr>
      <vt:lpstr>Segment</vt:lpstr>
      <vt:lpstr>Tablespace</vt:lpstr>
      <vt:lpstr>Data Structures</vt:lpstr>
      <vt:lpstr>Structured Data</vt:lpstr>
      <vt:lpstr>Unstructured Data</vt:lpstr>
      <vt:lpstr>Semi-Structured Data</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Shanne Komogi</cp:lastModifiedBy>
  <cp:revision>46</cp:revision>
  <dcterms:created xsi:type="dcterms:W3CDTF">2019-10-07T23:15:15Z</dcterms:created>
  <dcterms:modified xsi:type="dcterms:W3CDTF">2019-10-08T22:29:13Z</dcterms:modified>
</cp:coreProperties>
</file>