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259" r:id="rId4"/>
    <p:sldId id="274" r:id="rId5"/>
    <p:sldId id="275" r:id="rId6"/>
    <p:sldId id="276" r:id="rId7"/>
    <p:sldId id="277" r:id="rId8"/>
    <p:sldId id="278" r:id="rId9"/>
    <p:sldId id="279" r:id="rId10"/>
    <p:sldId id="281" r:id="rId11"/>
    <p:sldId id="282" r:id="rId12"/>
    <p:sldId id="284" r:id="rId13"/>
    <p:sldId id="285" r:id="rId14"/>
    <p:sldId id="286" r:id="rId15"/>
    <p:sldId id="287" r:id="rId16"/>
    <p:sldId id="288" r:id="rId17"/>
    <p:sldId id="289" r:id="rId18"/>
    <p:sldId id="290" r:id="rId19"/>
    <p:sldId id="291" r:id="rId20"/>
    <p:sldId id="292"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9" autoAdjust="0"/>
    <p:restoredTop sz="94660"/>
  </p:normalViewPr>
  <p:slideViewPr>
    <p:cSldViewPr snapToGrid="0">
      <p:cViewPr varScale="1">
        <p:scale>
          <a:sx n="86" d="100"/>
          <a:sy n="86" d="100"/>
        </p:scale>
        <p:origin x="330" y="1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C75F5C-3BA3-4C4A-B569-85C9C1E43E1C}" type="datetimeFigureOut">
              <a:rPr lang="en-IN" smtClean="0"/>
              <a:pPr/>
              <a:t>11-10-2019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264BDB-69BE-4C98-B50C-1B923460BDFF}" type="slidenum">
              <a:rPr lang="en-IN" smtClean="0"/>
              <a:pPr/>
              <a:t>‹#›</a:t>
            </a:fld>
            <a:endParaRPr lang="en-IN"/>
          </a:p>
        </p:txBody>
      </p:sp>
    </p:spTree>
    <p:extLst>
      <p:ext uri="{BB962C8B-B14F-4D97-AF65-F5344CB8AC3E}">
        <p14:creationId xmlns:p14="http://schemas.microsoft.com/office/powerpoint/2010/main" val="2863728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www.computerhope.com/jargon/i/italic.htm" TargetMode="External"/><Relationship Id="rId3" Type="http://schemas.openxmlformats.org/officeDocument/2006/relationships/hyperlink" Target="http://devel.hotpilot.cz/ora-12cR1-lin-64-inst/E50529_01/CNCPT/glossary.htm" TargetMode="External"/><Relationship Id="rId7" Type="http://schemas.openxmlformats.org/officeDocument/2006/relationships/hyperlink" Target="https://www.computerhope.com/jargon/b/bold.htm"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www.computerhope.com/jargon/t/text.htm" TargetMode="External"/><Relationship Id="rId5" Type="http://schemas.openxmlformats.org/officeDocument/2006/relationships/hyperlink" Target="https://www.computerhope.com/jargon/a/kirk.txt" TargetMode="External"/><Relationship Id="rId10" Type="http://schemas.openxmlformats.org/officeDocument/2006/relationships/hyperlink" Target="https://www.w3schools.com/xml/simple.xml" TargetMode="External"/><Relationship Id="rId4" Type="http://schemas.openxmlformats.org/officeDocument/2006/relationships/hyperlink" Target="https://docs.oracle.com/database/121/CNCPT/glossary.htm" TargetMode="External"/><Relationship Id="rId9" Type="http://schemas.openxmlformats.org/officeDocument/2006/relationships/hyperlink" Target="https://www.w3schools.com/js/js_json_intro.asp"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techonthenet.com/sql/insert_ddl.php"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Physical</a:t>
            </a:r>
            <a:r>
              <a:rPr lang="en-IN" baseline="0" dirty="0" smtClean="0"/>
              <a:t> – COD (Control file, online Redo Logs, Data files)</a:t>
            </a:r>
          </a:p>
          <a:p>
            <a:r>
              <a:rPr lang="en-IN" baseline="0" dirty="0" smtClean="0"/>
              <a:t>Logical – TEDS (</a:t>
            </a:r>
            <a:r>
              <a:rPr lang="en-IN" baseline="0" dirty="0" err="1" smtClean="0"/>
              <a:t>Tablespace</a:t>
            </a:r>
            <a:r>
              <a:rPr lang="en-IN" baseline="0" dirty="0" smtClean="0"/>
              <a:t>, Extent, Data block, Segment)</a:t>
            </a:r>
          </a:p>
          <a:p>
            <a:r>
              <a:rPr lang="en-US" b="1" dirty="0" smtClean="0">
                <a:hlinkClick r:id="rId3"/>
              </a:rPr>
              <a:t>data file</a:t>
            </a:r>
            <a:r>
              <a:rPr lang="en-US" dirty="0" smtClean="0"/>
              <a:t> is a physical file on disk that was created by Database and contains data structures such as tables and indexes. </a:t>
            </a:r>
            <a:endParaRPr lang="en-IN" baseline="0" dirty="0" smtClean="0"/>
          </a:p>
          <a:p>
            <a:r>
              <a:rPr lang="en-US" dirty="0" smtClean="0"/>
              <a:t>Online</a:t>
            </a:r>
            <a:r>
              <a:rPr lang="en-US" baseline="0" dirty="0" smtClean="0"/>
              <a:t> Redo logs</a:t>
            </a:r>
            <a:r>
              <a:rPr lang="en-US" dirty="0" smtClean="0"/>
              <a:t>- two or more pre-allocated files that store changes to the database as they occur.</a:t>
            </a:r>
          </a:p>
          <a:p>
            <a:r>
              <a:rPr lang="en-US" dirty="0" smtClean="0"/>
              <a:t>Control file is a small binary file associated with only one DB. It has 2 parts to it (DB name &amp; unique DBID) and contains/holds the 1. time stamp of the DB creation, and 2. info about online</a:t>
            </a:r>
            <a:r>
              <a:rPr lang="en-US" baseline="0" dirty="0" smtClean="0"/>
              <a:t> redo log files and data files.</a:t>
            </a:r>
          </a:p>
          <a:p>
            <a:r>
              <a:rPr lang="en-US" baseline="0" dirty="0" err="1" smtClean="0"/>
              <a:t>Tablespace:</a:t>
            </a:r>
            <a:r>
              <a:rPr lang="en-US" dirty="0" err="1" smtClean="0"/>
              <a:t>A</a:t>
            </a:r>
            <a:r>
              <a:rPr lang="en-US" dirty="0" smtClean="0"/>
              <a:t> </a:t>
            </a:r>
            <a:r>
              <a:rPr lang="en-US" dirty="0" err="1" smtClean="0"/>
              <a:t>tablespace</a:t>
            </a:r>
            <a:r>
              <a:rPr lang="en-US" dirty="0" smtClean="0"/>
              <a:t> is a database storage unit that contains one or more segments (</a:t>
            </a:r>
            <a:r>
              <a:rPr lang="en-US" dirty="0" err="1" smtClean="0"/>
              <a:t>ie</a:t>
            </a:r>
            <a:r>
              <a:rPr lang="en-US" baseline="0" dirty="0" smtClean="0"/>
              <a:t> one to many) but one/each segment belongs to one and only one </a:t>
            </a:r>
            <a:r>
              <a:rPr lang="en-US" baseline="0" dirty="0" err="1" smtClean="0"/>
              <a:t>tablespace</a:t>
            </a:r>
            <a:r>
              <a:rPr lang="en-US" baseline="0" dirty="0" smtClean="0"/>
              <a:t> (1-1 </a:t>
            </a:r>
            <a:r>
              <a:rPr lang="en-US" baseline="0" dirty="0" err="1" smtClean="0"/>
              <a:t>rel</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Extent:</a:t>
            </a:r>
            <a:r>
              <a:rPr lang="en-US" dirty="0" err="1" smtClean="0"/>
              <a:t>An</a:t>
            </a:r>
            <a:r>
              <a:rPr lang="en-US" dirty="0" smtClean="0"/>
              <a:t> </a:t>
            </a:r>
            <a:r>
              <a:rPr lang="en-US" b="1" dirty="0" smtClean="0">
                <a:hlinkClick r:id="rId4"/>
              </a:rPr>
              <a:t>extent</a:t>
            </a:r>
            <a:r>
              <a:rPr lang="en-US" dirty="0" smtClean="0"/>
              <a:t> is a set of logically contiguous data blocks allocated for storing a specific type of information</a:t>
            </a:r>
            <a:endParaRPr lang="en-IN" b="1" dirty="0" smtClean="0">
              <a:latin typeface="Roboto"/>
            </a:endParaRPr>
          </a:p>
          <a:p>
            <a:endParaRPr lang="en-US" baseline="0" dirty="0" smtClean="0"/>
          </a:p>
          <a:p>
            <a:r>
              <a:rPr lang="en-US" baseline="0" dirty="0" smtClean="0"/>
              <a:t>Data block: </a:t>
            </a:r>
            <a:r>
              <a:rPr lang="en-US" dirty="0" smtClean="0"/>
              <a:t>A data block is the smallest logical storage unit of a database. A block represents a specific number of bytes on the physical hard disk. </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Segment:</a:t>
            </a:r>
            <a:r>
              <a:rPr lang="en-US" dirty="0" smtClean="0"/>
              <a:t> </a:t>
            </a:r>
            <a:r>
              <a:rPr lang="en-US" dirty="0" smtClean="0">
                <a:latin typeface="Roboto"/>
              </a:rPr>
              <a:t>A segment is a set of extents allocated for a specific database object, such as a table.</a:t>
            </a:r>
          </a:p>
          <a:p>
            <a:r>
              <a:rPr lang="en-US" dirty="0" smtClean="0"/>
              <a:t> Structured data: easily accessible given row and column headers to go by, </a:t>
            </a:r>
            <a:r>
              <a:rPr lang="en-US" dirty="0" err="1" smtClean="0"/>
              <a:t>eg</a:t>
            </a:r>
            <a:r>
              <a:rPr lang="en-US" dirty="0" smtClean="0"/>
              <a:t> an</a:t>
            </a:r>
            <a:r>
              <a:rPr lang="en-US" baseline="0" dirty="0" smtClean="0"/>
              <a:t> excel spreadsheet. </a:t>
            </a:r>
          </a:p>
          <a:p>
            <a:r>
              <a:rPr lang="en-US" baseline="0" dirty="0" smtClean="0"/>
              <a:t>Unstructured data: Cannot be easily accessible </a:t>
            </a:r>
            <a:r>
              <a:rPr lang="en-US" baseline="0" dirty="0" err="1" smtClean="0"/>
              <a:t>eg</a:t>
            </a:r>
            <a:r>
              <a:rPr lang="en-US" baseline="0" dirty="0" smtClean="0"/>
              <a:t>: audio, video files, image files (photo), textual files (.txt extension </a:t>
            </a:r>
            <a:r>
              <a:rPr lang="en-IN" dirty="0" smtClean="0">
                <a:hlinkClick r:id="rId5"/>
              </a:rPr>
              <a:t>https://www.computerhope.com/jargon/a/kirk.txt</a:t>
            </a:r>
            <a:r>
              <a:rPr lang="en-US" baseline="0" dirty="0" smtClean="0"/>
              <a:t>) </a:t>
            </a:r>
            <a:r>
              <a:rPr lang="en-US" sz="1200" b="0" i="0" kern="1200" dirty="0" smtClean="0">
                <a:solidFill>
                  <a:schemeClr val="tx1"/>
                </a:solidFill>
                <a:effectLst/>
                <a:latin typeface="+mn-lt"/>
                <a:ea typeface="+mn-ea"/>
                <a:cs typeface="+mn-cs"/>
              </a:rPr>
              <a:t>contains </a:t>
            </a:r>
            <a:r>
              <a:rPr lang="en-US" sz="1200" b="0" i="0" u="none" strike="noStrike" kern="1200" dirty="0" smtClean="0">
                <a:solidFill>
                  <a:schemeClr val="tx1"/>
                </a:solidFill>
                <a:effectLst/>
                <a:latin typeface="+mn-lt"/>
                <a:ea typeface="+mn-ea"/>
                <a:cs typeface="+mn-cs"/>
                <a:hlinkClick r:id="rId6"/>
              </a:rPr>
              <a:t>text</a:t>
            </a:r>
            <a:r>
              <a:rPr lang="en-US" sz="1200" b="0" i="0" kern="1200" dirty="0" smtClean="0">
                <a:solidFill>
                  <a:schemeClr val="tx1"/>
                </a:solidFill>
                <a:effectLst/>
                <a:latin typeface="+mn-lt"/>
                <a:ea typeface="+mn-ea"/>
                <a:cs typeface="+mn-cs"/>
              </a:rPr>
              <a:t> and has no special formatting such as </a:t>
            </a:r>
            <a:r>
              <a:rPr lang="en-US" sz="1200" b="0" i="0" u="none" strike="noStrike" kern="1200" dirty="0" smtClean="0">
                <a:solidFill>
                  <a:schemeClr val="tx1"/>
                </a:solidFill>
                <a:effectLst/>
                <a:latin typeface="+mn-lt"/>
                <a:ea typeface="+mn-ea"/>
                <a:cs typeface="+mn-cs"/>
                <a:hlinkClick r:id="rId7"/>
              </a:rPr>
              <a:t>bold</a:t>
            </a:r>
            <a:r>
              <a:rPr lang="en-US" sz="1200" b="0" i="0" kern="1200" dirty="0" smtClean="0">
                <a:solidFill>
                  <a:schemeClr val="tx1"/>
                </a:solidFill>
                <a:effectLst/>
                <a:latin typeface="+mn-lt"/>
                <a:ea typeface="+mn-ea"/>
                <a:cs typeface="+mn-cs"/>
              </a:rPr>
              <a:t> text, </a:t>
            </a:r>
            <a:r>
              <a:rPr lang="en-US" sz="1200" b="0" i="0" u="none" strike="noStrike" kern="1200" dirty="0" smtClean="0">
                <a:solidFill>
                  <a:schemeClr val="tx1"/>
                </a:solidFill>
                <a:effectLst/>
                <a:latin typeface="+mn-lt"/>
                <a:ea typeface="+mn-ea"/>
                <a:cs typeface="+mn-cs"/>
                <a:hlinkClick r:id="rId8"/>
              </a:rPr>
              <a:t>italic</a:t>
            </a:r>
            <a:r>
              <a:rPr lang="en-US" sz="1200" b="0" i="0" kern="1200" dirty="0" smtClean="0">
                <a:solidFill>
                  <a:schemeClr val="tx1"/>
                </a:solidFill>
                <a:effectLst/>
                <a:latin typeface="+mn-lt"/>
                <a:ea typeface="+mn-ea"/>
                <a:cs typeface="+mn-cs"/>
              </a:rPr>
              <a:t> text, images, </a:t>
            </a:r>
            <a:r>
              <a:rPr lang="en-US" sz="1200" b="0" i="0" kern="1200" dirty="0" err="1" smtClean="0">
                <a:solidFill>
                  <a:schemeClr val="tx1"/>
                </a:solidFill>
                <a:effectLst/>
                <a:latin typeface="+mn-lt"/>
                <a:ea typeface="+mn-ea"/>
                <a:cs typeface="+mn-cs"/>
              </a:rPr>
              <a:t>etc</a:t>
            </a:r>
            <a:endParaRPr lang="en-US" sz="1200" b="0" i="0" kern="1200" dirty="0" smtClean="0">
              <a:solidFill>
                <a:schemeClr val="tx1"/>
              </a:solidFill>
              <a:effectLst/>
              <a:latin typeface="+mn-lt"/>
              <a:ea typeface="+mn-ea"/>
              <a:cs typeface="+mn-cs"/>
            </a:endParaRPr>
          </a:p>
          <a:p>
            <a:endParaRPr lang="en-US" baseline="0" dirty="0" smtClean="0"/>
          </a:p>
          <a:p>
            <a:pPr marL="0" indent="0">
              <a:buNone/>
            </a:pPr>
            <a:r>
              <a:rPr lang="en-US" baseline="0" dirty="0" smtClean="0"/>
              <a:t>Semi structured files: </a:t>
            </a:r>
            <a:r>
              <a:rPr lang="en-US" dirty="0" smtClean="0"/>
              <a:t>a form of structured data that does not conform with the formal structure of data models associated with relational databases or other forms of data tables, </a:t>
            </a:r>
          </a:p>
          <a:p>
            <a:r>
              <a:rPr lang="en-US" dirty="0" smtClean="0"/>
              <a:t>but nonetheless contain tags or other markers to separate semantic elements and enforce hierarchies of records and fields within the data. Many tools are now available to read</a:t>
            </a:r>
            <a:r>
              <a:rPr lang="en-US" baseline="0" dirty="0" smtClean="0"/>
              <a:t> semi-structured files. </a:t>
            </a:r>
            <a:r>
              <a:rPr lang="en-US" baseline="0" dirty="0" err="1" smtClean="0"/>
              <a:t>Eg</a:t>
            </a:r>
            <a:r>
              <a:rPr lang="en-US" baseline="0" dirty="0" smtClean="0"/>
              <a:t> JSON (java script object notation formatted file that stores simple data structure and objects used for transmitting data between a web app and a server) </a:t>
            </a:r>
            <a:r>
              <a:rPr lang="en-US" sz="1200" b="0" i="0" kern="1200" dirty="0" smtClean="0">
                <a:solidFill>
                  <a:schemeClr val="tx1"/>
                </a:solidFill>
                <a:effectLst/>
                <a:latin typeface="+mn-lt"/>
                <a:ea typeface="+mn-ea"/>
                <a:cs typeface="+mn-cs"/>
              </a:rPr>
              <a:t>JSON is text, and we can convert any JavaScript object into JSON, and send JSON to the server.</a:t>
            </a:r>
          </a:p>
          <a:p>
            <a:r>
              <a:rPr lang="en-US" sz="1200" b="0" i="0" kern="1200" dirty="0" smtClean="0">
                <a:solidFill>
                  <a:schemeClr val="tx1"/>
                </a:solidFill>
                <a:effectLst/>
                <a:latin typeface="+mn-lt"/>
                <a:ea typeface="+mn-ea"/>
                <a:cs typeface="+mn-cs"/>
              </a:rPr>
              <a:t>We can also convert any JSON received from the server into JavaScript objects.</a:t>
            </a:r>
          </a:p>
          <a:p>
            <a:pPr marL="0" indent="0">
              <a:buNone/>
            </a:pPr>
            <a:r>
              <a:rPr lang="en-US" sz="1200" b="0" i="0" kern="1200" dirty="0" smtClean="0">
                <a:solidFill>
                  <a:schemeClr val="tx1"/>
                </a:solidFill>
                <a:effectLst/>
                <a:latin typeface="+mn-lt"/>
                <a:ea typeface="+mn-ea"/>
                <a:cs typeface="+mn-cs"/>
              </a:rPr>
              <a:t>If you have data stored in a JavaScript object, you can convert the object into JSON, and send it to a server: </a:t>
            </a:r>
            <a:r>
              <a:rPr lang="en-IN" dirty="0" smtClean="0">
                <a:hlinkClick r:id="rId9"/>
              </a:rPr>
              <a:t>https://www.w3schools.com/js/js_json_intro.asp</a:t>
            </a:r>
            <a:endParaRPr lang="en-US" sz="1200" b="0" i="0" kern="1200" dirty="0" smtClean="0">
              <a:solidFill>
                <a:schemeClr val="tx1"/>
              </a:solidFill>
              <a:effectLst/>
              <a:latin typeface="+mn-lt"/>
              <a:ea typeface="+mn-ea"/>
              <a:cs typeface="+mn-cs"/>
            </a:endParaRPr>
          </a:p>
          <a:p>
            <a:pPr marL="0" indent="0">
              <a:buNone/>
            </a:pPr>
            <a:endParaRPr lang="en-US" baseline="0" dirty="0" smtClean="0"/>
          </a:p>
          <a:p>
            <a:pPr marL="0" indent="0">
              <a:buNone/>
            </a:pPr>
            <a:endParaRPr lang="en-US" baseline="0" dirty="0" smtClean="0"/>
          </a:p>
          <a:p>
            <a:pPr marL="0" indent="0">
              <a:buNone/>
            </a:pPr>
            <a:r>
              <a:rPr lang="en-US" baseline="0" dirty="0" smtClean="0"/>
              <a:t> and XML </a:t>
            </a:r>
            <a:r>
              <a:rPr lang="en-IN" dirty="0" smtClean="0">
                <a:hlinkClick r:id="rId10"/>
              </a:rPr>
              <a:t>https://www.w3schools.com/xml/simple.xml</a:t>
            </a:r>
            <a:r>
              <a:rPr lang="en-IN" dirty="0" smtClean="0"/>
              <a:t> </a:t>
            </a:r>
            <a:r>
              <a:rPr lang="en-US" baseline="0" dirty="0" smtClean="0"/>
              <a:t> (Extensible Mark up Language- defines a set of rules for encoding a document in a format both human readable and machine readable) files. </a:t>
            </a:r>
            <a:endParaRPr lang="en-IN" dirty="0"/>
          </a:p>
        </p:txBody>
      </p:sp>
      <p:sp>
        <p:nvSpPr>
          <p:cNvPr id="4" name="Slide Number Placeholder 3"/>
          <p:cNvSpPr>
            <a:spLocks noGrp="1"/>
          </p:cNvSpPr>
          <p:nvPr>
            <p:ph type="sldNum" sz="quarter" idx="10"/>
          </p:nvPr>
        </p:nvSpPr>
        <p:spPr/>
        <p:txBody>
          <a:bodyPr/>
          <a:lstStyle/>
          <a:p>
            <a:fld id="{C5264BDB-69BE-4C98-B50C-1B923460BDFF}" type="slidenum">
              <a:rPr lang="en-IN" smtClean="0"/>
              <a:pPr/>
              <a:t>3</a:t>
            </a:fld>
            <a:endParaRPr lang="en-IN"/>
          </a:p>
        </p:txBody>
      </p:sp>
    </p:spTree>
    <p:extLst>
      <p:ext uri="{BB962C8B-B14F-4D97-AF65-F5344CB8AC3E}">
        <p14:creationId xmlns:p14="http://schemas.microsoft.com/office/powerpoint/2010/main" val="21628125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Example:</a:t>
            </a:r>
            <a:r>
              <a:rPr lang="en-IN" baseline="0" dirty="0" smtClean="0"/>
              <a:t> </a:t>
            </a:r>
            <a:r>
              <a:rPr lang="en-IN" dirty="0" smtClean="0">
                <a:hlinkClick r:id="rId3"/>
              </a:rPr>
              <a:t>https://www.techonthenet.com/sql/insert_ddl.php</a:t>
            </a:r>
            <a:endParaRPr lang="en-IN" dirty="0"/>
          </a:p>
        </p:txBody>
      </p:sp>
      <p:sp>
        <p:nvSpPr>
          <p:cNvPr id="4" name="Slide Number Placeholder 3"/>
          <p:cNvSpPr>
            <a:spLocks noGrp="1"/>
          </p:cNvSpPr>
          <p:nvPr>
            <p:ph type="sldNum" sz="quarter" idx="10"/>
          </p:nvPr>
        </p:nvSpPr>
        <p:spPr/>
        <p:txBody>
          <a:bodyPr/>
          <a:lstStyle/>
          <a:p>
            <a:fld id="{C5264BDB-69BE-4C98-B50C-1B923460BDFF}" type="slidenum">
              <a:rPr lang="en-IN" smtClean="0"/>
              <a:pPr/>
              <a:t>15</a:t>
            </a:fld>
            <a:endParaRPr lang="en-IN"/>
          </a:p>
        </p:txBody>
      </p:sp>
    </p:spTree>
    <p:extLst>
      <p:ext uri="{BB962C8B-B14F-4D97-AF65-F5344CB8AC3E}">
        <p14:creationId xmlns:p14="http://schemas.microsoft.com/office/powerpoint/2010/main" val="1988820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a:t>
            </a:r>
            <a:r>
              <a:rPr lang="en-US" dirty="0" smtClean="0"/>
              <a:t>: In the above query the SET statement is used to set new values to the particular column and the WHERE clause is used to select the rows for which the columns are needed to be updated. If we have not used the WHERE clause then the columns in all the rows will be updated. So the WHERE clause is used to choose the particular rows.</a:t>
            </a:r>
            <a:endParaRPr lang="en-IN" dirty="0"/>
          </a:p>
        </p:txBody>
      </p:sp>
      <p:sp>
        <p:nvSpPr>
          <p:cNvPr id="4" name="Slide Number Placeholder 3"/>
          <p:cNvSpPr>
            <a:spLocks noGrp="1"/>
          </p:cNvSpPr>
          <p:nvPr>
            <p:ph type="sldNum" sz="quarter" idx="10"/>
          </p:nvPr>
        </p:nvSpPr>
        <p:spPr/>
        <p:txBody>
          <a:bodyPr/>
          <a:lstStyle/>
          <a:p>
            <a:fld id="{C5264BDB-69BE-4C98-B50C-1B923460BDFF}" type="slidenum">
              <a:rPr lang="en-IN" smtClean="0"/>
              <a:pPr/>
              <a:t>16</a:t>
            </a:fld>
            <a:endParaRPr lang="en-IN"/>
          </a:p>
        </p:txBody>
      </p:sp>
    </p:spTree>
    <p:extLst>
      <p:ext uri="{BB962C8B-B14F-4D97-AF65-F5344CB8AC3E}">
        <p14:creationId xmlns:p14="http://schemas.microsoft.com/office/powerpoint/2010/main" val="1123577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table_name</a:t>
            </a:r>
            <a:r>
              <a:rPr lang="en-US" dirty="0" smtClean="0"/>
              <a:t>: name of the table</a:t>
            </a:r>
          </a:p>
          <a:p>
            <a:r>
              <a:rPr lang="en-US" dirty="0" err="1" smtClean="0"/>
              <a:t>some_condition</a:t>
            </a:r>
            <a:r>
              <a:rPr lang="en-US" dirty="0" smtClean="0"/>
              <a:t>: condition to choose particular record.</a:t>
            </a:r>
          </a:p>
          <a:p>
            <a:r>
              <a:rPr lang="en-US" sz="1200" b="1" i="0" kern="1200" dirty="0" smtClean="0">
                <a:solidFill>
                  <a:schemeClr val="tx1"/>
                </a:solidFill>
                <a:effectLst/>
                <a:latin typeface="+mn-lt"/>
                <a:ea typeface="+mn-ea"/>
                <a:cs typeface="+mn-cs"/>
              </a:rPr>
              <a:t>Note:</a:t>
            </a:r>
            <a:r>
              <a:rPr lang="en-US" sz="1200" b="0" i="0" kern="1200" dirty="0" smtClean="0">
                <a:solidFill>
                  <a:schemeClr val="tx1"/>
                </a:solidFill>
                <a:effectLst/>
                <a:latin typeface="+mn-lt"/>
                <a:ea typeface="+mn-ea"/>
                <a:cs typeface="+mn-cs"/>
              </a:rPr>
              <a:t> We can delete single as well as multiple records depending on the condition we provide in WHERE clause. If we omit the WHERE clause then all of the records will be deleted and the table will be empty.</a:t>
            </a:r>
            <a:r>
              <a:rPr lang="en-US" dirty="0" smtClean="0"/>
              <a:t/>
            </a:r>
            <a:br>
              <a:rPr lang="en-US" dirty="0" smtClean="0"/>
            </a:br>
            <a:endParaRPr lang="en-US" dirty="0" smtClean="0"/>
          </a:p>
        </p:txBody>
      </p:sp>
      <p:sp>
        <p:nvSpPr>
          <p:cNvPr id="4" name="Slide Number Placeholder 3"/>
          <p:cNvSpPr>
            <a:spLocks noGrp="1"/>
          </p:cNvSpPr>
          <p:nvPr>
            <p:ph type="sldNum" sz="quarter" idx="10"/>
          </p:nvPr>
        </p:nvSpPr>
        <p:spPr/>
        <p:txBody>
          <a:bodyPr/>
          <a:lstStyle/>
          <a:p>
            <a:fld id="{C5264BDB-69BE-4C98-B50C-1B923460BDFF}" type="slidenum">
              <a:rPr lang="en-IN" smtClean="0"/>
              <a:pPr/>
              <a:t>17</a:t>
            </a:fld>
            <a:endParaRPr lang="en-IN"/>
          </a:p>
        </p:txBody>
      </p:sp>
    </p:spTree>
    <p:extLst>
      <p:ext uri="{BB962C8B-B14F-4D97-AF65-F5344CB8AC3E}">
        <p14:creationId xmlns:p14="http://schemas.microsoft.com/office/powerpoint/2010/main" val="2094280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a:t>
            </a:r>
          </a:p>
          <a:p>
            <a:endParaRPr lang="en-US" dirty="0" smtClean="0"/>
          </a:p>
          <a:p>
            <a:r>
              <a:rPr lang="en-US" dirty="0" smtClean="0"/>
              <a:t>DELETE FROM CUSTOMERS  </a:t>
            </a:r>
          </a:p>
          <a:p>
            <a:r>
              <a:rPr lang="en-US" dirty="0" smtClean="0"/>
              <a:t>WHERE AGE = 25;  </a:t>
            </a:r>
          </a:p>
          <a:p>
            <a:r>
              <a:rPr lang="en-US" b="1" dirty="0" smtClean="0"/>
              <a:t>COMMIT; </a:t>
            </a:r>
          </a:p>
          <a:p>
            <a:r>
              <a:rPr lang="en-US" b="1" dirty="0" smtClean="0"/>
              <a:t>-----------------------------------------------------------------------------</a:t>
            </a:r>
          </a:p>
          <a:p>
            <a:r>
              <a:rPr lang="en-US" sz="1200" b="0" i="0" kern="1200" dirty="0" smtClean="0">
                <a:solidFill>
                  <a:schemeClr val="tx1"/>
                </a:solidFill>
                <a:effectLst/>
                <a:latin typeface="+mn-lt"/>
                <a:ea typeface="+mn-ea"/>
                <a:cs typeface="+mn-cs"/>
              </a:rPr>
              <a:t>DELETE FROM CUSTOMERS  </a:t>
            </a:r>
          </a:p>
          <a:p>
            <a:r>
              <a:rPr lang="en-US" sz="1200" b="0" i="0" kern="1200" dirty="0" smtClean="0">
                <a:solidFill>
                  <a:schemeClr val="tx1"/>
                </a:solidFill>
                <a:effectLst/>
                <a:latin typeface="+mn-lt"/>
                <a:ea typeface="+mn-ea"/>
                <a:cs typeface="+mn-cs"/>
              </a:rPr>
              <a:t>WHERE AGE = 25;  </a:t>
            </a:r>
          </a:p>
          <a:p>
            <a:r>
              <a:rPr lang="en-US" sz="1200" b="1" i="0" kern="1200" dirty="0" smtClean="0">
                <a:solidFill>
                  <a:schemeClr val="tx1"/>
                </a:solidFill>
                <a:effectLst/>
                <a:latin typeface="+mn-lt"/>
                <a:ea typeface="+mn-ea"/>
                <a:cs typeface="+mn-cs"/>
              </a:rPr>
              <a:t>ROLLBACK; </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DELETE FROM CUSTOMERS  </a:t>
            </a:r>
          </a:p>
          <a:p>
            <a:r>
              <a:rPr lang="en-US" sz="1200" b="0" i="0" kern="1200" dirty="0" smtClean="0">
                <a:solidFill>
                  <a:schemeClr val="tx1"/>
                </a:solidFill>
                <a:effectLst/>
                <a:latin typeface="+mn-lt"/>
                <a:ea typeface="+mn-ea"/>
                <a:cs typeface="+mn-cs"/>
              </a:rPr>
              <a:t>WHERE AGE = 25;  </a:t>
            </a:r>
          </a:p>
          <a:p>
            <a:r>
              <a:rPr lang="en-US" sz="1200" b="1" i="0" kern="1200" dirty="0" smtClean="0">
                <a:solidFill>
                  <a:schemeClr val="tx1"/>
                </a:solidFill>
                <a:effectLst/>
                <a:latin typeface="+mn-lt"/>
                <a:ea typeface="+mn-ea"/>
                <a:cs typeface="+mn-cs"/>
              </a:rPr>
              <a:t>SAVEPOINT</a:t>
            </a:r>
            <a:r>
              <a:rPr lang="en-US" sz="1200" b="1" i="0" kern="1200" baseline="0" dirty="0" smtClean="0">
                <a:solidFill>
                  <a:schemeClr val="tx1"/>
                </a:solidFill>
                <a:effectLst/>
                <a:latin typeface="+mn-lt"/>
                <a:ea typeface="+mn-ea"/>
                <a:cs typeface="+mn-cs"/>
              </a:rPr>
              <a:t> pt1</a:t>
            </a:r>
            <a:r>
              <a:rPr lang="en-US" sz="1200" b="1"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endParaRPr lang="en-IN" b="1" dirty="0"/>
          </a:p>
        </p:txBody>
      </p:sp>
      <p:sp>
        <p:nvSpPr>
          <p:cNvPr id="4" name="Slide Number Placeholder 3"/>
          <p:cNvSpPr>
            <a:spLocks noGrp="1"/>
          </p:cNvSpPr>
          <p:nvPr>
            <p:ph type="sldNum" sz="quarter" idx="10"/>
          </p:nvPr>
        </p:nvSpPr>
        <p:spPr/>
        <p:txBody>
          <a:bodyPr/>
          <a:lstStyle/>
          <a:p>
            <a:fld id="{C5264BDB-69BE-4C98-B50C-1B923460BDFF}" type="slidenum">
              <a:rPr lang="en-IN" smtClean="0"/>
              <a:pPr/>
              <a:t>19</a:t>
            </a:fld>
            <a:endParaRPr lang="en-IN"/>
          </a:p>
        </p:txBody>
      </p:sp>
    </p:spTree>
    <p:extLst>
      <p:ext uri="{BB962C8B-B14F-4D97-AF65-F5344CB8AC3E}">
        <p14:creationId xmlns:p14="http://schemas.microsoft.com/office/powerpoint/2010/main" val="2475145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5264BDB-69BE-4C98-B50C-1B923460BDFF}" type="slidenum">
              <a:rPr lang="en-IN" smtClean="0"/>
              <a:pPr/>
              <a:t>21</a:t>
            </a:fld>
            <a:endParaRPr lang="en-IN"/>
          </a:p>
        </p:txBody>
      </p:sp>
    </p:spTree>
    <p:extLst>
      <p:ext uri="{BB962C8B-B14F-4D97-AF65-F5344CB8AC3E}">
        <p14:creationId xmlns:p14="http://schemas.microsoft.com/office/powerpoint/2010/main" val="4093436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5264BDB-69BE-4C98-B50C-1B923460BDFF}" type="slidenum">
              <a:rPr lang="en-IN" smtClean="0"/>
              <a:pPr/>
              <a:t>4</a:t>
            </a:fld>
            <a:endParaRPr lang="en-IN"/>
          </a:p>
        </p:txBody>
      </p:sp>
    </p:spTree>
    <p:extLst>
      <p:ext uri="{BB962C8B-B14F-4D97-AF65-F5344CB8AC3E}">
        <p14:creationId xmlns:p14="http://schemas.microsoft.com/office/powerpoint/2010/main" val="264186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Formerly, was four categories until TCL was included. </a:t>
            </a:r>
            <a:endParaRPr lang="en-IN" dirty="0"/>
          </a:p>
        </p:txBody>
      </p:sp>
      <p:sp>
        <p:nvSpPr>
          <p:cNvPr id="4" name="Slide Number Placeholder 3"/>
          <p:cNvSpPr>
            <a:spLocks noGrp="1"/>
          </p:cNvSpPr>
          <p:nvPr>
            <p:ph type="sldNum" sz="quarter" idx="10"/>
          </p:nvPr>
        </p:nvSpPr>
        <p:spPr/>
        <p:txBody>
          <a:bodyPr/>
          <a:lstStyle/>
          <a:p>
            <a:fld id="{C5264BDB-69BE-4C98-B50C-1B923460BDFF}" type="slidenum">
              <a:rPr lang="en-IN" smtClean="0"/>
              <a:pPr/>
              <a:t>5</a:t>
            </a:fld>
            <a:endParaRPr lang="en-IN"/>
          </a:p>
        </p:txBody>
      </p:sp>
    </p:spTree>
    <p:extLst>
      <p:ext uri="{BB962C8B-B14F-4D97-AF65-F5344CB8AC3E}">
        <p14:creationId xmlns:p14="http://schemas.microsoft.com/office/powerpoint/2010/main" val="3184876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Formerly, was four categories until TCL was included. </a:t>
            </a:r>
            <a:r>
              <a:rPr lang="en-IN" b="1" dirty="0" smtClean="0"/>
              <a:t>DDL</a:t>
            </a:r>
            <a:r>
              <a:rPr lang="en-IN" dirty="0" smtClean="0"/>
              <a:t> (C-DAT), </a:t>
            </a:r>
            <a:r>
              <a:rPr lang="en-IN" b="1" dirty="0" smtClean="0"/>
              <a:t>DML</a:t>
            </a:r>
            <a:r>
              <a:rPr lang="en-IN" dirty="0" smtClean="0"/>
              <a:t> (IUD), </a:t>
            </a:r>
            <a:r>
              <a:rPr lang="en-IN" b="1" dirty="0" smtClean="0"/>
              <a:t>DCL</a:t>
            </a:r>
            <a:r>
              <a:rPr lang="en-IN" dirty="0" smtClean="0"/>
              <a:t> (GR), </a:t>
            </a:r>
            <a:r>
              <a:rPr lang="en-IN" b="1" dirty="0" smtClean="0"/>
              <a:t>TCL</a:t>
            </a:r>
            <a:r>
              <a:rPr lang="en-IN" dirty="0" smtClean="0"/>
              <a:t> (CRS), </a:t>
            </a:r>
            <a:r>
              <a:rPr lang="en-IN" b="1" dirty="0" err="1" smtClean="0"/>
              <a:t>DQl</a:t>
            </a:r>
            <a:r>
              <a:rPr lang="en-IN" dirty="0" smtClean="0"/>
              <a:t> (S)</a:t>
            </a:r>
            <a:endParaRPr lang="en-IN" dirty="0"/>
          </a:p>
        </p:txBody>
      </p:sp>
      <p:sp>
        <p:nvSpPr>
          <p:cNvPr id="4" name="Slide Number Placeholder 3"/>
          <p:cNvSpPr>
            <a:spLocks noGrp="1"/>
          </p:cNvSpPr>
          <p:nvPr>
            <p:ph type="sldNum" sz="quarter" idx="10"/>
          </p:nvPr>
        </p:nvSpPr>
        <p:spPr/>
        <p:txBody>
          <a:bodyPr/>
          <a:lstStyle/>
          <a:p>
            <a:fld id="{C5264BDB-69BE-4C98-B50C-1B923460BDFF}" type="slidenum">
              <a:rPr lang="en-IN" smtClean="0"/>
              <a:pPr/>
              <a:t>6</a:t>
            </a:fld>
            <a:endParaRPr lang="en-IN"/>
          </a:p>
        </p:txBody>
      </p:sp>
    </p:spTree>
    <p:extLst>
      <p:ext uri="{BB962C8B-B14F-4D97-AF65-F5344CB8AC3E}">
        <p14:creationId xmlns:p14="http://schemas.microsoft.com/office/powerpoint/2010/main" val="2146025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DDL changes the structure of the table like creating a table, deleting a table, altering a table, etc.</a:t>
            </a:r>
          </a:p>
          <a:p>
            <a:r>
              <a:rPr lang="en-US" sz="1200" b="0" kern="1200" dirty="0" smtClean="0">
                <a:solidFill>
                  <a:schemeClr val="tx1"/>
                </a:solidFill>
                <a:effectLst/>
                <a:latin typeface="+mn-lt"/>
                <a:ea typeface="+mn-ea"/>
                <a:cs typeface="+mn-cs"/>
              </a:rPr>
              <a:t>All the command of DDL are auto-committed that means it permanently save all the changes in the database.</a:t>
            </a:r>
          </a:p>
          <a:p>
            <a:pPr fontAlgn="base"/>
            <a:r>
              <a:rPr lang="en-US" sz="1200" b="0" i="0" kern="1200" dirty="0" smtClean="0">
                <a:solidFill>
                  <a:schemeClr val="tx1"/>
                </a:solidFill>
                <a:effectLst/>
                <a:latin typeface="+mn-lt"/>
                <a:ea typeface="+mn-ea"/>
                <a:cs typeface="+mn-cs"/>
              </a:rPr>
              <a:t>There are two CREATE statements available in SQL:</a:t>
            </a:r>
          </a:p>
          <a:p>
            <a:pPr fontAlgn="base"/>
            <a:r>
              <a:rPr lang="en-US" sz="1200" b="0" i="0" kern="1200" dirty="0" smtClean="0">
                <a:solidFill>
                  <a:schemeClr val="tx1"/>
                </a:solidFill>
                <a:effectLst/>
                <a:latin typeface="+mn-lt"/>
                <a:ea typeface="+mn-ea"/>
                <a:cs typeface="+mn-cs"/>
              </a:rPr>
              <a:t>CREATE DATABASE</a:t>
            </a:r>
          </a:p>
          <a:p>
            <a:pPr fontAlgn="base"/>
            <a:r>
              <a:rPr lang="en-US" sz="1200" b="0" i="0" kern="1200" dirty="0" smtClean="0">
                <a:solidFill>
                  <a:schemeClr val="tx1"/>
                </a:solidFill>
                <a:effectLst/>
                <a:latin typeface="+mn-lt"/>
                <a:ea typeface="+mn-ea"/>
                <a:cs typeface="+mn-cs"/>
              </a:rPr>
              <a:t>CREATE TABLE</a:t>
            </a:r>
          </a:p>
          <a:p>
            <a:endParaRPr lang="en-US" sz="1200" b="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C5264BDB-69BE-4C98-B50C-1B923460BDFF}" type="slidenum">
              <a:rPr lang="en-IN" smtClean="0"/>
              <a:pPr/>
              <a:t>7</a:t>
            </a:fld>
            <a:endParaRPr lang="en-IN"/>
          </a:p>
        </p:txBody>
      </p:sp>
    </p:spTree>
    <p:extLst>
      <p:ext uri="{BB962C8B-B14F-4D97-AF65-F5344CB8AC3E}">
        <p14:creationId xmlns:p14="http://schemas.microsoft.com/office/powerpoint/2010/main" val="744169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DDL changes the structure of the table like creating a table, deleting a table, altering a table, etc.</a:t>
            </a:r>
          </a:p>
          <a:p>
            <a:r>
              <a:rPr lang="en-US" sz="1200" b="0" kern="1200" dirty="0" smtClean="0">
                <a:solidFill>
                  <a:schemeClr val="tx1"/>
                </a:solidFill>
                <a:effectLst/>
                <a:latin typeface="+mn-lt"/>
                <a:ea typeface="+mn-ea"/>
                <a:cs typeface="+mn-cs"/>
              </a:rPr>
              <a:t>All the command of DDL are auto-committed that means it permanently save all the changes in the database.</a:t>
            </a:r>
          </a:p>
          <a:p>
            <a:pPr fontAlgn="base"/>
            <a:r>
              <a:rPr lang="en-US" sz="1200" b="0" i="0" kern="1200" dirty="0" smtClean="0">
                <a:solidFill>
                  <a:schemeClr val="tx1"/>
                </a:solidFill>
                <a:effectLst/>
                <a:latin typeface="+mn-lt"/>
                <a:ea typeface="+mn-ea"/>
                <a:cs typeface="+mn-cs"/>
              </a:rPr>
              <a:t>There are two CREATE statements available in SQL:</a:t>
            </a:r>
          </a:p>
          <a:p>
            <a:pPr fontAlgn="base"/>
            <a:r>
              <a:rPr lang="en-US" sz="1200" b="0" i="0" kern="1200" dirty="0" smtClean="0">
                <a:solidFill>
                  <a:schemeClr val="tx1"/>
                </a:solidFill>
                <a:effectLst/>
                <a:latin typeface="+mn-lt"/>
                <a:ea typeface="+mn-ea"/>
                <a:cs typeface="+mn-cs"/>
              </a:rPr>
              <a:t>CREATE DATABASE</a:t>
            </a:r>
          </a:p>
          <a:p>
            <a:pPr fontAlgn="base"/>
            <a:r>
              <a:rPr lang="en-US" sz="1200" b="0" i="0" kern="1200" dirty="0" smtClean="0">
                <a:solidFill>
                  <a:schemeClr val="tx1"/>
                </a:solidFill>
                <a:effectLst/>
                <a:latin typeface="+mn-lt"/>
                <a:ea typeface="+mn-ea"/>
                <a:cs typeface="+mn-cs"/>
              </a:rPr>
              <a:t>CREATE TABLE</a:t>
            </a:r>
          </a:p>
          <a:p>
            <a:endParaRPr lang="en-US" sz="1200" b="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C5264BDB-69BE-4C98-B50C-1B923460BDFF}" type="slidenum">
              <a:rPr lang="en-IN" smtClean="0"/>
              <a:pPr/>
              <a:t>8</a:t>
            </a:fld>
            <a:endParaRPr lang="en-IN"/>
          </a:p>
        </p:txBody>
      </p:sp>
    </p:spTree>
    <p:extLst>
      <p:ext uri="{BB962C8B-B14F-4D97-AF65-F5344CB8AC3E}">
        <p14:creationId xmlns:p14="http://schemas.microsoft.com/office/powerpoint/2010/main" val="2545322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DROP statement destroys the objects like an existing database, table, index, or view.</a:t>
            </a:r>
            <a:r>
              <a:rPr lang="en-US" dirty="0" smtClean="0"/>
              <a:t/>
            </a:r>
            <a:br>
              <a:rPr lang="en-US" dirty="0" smtClean="0"/>
            </a:br>
            <a:r>
              <a:rPr lang="en-US" sz="1200" b="0" i="0" kern="1200" dirty="0" smtClean="0">
                <a:solidFill>
                  <a:schemeClr val="tx1"/>
                </a:solidFill>
                <a:effectLst/>
                <a:latin typeface="+mn-lt"/>
                <a:ea typeface="+mn-ea"/>
                <a:cs typeface="+mn-cs"/>
              </a:rPr>
              <a:t>A DROP statement in SQL removes a component from a relational database management system (RDBMS). (Is it case sensitive? The key words</a:t>
            </a:r>
            <a:r>
              <a:rPr lang="en-US" sz="1200" b="0" i="0" kern="1200" baseline="0" dirty="0" smtClean="0">
                <a:solidFill>
                  <a:schemeClr val="tx1"/>
                </a:solidFill>
                <a:effectLst/>
                <a:latin typeface="+mn-lt"/>
                <a:ea typeface="+mn-ea"/>
                <a:cs typeface="+mn-cs"/>
              </a:rPr>
              <a:t> are case-INSENSITIVE. However in some set ups, table &amp; column names are case-sensitive. </a:t>
            </a:r>
            <a:endParaRPr lang="en-IN" dirty="0"/>
          </a:p>
        </p:txBody>
      </p:sp>
      <p:sp>
        <p:nvSpPr>
          <p:cNvPr id="4" name="Slide Number Placeholder 3"/>
          <p:cNvSpPr>
            <a:spLocks noGrp="1"/>
          </p:cNvSpPr>
          <p:nvPr>
            <p:ph type="sldNum" sz="quarter" idx="10"/>
          </p:nvPr>
        </p:nvSpPr>
        <p:spPr/>
        <p:txBody>
          <a:bodyPr/>
          <a:lstStyle/>
          <a:p>
            <a:fld id="{C5264BDB-69BE-4C98-B50C-1B923460BDFF}" type="slidenum">
              <a:rPr lang="en-IN" smtClean="0"/>
              <a:pPr/>
              <a:t>9</a:t>
            </a:fld>
            <a:endParaRPr lang="en-IN"/>
          </a:p>
        </p:txBody>
      </p:sp>
    </p:spTree>
    <p:extLst>
      <p:ext uri="{BB962C8B-B14F-4D97-AF65-F5344CB8AC3E}">
        <p14:creationId xmlns:p14="http://schemas.microsoft.com/office/powerpoint/2010/main" val="1526144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is used to remove all records from a table, including all spaces allocated for the records are removed.</a:t>
            </a:r>
          </a:p>
          <a:p>
            <a:pPr fontAlgn="base"/>
            <a:r>
              <a:rPr lang="en-US" sz="1200" b="1" i="0" kern="1200" dirty="0" smtClean="0">
                <a:solidFill>
                  <a:schemeClr val="tx1"/>
                </a:solidFill>
                <a:effectLst/>
                <a:latin typeface="+mn-lt"/>
                <a:ea typeface="+mn-ea"/>
                <a:cs typeface="+mn-cs"/>
              </a:rPr>
              <a:t>DROP vs TRUNCATE</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Truncate is normally ultra-fast and its ideal for deleting data from a temporary table.</a:t>
            </a:r>
          </a:p>
          <a:p>
            <a:pPr fontAlgn="base"/>
            <a:r>
              <a:rPr lang="en-US" sz="1200" b="0" i="0" kern="1200" dirty="0" smtClean="0">
                <a:solidFill>
                  <a:schemeClr val="tx1"/>
                </a:solidFill>
                <a:effectLst/>
                <a:latin typeface="+mn-lt"/>
                <a:ea typeface="+mn-ea"/>
                <a:cs typeface="+mn-cs"/>
              </a:rPr>
              <a:t>Truncate preserves the structure of the table for future use, unlike drop table where the table is deleted with its full structure.</a:t>
            </a:r>
          </a:p>
          <a:p>
            <a:pPr fontAlgn="base"/>
            <a:r>
              <a:rPr lang="en-US" sz="1200" b="0" i="0" kern="1200" dirty="0" smtClean="0">
                <a:solidFill>
                  <a:schemeClr val="tx1"/>
                </a:solidFill>
                <a:effectLst/>
                <a:latin typeface="+mn-lt"/>
                <a:ea typeface="+mn-ea"/>
                <a:cs typeface="+mn-cs"/>
              </a:rPr>
              <a:t>Table or Database deletion using DROP statement </a:t>
            </a:r>
            <a:r>
              <a:rPr lang="en-US" sz="1200" b="1" i="0" kern="1200" dirty="0" smtClean="0">
                <a:solidFill>
                  <a:schemeClr val="tx1"/>
                </a:solidFill>
                <a:effectLst/>
                <a:latin typeface="+mn-lt"/>
                <a:ea typeface="+mn-ea"/>
                <a:cs typeface="+mn-cs"/>
              </a:rPr>
              <a:t>cannot</a:t>
            </a:r>
            <a:r>
              <a:rPr lang="en-US" sz="1200" b="0" i="0" kern="1200" dirty="0" smtClean="0">
                <a:solidFill>
                  <a:schemeClr val="tx1"/>
                </a:solidFill>
                <a:effectLst/>
                <a:latin typeface="+mn-lt"/>
                <a:ea typeface="+mn-ea"/>
                <a:cs typeface="+mn-cs"/>
              </a:rPr>
              <a:t> be rolled back, so it must be used wisely.</a:t>
            </a:r>
          </a:p>
          <a:p>
            <a:endParaRPr lang="en-US" dirty="0"/>
          </a:p>
        </p:txBody>
      </p:sp>
      <p:sp>
        <p:nvSpPr>
          <p:cNvPr id="4" name="Slide Number Placeholder 3"/>
          <p:cNvSpPr>
            <a:spLocks noGrp="1"/>
          </p:cNvSpPr>
          <p:nvPr>
            <p:ph type="sldNum" sz="quarter" idx="10"/>
          </p:nvPr>
        </p:nvSpPr>
        <p:spPr/>
        <p:txBody>
          <a:bodyPr/>
          <a:lstStyle/>
          <a:p>
            <a:fld id="{C5264BDB-69BE-4C98-B50C-1B923460BDFF}" type="slidenum">
              <a:rPr lang="en-IN" smtClean="0"/>
              <a:pPr/>
              <a:t>11</a:t>
            </a:fld>
            <a:endParaRPr lang="en-IN"/>
          </a:p>
        </p:txBody>
      </p:sp>
    </p:spTree>
    <p:extLst>
      <p:ext uri="{BB962C8B-B14F-4D97-AF65-F5344CB8AC3E}">
        <p14:creationId xmlns:p14="http://schemas.microsoft.com/office/powerpoint/2010/main" val="654321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As is any programming languages comments matter a lot in SQL also. In this set we will learn about writing comments in any SQL snippet.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Line starting with ‘/*’ is considered as starting point of comment and are terminated when ‘*/’ is encountered.</a:t>
            </a:r>
            <a:endParaRPr lang="en-US" dirty="0"/>
          </a:p>
        </p:txBody>
      </p:sp>
      <p:sp>
        <p:nvSpPr>
          <p:cNvPr id="4" name="Slide Number Placeholder 3"/>
          <p:cNvSpPr>
            <a:spLocks noGrp="1"/>
          </p:cNvSpPr>
          <p:nvPr>
            <p:ph type="sldNum" sz="quarter" idx="10"/>
          </p:nvPr>
        </p:nvSpPr>
        <p:spPr/>
        <p:txBody>
          <a:bodyPr/>
          <a:lstStyle/>
          <a:p>
            <a:fld id="{C5264BDB-69BE-4C98-B50C-1B923460BDFF}" type="slidenum">
              <a:rPr lang="en-IN" smtClean="0"/>
              <a:pPr/>
              <a:t>12</a:t>
            </a:fld>
            <a:endParaRPr lang="en-IN"/>
          </a:p>
        </p:txBody>
      </p:sp>
    </p:spTree>
    <p:extLst>
      <p:ext uri="{BB962C8B-B14F-4D97-AF65-F5344CB8AC3E}">
        <p14:creationId xmlns:p14="http://schemas.microsoft.com/office/powerpoint/2010/main" val="3434102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10/11/2019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sql-comment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eeksforgeeks.org/sql-alter-rename/"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hyperlink" Target="https://www.geeksforgeeks.org/sql-comments/" TargetMode="External"/><Relationship Id="rId3" Type="http://schemas.openxmlformats.org/officeDocument/2006/relationships/image" Target="../media/image1.png"/><Relationship Id="rId7" Type="http://schemas.openxmlformats.org/officeDocument/2006/relationships/hyperlink" Target="https://www.geeksforgeeks.org/sql-alter-add-drop-modif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geeksforgeeks.org/sql-drop-truncate/" TargetMode="External"/><Relationship Id="rId5" Type="http://schemas.openxmlformats.org/officeDocument/2006/relationships/hyperlink" Target="https://www.geeksforgeeks.org/sql-create/" TargetMode="External"/><Relationship Id="rId4" Type="http://schemas.openxmlformats.org/officeDocument/2006/relationships/image" Target="../media/image3.png"/><Relationship Id="rId9" Type="http://schemas.openxmlformats.org/officeDocument/2006/relationships/hyperlink" Target="https://www.geeksforgeeks.org/sql-alter-renam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41071" y="751114"/>
            <a:ext cx="9463541" cy="4026267"/>
          </a:xfrm>
        </p:spPr>
        <p:txBody>
          <a:bodyPr/>
          <a:lstStyle/>
          <a:p>
            <a:r>
              <a:rPr lang="en-IN" dirty="0" smtClean="0"/>
              <a:t>Session 3</a:t>
            </a:r>
            <a:br>
              <a:rPr lang="en-IN" dirty="0" smtClean="0"/>
            </a:br>
            <a:r>
              <a:rPr lang="en-IN" dirty="0" smtClean="0"/>
              <a:t/>
            </a:r>
            <a:br>
              <a:rPr lang="en-IN" dirty="0" smtClean="0"/>
            </a:br>
            <a:r>
              <a:rPr lang="en-IN" b="1" dirty="0" smtClean="0"/>
              <a:t>SQL COMMANDS</a:t>
            </a:r>
            <a:r>
              <a:rPr lang="en-IN" dirty="0" smtClean="0"/>
              <a:t/>
            </a:r>
            <a:br>
              <a:rPr lang="en-IN" dirty="0" smtClean="0"/>
            </a:br>
            <a:endParaRPr lang="en-IN" dirty="0"/>
          </a:p>
        </p:txBody>
      </p:sp>
      <p:sp>
        <p:nvSpPr>
          <p:cNvPr id="3" name="Subtitle 2"/>
          <p:cNvSpPr>
            <a:spLocks noGrp="1"/>
          </p:cNvSpPr>
          <p:nvPr>
            <p:ph type="subTitle" idx="1"/>
          </p:nvPr>
        </p:nvSpPr>
        <p:spPr/>
        <p:txBody>
          <a:bodyPr/>
          <a:lstStyle/>
          <a:p>
            <a:r>
              <a:rPr lang="en-IN" dirty="0" smtClean="0"/>
              <a:t>Trainer: Ms Shirley </a:t>
            </a:r>
            <a:r>
              <a:rPr lang="en-IN" dirty="0" err="1" smtClean="0"/>
              <a:t>Komogi</a:t>
            </a:r>
            <a:endParaRPr lang="en-IN" dirty="0" smtClean="0"/>
          </a:p>
          <a:p>
            <a:r>
              <a:rPr lang="en-IN" dirty="0" smtClean="0"/>
              <a:t>Centre of Excellence in IT</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2307" y="183969"/>
            <a:ext cx="1072242" cy="1072242"/>
          </a:xfrm>
          <a:prstGeom prst="rect">
            <a:avLst/>
          </a:prstGeom>
        </p:spPr>
      </p:pic>
      <p:pic>
        <p:nvPicPr>
          <p:cNvPr id="6" name="Picture 5" descr="logo_upng.png"/>
          <p:cNvPicPr>
            <a:picLocks noChangeAspect="1"/>
          </p:cNvPicPr>
          <p:nvPr/>
        </p:nvPicPr>
        <p:blipFill>
          <a:blip r:embed="rId3"/>
          <a:stretch>
            <a:fillRect/>
          </a:stretch>
        </p:blipFill>
        <p:spPr>
          <a:xfrm>
            <a:off x="351694" y="222006"/>
            <a:ext cx="604910" cy="960685"/>
          </a:xfrm>
          <a:prstGeom prst="rect">
            <a:avLst/>
          </a:prstGeom>
        </p:spPr>
      </p:pic>
    </p:spTree>
    <p:extLst>
      <p:ext uri="{BB962C8B-B14F-4D97-AF65-F5344CB8AC3E}">
        <p14:creationId xmlns:p14="http://schemas.microsoft.com/office/powerpoint/2010/main" val="1548673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603332" y="5949863"/>
            <a:ext cx="3845490" cy="6263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603332" y="4572000"/>
            <a:ext cx="2843408" cy="65135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955409" y="407964"/>
            <a:ext cx="9549203" cy="844062"/>
          </a:xfrm>
        </p:spPr>
        <p:txBody>
          <a:bodyPr/>
          <a:lstStyle/>
          <a:p>
            <a:r>
              <a:rPr lang="en-IN" b="1" dirty="0" smtClean="0"/>
              <a:t>DDL – ALTER statement</a:t>
            </a:r>
            <a:endParaRPr lang="en-AU" dirty="0"/>
          </a:p>
        </p:txBody>
      </p:sp>
      <p:pic>
        <p:nvPicPr>
          <p:cNvPr id="4" name="Content Placeholder 3" descr="CEIT_Logo_80X80.png"/>
          <p:cNvPicPr>
            <a:picLocks noGrp="1" noChangeAspect="1"/>
          </p:cNvPicPr>
          <p:nvPr>
            <p:ph idx="1"/>
          </p:nvPr>
        </p:nvPicPr>
        <p:blipFill>
          <a:blip r:embed="rId2"/>
          <a:stretch>
            <a:fillRect/>
          </a:stretch>
        </p:blipFill>
        <p:spPr>
          <a:xfrm>
            <a:off x="11153580" y="265528"/>
            <a:ext cx="762000" cy="762000"/>
          </a:xfrm>
        </p:spPr>
      </p:pic>
      <p:sp>
        <p:nvSpPr>
          <p:cNvPr id="3" name="Rectangle 2"/>
          <p:cNvSpPr/>
          <p:nvPr/>
        </p:nvSpPr>
        <p:spPr>
          <a:xfrm>
            <a:off x="1544441" y="1252024"/>
            <a:ext cx="9609139" cy="5355312"/>
          </a:xfrm>
          <a:prstGeom prst="rect">
            <a:avLst/>
          </a:prstGeom>
        </p:spPr>
        <p:txBody>
          <a:bodyPr wrap="square">
            <a:spAutoFit/>
          </a:bodyPr>
          <a:lstStyle/>
          <a:p>
            <a:pPr fontAlgn="base"/>
            <a:r>
              <a:rPr lang="en-AU" b="1" dirty="0"/>
              <a:t>ALTER:</a:t>
            </a:r>
            <a:r>
              <a:rPr lang="en-AU" dirty="0"/>
              <a:t> It is used to alter the structure of the database. This change could be either to </a:t>
            </a:r>
            <a:r>
              <a:rPr lang="en-AU" b="1" dirty="0"/>
              <a:t>modify</a:t>
            </a:r>
            <a:r>
              <a:rPr lang="en-AU" dirty="0"/>
              <a:t> the characteristics of an existing attribute or probably to </a:t>
            </a:r>
            <a:r>
              <a:rPr lang="en-AU" b="1" dirty="0"/>
              <a:t>add</a:t>
            </a:r>
            <a:r>
              <a:rPr lang="en-AU" dirty="0"/>
              <a:t> a new attribute.</a:t>
            </a:r>
          </a:p>
          <a:p>
            <a:pPr fontAlgn="base"/>
            <a:endParaRPr lang="en-US" b="1" dirty="0" smtClean="0"/>
          </a:p>
          <a:p>
            <a:pPr fontAlgn="base"/>
            <a:r>
              <a:rPr lang="en-US" b="1" dirty="0" smtClean="0"/>
              <a:t>Syntax</a:t>
            </a:r>
            <a:r>
              <a:rPr lang="en-US" b="1" dirty="0"/>
              <a:t>:</a:t>
            </a:r>
          </a:p>
          <a:p>
            <a:pPr fontAlgn="base"/>
            <a:r>
              <a:rPr lang="en-AU" dirty="0"/>
              <a:t>To add a new column in the table, ALTER TABLE </a:t>
            </a:r>
            <a:r>
              <a:rPr lang="en-AU" dirty="0" err="1"/>
              <a:t>table_name</a:t>
            </a:r>
            <a:r>
              <a:rPr lang="en-AU" dirty="0"/>
              <a:t> ADD </a:t>
            </a:r>
            <a:r>
              <a:rPr lang="en-AU" dirty="0" err="1"/>
              <a:t>column_name</a:t>
            </a:r>
            <a:r>
              <a:rPr lang="en-AU" dirty="0"/>
              <a:t> COLUMN-definition; </a:t>
            </a:r>
          </a:p>
          <a:p>
            <a:pPr fontAlgn="base"/>
            <a:endParaRPr lang="en-AU" b="1" dirty="0"/>
          </a:p>
          <a:p>
            <a:pPr fontAlgn="base"/>
            <a:r>
              <a:rPr lang="en-AU" dirty="0"/>
              <a:t>To modify existing column in the table:</a:t>
            </a:r>
          </a:p>
          <a:p>
            <a:pPr fontAlgn="base"/>
            <a:r>
              <a:rPr lang="en-AU" dirty="0"/>
              <a:t>ALTER TABLE MODIFY(COLUMN DEFINITION....); </a:t>
            </a:r>
          </a:p>
          <a:p>
            <a:pPr fontAlgn="base"/>
            <a:endParaRPr lang="en-US" b="1" dirty="0"/>
          </a:p>
          <a:p>
            <a:pPr fontAlgn="base"/>
            <a:r>
              <a:rPr lang="en-US" b="1" dirty="0"/>
              <a:t>Example 1</a:t>
            </a:r>
            <a:r>
              <a:rPr lang="en-US" b="1" dirty="0" smtClean="0"/>
              <a:t>:</a:t>
            </a:r>
          </a:p>
          <a:p>
            <a:pPr fontAlgn="base"/>
            <a:endParaRPr lang="en-US" b="1" dirty="0"/>
          </a:p>
          <a:p>
            <a:pPr fontAlgn="base"/>
            <a:r>
              <a:rPr lang="en-US" b="1" dirty="0"/>
              <a:t>DROP TABLE </a:t>
            </a:r>
            <a:r>
              <a:rPr lang="en-US" b="1" dirty="0" err="1"/>
              <a:t>table_name</a:t>
            </a:r>
            <a:r>
              <a:rPr lang="en-US" b="1" dirty="0"/>
              <a:t>;</a:t>
            </a:r>
          </a:p>
          <a:p>
            <a:pPr fontAlgn="base"/>
            <a:r>
              <a:rPr lang="en-US" b="1" dirty="0" err="1"/>
              <a:t>table_name</a:t>
            </a:r>
            <a:r>
              <a:rPr lang="en-US" dirty="0"/>
              <a:t>:                </a:t>
            </a:r>
            <a:r>
              <a:rPr lang="en-US" dirty="0" smtClean="0"/>
              <a:t>          Name </a:t>
            </a:r>
            <a:r>
              <a:rPr lang="en-US" dirty="0"/>
              <a:t>of the table to be deleted.</a:t>
            </a:r>
          </a:p>
          <a:p>
            <a:pPr fontAlgn="base"/>
            <a:endParaRPr lang="en-US" dirty="0"/>
          </a:p>
          <a:p>
            <a:pPr fontAlgn="base"/>
            <a:r>
              <a:rPr lang="en-US" b="1" dirty="0"/>
              <a:t>Example </a:t>
            </a:r>
            <a:r>
              <a:rPr lang="en-US" b="1" dirty="0" smtClean="0"/>
              <a:t>2</a:t>
            </a:r>
          </a:p>
          <a:p>
            <a:pPr fontAlgn="base"/>
            <a:endParaRPr lang="en-US" b="1" dirty="0"/>
          </a:p>
          <a:p>
            <a:pPr fontAlgn="base"/>
            <a:r>
              <a:rPr lang="en-US" b="1" dirty="0"/>
              <a:t>DROP DATABASE </a:t>
            </a:r>
            <a:r>
              <a:rPr lang="en-US" b="1" dirty="0" err="1"/>
              <a:t>database_name</a:t>
            </a:r>
            <a:r>
              <a:rPr lang="en-US" b="1" dirty="0"/>
              <a:t>;</a:t>
            </a:r>
          </a:p>
          <a:p>
            <a:pPr fontAlgn="base"/>
            <a:r>
              <a:rPr lang="en-US" b="1" dirty="0" err="1"/>
              <a:t>database_name</a:t>
            </a:r>
            <a:r>
              <a:rPr lang="en-US" b="1" dirty="0"/>
              <a:t>:</a:t>
            </a:r>
            <a:r>
              <a:rPr lang="en-US" dirty="0"/>
              <a:t>                                 Name of the database to be deleted.</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155" y="5932104"/>
            <a:ext cx="538881" cy="92589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8905" y="624110"/>
            <a:ext cx="9625708" cy="5914476"/>
          </a:xfrm>
        </p:spPr>
        <p:txBody>
          <a:bodyPr/>
          <a:lstStyle/>
          <a:p>
            <a:r>
              <a:rPr lang="en-US" b="1" dirty="0" smtClean="0"/>
              <a:t>DDL – TRUNCATE statement</a:t>
            </a:r>
            <a:br>
              <a:rPr lang="en-US" b="1" dirty="0" smtClean="0"/>
            </a:br>
            <a:r>
              <a:rPr lang="en-US" b="1" dirty="0"/>
              <a:t/>
            </a:r>
            <a:br>
              <a:rPr lang="en-US" b="1" dirty="0"/>
            </a:br>
            <a:r>
              <a:rPr lang="en-US" sz="2000" dirty="0" smtClean="0">
                <a:latin typeface="Roboto"/>
              </a:rPr>
              <a:t>TRUNCATE </a:t>
            </a:r>
            <a:r>
              <a:rPr lang="en-US" sz="2000" dirty="0">
                <a:latin typeface="Roboto"/>
              </a:rPr>
              <a:t>is used to delete all the rows from the table and free the space </a:t>
            </a:r>
            <a:r>
              <a:rPr lang="en-US" sz="2000" dirty="0" smtClean="0">
                <a:latin typeface="Roboto"/>
              </a:rPr>
              <a:t>containing </a:t>
            </a:r>
            <a:r>
              <a:rPr lang="en-US" sz="2000" dirty="0">
                <a:latin typeface="Roboto"/>
              </a:rPr>
              <a:t>the table</a:t>
            </a:r>
            <a:r>
              <a:rPr lang="en-US" sz="2000" dirty="0" smtClean="0">
                <a:latin typeface="Roboto"/>
              </a:rPr>
              <a:t>. </a:t>
            </a:r>
            <a:br>
              <a:rPr lang="en-US" sz="2000" dirty="0" smtClean="0">
                <a:latin typeface="Roboto"/>
              </a:rPr>
            </a:br>
            <a:r>
              <a:rPr lang="en-US" sz="2000" dirty="0">
                <a:latin typeface="Roboto"/>
              </a:rPr>
              <a:t/>
            </a:r>
            <a:br>
              <a:rPr lang="en-US" sz="2000" dirty="0">
                <a:latin typeface="Roboto"/>
              </a:rPr>
            </a:br>
            <a:r>
              <a:rPr lang="en-US" sz="2000" dirty="0" smtClean="0">
                <a:latin typeface="Roboto"/>
              </a:rPr>
              <a:t>Truncate </a:t>
            </a:r>
            <a:r>
              <a:rPr lang="en-US" sz="2000" dirty="0">
                <a:latin typeface="Roboto"/>
              </a:rPr>
              <a:t>preserves the structure of the table for future </a:t>
            </a:r>
            <a:r>
              <a:rPr lang="en-US" sz="2000" dirty="0" smtClean="0">
                <a:latin typeface="Roboto"/>
              </a:rPr>
              <a:t>use.</a:t>
            </a:r>
            <a:br>
              <a:rPr lang="en-US" sz="2000" dirty="0" smtClean="0">
                <a:latin typeface="Roboto"/>
              </a:rPr>
            </a:br>
            <a:r>
              <a:rPr lang="en-US" sz="2000" dirty="0">
                <a:latin typeface="Roboto"/>
              </a:rPr>
              <a:t/>
            </a:r>
            <a:br>
              <a:rPr lang="en-US" sz="2000" dirty="0">
                <a:latin typeface="Roboto"/>
              </a:rPr>
            </a:br>
            <a:r>
              <a:rPr lang="en-US" sz="2000" b="1" dirty="0"/>
              <a:t>Syntax:</a:t>
            </a:r>
            <a:r>
              <a:rPr lang="en-US" sz="2000" dirty="0"/>
              <a:t/>
            </a:r>
            <a:br>
              <a:rPr lang="en-US" sz="2000" dirty="0"/>
            </a:br>
            <a:r>
              <a:rPr lang="en-US" sz="2000" dirty="0"/>
              <a:t>TRUNCATE TABLE </a:t>
            </a:r>
            <a:r>
              <a:rPr lang="en-US" sz="2000" b="1" dirty="0" err="1"/>
              <a:t>table_name</a:t>
            </a:r>
            <a:r>
              <a:rPr lang="en-US" sz="2000" dirty="0"/>
              <a:t>;   </a:t>
            </a:r>
            <a:br>
              <a:rPr lang="en-US" sz="2000" dirty="0"/>
            </a:br>
            <a:r>
              <a:rPr lang="en-US" sz="2000" dirty="0" smtClean="0"/>
              <a:t/>
            </a:r>
            <a:br>
              <a:rPr lang="en-US" sz="2000" dirty="0" smtClean="0"/>
            </a:br>
            <a:r>
              <a:rPr lang="en-US" sz="2000" b="1" dirty="0"/>
              <a:t>Example:</a:t>
            </a:r>
            <a:r>
              <a:rPr lang="en-US" sz="2000" dirty="0"/>
              <a:t/>
            </a:r>
            <a:br>
              <a:rPr lang="en-US" sz="2000" dirty="0"/>
            </a:br>
            <a:r>
              <a:rPr lang="en-US" sz="2000" dirty="0"/>
              <a:t>TRUNCATE TABLE </a:t>
            </a:r>
            <a:r>
              <a:rPr lang="en-US" sz="2000" b="1" dirty="0"/>
              <a:t>EMPLOYEE</a:t>
            </a:r>
            <a:r>
              <a:rPr lang="en-US" sz="2000" dirty="0"/>
              <a:t>;  </a:t>
            </a:r>
            <a:br>
              <a:rPr lang="en-US" sz="2000" dirty="0"/>
            </a:br>
            <a:endParaRPr lang="en-US" sz="2000" b="1" dirty="0">
              <a:latin typeface="Roboto"/>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2244" y="5995741"/>
            <a:ext cx="501844" cy="862259"/>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64030" y="243110"/>
            <a:ext cx="762000" cy="762000"/>
          </a:xfrm>
          <a:prstGeom prst="rect">
            <a:avLst/>
          </a:prstGeom>
        </p:spPr>
      </p:pic>
    </p:spTree>
    <p:extLst>
      <p:ext uri="{BB962C8B-B14F-4D97-AF65-F5344CB8AC3E}">
        <p14:creationId xmlns:p14="http://schemas.microsoft.com/office/powerpoint/2010/main" val="1325103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6691" y="601250"/>
            <a:ext cx="9487922" cy="889348"/>
          </a:xfrm>
        </p:spPr>
        <p:txBody>
          <a:bodyPr/>
          <a:lstStyle/>
          <a:p>
            <a:r>
              <a:rPr lang="en-US" b="1" dirty="0" smtClean="0"/>
              <a:t>DDL – COMMENT statement</a:t>
            </a:r>
            <a:endParaRPr lang="en-US" b="1" dirty="0"/>
          </a:p>
        </p:txBody>
      </p:sp>
      <p:sp>
        <p:nvSpPr>
          <p:cNvPr id="3" name="Content Placeholder 2"/>
          <p:cNvSpPr>
            <a:spLocks noGrp="1"/>
          </p:cNvSpPr>
          <p:nvPr>
            <p:ph idx="1"/>
          </p:nvPr>
        </p:nvSpPr>
        <p:spPr>
          <a:xfrm>
            <a:off x="1590805" y="1363250"/>
            <a:ext cx="9913807" cy="5350701"/>
          </a:xfrm>
        </p:spPr>
        <p:txBody>
          <a:bodyPr/>
          <a:lstStyle/>
          <a:p>
            <a:r>
              <a:rPr lang="en-US" b="1" dirty="0">
                <a:hlinkClick r:id="rId3"/>
              </a:rPr>
              <a:t>COMMENT</a:t>
            </a:r>
            <a:r>
              <a:rPr lang="en-US" dirty="0"/>
              <a:t> –is used to add comments to the data dictionary</a:t>
            </a:r>
            <a:r>
              <a:rPr lang="en-US" dirty="0" smtClean="0"/>
              <a:t>.</a:t>
            </a:r>
          </a:p>
          <a:p>
            <a:pPr fontAlgn="base"/>
            <a:r>
              <a:rPr lang="en-US" dirty="0"/>
              <a:t>Comments can be written in the following three formats:</a:t>
            </a:r>
          </a:p>
          <a:p>
            <a:pPr lvl="1" fontAlgn="base"/>
            <a:r>
              <a:rPr lang="en-US" dirty="0"/>
              <a:t>Single line comments.</a:t>
            </a:r>
          </a:p>
          <a:p>
            <a:pPr lvl="1" fontAlgn="base"/>
            <a:r>
              <a:rPr lang="en-US" dirty="0"/>
              <a:t>Multi line comments</a:t>
            </a:r>
          </a:p>
          <a:p>
            <a:pPr lvl="1" fontAlgn="base"/>
            <a:r>
              <a:rPr lang="en-US" dirty="0"/>
              <a:t>In line </a:t>
            </a:r>
            <a:r>
              <a:rPr lang="en-US" dirty="0" smtClean="0"/>
              <a:t>comments</a:t>
            </a:r>
          </a:p>
          <a:p>
            <a:pPr lvl="1" fontAlgn="base">
              <a:buFont typeface="Wingdings" panose="05000000000000000000" pitchFamily="2" charset="2"/>
              <a:buChar char="v"/>
            </a:pPr>
            <a:r>
              <a:rPr lang="en-US" b="1" dirty="0"/>
              <a:t>Single line comments:</a:t>
            </a:r>
            <a:r>
              <a:rPr lang="en-US" dirty="0"/>
              <a:t> Comments starting and ending in a single </a:t>
            </a:r>
            <a:r>
              <a:rPr lang="en-US" dirty="0" smtClean="0"/>
              <a:t>line. </a:t>
            </a:r>
            <a:r>
              <a:rPr lang="en-US" dirty="0"/>
              <a:t>Line starting with ‘–‘ is a comment and will not be executed</a:t>
            </a:r>
            <a:r>
              <a:rPr lang="en-US" dirty="0" smtClean="0"/>
              <a:t>. </a:t>
            </a:r>
            <a:r>
              <a:rPr lang="en-US" b="1" dirty="0" smtClean="0"/>
              <a:t>Example:</a:t>
            </a:r>
            <a:r>
              <a:rPr lang="en-US" dirty="0" smtClean="0"/>
              <a:t>   --</a:t>
            </a:r>
            <a:r>
              <a:rPr lang="en-US" dirty="0"/>
              <a:t>another </a:t>
            </a:r>
            <a:r>
              <a:rPr lang="en-US" dirty="0" smtClean="0"/>
              <a:t>comment</a:t>
            </a:r>
          </a:p>
          <a:p>
            <a:pPr marL="457200" lvl="1" indent="0" fontAlgn="base">
              <a:buNone/>
            </a:pPr>
            <a:endParaRPr lang="en-US" dirty="0" smtClean="0"/>
          </a:p>
          <a:p>
            <a:pPr lvl="1" fontAlgn="base">
              <a:buFont typeface="Wingdings" panose="05000000000000000000" pitchFamily="2" charset="2"/>
              <a:buChar char="v"/>
            </a:pPr>
            <a:r>
              <a:rPr lang="en-US" b="1" dirty="0"/>
              <a:t>Multi line comments: </a:t>
            </a:r>
            <a:r>
              <a:rPr lang="en-US" dirty="0"/>
              <a:t>Comments starting in one line and ending in different line </a:t>
            </a:r>
            <a:endParaRPr lang="en-US" dirty="0" smtClean="0"/>
          </a:p>
          <a:p>
            <a:pPr marL="457200" lvl="1" indent="0" fontAlgn="base">
              <a:buNone/>
            </a:pPr>
            <a:r>
              <a:rPr lang="en-US" b="1" dirty="0"/>
              <a:t>Example: </a:t>
            </a:r>
            <a:r>
              <a:rPr lang="en-US" dirty="0"/>
              <a:t>/* multi line comment</a:t>
            </a:r>
          </a:p>
          <a:p>
            <a:pPr marL="457200" lvl="1" indent="0" fontAlgn="base">
              <a:buNone/>
            </a:pPr>
            <a:r>
              <a:rPr lang="en-US" dirty="0"/>
              <a:t>another comment */ </a:t>
            </a:r>
            <a:endParaRPr lang="en-US" dirty="0" smtClean="0"/>
          </a:p>
          <a:p>
            <a:pPr marL="457200" lvl="1" indent="0" fontAlgn="base">
              <a:buNone/>
            </a:pPr>
            <a:endParaRPr lang="en-US" dirty="0" smtClean="0"/>
          </a:p>
          <a:p>
            <a:pPr lvl="1" fontAlgn="base">
              <a:buFont typeface="Wingdings" panose="05000000000000000000" pitchFamily="2" charset="2"/>
              <a:buChar char="v"/>
            </a:pPr>
            <a:r>
              <a:rPr lang="en-US" b="1" dirty="0"/>
              <a:t>In line comments: </a:t>
            </a:r>
            <a:r>
              <a:rPr lang="en-US" dirty="0"/>
              <a:t>In line comments are an extension of multi line comments, comments can be stated in between the statements and are enclosed in between ‘</a:t>
            </a:r>
            <a:r>
              <a:rPr lang="en-US" b="1" dirty="0"/>
              <a:t>/*</a:t>
            </a:r>
            <a:r>
              <a:rPr lang="en-US" dirty="0"/>
              <a:t>’ and </a:t>
            </a:r>
            <a:r>
              <a:rPr lang="en-US" dirty="0" smtClean="0"/>
              <a:t>‘</a:t>
            </a:r>
            <a:r>
              <a:rPr lang="en-US" b="1" dirty="0" smtClean="0"/>
              <a:t>*/</a:t>
            </a:r>
            <a:r>
              <a:rPr lang="en-US" dirty="0" smtClean="0"/>
              <a:t>’. </a:t>
            </a:r>
            <a:r>
              <a:rPr lang="en-US" dirty="0"/>
              <a:t>Example: SELECT * FROM /* Customers; */</a:t>
            </a:r>
            <a:endParaRPr lang="en-US" b="1" dirty="0"/>
          </a:p>
          <a:p>
            <a:endParaRPr lang="en-US" dirty="0"/>
          </a:p>
          <a:p>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39187" y="95511"/>
            <a:ext cx="762000" cy="76200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0781" y="5911221"/>
            <a:ext cx="524673" cy="901483"/>
          </a:xfrm>
          <a:prstGeom prst="rect">
            <a:avLst/>
          </a:prstGeom>
        </p:spPr>
      </p:pic>
    </p:spTree>
    <p:extLst>
      <p:ext uri="{BB962C8B-B14F-4D97-AF65-F5344CB8AC3E}">
        <p14:creationId xmlns:p14="http://schemas.microsoft.com/office/powerpoint/2010/main" val="3375392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6691" y="601250"/>
            <a:ext cx="9487922" cy="889348"/>
          </a:xfrm>
        </p:spPr>
        <p:txBody>
          <a:bodyPr/>
          <a:lstStyle/>
          <a:p>
            <a:r>
              <a:rPr lang="en-US" b="1" dirty="0" smtClean="0"/>
              <a:t>DDL – RENAME statement</a:t>
            </a:r>
            <a:endParaRPr lang="en-US" b="1" dirty="0"/>
          </a:p>
        </p:txBody>
      </p:sp>
      <p:sp>
        <p:nvSpPr>
          <p:cNvPr id="3" name="Content Placeholder 2"/>
          <p:cNvSpPr>
            <a:spLocks noGrp="1"/>
          </p:cNvSpPr>
          <p:nvPr>
            <p:ph idx="1"/>
          </p:nvPr>
        </p:nvSpPr>
        <p:spPr>
          <a:xfrm>
            <a:off x="1420117" y="1490598"/>
            <a:ext cx="10084495" cy="5073040"/>
          </a:xfrm>
        </p:spPr>
        <p:txBody>
          <a:bodyPr/>
          <a:lstStyle/>
          <a:p>
            <a:r>
              <a:rPr lang="en-US" b="1" dirty="0">
                <a:hlinkClick r:id="rId2"/>
              </a:rPr>
              <a:t>RENAME </a:t>
            </a:r>
            <a:r>
              <a:rPr lang="en-US" dirty="0"/>
              <a:t>–is used to rename an object existing in the database</a:t>
            </a:r>
            <a:r>
              <a:rPr lang="en-US" dirty="0" smtClean="0"/>
              <a:t>.</a:t>
            </a:r>
          </a:p>
          <a:p>
            <a:r>
              <a:rPr lang="en-US" b="1" dirty="0" smtClean="0"/>
              <a:t>syntax</a:t>
            </a:r>
            <a:endParaRPr lang="en-US" b="1" dirty="0"/>
          </a:p>
          <a:p>
            <a:pPr marL="0" indent="0">
              <a:buNone/>
            </a:pPr>
            <a:r>
              <a:rPr lang="en-US" dirty="0" smtClean="0"/>
              <a:t>RENAME </a:t>
            </a:r>
            <a:r>
              <a:rPr lang="en-US" dirty="0"/>
              <a:t>TABLE </a:t>
            </a:r>
            <a:r>
              <a:rPr lang="en-US" dirty="0" err="1"/>
              <a:t>old_table_name</a:t>
            </a:r>
            <a:r>
              <a:rPr lang="en-US" dirty="0"/>
              <a:t> to </a:t>
            </a:r>
            <a:r>
              <a:rPr lang="en-US" dirty="0" err="1" smtClean="0"/>
              <a:t>new_table_name</a:t>
            </a:r>
            <a:endParaRPr lang="en-US" dirty="0" smtClean="0"/>
          </a:p>
          <a:p>
            <a:pPr marL="0" indent="0">
              <a:buNone/>
            </a:pPr>
            <a:endParaRPr lang="en-US" dirty="0"/>
          </a:p>
          <a:p>
            <a:r>
              <a:rPr lang="en-US" b="1" dirty="0" smtClean="0"/>
              <a:t>example</a:t>
            </a:r>
            <a:endParaRPr lang="en-US" b="1" dirty="0"/>
          </a:p>
          <a:p>
            <a:pPr marL="457200" lvl="1" indent="0">
              <a:buNone/>
            </a:pPr>
            <a:r>
              <a:rPr lang="en-US" dirty="0"/>
              <a:t>RENAME TABLE student to </a:t>
            </a:r>
            <a:r>
              <a:rPr lang="en-US" dirty="0" err="1"/>
              <a:t>students_info</a:t>
            </a:r>
            <a:r>
              <a:rPr lang="en-US" dirty="0"/>
              <a:t>;</a:t>
            </a:r>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39187" y="95511"/>
            <a:ext cx="762000" cy="762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781" y="5911221"/>
            <a:ext cx="524673" cy="901483"/>
          </a:xfrm>
          <a:prstGeom prst="rect">
            <a:avLst/>
          </a:prstGeom>
        </p:spPr>
      </p:pic>
    </p:spTree>
    <p:extLst>
      <p:ext uri="{BB962C8B-B14F-4D97-AF65-F5344CB8AC3E}">
        <p14:creationId xmlns:p14="http://schemas.microsoft.com/office/powerpoint/2010/main" val="3457813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3644" y="601250"/>
            <a:ext cx="9750969" cy="889348"/>
          </a:xfrm>
        </p:spPr>
        <p:txBody>
          <a:bodyPr>
            <a:normAutofit/>
          </a:bodyPr>
          <a:lstStyle/>
          <a:p>
            <a:r>
              <a:rPr lang="en-US" b="1" dirty="0" smtClean="0"/>
              <a:t>2. </a:t>
            </a:r>
            <a:r>
              <a:rPr lang="en-US" dirty="0">
                <a:latin typeface="Roboto"/>
              </a:rPr>
              <a:t>Data Manipulation </a:t>
            </a:r>
            <a:r>
              <a:rPr lang="en-US" dirty="0" smtClean="0">
                <a:latin typeface="Roboto"/>
              </a:rPr>
              <a:t>Language (DML)</a:t>
            </a:r>
            <a:endParaRPr lang="en-US" dirty="0">
              <a:latin typeface="Roboto"/>
            </a:endParaRPr>
          </a:p>
        </p:txBody>
      </p:sp>
      <p:sp>
        <p:nvSpPr>
          <p:cNvPr id="3" name="Content Placeholder 2"/>
          <p:cNvSpPr>
            <a:spLocks noGrp="1"/>
          </p:cNvSpPr>
          <p:nvPr>
            <p:ph idx="1"/>
          </p:nvPr>
        </p:nvSpPr>
        <p:spPr>
          <a:xfrm>
            <a:off x="1590805" y="1490598"/>
            <a:ext cx="9913807" cy="5022936"/>
          </a:xfrm>
        </p:spPr>
        <p:txBody>
          <a:bodyPr/>
          <a:lstStyle/>
          <a:p>
            <a:r>
              <a:rPr lang="en-US" dirty="0" smtClean="0"/>
              <a:t>Data </a:t>
            </a:r>
            <a:r>
              <a:rPr lang="en-US" dirty="0"/>
              <a:t>Manipulation Language</a:t>
            </a:r>
          </a:p>
          <a:p>
            <a:r>
              <a:rPr lang="en-US" dirty="0"/>
              <a:t>DML commands are used to modify the database. It is responsible for all form of changes in the database.</a:t>
            </a:r>
          </a:p>
          <a:p>
            <a:r>
              <a:rPr lang="en-US" dirty="0"/>
              <a:t>The command of DML is not auto-committed that means it can't permanently save all the changes in the database. They can be rollback.</a:t>
            </a:r>
          </a:p>
          <a:p>
            <a:r>
              <a:rPr lang="en-US" dirty="0"/>
              <a:t>Here are some commands that come under DML:</a:t>
            </a:r>
          </a:p>
          <a:p>
            <a:r>
              <a:rPr lang="en-US" b="1" dirty="0"/>
              <a:t>INSERT</a:t>
            </a:r>
          </a:p>
          <a:p>
            <a:r>
              <a:rPr lang="en-US" b="1" dirty="0"/>
              <a:t>UPDATE</a:t>
            </a:r>
          </a:p>
          <a:p>
            <a:r>
              <a:rPr lang="en-US" b="1" dirty="0"/>
              <a:t>DELETE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9187" y="95511"/>
            <a:ext cx="762000" cy="762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781" y="5911221"/>
            <a:ext cx="524673" cy="901483"/>
          </a:xfrm>
          <a:prstGeom prst="rect">
            <a:avLst/>
          </a:prstGeom>
        </p:spPr>
      </p:pic>
    </p:spTree>
    <p:extLst>
      <p:ext uri="{BB962C8B-B14F-4D97-AF65-F5344CB8AC3E}">
        <p14:creationId xmlns:p14="http://schemas.microsoft.com/office/powerpoint/2010/main" val="1770474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761893" y="5151863"/>
            <a:ext cx="9166302" cy="624469"/>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10" name="Rectangle 9"/>
          <p:cNvSpPr/>
          <p:nvPr/>
        </p:nvSpPr>
        <p:spPr>
          <a:xfrm>
            <a:off x="1761893" y="2720898"/>
            <a:ext cx="6724185" cy="35683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solidFill>
                <a:schemeClr val="accent2">
                  <a:lumMod val="40000"/>
                  <a:lumOff val="60000"/>
                </a:schemeClr>
              </a:solidFill>
            </a:endParaRPr>
          </a:p>
        </p:txBody>
      </p:sp>
      <p:sp>
        <p:nvSpPr>
          <p:cNvPr id="2" name="Title 1"/>
          <p:cNvSpPr>
            <a:spLocks noGrp="1"/>
          </p:cNvSpPr>
          <p:nvPr>
            <p:ph type="title"/>
          </p:nvPr>
        </p:nvSpPr>
        <p:spPr>
          <a:xfrm>
            <a:off x="2016691" y="601250"/>
            <a:ext cx="9487922" cy="591930"/>
          </a:xfrm>
        </p:spPr>
        <p:txBody>
          <a:bodyPr>
            <a:normAutofit fontScale="90000"/>
          </a:bodyPr>
          <a:lstStyle/>
          <a:p>
            <a:r>
              <a:rPr lang="en-US" b="1" dirty="0" smtClean="0"/>
              <a:t>DML </a:t>
            </a:r>
            <a:r>
              <a:rPr lang="en-US" b="1" dirty="0" smtClean="0"/>
              <a:t>– </a:t>
            </a:r>
            <a:r>
              <a:rPr lang="en-US" b="1" dirty="0" smtClean="0"/>
              <a:t>INSERT</a:t>
            </a:r>
            <a:r>
              <a:rPr lang="en-US" b="1" dirty="0" smtClean="0"/>
              <a:t> </a:t>
            </a:r>
            <a:r>
              <a:rPr lang="en-US" b="1" dirty="0" smtClean="0"/>
              <a:t>statement</a:t>
            </a:r>
            <a:endParaRPr lang="en-US" b="1" dirty="0"/>
          </a:p>
        </p:txBody>
      </p:sp>
      <p:sp>
        <p:nvSpPr>
          <p:cNvPr id="3" name="Content Placeholder 2"/>
          <p:cNvSpPr>
            <a:spLocks noGrp="1"/>
          </p:cNvSpPr>
          <p:nvPr>
            <p:ph idx="1"/>
          </p:nvPr>
        </p:nvSpPr>
        <p:spPr>
          <a:xfrm>
            <a:off x="1694984" y="1363250"/>
            <a:ext cx="9809627" cy="5204818"/>
          </a:xfrm>
        </p:spPr>
        <p:txBody>
          <a:bodyPr/>
          <a:lstStyle/>
          <a:p>
            <a:r>
              <a:rPr lang="en-US" dirty="0"/>
              <a:t> </a:t>
            </a:r>
            <a:r>
              <a:rPr lang="en-US" b="1" dirty="0" smtClean="0"/>
              <a:t>INSERT</a:t>
            </a:r>
            <a:r>
              <a:rPr lang="en-US" dirty="0" smtClean="0"/>
              <a:t> is used </a:t>
            </a:r>
            <a:r>
              <a:rPr lang="en-US" dirty="0"/>
              <a:t>to </a:t>
            </a:r>
            <a:r>
              <a:rPr lang="en-US" u="sng" dirty="0"/>
              <a:t>insert a new row </a:t>
            </a:r>
            <a:r>
              <a:rPr lang="en-US" dirty="0"/>
              <a:t>in a table. There are two ways of using INSERT INTO statement for inserting rows</a:t>
            </a:r>
            <a:r>
              <a:rPr lang="en-US" dirty="0" smtClean="0"/>
              <a:t>:</a:t>
            </a:r>
          </a:p>
          <a:p>
            <a:r>
              <a:rPr lang="en-US" b="1" dirty="0" smtClean="0"/>
              <a:t>1. Only </a:t>
            </a:r>
            <a:r>
              <a:rPr lang="en-US" b="1" dirty="0"/>
              <a:t>values:</a:t>
            </a:r>
            <a:r>
              <a:rPr lang="en-US" dirty="0"/>
              <a:t> First method is to specify only the value of data to be inserted without the column names</a:t>
            </a:r>
            <a:r>
              <a:rPr lang="en-US" dirty="0" smtClean="0"/>
              <a:t>.</a:t>
            </a:r>
          </a:p>
          <a:p>
            <a:pPr marL="0" indent="0">
              <a:buNone/>
            </a:pPr>
            <a:r>
              <a:rPr lang="en-US" b="1" i="1" dirty="0"/>
              <a:t>INSERT INTO </a:t>
            </a:r>
            <a:r>
              <a:rPr lang="en-US" b="1" i="1" dirty="0" err="1"/>
              <a:t>table_name</a:t>
            </a:r>
            <a:r>
              <a:rPr lang="en-US" b="1" i="1" dirty="0"/>
              <a:t> VALUES (value1, value2, value3</a:t>
            </a:r>
            <a:r>
              <a:rPr lang="en-US" b="1" i="1" dirty="0" smtClean="0"/>
              <a:t>,…);</a:t>
            </a:r>
          </a:p>
          <a:p>
            <a:pPr marL="0" indent="0">
              <a:buNone/>
            </a:pPr>
            <a:r>
              <a:rPr lang="en-US" dirty="0"/>
              <a:t/>
            </a:r>
            <a:br>
              <a:rPr lang="en-US" dirty="0"/>
            </a:br>
            <a:r>
              <a:rPr lang="en-US" b="1" i="1" dirty="0" err="1" smtClean="0"/>
              <a:t>table_name</a:t>
            </a:r>
            <a:r>
              <a:rPr lang="en-US" b="1" i="1" dirty="0" smtClean="0"/>
              <a:t>               </a:t>
            </a:r>
            <a:r>
              <a:rPr lang="en-US" i="1" dirty="0" smtClean="0"/>
              <a:t>: </a:t>
            </a:r>
            <a:r>
              <a:rPr lang="en-US" i="1" dirty="0"/>
              <a:t>name of the table.</a:t>
            </a:r>
            <a:r>
              <a:rPr lang="en-US" dirty="0"/>
              <a:t/>
            </a:r>
            <a:br>
              <a:rPr lang="en-US" dirty="0"/>
            </a:br>
            <a:r>
              <a:rPr lang="en-US" b="1" i="1" dirty="0"/>
              <a:t>value1, value2</a:t>
            </a:r>
            <a:r>
              <a:rPr lang="en-US" b="1" i="1" dirty="0" smtClean="0"/>
              <a:t>,..       </a:t>
            </a:r>
            <a:r>
              <a:rPr lang="en-US" b="1" i="1" dirty="0"/>
              <a:t> </a:t>
            </a:r>
            <a:r>
              <a:rPr lang="en-US" i="1" dirty="0"/>
              <a:t>: value of first column, second column,… for the new </a:t>
            </a:r>
            <a:r>
              <a:rPr lang="en-US" i="1" dirty="0" smtClean="0"/>
              <a:t>record</a:t>
            </a:r>
          </a:p>
          <a:p>
            <a:pPr marL="0" indent="0">
              <a:buNone/>
            </a:pPr>
            <a:endParaRPr lang="en-US" i="1" dirty="0" smtClean="0"/>
          </a:p>
          <a:p>
            <a:r>
              <a:rPr lang="en-US" b="1" dirty="0" smtClean="0"/>
              <a:t>2. Column </a:t>
            </a:r>
            <a:r>
              <a:rPr lang="en-US" b="1" dirty="0"/>
              <a:t>names and values both:</a:t>
            </a:r>
            <a:r>
              <a:rPr lang="en-US" dirty="0"/>
              <a:t> In the second method we will specify both the columns which we want to fill and their corresponding values as shown below</a:t>
            </a:r>
            <a:r>
              <a:rPr lang="en-US" dirty="0" smtClean="0"/>
              <a:t>:</a:t>
            </a:r>
          </a:p>
          <a:p>
            <a:pPr marL="0" indent="0">
              <a:buNone/>
            </a:pPr>
            <a:r>
              <a:rPr lang="en-US" b="1" i="1" dirty="0"/>
              <a:t>INSERT INTO </a:t>
            </a:r>
            <a:r>
              <a:rPr lang="en-US" b="1" i="1" dirty="0" err="1"/>
              <a:t>table_name</a:t>
            </a:r>
            <a:r>
              <a:rPr lang="en-US" b="1" i="1" dirty="0"/>
              <a:t> (column1, column2, column3,..) VALUES ( value1, value2, value3</a:t>
            </a:r>
            <a:r>
              <a:rPr lang="en-US" b="1" i="1" dirty="0" smtClean="0"/>
              <a:t>,..);</a:t>
            </a:r>
          </a:p>
          <a:p>
            <a:pPr marL="0" indent="0">
              <a:buNone/>
            </a:pPr>
            <a:r>
              <a:rPr lang="en-US" b="1" i="1" dirty="0"/>
              <a:t>c</a:t>
            </a:r>
            <a:r>
              <a:rPr lang="en-US" b="1" i="1" dirty="0" smtClean="0"/>
              <a:t>olumn1       </a:t>
            </a:r>
            <a:r>
              <a:rPr lang="en-US" i="1" dirty="0" smtClean="0"/>
              <a:t>: </a:t>
            </a:r>
            <a:r>
              <a:rPr lang="en-US" i="1" dirty="0"/>
              <a:t>name of first column, second column …</a:t>
            </a:r>
            <a:endParaRPr lang="en-US"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39187" y="95511"/>
            <a:ext cx="762000" cy="762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781" y="5911221"/>
            <a:ext cx="524673" cy="901483"/>
          </a:xfrm>
          <a:prstGeom prst="rect">
            <a:avLst/>
          </a:prstGeom>
        </p:spPr>
      </p:pic>
      <p:cxnSp>
        <p:nvCxnSpPr>
          <p:cNvPr id="7" name="Straight Arrow Connector 6"/>
          <p:cNvCxnSpPr/>
          <p:nvPr/>
        </p:nvCxnSpPr>
        <p:spPr>
          <a:xfrm flipH="1">
            <a:off x="3300761" y="3612995"/>
            <a:ext cx="691376" cy="11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646449" y="3847171"/>
            <a:ext cx="423746" cy="11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2765503" y="5999356"/>
            <a:ext cx="278780" cy="11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1688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16927" y="2263698"/>
            <a:ext cx="7225990" cy="735980"/>
          </a:xfrm>
          <a:prstGeom prst="rect">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1951463" y="390293"/>
            <a:ext cx="9553150" cy="691375"/>
          </a:xfrm>
        </p:spPr>
        <p:txBody>
          <a:bodyPr/>
          <a:lstStyle/>
          <a:p>
            <a:r>
              <a:rPr lang="en-US" b="1" dirty="0" smtClean="0"/>
              <a:t>DML </a:t>
            </a:r>
            <a:r>
              <a:rPr lang="en-US" b="1" dirty="0" smtClean="0"/>
              <a:t>– </a:t>
            </a:r>
            <a:r>
              <a:rPr lang="en-US" b="1" dirty="0" smtClean="0"/>
              <a:t>UPDATE</a:t>
            </a:r>
            <a:r>
              <a:rPr lang="en-US" b="1" dirty="0" smtClean="0"/>
              <a:t> </a:t>
            </a:r>
            <a:r>
              <a:rPr lang="en-US" b="1" dirty="0" smtClean="0"/>
              <a:t>statement</a:t>
            </a:r>
            <a:endParaRPr lang="en-US" b="1" dirty="0"/>
          </a:p>
        </p:txBody>
      </p:sp>
      <p:sp>
        <p:nvSpPr>
          <p:cNvPr id="3" name="Content Placeholder 2"/>
          <p:cNvSpPr>
            <a:spLocks noGrp="1"/>
          </p:cNvSpPr>
          <p:nvPr>
            <p:ph idx="1"/>
          </p:nvPr>
        </p:nvSpPr>
        <p:spPr>
          <a:xfrm>
            <a:off x="1572322" y="1152293"/>
            <a:ext cx="10114156" cy="5404623"/>
          </a:xfrm>
        </p:spPr>
        <p:txBody>
          <a:bodyPr/>
          <a:lstStyle/>
          <a:p>
            <a:r>
              <a:rPr lang="en-US" b="1" dirty="0" smtClean="0"/>
              <a:t>UPDATE</a:t>
            </a:r>
            <a:r>
              <a:rPr lang="en-US" dirty="0" smtClean="0"/>
              <a:t> is used </a:t>
            </a:r>
            <a:r>
              <a:rPr lang="en-US" dirty="0"/>
              <a:t>to update the data of an existing table in database. We can update single columns as well as multiple columns using UPDATE </a:t>
            </a:r>
            <a:r>
              <a:rPr lang="en-US" dirty="0" smtClean="0"/>
              <a:t>statement</a:t>
            </a:r>
          </a:p>
          <a:p>
            <a:r>
              <a:rPr lang="en-US" dirty="0" smtClean="0"/>
              <a:t>SYNTAX</a:t>
            </a:r>
          </a:p>
          <a:p>
            <a:pPr marL="0" indent="0">
              <a:buNone/>
            </a:pPr>
            <a:r>
              <a:rPr lang="en-US" b="1" dirty="0"/>
              <a:t>UPDATE </a:t>
            </a:r>
            <a:r>
              <a:rPr lang="en-US" b="1" dirty="0" err="1"/>
              <a:t>table_name</a:t>
            </a:r>
            <a:r>
              <a:rPr lang="en-US" b="1" dirty="0"/>
              <a:t> SET column1 = value1, column2 = value2,... </a:t>
            </a:r>
          </a:p>
          <a:p>
            <a:pPr marL="0" indent="0">
              <a:buNone/>
            </a:pPr>
            <a:r>
              <a:rPr lang="en-US" b="1" dirty="0"/>
              <a:t>WHERE condition</a:t>
            </a:r>
            <a:r>
              <a:rPr lang="en-US" b="1" dirty="0" smtClean="0"/>
              <a:t>;</a:t>
            </a:r>
          </a:p>
          <a:p>
            <a:pPr marL="0" indent="0">
              <a:buNone/>
            </a:pPr>
            <a:endParaRPr lang="en-US" b="1" dirty="0"/>
          </a:p>
          <a:p>
            <a:pPr marL="0" indent="0">
              <a:buNone/>
            </a:pPr>
            <a:r>
              <a:rPr lang="en-US" dirty="0" err="1" smtClean="0"/>
              <a:t>table_name</a:t>
            </a:r>
            <a:r>
              <a:rPr lang="en-US" dirty="0" smtClean="0"/>
              <a:t>     name </a:t>
            </a:r>
            <a:r>
              <a:rPr lang="en-US" dirty="0"/>
              <a:t>of the table</a:t>
            </a:r>
          </a:p>
          <a:p>
            <a:pPr marL="0" indent="0">
              <a:buNone/>
            </a:pPr>
            <a:r>
              <a:rPr lang="en-US" dirty="0"/>
              <a:t>c</a:t>
            </a:r>
            <a:r>
              <a:rPr lang="en-US" dirty="0" smtClean="0"/>
              <a:t>olumn1           : </a:t>
            </a:r>
            <a:r>
              <a:rPr lang="en-US" dirty="0"/>
              <a:t>name of first , second, third column....</a:t>
            </a:r>
          </a:p>
          <a:p>
            <a:pPr marL="0" indent="0">
              <a:buNone/>
            </a:pPr>
            <a:r>
              <a:rPr lang="en-US" dirty="0"/>
              <a:t>v</a:t>
            </a:r>
            <a:r>
              <a:rPr lang="en-US" dirty="0" smtClean="0"/>
              <a:t>alue1              : </a:t>
            </a:r>
            <a:r>
              <a:rPr lang="en-US" dirty="0"/>
              <a:t>new value for first, second, third column....</a:t>
            </a:r>
          </a:p>
          <a:p>
            <a:pPr marL="0" indent="0">
              <a:buNone/>
            </a:pPr>
            <a:r>
              <a:rPr lang="en-US" dirty="0"/>
              <a:t>c</a:t>
            </a:r>
            <a:r>
              <a:rPr lang="en-US" dirty="0" smtClean="0"/>
              <a:t>ondition         : </a:t>
            </a:r>
            <a:r>
              <a:rPr lang="en-US" dirty="0"/>
              <a:t>condition to select the rows for which the </a:t>
            </a:r>
            <a:r>
              <a:rPr lang="en-US" dirty="0" smtClean="0"/>
              <a:t>values </a:t>
            </a:r>
            <a:r>
              <a:rPr lang="en-US" dirty="0"/>
              <a:t>of columns needs to be </a:t>
            </a:r>
            <a:r>
              <a:rPr lang="en-US" dirty="0" smtClean="0"/>
              <a:t>       </a:t>
            </a:r>
          </a:p>
          <a:p>
            <a:pPr marL="0" indent="0">
              <a:buNone/>
            </a:pPr>
            <a:r>
              <a:rPr lang="en-US" dirty="0"/>
              <a:t> </a:t>
            </a:r>
            <a:r>
              <a:rPr lang="en-US" dirty="0" smtClean="0"/>
              <a:t>                          updated</a:t>
            </a:r>
            <a:r>
              <a:rPr lang="en-US" dirty="0"/>
              <a:t>.</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39187" y="95511"/>
            <a:ext cx="762000" cy="762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781" y="5911221"/>
            <a:ext cx="524673" cy="901483"/>
          </a:xfrm>
          <a:prstGeom prst="rect">
            <a:avLst/>
          </a:prstGeom>
        </p:spPr>
      </p:pic>
      <p:cxnSp>
        <p:nvCxnSpPr>
          <p:cNvPr id="9" name="Straight Arrow Connector 8"/>
          <p:cNvCxnSpPr/>
          <p:nvPr/>
        </p:nvCxnSpPr>
        <p:spPr>
          <a:xfrm flipH="1">
            <a:off x="3077737" y="3635298"/>
            <a:ext cx="2341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732049" y="4003288"/>
            <a:ext cx="5687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2553629" y="4427034"/>
            <a:ext cx="758284" cy="11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821259" y="4839630"/>
            <a:ext cx="479502" cy="11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721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728439" y="3534937"/>
            <a:ext cx="5620215" cy="345687"/>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1906859" y="289932"/>
            <a:ext cx="9597754" cy="724829"/>
          </a:xfrm>
        </p:spPr>
        <p:txBody>
          <a:bodyPr/>
          <a:lstStyle/>
          <a:p>
            <a:r>
              <a:rPr lang="en-US" b="1" dirty="0" smtClean="0"/>
              <a:t>DML </a:t>
            </a:r>
            <a:r>
              <a:rPr lang="en-US" b="1" dirty="0" smtClean="0"/>
              <a:t>– </a:t>
            </a:r>
            <a:r>
              <a:rPr lang="en-US" b="1" dirty="0" smtClean="0"/>
              <a:t>DELETE</a:t>
            </a:r>
            <a:r>
              <a:rPr lang="en-US" b="1" dirty="0" smtClean="0"/>
              <a:t> </a:t>
            </a:r>
            <a:r>
              <a:rPr lang="en-US" b="1" dirty="0" smtClean="0"/>
              <a:t>statement</a:t>
            </a:r>
            <a:endParaRPr lang="en-US" b="1" dirty="0"/>
          </a:p>
        </p:txBody>
      </p:sp>
      <p:sp>
        <p:nvSpPr>
          <p:cNvPr id="3" name="Content Placeholder 2"/>
          <p:cNvSpPr>
            <a:spLocks noGrp="1"/>
          </p:cNvSpPr>
          <p:nvPr>
            <p:ph idx="1"/>
          </p:nvPr>
        </p:nvSpPr>
        <p:spPr>
          <a:xfrm>
            <a:off x="1653436" y="2154476"/>
            <a:ext cx="9851176" cy="3756745"/>
          </a:xfrm>
        </p:spPr>
        <p:txBody>
          <a:bodyPr/>
          <a:lstStyle/>
          <a:p>
            <a:r>
              <a:rPr lang="en-US" dirty="0"/>
              <a:t>The </a:t>
            </a:r>
            <a:r>
              <a:rPr lang="en-US" b="1" dirty="0"/>
              <a:t>DELETE Statement </a:t>
            </a:r>
            <a:r>
              <a:rPr lang="en-US" dirty="0"/>
              <a:t>in SQL is used to </a:t>
            </a:r>
            <a:r>
              <a:rPr lang="en-US" u="sng" dirty="0"/>
              <a:t>delete existing records from a table</a:t>
            </a:r>
            <a:r>
              <a:rPr lang="en-US" dirty="0"/>
              <a:t>. We can delete a single record or multiple records depending on the condition we specify in the WHERE clause</a:t>
            </a:r>
            <a:r>
              <a:rPr lang="en-US" dirty="0" smtClean="0"/>
              <a:t>.</a:t>
            </a:r>
          </a:p>
          <a:p>
            <a:r>
              <a:rPr lang="en-US" dirty="0" smtClean="0"/>
              <a:t>Syntax</a:t>
            </a:r>
          </a:p>
          <a:p>
            <a:pPr marL="0" indent="0">
              <a:buNone/>
            </a:pPr>
            <a:r>
              <a:rPr lang="en-US" b="1" dirty="0"/>
              <a:t>DELETE FROM </a:t>
            </a:r>
            <a:r>
              <a:rPr lang="en-US" b="1" dirty="0" err="1"/>
              <a:t>table_name</a:t>
            </a:r>
            <a:r>
              <a:rPr lang="en-US" b="1" dirty="0"/>
              <a:t> WHERE </a:t>
            </a:r>
            <a:r>
              <a:rPr lang="en-US" b="1" dirty="0" err="1"/>
              <a:t>some_condition</a:t>
            </a:r>
            <a:r>
              <a:rPr lang="en-US" b="1" dirty="0"/>
              <a:t>;</a:t>
            </a:r>
            <a:endParaRPr lang="en-US"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39187" y="95511"/>
            <a:ext cx="762000" cy="762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781" y="5911221"/>
            <a:ext cx="524673" cy="901483"/>
          </a:xfrm>
          <a:prstGeom prst="rect">
            <a:avLst/>
          </a:prstGeom>
        </p:spPr>
      </p:pic>
    </p:spTree>
    <p:extLst>
      <p:ext uri="{BB962C8B-B14F-4D97-AF65-F5344CB8AC3E}">
        <p14:creationId xmlns:p14="http://schemas.microsoft.com/office/powerpoint/2010/main" val="2498814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8439" y="401444"/>
            <a:ext cx="9776174" cy="713678"/>
          </a:xfrm>
        </p:spPr>
        <p:txBody>
          <a:bodyPr/>
          <a:lstStyle/>
          <a:p>
            <a:r>
              <a:rPr lang="en-US" dirty="0"/>
              <a:t>3. Data Control </a:t>
            </a:r>
            <a:r>
              <a:rPr lang="en-US" dirty="0" smtClean="0"/>
              <a:t>Language (DCL)</a:t>
            </a:r>
            <a:endParaRPr lang="en-US" dirty="0"/>
          </a:p>
        </p:txBody>
      </p:sp>
      <p:sp>
        <p:nvSpPr>
          <p:cNvPr id="3" name="Content Placeholder 2"/>
          <p:cNvSpPr>
            <a:spLocks noGrp="1"/>
          </p:cNvSpPr>
          <p:nvPr>
            <p:ph idx="1"/>
          </p:nvPr>
        </p:nvSpPr>
        <p:spPr>
          <a:xfrm>
            <a:off x="1561171" y="1363250"/>
            <a:ext cx="9943441" cy="4547971"/>
          </a:xfrm>
        </p:spPr>
        <p:txBody>
          <a:bodyPr/>
          <a:lstStyle/>
          <a:p>
            <a:r>
              <a:rPr lang="en-US" dirty="0" smtClean="0"/>
              <a:t>DCL </a:t>
            </a:r>
            <a:r>
              <a:rPr lang="en-US" dirty="0"/>
              <a:t>commands are used to </a:t>
            </a:r>
            <a:r>
              <a:rPr lang="en-US" b="1" dirty="0"/>
              <a:t>grant and take back authority </a:t>
            </a:r>
            <a:r>
              <a:rPr lang="en-US" dirty="0"/>
              <a:t>from any database user</a:t>
            </a:r>
            <a:r>
              <a:rPr lang="en-US" dirty="0" smtClean="0"/>
              <a:t>.</a:t>
            </a:r>
            <a:endParaRPr lang="en-US" dirty="0"/>
          </a:p>
          <a:p>
            <a:r>
              <a:rPr lang="en-US" dirty="0"/>
              <a:t>Here are some commands that come under DCL</a:t>
            </a:r>
            <a:r>
              <a:rPr lang="en-US" dirty="0" smtClean="0"/>
              <a:t>:</a:t>
            </a:r>
            <a:endParaRPr lang="en-US" dirty="0"/>
          </a:p>
          <a:p>
            <a:pPr lvl="1"/>
            <a:r>
              <a:rPr lang="en-US" b="1" dirty="0"/>
              <a:t>Grant</a:t>
            </a:r>
          </a:p>
          <a:p>
            <a:pPr lvl="1"/>
            <a:r>
              <a:rPr lang="en-US" b="1" dirty="0" smtClean="0"/>
              <a:t>Revoke</a:t>
            </a:r>
            <a:endParaRPr lang="en-US" b="1" dirty="0"/>
          </a:p>
          <a:p>
            <a:pPr marL="457200" lvl="1" indent="0">
              <a:buNone/>
            </a:pPr>
            <a:r>
              <a:rPr lang="en-US" b="1" dirty="0"/>
              <a:t>Grant:</a:t>
            </a:r>
            <a:r>
              <a:rPr lang="en-US" dirty="0"/>
              <a:t> It is used to give user access privileges to a </a:t>
            </a:r>
            <a:r>
              <a:rPr lang="en-US" dirty="0" smtClean="0"/>
              <a:t>database</a:t>
            </a:r>
          </a:p>
          <a:p>
            <a:pPr marL="457200" lvl="1" indent="0">
              <a:buNone/>
            </a:pPr>
            <a:r>
              <a:rPr lang="en-US" dirty="0"/>
              <a:t>GRANT SELECT, UPDATE ON MY_TABLE TO SOME_USER, ANOTHER_USER</a:t>
            </a:r>
            <a:r>
              <a:rPr lang="en-US" dirty="0" smtClean="0"/>
              <a:t>;</a:t>
            </a:r>
          </a:p>
          <a:p>
            <a:pPr marL="457200" lvl="1" indent="0">
              <a:buNone/>
            </a:pPr>
            <a:endParaRPr lang="en-US" dirty="0" smtClean="0"/>
          </a:p>
          <a:p>
            <a:pPr marL="457200" lvl="1" indent="0">
              <a:buNone/>
            </a:pPr>
            <a:r>
              <a:rPr lang="en-US" b="1" dirty="0"/>
              <a:t>Revoke:</a:t>
            </a:r>
            <a:r>
              <a:rPr lang="en-US" dirty="0"/>
              <a:t> It is used to take back permissions from the user</a:t>
            </a:r>
            <a:r>
              <a:rPr lang="en-US" dirty="0" smtClean="0"/>
              <a:t>.</a:t>
            </a:r>
          </a:p>
          <a:p>
            <a:pPr marL="457200" lvl="1" indent="0">
              <a:buNone/>
            </a:pPr>
            <a:r>
              <a:rPr lang="en-US" dirty="0"/>
              <a:t>REVOKE SELECT, UPDATE ON MY_TABLE FROM USER1, USER2;</a:t>
            </a:r>
            <a:endParaRPr lang="en-US" b="1"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9187" y="95511"/>
            <a:ext cx="762000" cy="762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781" y="5911221"/>
            <a:ext cx="524673" cy="901483"/>
          </a:xfrm>
          <a:prstGeom prst="rect">
            <a:avLst/>
          </a:prstGeom>
        </p:spPr>
      </p:pic>
    </p:spTree>
    <p:extLst>
      <p:ext uri="{BB962C8B-B14F-4D97-AF65-F5344CB8AC3E}">
        <p14:creationId xmlns:p14="http://schemas.microsoft.com/office/powerpoint/2010/main" val="2886972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888166" y="5731727"/>
            <a:ext cx="3088888" cy="401444"/>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7" name="Rectangle 6"/>
          <p:cNvSpPr/>
          <p:nvPr/>
        </p:nvSpPr>
        <p:spPr>
          <a:xfrm>
            <a:off x="2888166" y="4795024"/>
            <a:ext cx="1315844" cy="301083"/>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6" name="Rectangle 5"/>
          <p:cNvSpPr/>
          <p:nvPr/>
        </p:nvSpPr>
        <p:spPr>
          <a:xfrm>
            <a:off x="2888166" y="3624146"/>
            <a:ext cx="1037063" cy="367991"/>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1806498" y="356840"/>
            <a:ext cx="9698115" cy="747132"/>
          </a:xfrm>
        </p:spPr>
        <p:txBody>
          <a:bodyPr/>
          <a:lstStyle/>
          <a:p>
            <a:r>
              <a:rPr lang="en-US" dirty="0" smtClean="0"/>
              <a:t>4. Transaction </a:t>
            </a:r>
            <a:r>
              <a:rPr lang="en-US" dirty="0"/>
              <a:t>Control Language </a:t>
            </a:r>
            <a:r>
              <a:rPr lang="en-US" dirty="0" smtClean="0"/>
              <a:t>(TCL</a:t>
            </a:r>
            <a:r>
              <a:rPr lang="en-US" dirty="0"/>
              <a:t>)</a:t>
            </a:r>
            <a:endParaRPr lang="en-US" b="1" dirty="0"/>
          </a:p>
        </p:txBody>
      </p:sp>
      <p:sp>
        <p:nvSpPr>
          <p:cNvPr id="3" name="Content Placeholder 2"/>
          <p:cNvSpPr>
            <a:spLocks noGrp="1"/>
          </p:cNvSpPr>
          <p:nvPr>
            <p:ph idx="1"/>
          </p:nvPr>
        </p:nvSpPr>
        <p:spPr>
          <a:xfrm>
            <a:off x="1605776" y="1118840"/>
            <a:ext cx="9898836" cy="5560740"/>
          </a:xfrm>
        </p:spPr>
        <p:txBody>
          <a:bodyPr/>
          <a:lstStyle/>
          <a:p>
            <a:r>
              <a:rPr lang="en-US" dirty="0"/>
              <a:t>TCL commands can only </a:t>
            </a:r>
            <a:r>
              <a:rPr lang="en-US" dirty="0" smtClean="0"/>
              <a:t>be </a:t>
            </a:r>
            <a:r>
              <a:rPr lang="en-US" b="1" dirty="0" smtClean="0"/>
              <a:t>used </a:t>
            </a:r>
            <a:r>
              <a:rPr lang="en-US" b="1" dirty="0"/>
              <a:t>with DML commands </a:t>
            </a:r>
            <a:r>
              <a:rPr lang="en-US" dirty="0"/>
              <a:t>like INSERT, DELETE and UPDATE only</a:t>
            </a:r>
            <a:r>
              <a:rPr lang="en-US" dirty="0" smtClean="0"/>
              <a:t>.</a:t>
            </a:r>
            <a:endParaRPr lang="en-US" dirty="0"/>
          </a:p>
          <a:p>
            <a:r>
              <a:rPr lang="en-US" dirty="0"/>
              <a:t>These operations are </a:t>
            </a:r>
            <a:r>
              <a:rPr lang="en-US" u="sng" dirty="0"/>
              <a:t>automatically committed </a:t>
            </a:r>
            <a:r>
              <a:rPr lang="en-US" dirty="0"/>
              <a:t>in the database that's why they cannot be used while creating tables or dropping them</a:t>
            </a:r>
            <a:r>
              <a:rPr lang="en-US" dirty="0" smtClean="0"/>
              <a:t>.</a:t>
            </a:r>
          </a:p>
          <a:p>
            <a:pPr marL="0" indent="0">
              <a:buNone/>
            </a:pPr>
            <a:endParaRPr lang="en-US" dirty="0"/>
          </a:p>
          <a:p>
            <a:r>
              <a:rPr lang="en-US" dirty="0"/>
              <a:t>Here are some commands that come under TCL</a:t>
            </a:r>
            <a:r>
              <a:rPr lang="en-US" dirty="0" smtClean="0"/>
              <a:t>:</a:t>
            </a:r>
            <a:endParaRPr lang="en-US" dirty="0"/>
          </a:p>
          <a:p>
            <a:pPr marL="457200" lvl="1" indent="0">
              <a:buNone/>
            </a:pPr>
            <a:r>
              <a:rPr lang="en-US" b="1" dirty="0" smtClean="0"/>
              <a:t>COMMIT </a:t>
            </a:r>
            <a:r>
              <a:rPr lang="en-US" dirty="0" smtClean="0"/>
              <a:t> </a:t>
            </a:r>
            <a:r>
              <a:rPr lang="en-US" dirty="0"/>
              <a:t>used to save all the transactions to the database</a:t>
            </a:r>
            <a:r>
              <a:rPr lang="en-US" dirty="0" smtClean="0"/>
              <a:t>.</a:t>
            </a:r>
          </a:p>
          <a:p>
            <a:pPr marL="457200" lvl="1" indent="0">
              <a:buNone/>
            </a:pPr>
            <a:r>
              <a:rPr lang="en-US" dirty="0" smtClean="0"/>
              <a:t>Syntax: </a:t>
            </a:r>
            <a:r>
              <a:rPr lang="en-US" b="1" dirty="0" smtClean="0"/>
              <a:t>COMMIT; </a:t>
            </a:r>
          </a:p>
          <a:p>
            <a:pPr marL="457200" lvl="1" indent="0">
              <a:buNone/>
            </a:pPr>
            <a:endParaRPr lang="en-US" b="1" dirty="0" smtClean="0"/>
          </a:p>
          <a:p>
            <a:pPr lvl="1"/>
            <a:r>
              <a:rPr lang="en-US" b="1" dirty="0" smtClean="0"/>
              <a:t>ROLLBACK </a:t>
            </a:r>
            <a:r>
              <a:rPr lang="en-US" dirty="0" smtClean="0"/>
              <a:t>used </a:t>
            </a:r>
            <a:r>
              <a:rPr lang="en-US" dirty="0"/>
              <a:t>to undo transactions that have not already been saved to the database</a:t>
            </a:r>
            <a:r>
              <a:rPr lang="en-US" dirty="0" smtClean="0"/>
              <a:t>.</a:t>
            </a:r>
          </a:p>
          <a:p>
            <a:pPr marL="457200" lvl="1" indent="0">
              <a:buNone/>
            </a:pPr>
            <a:r>
              <a:rPr lang="en-US" dirty="0" smtClean="0"/>
              <a:t>Syntax:  </a:t>
            </a:r>
            <a:r>
              <a:rPr lang="en-US" b="1" dirty="0" smtClean="0"/>
              <a:t>ROLLBACK;</a:t>
            </a:r>
            <a:endParaRPr lang="en-US" b="1" dirty="0"/>
          </a:p>
          <a:p>
            <a:pPr lvl="1"/>
            <a:r>
              <a:rPr lang="en-US" b="1" dirty="0" smtClean="0"/>
              <a:t>SAVEPOINT </a:t>
            </a:r>
            <a:r>
              <a:rPr lang="en-US" dirty="0"/>
              <a:t>used to roll the transaction back to a certain point without rolling back the entire transaction</a:t>
            </a:r>
            <a:r>
              <a:rPr lang="en-US" dirty="0" smtClean="0"/>
              <a:t>.</a:t>
            </a:r>
          </a:p>
          <a:p>
            <a:pPr marL="457200" lvl="1" indent="0">
              <a:buNone/>
            </a:pPr>
            <a:r>
              <a:rPr lang="en-US" dirty="0" smtClean="0"/>
              <a:t>Syntax:  </a:t>
            </a:r>
            <a:r>
              <a:rPr lang="en-IN" b="1" dirty="0"/>
              <a:t>SAVEPOINT SAVEPOINT_NAME; </a:t>
            </a:r>
            <a:endParaRPr lang="en-US"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39187" y="95511"/>
            <a:ext cx="762000" cy="762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781" y="5911221"/>
            <a:ext cx="524673" cy="901483"/>
          </a:xfrm>
          <a:prstGeom prst="rect">
            <a:avLst/>
          </a:prstGeom>
        </p:spPr>
      </p:pic>
    </p:spTree>
    <p:extLst>
      <p:ext uri="{BB962C8B-B14F-4D97-AF65-F5344CB8AC3E}">
        <p14:creationId xmlns:p14="http://schemas.microsoft.com/office/powerpoint/2010/main" val="3357258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80147"/>
          </a:xfrm>
        </p:spPr>
        <p:txBody>
          <a:bodyPr/>
          <a:lstStyle/>
          <a:p>
            <a:r>
              <a:rPr lang="en-IN" b="1" dirty="0" smtClean="0"/>
              <a:t>Contents</a:t>
            </a:r>
            <a:endParaRPr lang="en-IN" b="1" dirty="0"/>
          </a:p>
        </p:txBody>
      </p:sp>
      <p:sp>
        <p:nvSpPr>
          <p:cNvPr id="3" name="Content Placeholder 2"/>
          <p:cNvSpPr>
            <a:spLocks noGrp="1"/>
          </p:cNvSpPr>
          <p:nvPr>
            <p:ph idx="1"/>
          </p:nvPr>
        </p:nvSpPr>
        <p:spPr/>
        <p:txBody>
          <a:bodyPr>
            <a:normAutofit/>
          </a:bodyPr>
          <a:lstStyle/>
          <a:p>
            <a:r>
              <a:rPr lang="en-IN" dirty="0" smtClean="0"/>
              <a:t>Session 2 review</a:t>
            </a:r>
          </a:p>
          <a:p>
            <a:r>
              <a:rPr lang="en-IN" dirty="0" smtClean="0"/>
              <a:t>Introduction to SQL commands</a:t>
            </a:r>
          </a:p>
          <a:p>
            <a:r>
              <a:rPr lang="en-IN" dirty="0" smtClean="0"/>
              <a:t>Types of SQL commands</a:t>
            </a:r>
          </a:p>
          <a:p>
            <a:r>
              <a:rPr lang="en-IN" dirty="0" smtClean="0"/>
              <a:t>Core SQL commands you need to know</a:t>
            </a:r>
          </a:p>
          <a:p>
            <a:endParaRPr lang="en-IN"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7243" y="435428"/>
            <a:ext cx="907369" cy="762000"/>
          </a:xfrm>
          <a:prstGeom prst="rect">
            <a:avLst/>
          </a:prstGeom>
        </p:spPr>
      </p:pic>
      <p:pic>
        <p:nvPicPr>
          <p:cNvPr id="5" name="Picture 4" descr="Untitled.png"/>
          <p:cNvPicPr>
            <a:picLocks noChangeAspect="1"/>
          </p:cNvPicPr>
          <p:nvPr/>
        </p:nvPicPr>
        <p:blipFill>
          <a:blip r:embed="rId3"/>
          <a:stretch>
            <a:fillRect/>
          </a:stretch>
        </p:blipFill>
        <p:spPr>
          <a:xfrm>
            <a:off x="196948" y="6086367"/>
            <a:ext cx="617911" cy="771633"/>
          </a:xfrm>
          <a:prstGeom prst="rect">
            <a:avLst/>
          </a:prstGeom>
        </p:spPr>
      </p:pic>
    </p:spTree>
    <p:extLst>
      <p:ext uri="{BB962C8B-B14F-4D97-AF65-F5344CB8AC3E}">
        <p14:creationId xmlns:p14="http://schemas.microsoft.com/office/powerpoint/2010/main" val="3140534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0019" y="323385"/>
            <a:ext cx="9954594" cy="769435"/>
          </a:xfrm>
        </p:spPr>
        <p:txBody>
          <a:bodyPr/>
          <a:lstStyle/>
          <a:p>
            <a:r>
              <a:rPr lang="en-US" dirty="0"/>
              <a:t>5. Data Query </a:t>
            </a:r>
            <a:r>
              <a:rPr lang="en-US" dirty="0" smtClean="0"/>
              <a:t>Language (DQL)</a:t>
            </a:r>
            <a:endParaRPr lang="en-US" dirty="0"/>
          </a:p>
        </p:txBody>
      </p:sp>
      <p:sp>
        <p:nvSpPr>
          <p:cNvPr id="3" name="Content Placeholder 2"/>
          <p:cNvSpPr>
            <a:spLocks noGrp="1"/>
          </p:cNvSpPr>
          <p:nvPr>
            <p:ph idx="1"/>
          </p:nvPr>
        </p:nvSpPr>
        <p:spPr>
          <a:xfrm>
            <a:off x="1550019" y="1363249"/>
            <a:ext cx="9954593" cy="5338633"/>
          </a:xfrm>
        </p:spPr>
        <p:txBody>
          <a:bodyPr/>
          <a:lstStyle/>
          <a:p>
            <a:r>
              <a:rPr lang="en-US" dirty="0" smtClean="0"/>
              <a:t>DQL </a:t>
            </a:r>
            <a:r>
              <a:rPr lang="en-US" dirty="0"/>
              <a:t>is used to fetch the data from the database.</a:t>
            </a:r>
          </a:p>
          <a:p>
            <a:r>
              <a:rPr lang="en-US" dirty="0"/>
              <a:t>It uses only one command:</a:t>
            </a:r>
          </a:p>
          <a:p>
            <a:r>
              <a:rPr lang="en-US" b="1" dirty="0" smtClean="0"/>
              <a:t>SELECT is </a:t>
            </a:r>
            <a:r>
              <a:rPr lang="en-US" dirty="0" smtClean="0"/>
              <a:t>used </a:t>
            </a:r>
            <a:r>
              <a:rPr lang="en-US" dirty="0"/>
              <a:t>to select the attribute based on the condition described by WHERE clause</a:t>
            </a:r>
            <a:r>
              <a:rPr lang="en-US" dirty="0" smtClean="0"/>
              <a:t>.</a:t>
            </a:r>
          </a:p>
          <a:p>
            <a:pPr marL="0" indent="0">
              <a:buNone/>
            </a:pPr>
            <a:r>
              <a:rPr lang="en-US" dirty="0" smtClean="0"/>
              <a:t>Syntax</a:t>
            </a:r>
            <a:r>
              <a:rPr lang="en-US" dirty="0"/>
              <a:t>:</a:t>
            </a:r>
          </a:p>
          <a:p>
            <a:pPr marL="0" indent="0">
              <a:buNone/>
            </a:pPr>
            <a:r>
              <a:rPr lang="en-US" b="1" dirty="0" smtClean="0"/>
              <a:t>SELECT</a:t>
            </a:r>
            <a:r>
              <a:rPr lang="en-US" dirty="0" smtClean="0"/>
              <a:t> </a:t>
            </a:r>
            <a:r>
              <a:rPr lang="en-US" dirty="0"/>
              <a:t>expressions    </a:t>
            </a:r>
          </a:p>
          <a:p>
            <a:pPr marL="0" indent="0">
              <a:buNone/>
            </a:pPr>
            <a:r>
              <a:rPr lang="en-US" b="1" dirty="0"/>
              <a:t>FROM TABLES    </a:t>
            </a:r>
          </a:p>
          <a:p>
            <a:pPr marL="0" indent="0">
              <a:buNone/>
            </a:pPr>
            <a:r>
              <a:rPr lang="en-US" b="1" dirty="0"/>
              <a:t>WHERE </a:t>
            </a:r>
            <a:r>
              <a:rPr lang="en-US" dirty="0"/>
              <a:t>conditions; </a:t>
            </a:r>
            <a:endParaRPr lang="en-US" dirty="0" smtClean="0"/>
          </a:p>
          <a:p>
            <a:pPr marL="0" indent="0">
              <a:buNone/>
            </a:pPr>
            <a:endParaRPr lang="en-US" dirty="0"/>
          </a:p>
          <a:p>
            <a:pPr marL="0" indent="0">
              <a:buNone/>
            </a:pPr>
            <a:r>
              <a:rPr lang="en-US" b="1" dirty="0"/>
              <a:t>For example:</a:t>
            </a:r>
            <a:endParaRPr lang="en-US" dirty="0"/>
          </a:p>
          <a:p>
            <a:pPr marL="0" indent="0">
              <a:buNone/>
            </a:pPr>
            <a:r>
              <a:rPr lang="en-US" dirty="0"/>
              <a:t>SELECT </a:t>
            </a:r>
            <a:r>
              <a:rPr lang="en-US" dirty="0" err="1"/>
              <a:t>emp_name</a:t>
            </a:r>
            <a:r>
              <a:rPr lang="en-US" dirty="0"/>
              <a:t>  </a:t>
            </a:r>
          </a:p>
          <a:p>
            <a:pPr marL="0" indent="0">
              <a:buNone/>
            </a:pPr>
            <a:r>
              <a:rPr lang="en-US" dirty="0"/>
              <a:t>FROM employee  </a:t>
            </a:r>
          </a:p>
          <a:p>
            <a:pPr marL="0" indent="0">
              <a:buNone/>
            </a:pPr>
            <a:r>
              <a:rPr lang="en-US" dirty="0"/>
              <a:t>WHERE age &gt; 20; </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9187" y="95511"/>
            <a:ext cx="762000" cy="762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781" y="5911221"/>
            <a:ext cx="524673" cy="901483"/>
          </a:xfrm>
          <a:prstGeom prst="rect">
            <a:avLst/>
          </a:prstGeom>
        </p:spPr>
      </p:pic>
    </p:spTree>
    <p:extLst>
      <p:ext uri="{BB962C8B-B14F-4D97-AF65-F5344CB8AC3E}">
        <p14:creationId xmlns:p14="http://schemas.microsoft.com/office/powerpoint/2010/main" val="2546429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3406" y="624110"/>
            <a:ext cx="8709102" cy="613675"/>
          </a:xfrm>
        </p:spPr>
        <p:txBody>
          <a:bodyPr>
            <a:normAutofit fontScale="90000"/>
          </a:bodyPr>
          <a:lstStyle/>
          <a:p>
            <a:endParaRPr lang="en-IN" b="1"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55000" y="1978025"/>
            <a:ext cx="2857500" cy="2857500"/>
          </a:xfrm>
        </p:spPr>
      </p:pic>
      <p:sp>
        <p:nvSpPr>
          <p:cNvPr id="5" name="AutoShape 2" descr="Image result for physical stor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Image result for physical stora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9850" y="1606550"/>
            <a:ext cx="2095500" cy="3600450"/>
          </a:xfrm>
          <a:prstGeom prst="rect">
            <a:avLst/>
          </a:prstGeom>
        </p:spPr>
      </p:pic>
    </p:spTree>
    <p:extLst>
      <p:ext uri="{BB962C8B-B14F-4D97-AF65-F5344CB8AC3E}">
        <p14:creationId xmlns:p14="http://schemas.microsoft.com/office/powerpoint/2010/main" val="2810988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3406" y="624111"/>
            <a:ext cx="8709102" cy="658280"/>
          </a:xfrm>
        </p:spPr>
        <p:txBody>
          <a:bodyPr>
            <a:normAutofit/>
          </a:bodyPr>
          <a:lstStyle/>
          <a:p>
            <a:r>
              <a:rPr lang="en-IN" b="1" dirty="0" smtClean="0"/>
              <a:t>Session 2 Review</a:t>
            </a:r>
            <a:endParaRPr lang="en-IN" b="1" dirty="0"/>
          </a:p>
        </p:txBody>
      </p:sp>
      <p:sp>
        <p:nvSpPr>
          <p:cNvPr id="3" name="Content Placeholder 2"/>
          <p:cNvSpPr>
            <a:spLocks noGrp="1"/>
          </p:cNvSpPr>
          <p:nvPr>
            <p:ph idx="1"/>
          </p:nvPr>
        </p:nvSpPr>
        <p:spPr>
          <a:xfrm>
            <a:off x="1871003" y="1561514"/>
            <a:ext cx="9633609" cy="4349708"/>
          </a:xfrm>
        </p:spPr>
        <p:txBody>
          <a:bodyPr/>
          <a:lstStyle/>
          <a:p>
            <a:pPr>
              <a:buNone/>
            </a:pPr>
            <a:endParaRPr lang="en-IN" dirty="0" smtClean="0">
              <a:latin typeface="Roboto"/>
            </a:endParaRPr>
          </a:p>
          <a:p>
            <a:pPr>
              <a:buFont typeface="Arial" panose="020B0604020202020204" pitchFamily="34" charset="0"/>
              <a:buChar char="•"/>
            </a:pPr>
            <a:r>
              <a:rPr lang="en-IN" dirty="0" smtClean="0">
                <a:latin typeface="Roboto"/>
              </a:rPr>
              <a:t>Data Storage Structures (Physical &amp; Logical structures, Structured/Unstructured  &amp; Semi-structured)</a:t>
            </a:r>
            <a:endParaRPr lang="en-IN" dirty="0">
              <a:latin typeface="Roboto"/>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6005" y="243110"/>
            <a:ext cx="762000" cy="762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3909" y="3225060"/>
            <a:ext cx="4879894" cy="3343008"/>
          </a:xfrm>
          <a:prstGeom prst="rect">
            <a:avLst/>
          </a:prstGeom>
        </p:spPr>
      </p:pic>
      <p:pic>
        <p:nvPicPr>
          <p:cNvPr id="6" name="Picture 5" descr="Untitled.png"/>
          <p:cNvPicPr>
            <a:picLocks noChangeAspect="1"/>
          </p:cNvPicPr>
          <p:nvPr/>
        </p:nvPicPr>
        <p:blipFill>
          <a:blip r:embed="rId5"/>
          <a:stretch>
            <a:fillRect/>
          </a:stretch>
        </p:blipFill>
        <p:spPr>
          <a:xfrm>
            <a:off x="207392" y="5884857"/>
            <a:ext cx="588691" cy="973143"/>
          </a:xfrm>
          <a:prstGeom prst="rect">
            <a:avLst/>
          </a:prstGeom>
        </p:spPr>
      </p:pic>
    </p:spTree>
    <p:extLst>
      <p:ext uri="{BB962C8B-B14F-4D97-AF65-F5344CB8AC3E}">
        <p14:creationId xmlns:p14="http://schemas.microsoft.com/office/powerpoint/2010/main" val="10826795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3406" y="624111"/>
            <a:ext cx="8709102" cy="658280"/>
          </a:xfrm>
        </p:spPr>
        <p:txBody>
          <a:bodyPr>
            <a:normAutofit/>
          </a:bodyPr>
          <a:lstStyle/>
          <a:p>
            <a:r>
              <a:rPr lang="en-IN" b="1" dirty="0" smtClean="0"/>
              <a:t>Introduction to SQL Commands</a:t>
            </a:r>
            <a:endParaRPr lang="en-IN" b="1" dirty="0"/>
          </a:p>
        </p:txBody>
      </p:sp>
      <p:sp>
        <p:nvSpPr>
          <p:cNvPr id="3" name="Content Placeholder 2"/>
          <p:cNvSpPr>
            <a:spLocks noGrp="1"/>
          </p:cNvSpPr>
          <p:nvPr>
            <p:ph idx="1"/>
          </p:nvPr>
        </p:nvSpPr>
        <p:spPr>
          <a:xfrm>
            <a:off x="1873406" y="1605776"/>
            <a:ext cx="9631206" cy="4305446"/>
          </a:xfrm>
        </p:spPr>
        <p:txBody>
          <a:bodyPr/>
          <a:lstStyle/>
          <a:p>
            <a:r>
              <a:rPr lang="en-US" b="1" dirty="0">
                <a:latin typeface="Roboto"/>
              </a:rPr>
              <a:t>Structured Query Language(SQL</a:t>
            </a:r>
            <a:r>
              <a:rPr lang="en-US" b="1" dirty="0" smtClean="0">
                <a:latin typeface="Roboto"/>
              </a:rPr>
              <a:t>) </a:t>
            </a:r>
            <a:r>
              <a:rPr lang="en-US" dirty="0" smtClean="0">
                <a:latin typeface="Roboto"/>
              </a:rPr>
              <a:t>commands </a:t>
            </a:r>
            <a:r>
              <a:rPr lang="en-US" dirty="0">
                <a:latin typeface="Roboto"/>
              </a:rPr>
              <a:t>are instructions. </a:t>
            </a:r>
            <a:endParaRPr lang="en-US" dirty="0" smtClean="0">
              <a:latin typeface="Roboto"/>
            </a:endParaRPr>
          </a:p>
          <a:p>
            <a:r>
              <a:rPr lang="en-US" dirty="0" smtClean="0">
                <a:latin typeface="Roboto"/>
              </a:rPr>
              <a:t>It </a:t>
            </a:r>
            <a:r>
              <a:rPr lang="en-US" dirty="0">
                <a:latin typeface="Roboto"/>
              </a:rPr>
              <a:t>is used to communicate with the database. It is also used to perform </a:t>
            </a:r>
            <a:r>
              <a:rPr lang="en-US" b="1" dirty="0">
                <a:latin typeface="Roboto"/>
              </a:rPr>
              <a:t>specific tasks</a:t>
            </a:r>
            <a:r>
              <a:rPr lang="en-US" dirty="0">
                <a:latin typeface="Roboto"/>
              </a:rPr>
              <a:t>, functions, and </a:t>
            </a:r>
            <a:r>
              <a:rPr lang="en-US" b="1" dirty="0">
                <a:latin typeface="Roboto"/>
              </a:rPr>
              <a:t>queries</a:t>
            </a:r>
            <a:r>
              <a:rPr lang="en-US" dirty="0">
                <a:latin typeface="Roboto"/>
              </a:rPr>
              <a:t> of data.</a:t>
            </a:r>
          </a:p>
          <a:p>
            <a:r>
              <a:rPr lang="en-US" dirty="0">
                <a:latin typeface="Roboto"/>
              </a:rPr>
              <a:t>SQL can perform various tasks like </a:t>
            </a:r>
            <a:r>
              <a:rPr lang="en-US" b="1" dirty="0">
                <a:latin typeface="Roboto"/>
              </a:rPr>
              <a:t>create </a:t>
            </a:r>
            <a:r>
              <a:rPr lang="en-US" dirty="0">
                <a:latin typeface="Roboto"/>
              </a:rPr>
              <a:t>a table, </a:t>
            </a:r>
            <a:r>
              <a:rPr lang="en-US" b="1" dirty="0">
                <a:latin typeface="Roboto"/>
              </a:rPr>
              <a:t>add</a:t>
            </a:r>
            <a:r>
              <a:rPr lang="en-US" dirty="0">
                <a:latin typeface="Roboto"/>
              </a:rPr>
              <a:t> data to tables, </a:t>
            </a:r>
            <a:r>
              <a:rPr lang="en-US" b="1" dirty="0">
                <a:latin typeface="Roboto"/>
              </a:rPr>
              <a:t>drop</a:t>
            </a:r>
            <a:r>
              <a:rPr lang="en-US" dirty="0">
                <a:latin typeface="Roboto"/>
              </a:rPr>
              <a:t> the table, </a:t>
            </a:r>
            <a:r>
              <a:rPr lang="en-US" b="1" dirty="0">
                <a:latin typeface="Roboto"/>
              </a:rPr>
              <a:t>modify</a:t>
            </a:r>
            <a:r>
              <a:rPr lang="en-US" dirty="0">
                <a:latin typeface="Roboto"/>
              </a:rPr>
              <a:t> the table, </a:t>
            </a:r>
            <a:r>
              <a:rPr lang="en-US" b="1" dirty="0">
                <a:latin typeface="Roboto"/>
              </a:rPr>
              <a:t>set permission </a:t>
            </a:r>
            <a:r>
              <a:rPr lang="en-US" dirty="0">
                <a:latin typeface="Roboto"/>
              </a:rPr>
              <a:t>for users.</a:t>
            </a:r>
          </a:p>
          <a:p>
            <a:pPr>
              <a:buFont typeface="Arial" panose="020B0604020202020204" pitchFamily="34" charset="0"/>
              <a:buChar char="•"/>
            </a:pPr>
            <a:r>
              <a:rPr lang="en-US" dirty="0" smtClean="0">
                <a:latin typeface="Roboto"/>
              </a:rPr>
              <a:t>.</a:t>
            </a:r>
            <a:endParaRPr lang="en-IN" dirty="0">
              <a:latin typeface="Roboto"/>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6005" y="243110"/>
            <a:ext cx="762000" cy="762000"/>
          </a:xfrm>
          <a:prstGeom prst="rect">
            <a:avLst/>
          </a:prstGeom>
        </p:spPr>
      </p:pic>
      <p:pic>
        <p:nvPicPr>
          <p:cNvPr id="6" name="Picture 5" descr="Untitled.png"/>
          <p:cNvPicPr>
            <a:picLocks noChangeAspect="1"/>
          </p:cNvPicPr>
          <p:nvPr/>
        </p:nvPicPr>
        <p:blipFill>
          <a:blip r:embed="rId4"/>
          <a:stretch>
            <a:fillRect/>
          </a:stretch>
        </p:blipFill>
        <p:spPr>
          <a:xfrm>
            <a:off x="207392" y="5884857"/>
            <a:ext cx="588691" cy="973143"/>
          </a:xfrm>
          <a:prstGeom prst="rect">
            <a:avLst/>
          </a:prstGeom>
        </p:spPr>
      </p:pic>
    </p:spTree>
    <p:extLst>
      <p:ext uri="{BB962C8B-B14F-4D97-AF65-F5344CB8AC3E}">
        <p14:creationId xmlns:p14="http://schemas.microsoft.com/office/powerpoint/2010/main" val="14258472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3406" y="624111"/>
            <a:ext cx="8709102" cy="658280"/>
          </a:xfrm>
        </p:spPr>
        <p:txBody>
          <a:bodyPr>
            <a:normAutofit fontScale="90000"/>
          </a:bodyPr>
          <a:lstStyle/>
          <a:p>
            <a:r>
              <a:rPr lang="en-IN" b="1" dirty="0"/>
              <a:t>Types of SQL </a:t>
            </a:r>
            <a:r>
              <a:rPr lang="en-IN" b="1" dirty="0" smtClean="0"/>
              <a:t>Commands</a:t>
            </a:r>
            <a:r>
              <a:rPr lang="en-IN" dirty="0"/>
              <a:t/>
            </a:r>
            <a:br>
              <a:rPr lang="en-IN" dirty="0"/>
            </a:br>
            <a:endParaRPr lang="en-IN" b="1" dirty="0"/>
          </a:p>
        </p:txBody>
      </p:sp>
      <p:sp>
        <p:nvSpPr>
          <p:cNvPr id="3" name="Content Placeholder 2"/>
          <p:cNvSpPr>
            <a:spLocks noGrp="1"/>
          </p:cNvSpPr>
          <p:nvPr>
            <p:ph idx="1"/>
          </p:nvPr>
        </p:nvSpPr>
        <p:spPr>
          <a:xfrm>
            <a:off x="1873406" y="1605776"/>
            <a:ext cx="9631206" cy="4305446"/>
          </a:xfrm>
        </p:spPr>
        <p:txBody>
          <a:bodyPr/>
          <a:lstStyle/>
          <a:p>
            <a:pPr>
              <a:buFont typeface="Arial" panose="020B0604020202020204" pitchFamily="34" charset="0"/>
              <a:buChar char="•"/>
            </a:pPr>
            <a:r>
              <a:rPr lang="en-US" dirty="0" smtClean="0">
                <a:latin typeface="Roboto"/>
              </a:rPr>
              <a:t>SQL </a:t>
            </a:r>
            <a:r>
              <a:rPr lang="en-US" dirty="0">
                <a:latin typeface="Roboto"/>
              </a:rPr>
              <a:t>commands are </a:t>
            </a:r>
            <a:r>
              <a:rPr lang="en-US" b="1" dirty="0">
                <a:latin typeface="Roboto"/>
              </a:rPr>
              <a:t>mainly</a:t>
            </a:r>
            <a:r>
              <a:rPr lang="en-US" dirty="0">
                <a:latin typeface="Roboto"/>
              </a:rPr>
              <a:t> categorized into </a:t>
            </a:r>
            <a:r>
              <a:rPr lang="en-US" dirty="0" smtClean="0">
                <a:latin typeface="Roboto"/>
              </a:rPr>
              <a:t>five </a:t>
            </a:r>
            <a:r>
              <a:rPr lang="en-US" dirty="0">
                <a:latin typeface="Roboto"/>
              </a:rPr>
              <a:t>categories as</a:t>
            </a:r>
            <a:r>
              <a:rPr lang="en-US" dirty="0" smtClean="0">
                <a:latin typeface="Roboto"/>
              </a:rPr>
              <a:t>:</a:t>
            </a:r>
          </a:p>
          <a:p>
            <a:pPr fontAlgn="base"/>
            <a:r>
              <a:rPr lang="en-IN" dirty="0"/>
              <a:t>DDL – Data Definition Language</a:t>
            </a:r>
          </a:p>
          <a:p>
            <a:pPr fontAlgn="base"/>
            <a:r>
              <a:rPr lang="en-IN" dirty="0" err="1"/>
              <a:t>DQl</a:t>
            </a:r>
            <a:r>
              <a:rPr lang="en-IN" dirty="0"/>
              <a:t> – Data Query Language</a:t>
            </a:r>
          </a:p>
          <a:p>
            <a:pPr fontAlgn="base"/>
            <a:r>
              <a:rPr lang="en-IN" dirty="0"/>
              <a:t>DML – Data Manipulation Language</a:t>
            </a:r>
          </a:p>
          <a:p>
            <a:pPr fontAlgn="base"/>
            <a:r>
              <a:rPr lang="en-IN" dirty="0"/>
              <a:t>DCL – Data Control </a:t>
            </a:r>
            <a:r>
              <a:rPr lang="en-IN" dirty="0" smtClean="0"/>
              <a:t>Language</a:t>
            </a:r>
          </a:p>
          <a:p>
            <a:pPr fontAlgn="base"/>
            <a:r>
              <a:rPr lang="en-IN" dirty="0"/>
              <a:t>TCL – Transaction Control </a:t>
            </a:r>
            <a:r>
              <a:rPr lang="en-IN" dirty="0" smtClean="0"/>
              <a:t>Language</a:t>
            </a:r>
            <a:endParaRPr lang="en-IN" dirty="0"/>
          </a:p>
          <a:p>
            <a:pPr>
              <a:buFont typeface="Arial" panose="020B0604020202020204" pitchFamily="34" charset="0"/>
              <a:buChar char="•"/>
            </a:pPr>
            <a:endParaRPr lang="en-IN" dirty="0">
              <a:latin typeface="Roboto"/>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6005" y="243110"/>
            <a:ext cx="762000" cy="762000"/>
          </a:xfrm>
          <a:prstGeom prst="rect">
            <a:avLst/>
          </a:prstGeom>
        </p:spPr>
      </p:pic>
      <p:pic>
        <p:nvPicPr>
          <p:cNvPr id="6" name="Picture 5" descr="Untitled.png"/>
          <p:cNvPicPr>
            <a:picLocks noChangeAspect="1"/>
          </p:cNvPicPr>
          <p:nvPr/>
        </p:nvPicPr>
        <p:blipFill>
          <a:blip r:embed="rId4"/>
          <a:stretch>
            <a:fillRect/>
          </a:stretch>
        </p:blipFill>
        <p:spPr>
          <a:xfrm>
            <a:off x="207392" y="5884857"/>
            <a:ext cx="588691" cy="973143"/>
          </a:xfrm>
          <a:prstGeom prst="rect">
            <a:avLst/>
          </a:prstGeom>
        </p:spPr>
      </p:pic>
    </p:spTree>
    <p:extLst>
      <p:ext uri="{BB962C8B-B14F-4D97-AF65-F5344CB8AC3E}">
        <p14:creationId xmlns:p14="http://schemas.microsoft.com/office/powerpoint/2010/main" val="4827122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3406" y="624111"/>
            <a:ext cx="8709102" cy="658280"/>
          </a:xfrm>
        </p:spPr>
        <p:txBody>
          <a:bodyPr>
            <a:normAutofit fontScale="90000"/>
          </a:bodyPr>
          <a:lstStyle/>
          <a:p>
            <a:r>
              <a:rPr lang="en-IN" b="1" dirty="0"/>
              <a:t>Types of SQL </a:t>
            </a:r>
            <a:r>
              <a:rPr lang="en-IN" b="1" dirty="0" smtClean="0"/>
              <a:t>Commands</a:t>
            </a:r>
            <a:r>
              <a:rPr lang="en-IN" dirty="0"/>
              <a:t/>
            </a:r>
            <a:br>
              <a:rPr lang="en-IN" dirty="0"/>
            </a:br>
            <a:endParaRPr lang="en-IN"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6005" y="243110"/>
            <a:ext cx="762000" cy="762000"/>
          </a:xfrm>
          <a:prstGeom prst="rect">
            <a:avLst/>
          </a:prstGeom>
        </p:spPr>
      </p:pic>
      <p:pic>
        <p:nvPicPr>
          <p:cNvPr id="6" name="Picture 5" descr="Untitled.png"/>
          <p:cNvPicPr>
            <a:picLocks noChangeAspect="1"/>
          </p:cNvPicPr>
          <p:nvPr/>
        </p:nvPicPr>
        <p:blipFill>
          <a:blip r:embed="rId4"/>
          <a:stretch>
            <a:fillRect/>
          </a:stretch>
        </p:blipFill>
        <p:spPr>
          <a:xfrm>
            <a:off x="207392" y="5884857"/>
            <a:ext cx="588691" cy="973143"/>
          </a:xfrm>
          <a:prstGeom prst="rect">
            <a:avLst/>
          </a:prstGeom>
        </p:spPr>
      </p:pic>
      <p:pic>
        <p:nvPicPr>
          <p:cNvPr id="1026" name="Picture 2" descr="DBMS SQL command"/>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2527203" y="1588429"/>
            <a:ext cx="6641968" cy="4399775"/>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flipH="1">
            <a:off x="4783873" y="1728439"/>
            <a:ext cx="55756" cy="3345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4783873" y="1728439"/>
            <a:ext cx="55756" cy="33454"/>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H="1">
            <a:off x="4783873" y="1728439"/>
            <a:ext cx="55756" cy="334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82307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3406" y="624111"/>
            <a:ext cx="8709102" cy="658280"/>
          </a:xfrm>
        </p:spPr>
        <p:txBody>
          <a:bodyPr>
            <a:normAutofit fontScale="90000"/>
          </a:bodyPr>
          <a:lstStyle/>
          <a:p>
            <a:r>
              <a:rPr lang="en-IN" b="1" dirty="0" smtClean="0"/>
              <a:t>1. Data Definition </a:t>
            </a:r>
            <a:r>
              <a:rPr lang="en-IN" b="1" dirty="0"/>
              <a:t>L</a:t>
            </a:r>
            <a:r>
              <a:rPr lang="en-IN" b="1" dirty="0" smtClean="0"/>
              <a:t>anguage </a:t>
            </a:r>
            <a:r>
              <a:rPr lang="en-IN" b="1" dirty="0"/>
              <a:t>(DDL)</a:t>
            </a:r>
            <a:r>
              <a:rPr lang="en-IN" dirty="0"/>
              <a:t/>
            </a:r>
            <a:br>
              <a:rPr lang="en-IN" dirty="0"/>
            </a:br>
            <a:r>
              <a:rPr lang="en-IN" dirty="0"/>
              <a:t/>
            </a:r>
            <a:br>
              <a:rPr lang="en-IN" dirty="0"/>
            </a:br>
            <a:endParaRPr lang="en-IN"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6005" y="243110"/>
            <a:ext cx="762000" cy="762000"/>
          </a:xfrm>
          <a:prstGeom prst="rect">
            <a:avLst/>
          </a:prstGeom>
        </p:spPr>
      </p:pic>
      <p:pic>
        <p:nvPicPr>
          <p:cNvPr id="6" name="Picture 5" descr="Untitled.png"/>
          <p:cNvPicPr>
            <a:picLocks noChangeAspect="1"/>
          </p:cNvPicPr>
          <p:nvPr/>
        </p:nvPicPr>
        <p:blipFill>
          <a:blip r:embed="rId4"/>
          <a:stretch>
            <a:fillRect/>
          </a:stretch>
        </p:blipFill>
        <p:spPr>
          <a:xfrm>
            <a:off x="207392" y="5884857"/>
            <a:ext cx="588691" cy="973143"/>
          </a:xfrm>
          <a:prstGeom prst="rect">
            <a:avLst/>
          </a:prstGeom>
        </p:spPr>
      </p:pic>
      <p:cxnSp>
        <p:nvCxnSpPr>
          <p:cNvPr id="7" name="Straight Connector 6"/>
          <p:cNvCxnSpPr/>
          <p:nvPr/>
        </p:nvCxnSpPr>
        <p:spPr>
          <a:xfrm flipH="1">
            <a:off x="4783873" y="1728439"/>
            <a:ext cx="55756" cy="3345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4783873" y="1728439"/>
            <a:ext cx="55756" cy="33454"/>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H="1">
            <a:off x="4783873" y="1728439"/>
            <a:ext cx="55756" cy="334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1873405" y="1405053"/>
            <a:ext cx="9746165" cy="5296829"/>
          </a:xfrm>
        </p:spPr>
        <p:txBody>
          <a:bodyPr>
            <a:normAutofit/>
          </a:bodyPr>
          <a:lstStyle/>
          <a:p>
            <a:r>
              <a:rPr lang="en-US" b="1" dirty="0"/>
              <a:t> DDL</a:t>
            </a:r>
            <a:r>
              <a:rPr lang="en-US" dirty="0"/>
              <a:t> or </a:t>
            </a:r>
            <a:r>
              <a:rPr lang="en-US" b="1" dirty="0"/>
              <a:t>Data Definition Language </a:t>
            </a:r>
            <a:r>
              <a:rPr lang="en-US" dirty="0"/>
              <a:t>actually consists of the SQL commands that can be used to </a:t>
            </a:r>
            <a:r>
              <a:rPr lang="en-US" b="1" dirty="0"/>
              <a:t>define the database schema</a:t>
            </a:r>
            <a:r>
              <a:rPr lang="en-US" dirty="0"/>
              <a:t>. It simply deals with descriptions of the database schema and is used to </a:t>
            </a:r>
            <a:r>
              <a:rPr lang="en-US" b="1" dirty="0"/>
              <a:t>create</a:t>
            </a:r>
            <a:r>
              <a:rPr lang="en-US" dirty="0"/>
              <a:t> and </a:t>
            </a:r>
            <a:r>
              <a:rPr lang="en-US" b="1" dirty="0" smtClean="0"/>
              <a:t>modify</a:t>
            </a:r>
            <a:r>
              <a:rPr lang="en-US" dirty="0" smtClean="0"/>
              <a:t> the </a:t>
            </a:r>
            <a:r>
              <a:rPr lang="en-US" dirty="0"/>
              <a:t>structure of database objects in the database</a:t>
            </a:r>
            <a:r>
              <a:rPr lang="en-US" dirty="0" smtClean="0"/>
              <a:t>.</a:t>
            </a:r>
          </a:p>
          <a:p>
            <a:r>
              <a:rPr lang="en-IN" b="1" dirty="0"/>
              <a:t>Examples of DDL commands:</a:t>
            </a:r>
            <a:endParaRPr lang="en-US" dirty="0" smtClean="0"/>
          </a:p>
          <a:p>
            <a:r>
              <a:rPr lang="en-US" b="1" dirty="0">
                <a:hlinkClick r:id="rId5"/>
              </a:rPr>
              <a:t>CREATE</a:t>
            </a:r>
            <a:r>
              <a:rPr lang="en-US" dirty="0"/>
              <a:t> – is used to create the database or its objects (like table, index, function, views, store procedure and triggers</a:t>
            </a:r>
            <a:r>
              <a:rPr lang="en-US" dirty="0" smtClean="0"/>
              <a:t>).</a:t>
            </a:r>
          </a:p>
          <a:p>
            <a:pPr fontAlgn="base"/>
            <a:r>
              <a:rPr lang="en-US" b="1" dirty="0">
                <a:hlinkClick r:id="rId6"/>
              </a:rPr>
              <a:t>DROP</a:t>
            </a:r>
            <a:r>
              <a:rPr lang="en-US" dirty="0"/>
              <a:t> – is used to delete objects from the database.</a:t>
            </a:r>
          </a:p>
          <a:p>
            <a:pPr fontAlgn="base"/>
            <a:r>
              <a:rPr lang="en-US" b="1" dirty="0">
                <a:hlinkClick r:id="rId7"/>
              </a:rPr>
              <a:t>ALTER</a:t>
            </a:r>
            <a:r>
              <a:rPr lang="en-US" dirty="0"/>
              <a:t>-is used to alter the structure of the database.</a:t>
            </a:r>
          </a:p>
          <a:p>
            <a:pPr fontAlgn="base"/>
            <a:r>
              <a:rPr lang="en-US" b="1" dirty="0">
                <a:hlinkClick r:id="rId6"/>
              </a:rPr>
              <a:t>TRUNCATE</a:t>
            </a:r>
            <a:r>
              <a:rPr lang="en-US" dirty="0"/>
              <a:t>–is used to remove all records from a table, including all spaces allocated for the records are removed.</a:t>
            </a:r>
          </a:p>
          <a:p>
            <a:pPr fontAlgn="base"/>
            <a:r>
              <a:rPr lang="en-US" b="1" dirty="0">
                <a:hlinkClick r:id="rId8"/>
              </a:rPr>
              <a:t>COMMENT</a:t>
            </a:r>
            <a:r>
              <a:rPr lang="en-US" dirty="0"/>
              <a:t> –is used to add comments to the data dictionary.</a:t>
            </a:r>
          </a:p>
          <a:p>
            <a:pPr fontAlgn="base"/>
            <a:r>
              <a:rPr lang="en-US" b="1" dirty="0">
                <a:hlinkClick r:id="rId9"/>
              </a:rPr>
              <a:t>RENAME </a:t>
            </a:r>
            <a:r>
              <a:rPr lang="en-US" dirty="0"/>
              <a:t>–is used to rename an object existing in the database.</a:t>
            </a:r>
          </a:p>
          <a:p>
            <a:endParaRPr lang="en-IN" dirty="0"/>
          </a:p>
        </p:txBody>
      </p:sp>
    </p:spTree>
    <p:extLst>
      <p:ext uri="{BB962C8B-B14F-4D97-AF65-F5344CB8AC3E}">
        <p14:creationId xmlns:p14="http://schemas.microsoft.com/office/powerpoint/2010/main" val="25486114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330605" y="4594302"/>
            <a:ext cx="2330605" cy="19960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2330605" y="3010829"/>
            <a:ext cx="3100039" cy="31223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873405" y="243111"/>
            <a:ext cx="8709103" cy="648988"/>
          </a:xfrm>
        </p:spPr>
        <p:txBody>
          <a:bodyPr>
            <a:normAutofit fontScale="90000"/>
          </a:bodyPr>
          <a:lstStyle/>
          <a:p>
            <a:r>
              <a:rPr lang="en-IN" b="1" dirty="0" smtClean="0"/>
              <a:t>DDL – CREATE statement</a:t>
            </a:r>
            <a:r>
              <a:rPr lang="en-IN" dirty="0"/>
              <a:t/>
            </a:r>
            <a:br>
              <a:rPr lang="en-IN" dirty="0"/>
            </a:br>
            <a:r>
              <a:rPr lang="en-IN" dirty="0"/>
              <a:t/>
            </a:r>
            <a:br>
              <a:rPr lang="en-IN" dirty="0"/>
            </a:br>
            <a:endParaRPr lang="en-IN"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6005" y="243110"/>
            <a:ext cx="762000" cy="762000"/>
          </a:xfrm>
          <a:prstGeom prst="rect">
            <a:avLst/>
          </a:prstGeom>
        </p:spPr>
      </p:pic>
      <p:pic>
        <p:nvPicPr>
          <p:cNvPr id="6" name="Picture 5" descr="Untitled.png"/>
          <p:cNvPicPr>
            <a:picLocks noChangeAspect="1"/>
          </p:cNvPicPr>
          <p:nvPr/>
        </p:nvPicPr>
        <p:blipFill>
          <a:blip r:embed="rId4"/>
          <a:stretch>
            <a:fillRect/>
          </a:stretch>
        </p:blipFill>
        <p:spPr>
          <a:xfrm>
            <a:off x="207392" y="5884857"/>
            <a:ext cx="588691" cy="973143"/>
          </a:xfrm>
          <a:prstGeom prst="rect">
            <a:avLst/>
          </a:prstGeom>
        </p:spPr>
      </p:pic>
      <p:cxnSp>
        <p:nvCxnSpPr>
          <p:cNvPr id="7" name="Straight Connector 6"/>
          <p:cNvCxnSpPr/>
          <p:nvPr/>
        </p:nvCxnSpPr>
        <p:spPr>
          <a:xfrm flipH="1">
            <a:off x="4783873" y="1728439"/>
            <a:ext cx="55756" cy="3345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4783873" y="1728439"/>
            <a:ext cx="55756" cy="33454"/>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H="1">
            <a:off x="4783873" y="1728439"/>
            <a:ext cx="55756" cy="334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1873405" y="1148575"/>
            <a:ext cx="9746165" cy="5553307"/>
          </a:xfrm>
        </p:spPr>
        <p:txBody>
          <a:bodyPr>
            <a:normAutofit fontScale="85000" lnSpcReduction="10000"/>
          </a:bodyPr>
          <a:lstStyle/>
          <a:p>
            <a:pPr fontAlgn="base"/>
            <a:r>
              <a:rPr lang="en-US" dirty="0">
                <a:latin typeface="Roboto"/>
              </a:rPr>
              <a:t>There are two CREATE statements available in SQL:</a:t>
            </a:r>
          </a:p>
          <a:p>
            <a:pPr fontAlgn="base"/>
            <a:r>
              <a:rPr lang="en-US" b="1" dirty="0"/>
              <a:t>CREATE DATABASE</a:t>
            </a:r>
          </a:p>
          <a:p>
            <a:pPr fontAlgn="base"/>
            <a:r>
              <a:rPr lang="en-US" b="1" dirty="0"/>
              <a:t>CREATE </a:t>
            </a:r>
            <a:r>
              <a:rPr lang="en-US" b="1" dirty="0" smtClean="0"/>
              <a:t>TABLE</a:t>
            </a:r>
          </a:p>
          <a:p>
            <a:pPr marL="0" indent="0" fontAlgn="base">
              <a:buNone/>
            </a:pPr>
            <a:endParaRPr lang="en-US" b="1" dirty="0" smtClean="0"/>
          </a:p>
          <a:p>
            <a:pPr fontAlgn="base"/>
            <a:r>
              <a:rPr lang="en-US" b="1" dirty="0" smtClean="0"/>
              <a:t>Example 1:</a:t>
            </a:r>
            <a:r>
              <a:rPr lang="en-US" b="1" dirty="0"/>
              <a:t/>
            </a:r>
            <a:br>
              <a:rPr lang="en-US" b="1" dirty="0"/>
            </a:br>
            <a:r>
              <a:rPr lang="en-US" dirty="0">
                <a:latin typeface="Roboto"/>
              </a:rPr>
              <a:t>This query will create a new database in SQL and name the database as </a:t>
            </a:r>
            <a:r>
              <a:rPr lang="en-US" dirty="0" err="1" smtClean="0">
                <a:latin typeface="Roboto"/>
              </a:rPr>
              <a:t>my_database</a:t>
            </a:r>
            <a:r>
              <a:rPr lang="en-US" dirty="0">
                <a:latin typeface="Roboto"/>
              </a:rPr>
              <a:t>.</a:t>
            </a:r>
          </a:p>
          <a:p>
            <a:pPr marL="457200" lvl="1" indent="0" fontAlgn="base">
              <a:buNone/>
            </a:pPr>
            <a:r>
              <a:rPr lang="en-US" dirty="0">
                <a:latin typeface="Lucida Console" panose="020B0609040504020204" pitchFamily="49" charset="0"/>
              </a:rPr>
              <a:t>CREATE DATABASE </a:t>
            </a:r>
            <a:r>
              <a:rPr lang="en-US" dirty="0" err="1" smtClean="0">
                <a:latin typeface="Lucida Console" panose="020B0609040504020204" pitchFamily="49" charset="0"/>
              </a:rPr>
              <a:t>my_database</a:t>
            </a:r>
            <a:r>
              <a:rPr lang="en-US" dirty="0">
                <a:latin typeface="Lucida Console" panose="020B0609040504020204" pitchFamily="49" charset="0"/>
              </a:rPr>
              <a:t>;</a:t>
            </a:r>
            <a:r>
              <a:rPr lang="en-US" b="1" dirty="0">
                <a:latin typeface="Lucida Console" panose="020B0609040504020204" pitchFamily="49" charset="0"/>
              </a:rPr>
              <a:t> </a:t>
            </a:r>
            <a:endParaRPr lang="en-US" b="1" dirty="0" smtClean="0">
              <a:latin typeface="Lucida Console" panose="020B0609040504020204" pitchFamily="49" charset="0"/>
            </a:endParaRPr>
          </a:p>
          <a:p>
            <a:pPr marL="0" indent="0" fontAlgn="base">
              <a:buNone/>
            </a:pPr>
            <a:endParaRPr lang="en-US" b="1" dirty="0" smtClean="0"/>
          </a:p>
          <a:p>
            <a:pPr fontAlgn="base">
              <a:buFont typeface="Courier New" panose="02070309020205020404" pitchFamily="49" charset="0"/>
              <a:buChar char="o"/>
            </a:pPr>
            <a:r>
              <a:rPr lang="en-US" b="1" dirty="0" smtClean="0"/>
              <a:t>Example 2:</a:t>
            </a:r>
            <a:endParaRPr lang="en-US" b="1" dirty="0"/>
          </a:p>
          <a:p>
            <a:pPr fontAlgn="base">
              <a:buFont typeface="Courier New" panose="02070309020205020404" pitchFamily="49" charset="0"/>
              <a:buChar char="o"/>
            </a:pPr>
            <a:r>
              <a:rPr lang="en-US" dirty="0">
                <a:latin typeface="Roboto"/>
              </a:rPr>
              <a:t>This query will create a table named Students with three columns, ROLL_NO, NAME and SUBJECT.</a:t>
            </a:r>
          </a:p>
          <a:p>
            <a:pPr fontAlgn="base">
              <a:buFont typeface="Courier New" panose="02070309020205020404" pitchFamily="49" charset="0"/>
              <a:buChar char="o"/>
            </a:pPr>
            <a:endParaRPr lang="en-US" b="1" dirty="0"/>
          </a:p>
          <a:p>
            <a:pPr marL="457200" lvl="1" indent="0" fontAlgn="base">
              <a:buNone/>
            </a:pPr>
            <a:r>
              <a:rPr lang="en-US" dirty="0">
                <a:latin typeface="Lucida Console" panose="020B0609040504020204" pitchFamily="49" charset="0"/>
              </a:rPr>
              <a:t>CREATE TABLE Students</a:t>
            </a:r>
          </a:p>
          <a:p>
            <a:pPr marL="457200" lvl="1" indent="0" fontAlgn="base">
              <a:buNone/>
            </a:pPr>
            <a:r>
              <a:rPr lang="en-US" dirty="0">
                <a:latin typeface="Lucida Console" panose="020B0609040504020204" pitchFamily="49" charset="0"/>
              </a:rPr>
              <a:t>(</a:t>
            </a:r>
          </a:p>
          <a:p>
            <a:pPr marL="457200" lvl="1" indent="0" fontAlgn="base">
              <a:buNone/>
            </a:pPr>
            <a:r>
              <a:rPr lang="en-US" dirty="0">
                <a:latin typeface="Lucida Console" panose="020B0609040504020204" pitchFamily="49" charset="0"/>
              </a:rPr>
              <a:t>ROLL_NO </a:t>
            </a:r>
            <a:r>
              <a:rPr lang="en-US" dirty="0" err="1">
                <a:latin typeface="Lucida Console" panose="020B0609040504020204" pitchFamily="49" charset="0"/>
              </a:rPr>
              <a:t>int</a:t>
            </a:r>
            <a:r>
              <a:rPr lang="en-US" dirty="0">
                <a:latin typeface="Lucida Console" panose="020B0609040504020204" pitchFamily="49" charset="0"/>
              </a:rPr>
              <a:t>(3),</a:t>
            </a:r>
          </a:p>
          <a:p>
            <a:pPr marL="457200" lvl="1" indent="0" fontAlgn="base">
              <a:buNone/>
            </a:pPr>
            <a:r>
              <a:rPr lang="en-US" dirty="0">
                <a:latin typeface="Lucida Console" panose="020B0609040504020204" pitchFamily="49" charset="0"/>
              </a:rPr>
              <a:t>NAME varchar(20),</a:t>
            </a:r>
          </a:p>
          <a:p>
            <a:pPr marL="457200" lvl="1" indent="0" fontAlgn="base">
              <a:buNone/>
            </a:pPr>
            <a:r>
              <a:rPr lang="en-US" dirty="0">
                <a:latin typeface="Lucida Console" panose="020B0609040504020204" pitchFamily="49" charset="0"/>
              </a:rPr>
              <a:t>SUBJECT varchar(20),</a:t>
            </a:r>
          </a:p>
          <a:p>
            <a:pPr marL="457200" lvl="1" indent="0" fontAlgn="base">
              <a:buNone/>
            </a:pPr>
            <a:r>
              <a:rPr lang="en-US" dirty="0">
                <a:latin typeface="Lucida Console" panose="020B0609040504020204" pitchFamily="49" charset="0"/>
              </a:rPr>
              <a:t>);</a:t>
            </a:r>
          </a:p>
          <a:p>
            <a:pPr fontAlgn="base"/>
            <a:endParaRPr lang="en-US" b="1" dirty="0"/>
          </a:p>
          <a:p>
            <a:endParaRPr lang="en-IN" dirty="0"/>
          </a:p>
        </p:txBody>
      </p:sp>
      <p:sp>
        <p:nvSpPr>
          <p:cNvPr id="5" name="Rectangle 1"/>
          <p:cNvSpPr>
            <a:spLocks noChangeArrowheads="1"/>
          </p:cNvSpPr>
          <p:nvPr/>
        </p:nvSpPr>
        <p:spPr bwMode="auto">
          <a:xfrm>
            <a:off x="0" y="51640"/>
            <a:ext cx="65" cy="35391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3023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44394" y="4994031"/>
            <a:ext cx="2025748" cy="36576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p:cNvSpPr/>
          <p:nvPr/>
        </p:nvSpPr>
        <p:spPr>
          <a:xfrm>
            <a:off x="1786597" y="4642338"/>
            <a:ext cx="3882683" cy="32355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p:cNvSpPr/>
          <p:nvPr/>
        </p:nvSpPr>
        <p:spPr>
          <a:xfrm>
            <a:off x="3165231" y="3024554"/>
            <a:ext cx="1477107" cy="33762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p:cNvSpPr/>
          <p:nvPr/>
        </p:nvSpPr>
        <p:spPr>
          <a:xfrm>
            <a:off x="1744394" y="2996418"/>
            <a:ext cx="1505243" cy="77372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1873405" y="243111"/>
            <a:ext cx="8709103" cy="648988"/>
          </a:xfrm>
        </p:spPr>
        <p:txBody>
          <a:bodyPr>
            <a:normAutofit fontScale="90000"/>
          </a:bodyPr>
          <a:lstStyle/>
          <a:p>
            <a:r>
              <a:rPr lang="en-IN" b="1" dirty="0" smtClean="0"/>
              <a:t>DDL – DROP statement</a:t>
            </a:r>
            <a:r>
              <a:rPr lang="en-IN" dirty="0"/>
              <a:t/>
            </a:r>
            <a:br>
              <a:rPr lang="en-IN" dirty="0"/>
            </a:br>
            <a:r>
              <a:rPr lang="en-IN" dirty="0"/>
              <a:t/>
            </a:r>
            <a:br>
              <a:rPr lang="en-IN" dirty="0"/>
            </a:br>
            <a:endParaRPr lang="en-IN"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6005" y="243110"/>
            <a:ext cx="762000" cy="762000"/>
          </a:xfrm>
          <a:prstGeom prst="rect">
            <a:avLst/>
          </a:prstGeom>
        </p:spPr>
      </p:pic>
      <p:pic>
        <p:nvPicPr>
          <p:cNvPr id="6" name="Picture 5" descr="Untitled.png"/>
          <p:cNvPicPr>
            <a:picLocks noChangeAspect="1"/>
          </p:cNvPicPr>
          <p:nvPr/>
        </p:nvPicPr>
        <p:blipFill>
          <a:blip r:embed="rId4"/>
          <a:stretch>
            <a:fillRect/>
          </a:stretch>
        </p:blipFill>
        <p:spPr>
          <a:xfrm>
            <a:off x="207392" y="5884857"/>
            <a:ext cx="588691" cy="973143"/>
          </a:xfrm>
          <a:prstGeom prst="rect">
            <a:avLst/>
          </a:prstGeom>
        </p:spPr>
      </p:pic>
      <p:cxnSp>
        <p:nvCxnSpPr>
          <p:cNvPr id="7" name="Straight Connector 6"/>
          <p:cNvCxnSpPr/>
          <p:nvPr/>
        </p:nvCxnSpPr>
        <p:spPr>
          <a:xfrm flipH="1">
            <a:off x="4783873" y="1728439"/>
            <a:ext cx="55756" cy="3345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4783873" y="1728439"/>
            <a:ext cx="55756" cy="33454"/>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H="1">
            <a:off x="4783873" y="1728439"/>
            <a:ext cx="55756" cy="334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1702191" y="984739"/>
            <a:ext cx="9917379" cy="5717144"/>
          </a:xfrm>
        </p:spPr>
        <p:txBody>
          <a:bodyPr>
            <a:normAutofit/>
          </a:bodyPr>
          <a:lstStyle/>
          <a:p>
            <a:pPr marL="0" indent="0" fontAlgn="base">
              <a:buNone/>
            </a:pPr>
            <a:r>
              <a:rPr lang="en-US" dirty="0"/>
              <a:t>DROP is used to delete a whole database or just a </a:t>
            </a:r>
            <a:r>
              <a:rPr lang="en-US" dirty="0" smtClean="0"/>
              <a:t>table. </a:t>
            </a:r>
          </a:p>
          <a:p>
            <a:pPr marL="0" indent="0" fontAlgn="base">
              <a:buNone/>
            </a:pPr>
            <a:r>
              <a:rPr lang="en-US" b="1" dirty="0"/>
              <a:t>Syntax</a:t>
            </a:r>
            <a:r>
              <a:rPr lang="en-US" b="1" dirty="0" smtClean="0"/>
              <a:t>:</a:t>
            </a:r>
            <a:endParaRPr lang="en-US" b="1" dirty="0"/>
          </a:p>
          <a:p>
            <a:pPr marL="0" indent="0" fontAlgn="base">
              <a:buNone/>
            </a:pPr>
            <a:r>
              <a:rPr lang="en-US" b="1" dirty="0"/>
              <a:t>DROP object </a:t>
            </a:r>
            <a:r>
              <a:rPr lang="en-US" b="1" dirty="0" err="1" smtClean="0"/>
              <a:t>object_name</a:t>
            </a:r>
            <a:endParaRPr lang="en-US" b="1" dirty="0" smtClean="0"/>
          </a:p>
          <a:p>
            <a:pPr marL="0" indent="0" fontAlgn="base">
              <a:buNone/>
            </a:pPr>
            <a:endParaRPr lang="en-US" b="1" dirty="0" smtClean="0"/>
          </a:p>
          <a:p>
            <a:pPr fontAlgn="base"/>
            <a:r>
              <a:rPr lang="en-US" b="1" dirty="0" smtClean="0"/>
              <a:t>Example 1:</a:t>
            </a:r>
            <a:endParaRPr lang="en-US" b="1" dirty="0"/>
          </a:p>
          <a:p>
            <a:pPr marL="0" indent="0" fontAlgn="base">
              <a:buNone/>
            </a:pPr>
            <a:r>
              <a:rPr lang="en-US" b="1" dirty="0"/>
              <a:t>DROP TABLE </a:t>
            </a:r>
            <a:r>
              <a:rPr lang="en-US" b="1" dirty="0" err="1" smtClean="0"/>
              <a:t>table_name</a:t>
            </a:r>
            <a:r>
              <a:rPr lang="en-US" b="1" dirty="0"/>
              <a:t>;</a:t>
            </a:r>
          </a:p>
          <a:p>
            <a:pPr marL="0" indent="0" fontAlgn="base">
              <a:buNone/>
            </a:pPr>
            <a:r>
              <a:rPr lang="en-US" b="1" dirty="0" err="1"/>
              <a:t>table_name</a:t>
            </a:r>
            <a:r>
              <a:rPr lang="en-US" dirty="0"/>
              <a:t>: </a:t>
            </a:r>
            <a:r>
              <a:rPr lang="en-US" dirty="0" smtClean="0"/>
              <a:t>               Name </a:t>
            </a:r>
            <a:r>
              <a:rPr lang="en-US" dirty="0"/>
              <a:t>of the table to be deleted</a:t>
            </a:r>
            <a:r>
              <a:rPr lang="en-US" dirty="0" smtClean="0"/>
              <a:t>.</a:t>
            </a:r>
          </a:p>
          <a:p>
            <a:pPr marL="0" indent="0" fontAlgn="base">
              <a:buNone/>
            </a:pPr>
            <a:endParaRPr lang="en-US" dirty="0"/>
          </a:p>
          <a:p>
            <a:pPr fontAlgn="base"/>
            <a:r>
              <a:rPr lang="en-US" b="1" dirty="0" smtClean="0"/>
              <a:t>Example 2</a:t>
            </a:r>
            <a:endParaRPr lang="en-US" b="1" dirty="0"/>
          </a:p>
          <a:p>
            <a:pPr marL="0" indent="0" fontAlgn="base">
              <a:buNone/>
            </a:pPr>
            <a:r>
              <a:rPr lang="en-US" b="1" dirty="0"/>
              <a:t>DROP DATABASE </a:t>
            </a:r>
            <a:r>
              <a:rPr lang="en-US" b="1" dirty="0" err="1"/>
              <a:t>database_name</a:t>
            </a:r>
            <a:r>
              <a:rPr lang="en-US" b="1" dirty="0"/>
              <a:t>;</a:t>
            </a:r>
          </a:p>
          <a:p>
            <a:pPr marL="0" indent="0" fontAlgn="base">
              <a:buNone/>
            </a:pPr>
            <a:r>
              <a:rPr lang="en-US" b="1" dirty="0" err="1"/>
              <a:t>database_name</a:t>
            </a:r>
            <a:r>
              <a:rPr lang="en-US" b="1" dirty="0"/>
              <a:t>:</a:t>
            </a:r>
            <a:r>
              <a:rPr lang="en-US" dirty="0"/>
              <a:t> </a:t>
            </a:r>
            <a:r>
              <a:rPr lang="en-US" dirty="0" smtClean="0"/>
              <a:t>                                Name </a:t>
            </a:r>
            <a:r>
              <a:rPr lang="en-US" dirty="0"/>
              <a:t>of the database to be deleted</a:t>
            </a:r>
            <a:r>
              <a:rPr lang="en-US" dirty="0" smtClean="0"/>
              <a:t>.</a:t>
            </a:r>
          </a:p>
          <a:p>
            <a:endParaRPr lang="en-US" dirty="0"/>
          </a:p>
          <a:p>
            <a:r>
              <a:rPr lang="en-US" dirty="0" smtClean="0"/>
              <a:t>Here, table </a:t>
            </a:r>
            <a:r>
              <a:rPr lang="en-US" dirty="0"/>
              <a:t>is deleted with its full structure.</a:t>
            </a:r>
            <a:endParaRPr lang="en-IN" dirty="0"/>
          </a:p>
        </p:txBody>
      </p:sp>
      <p:sp>
        <p:nvSpPr>
          <p:cNvPr id="5" name="Rectangle 1"/>
          <p:cNvSpPr>
            <a:spLocks noChangeArrowheads="1"/>
          </p:cNvSpPr>
          <p:nvPr/>
        </p:nvSpPr>
        <p:spPr bwMode="auto">
          <a:xfrm>
            <a:off x="0" y="51640"/>
            <a:ext cx="65" cy="35391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16" name="Straight Arrow Connector 15"/>
          <p:cNvCxnSpPr/>
          <p:nvPr/>
        </p:nvCxnSpPr>
        <p:spPr>
          <a:xfrm flipH="1">
            <a:off x="3882683" y="5190978"/>
            <a:ext cx="173032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3348111" y="3559126"/>
            <a:ext cx="74558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262050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1324</TotalTime>
  <Words>1030</Words>
  <Application>Microsoft Office PowerPoint</Application>
  <PresentationFormat>Widescreen</PresentationFormat>
  <Paragraphs>243</Paragraphs>
  <Slides>21</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Century Gothic</vt:lpstr>
      <vt:lpstr>Courier New</vt:lpstr>
      <vt:lpstr>Lucida Console</vt:lpstr>
      <vt:lpstr>Roboto</vt:lpstr>
      <vt:lpstr>Wingdings</vt:lpstr>
      <vt:lpstr>Wingdings 3</vt:lpstr>
      <vt:lpstr>Wisp</vt:lpstr>
      <vt:lpstr>Session 3  SQL COMMANDS </vt:lpstr>
      <vt:lpstr>Contents</vt:lpstr>
      <vt:lpstr>Session 2 Review</vt:lpstr>
      <vt:lpstr>Introduction to SQL Commands</vt:lpstr>
      <vt:lpstr>Types of SQL Commands </vt:lpstr>
      <vt:lpstr>Types of SQL Commands </vt:lpstr>
      <vt:lpstr>1. Data Definition Language (DDL)  </vt:lpstr>
      <vt:lpstr>DDL – CREATE statement  </vt:lpstr>
      <vt:lpstr>DDL – DROP statement  </vt:lpstr>
      <vt:lpstr>DDL – ALTER statement</vt:lpstr>
      <vt:lpstr>DDL – TRUNCATE statement  TRUNCATE is used to delete all the rows from the table and free the space containing the table.   Truncate preserves the structure of the table for future use.  Syntax: TRUNCATE TABLE table_name;     Example: TRUNCATE TABLE EMPLOYEE;   </vt:lpstr>
      <vt:lpstr>DDL – COMMENT statement</vt:lpstr>
      <vt:lpstr>DDL – RENAME statement</vt:lpstr>
      <vt:lpstr>2. Data Manipulation Language (DML)</vt:lpstr>
      <vt:lpstr>DML – INSERT statement</vt:lpstr>
      <vt:lpstr>DML – UPDATE statement</vt:lpstr>
      <vt:lpstr>DML – DELETE statement</vt:lpstr>
      <vt:lpstr>3. Data Control Language (DCL)</vt:lpstr>
      <vt:lpstr>4. Transaction Control Language (TCL)</vt:lpstr>
      <vt:lpstr>5. Data Query Language (DQL)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111</cp:revision>
  <dcterms:created xsi:type="dcterms:W3CDTF">2019-10-07T23:15:15Z</dcterms:created>
  <dcterms:modified xsi:type="dcterms:W3CDTF">2019-10-11T01:30:06Z</dcterms:modified>
</cp:coreProperties>
</file>