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oboto Serif"/>
      <p:regular r:id="rId16"/>
      <p:bold r:id="rId17"/>
      <p:italic r:id="rId18"/>
      <p:boldItalic r:id="rId19"/>
    </p:embeddedFont>
    <p:embeddedFont>
      <p:font typeface="Roboto Serif Light"/>
      <p:regular r:id="rId20"/>
      <p:bold r:id="rId21"/>
      <p:italic r:id="rId22"/>
      <p:boldItalic r:id="rId23"/>
    </p:embeddedFont>
    <p:embeddedFont>
      <p:font typeface="Inter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Inter Medium"/>
      <p:regular r:id="rId32"/>
      <p:bold r:id="rId33"/>
      <p:italic r:id="rId34"/>
      <p:boldItalic r:id="rId35"/>
    </p:embeddedFont>
    <p:embeddedFont>
      <p:font typeface="Roboto Serif SemiBold"/>
      <p:regular r:id="rId36"/>
      <p:bold r:id="rId37"/>
      <p:italic r:id="rId38"/>
      <p:boldItalic r:id="rId39"/>
    </p:embeddedFont>
    <p:embeddedFont>
      <p:font typeface="Roboto Serif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83B052-8282-4359-BFD1-D6CAB450CFE7}">
  <a:tblStyle styleId="{AE83B052-8282-4359-BFD1-D6CAB450C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erifMedium-regular.fntdata"/><Relationship Id="rId20" Type="http://schemas.openxmlformats.org/officeDocument/2006/relationships/font" Target="fonts/RobotoSerifLight-regular.fntdata"/><Relationship Id="rId42" Type="http://schemas.openxmlformats.org/officeDocument/2006/relationships/font" Target="fonts/RobotoSerifMedium-italic.fntdata"/><Relationship Id="rId41" Type="http://schemas.openxmlformats.org/officeDocument/2006/relationships/font" Target="fonts/RobotoSerifMedium-bold.fntdata"/><Relationship Id="rId22" Type="http://schemas.openxmlformats.org/officeDocument/2006/relationships/font" Target="fonts/RobotoSerifLight-italic.fntdata"/><Relationship Id="rId21" Type="http://schemas.openxmlformats.org/officeDocument/2006/relationships/font" Target="fonts/RobotoSerifLight-bold.fntdata"/><Relationship Id="rId43" Type="http://schemas.openxmlformats.org/officeDocument/2006/relationships/font" Target="fonts/RobotoSerifMedium-boldItalic.fntdata"/><Relationship Id="rId24" Type="http://schemas.openxmlformats.org/officeDocument/2006/relationships/font" Target="fonts/Inter-regular.fntdata"/><Relationship Id="rId23" Type="http://schemas.openxmlformats.org/officeDocument/2006/relationships/font" Target="fonts/RobotoSerif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Inter-italic.fntdata"/><Relationship Id="rId25" Type="http://schemas.openxmlformats.org/officeDocument/2006/relationships/font" Target="fonts/Inter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Inter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Mon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4.xml"/><Relationship Id="rId33" Type="http://schemas.openxmlformats.org/officeDocument/2006/relationships/font" Target="fonts/InterMedium-bold.fntdata"/><Relationship Id="rId10" Type="http://schemas.openxmlformats.org/officeDocument/2006/relationships/slide" Target="slides/slide3.xml"/><Relationship Id="rId32" Type="http://schemas.openxmlformats.org/officeDocument/2006/relationships/font" Target="fonts/InterMedium-regular.fntdata"/><Relationship Id="rId13" Type="http://schemas.openxmlformats.org/officeDocument/2006/relationships/slide" Target="slides/slide6.xml"/><Relationship Id="rId35" Type="http://schemas.openxmlformats.org/officeDocument/2006/relationships/font" Target="fonts/InterMedium-boldItalic.fntdata"/><Relationship Id="rId12" Type="http://schemas.openxmlformats.org/officeDocument/2006/relationships/slide" Target="slides/slide5.xml"/><Relationship Id="rId34" Type="http://schemas.openxmlformats.org/officeDocument/2006/relationships/font" Target="fonts/InterMedium-italic.fntdata"/><Relationship Id="rId15" Type="http://schemas.openxmlformats.org/officeDocument/2006/relationships/slide" Target="slides/slide8.xml"/><Relationship Id="rId37" Type="http://schemas.openxmlformats.org/officeDocument/2006/relationships/font" Target="fonts/RobotoSerifSemiBold-bold.fntdata"/><Relationship Id="rId14" Type="http://schemas.openxmlformats.org/officeDocument/2006/relationships/slide" Target="slides/slide7.xml"/><Relationship Id="rId36" Type="http://schemas.openxmlformats.org/officeDocument/2006/relationships/font" Target="fonts/RobotoSerifSemiBold-regular.fntdata"/><Relationship Id="rId17" Type="http://schemas.openxmlformats.org/officeDocument/2006/relationships/font" Target="fonts/RobotoSerif-bold.fntdata"/><Relationship Id="rId39" Type="http://schemas.openxmlformats.org/officeDocument/2006/relationships/font" Target="fonts/RobotoSerifSemiBold-boldItalic.fntdata"/><Relationship Id="rId16" Type="http://schemas.openxmlformats.org/officeDocument/2006/relationships/font" Target="fonts/RobotoSerif-regular.fntdata"/><Relationship Id="rId38" Type="http://schemas.openxmlformats.org/officeDocument/2006/relationships/font" Target="fonts/RobotoSerifSemiBold-italic.fntdata"/><Relationship Id="rId19" Type="http://schemas.openxmlformats.org/officeDocument/2006/relationships/font" Target="fonts/RobotoSerif-boldItalic.fntdata"/><Relationship Id="rId18" Type="http://schemas.openxmlformats.org/officeDocument/2006/relationships/font" Target="fonts/RobotoSerif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88c3ee1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88c3ee1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88c3ee1f2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488c3ee1f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88c3ee1f2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88c3ee1f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88c3ee1f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488c3ee1f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488d9bee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488d9bee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88d9bee2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88d9bee2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88c3ee1f2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88c3ee1f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88d9bee25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88d9bee25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2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2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2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5" name="Google Shape;105;p22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2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2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2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3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23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3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3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3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6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7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7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7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29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0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31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" name="Google Shape;163;p31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1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3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1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31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" name="Google Shape;169;p31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1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31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2" name="Google Shape;172;p31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1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31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5" name="Google Shape;175;p31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176" name="Google Shape;176;p31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1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1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32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32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8" name="Google Shape;188;p32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9" name="Google Shape;189;p32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5" name="Google Shape;195;p33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3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03" name="Google Shape;203;p35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9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9" name="Google Shape;219;p39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9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39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2" name="Google Shape;222;p39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39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1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41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1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42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8" name="Google Shape;238;p42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9" name="Google Shape;239;p42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2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42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42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42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" name="Google Shape;244;p42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43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50" name="Google Shape;250;p43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56" name="Google Shape;256;p44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44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44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5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5" name="Google Shape;265;p45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5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46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46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6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46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6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7" name="Google Shape;28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1" name="Google Shape;291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4" name="Google Shape;314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07.April.2025</a:t>
            </a:r>
            <a:endParaRPr/>
          </a:p>
        </p:txBody>
      </p:sp>
      <p:sp>
        <p:nvSpPr>
          <p:cNvPr id="320" name="Google Shape;320;p54"/>
          <p:cNvSpPr txBox="1"/>
          <p:nvPr>
            <p:ph idx="4294967295" type="title"/>
          </p:nvPr>
        </p:nvSpPr>
        <p:spPr>
          <a:xfrm>
            <a:off x="3843400" y="1971900"/>
            <a:ext cx="4673100" cy="1514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oboto Serif"/>
                <a:ea typeface="Roboto Serif"/>
                <a:cs typeface="Roboto Serif"/>
                <a:sym typeface="Roboto Serif"/>
              </a:rPr>
              <a:t>ML  MarshMallow</a:t>
            </a:r>
            <a:br>
              <a:rPr lang="en" sz="8300"/>
            </a:br>
            <a:r>
              <a:rPr b="0" lang="en" sz="1400"/>
              <a:t> </a:t>
            </a:r>
            <a:endParaRPr b="0" sz="1400"/>
          </a:p>
        </p:txBody>
      </p:sp>
      <p:sp>
        <p:nvSpPr>
          <p:cNvPr id="321" name="Google Shape;321;p54"/>
          <p:cNvSpPr txBox="1"/>
          <p:nvPr>
            <p:ph idx="4294967295" type="title"/>
          </p:nvPr>
        </p:nvSpPr>
        <p:spPr>
          <a:xfrm>
            <a:off x="3843400" y="2834775"/>
            <a:ext cx="4673100" cy="1514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Serif"/>
                <a:ea typeface="Roboto Serif"/>
                <a:cs typeface="Roboto Serif"/>
                <a:sym typeface="Roboto Serif"/>
              </a:rPr>
              <a:t>SeungJu Paek </a:t>
            </a:r>
            <a:endParaRPr sz="15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Serif"/>
                <a:ea typeface="Roboto Serif"/>
                <a:cs typeface="Roboto Serif"/>
                <a:sym typeface="Roboto Serif"/>
              </a:rPr>
              <a:t>Shirley Lau </a:t>
            </a:r>
            <a:endParaRPr sz="15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Serif"/>
                <a:ea typeface="Roboto Serif"/>
                <a:cs typeface="Roboto Serif"/>
                <a:sym typeface="Roboto Serif"/>
              </a:rPr>
              <a:t>Pia Rosebelle Dela Paz </a:t>
            </a:r>
            <a:endParaRPr sz="15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Serif"/>
                <a:ea typeface="Roboto Serif"/>
                <a:cs typeface="Roboto Serif"/>
                <a:sym typeface="Roboto Serif"/>
              </a:rPr>
              <a:t>Yaren Durgun</a:t>
            </a:r>
            <a:endParaRPr b="0" sz="1500"/>
          </a:p>
        </p:txBody>
      </p:sp>
      <p:pic>
        <p:nvPicPr>
          <p:cNvPr id="322" name="Google Shape;32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698" y="1555780"/>
            <a:ext cx="6395175" cy="12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idx="1" type="body"/>
          </p:nvPr>
        </p:nvSpPr>
        <p:spPr>
          <a:xfrm>
            <a:off x="91425" y="-106675"/>
            <a:ext cx="8599500" cy="13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 Serif"/>
                <a:ea typeface="Roboto Serif"/>
                <a:cs typeface="Roboto Serif"/>
                <a:sym typeface="Roboto Serif"/>
              </a:rPr>
              <a:t>Problem Statement</a:t>
            </a:r>
            <a:endParaRPr b="1" sz="35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28" name="Google Shape;328;p55"/>
          <p:cNvSpPr txBox="1"/>
          <p:nvPr/>
        </p:nvSpPr>
        <p:spPr>
          <a:xfrm>
            <a:off x="371625" y="1509075"/>
            <a:ext cx="8439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“ </a:t>
            </a:r>
            <a:r>
              <a:rPr lang="en" sz="2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To design end-to-end </a:t>
            </a:r>
            <a:r>
              <a:rPr b="1" lang="en" sz="2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RAG pipeline</a:t>
            </a:r>
            <a:r>
              <a:rPr lang="en" sz="2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using a real-world dataset composed of </a:t>
            </a:r>
            <a:r>
              <a:rPr b="1" lang="en" sz="2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unstructured</a:t>
            </a:r>
            <a:r>
              <a:rPr b="1" lang="en" sz="2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text </a:t>
            </a:r>
            <a:r>
              <a:rPr lang="en" sz="3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”</a:t>
            </a:r>
            <a:endParaRPr sz="3000">
              <a:solidFill>
                <a:schemeClr val="dk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29" name="Google Shape;329;p55"/>
          <p:cNvSpPr txBox="1"/>
          <p:nvPr/>
        </p:nvSpPr>
        <p:spPr>
          <a:xfrm>
            <a:off x="371625" y="2822750"/>
            <a:ext cx="8439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erif"/>
              <a:buChar char="●"/>
            </a:pPr>
            <a:r>
              <a:rPr lang="en" sz="16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Transform messy web data into structured knowledge </a:t>
            </a:r>
            <a:endParaRPr sz="16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erif"/>
              <a:buChar char="●"/>
            </a:pPr>
            <a:r>
              <a:rPr lang="en" sz="16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Build an intelligent agent on top of it</a:t>
            </a:r>
            <a:endParaRPr sz="16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91425" y="0"/>
            <a:ext cx="85995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 Serif"/>
                <a:ea typeface="Roboto Serif"/>
                <a:cs typeface="Roboto Serif"/>
                <a:sym typeface="Roboto Serif"/>
              </a:rPr>
              <a:t>Overall Architecture</a:t>
            </a:r>
            <a:endParaRPr b="1" sz="35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35" name="Google Shape;335;p56"/>
          <p:cNvSpPr txBox="1"/>
          <p:nvPr/>
        </p:nvSpPr>
        <p:spPr>
          <a:xfrm>
            <a:off x="91425" y="145940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Load JSON                 Chunking the data    </a:t>
            </a:r>
            <a:r>
              <a:rPr lang="en" sz="16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r>
              <a:rPr lang="en" sz="16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            Embedding       </a:t>
            </a:r>
            <a:r>
              <a:rPr lang="en" sz="16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      Store in ChromaDB</a:t>
            </a:r>
            <a:endParaRPr sz="16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6" name="Google Shape;336;p56"/>
          <p:cNvSpPr txBox="1"/>
          <p:nvPr/>
        </p:nvSpPr>
        <p:spPr>
          <a:xfrm>
            <a:off x="192150" y="3469675"/>
            <a:ext cx="886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LLM to summarize the result   </a:t>
            </a:r>
            <a:r>
              <a:rPr lang="en" sz="16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                      Perform similarity search &amp; retrieve result </a:t>
            </a:r>
            <a:endParaRPr sz="16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337" name="Google Shape;337;p5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92600" y="2149426"/>
            <a:ext cx="612125" cy="6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6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405900" y="2225625"/>
            <a:ext cx="612125" cy="6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6"/>
          <p:cNvPicPr preferRelativeResize="0"/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2854725" y="2149425"/>
            <a:ext cx="612125" cy="6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6"/>
          <p:cNvPicPr preferRelativeResize="0"/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7537800" y="2275825"/>
            <a:ext cx="612125" cy="6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6"/>
          <p:cNvPicPr preferRelativeResize="0"/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1375925" y="4105937"/>
            <a:ext cx="738900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6"/>
          <p:cNvPicPr preferRelativeResize="0"/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6602200" y="4140324"/>
            <a:ext cx="670125" cy="67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56"/>
          <p:cNvCxnSpPr/>
          <p:nvPr/>
        </p:nvCxnSpPr>
        <p:spPr>
          <a:xfrm>
            <a:off x="1516925" y="1686650"/>
            <a:ext cx="445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56"/>
          <p:cNvCxnSpPr/>
          <p:nvPr/>
        </p:nvCxnSpPr>
        <p:spPr>
          <a:xfrm>
            <a:off x="4572000" y="1686650"/>
            <a:ext cx="445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56"/>
          <p:cNvCxnSpPr/>
          <p:nvPr/>
        </p:nvCxnSpPr>
        <p:spPr>
          <a:xfrm>
            <a:off x="6460900" y="1686650"/>
            <a:ext cx="445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56"/>
          <p:cNvCxnSpPr/>
          <p:nvPr/>
        </p:nvCxnSpPr>
        <p:spPr>
          <a:xfrm>
            <a:off x="8709075" y="1994275"/>
            <a:ext cx="0" cy="1336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56"/>
          <p:cNvCxnSpPr/>
          <p:nvPr/>
        </p:nvCxnSpPr>
        <p:spPr>
          <a:xfrm rot="10800000">
            <a:off x="3532550" y="3689600"/>
            <a:ext cx="68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idx="4294967295" type="title"/>
          </p:nvPr>
        </p:nvSpPr>
        <p:spPr>
          <a:xfrm>
            <a:off x="226525" y="419400"/>
            <a:ext cx="526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oboto Serif"/>
                <a:ea typeface="Roboto Serif"/>
                <a:cs typeface="Roboto Serif"/>
                <a:sym typeface="Roboto Serif"/>
              </a:rPr>
              <a:t>Embedding Logics</a:t>
            </a:r>
            <a:endParaRPr sz="35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53" name="Google Shape;353;p57"/>
          <p:cNvSpPr txBox="1"/>
          <p:nvPr/>
        </p:nvSpPr>
        <p:spPr>
          <a:xfrm>
            <a:off x="226525" y="1621650"/>
            <a:ext cx="8439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Cluster Semantic Chunking</a:t>
            </a:r>
            <a:endParaRPr b="1" sz="18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Light"/>
              <a:buChar char="●"/>
            </a:pP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Splits text into sentences</a:t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Light"/>
              <a:buChar char="●"/>
            </a:pP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Each sentence is passed to a pretrained embedding model </a:t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→ obtain the vector representation</a:t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Light"/>
              <a:buChar char="●"/>
            </a:pP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The vectors are grouped into clusters using KMeans </a:t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→ forming semantically coherent chunks</a:t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Embedding Model</a:t>
            </a:r>
            <a:endParaRPr b="1" sz="18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Char char="●"/>
            </a:pPr>
            <a:r>
              <a:rPr lang="en" sz="18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all-MiniLM-L6-v2</a:t>
            </a: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 was used → provides good balance between speed and performance</a:t>
            </a:r>
            <a:endParaRPr b="1" sz="18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8"/>
          <p:cNvSpPr txBox="1"/>
          <p:nvPr>
            <p:ph idx="4" type="title"/>
          </p:nvPr>
        </p:nvSpPr>
        <p:spPr>
          <a:xfrm>
            <a:off x="226525" y="419400"/>
            <a:ext cx="526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oboto Serif"/>
                <a:ea typeface="Roboto Serif"/>
                <a:cs typeface="Roboto Serif"/>
                <a:sym typeface="Roboto Serif"/>
              </a:rPr>
              <a:t>VectorDB</a:t>
            </a:r>
            <a:endParaRPr sz="35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60" name="Google Shape;360;p58"/>
          <p:cNvSpPr txBox="1"/>
          <p:nvPr/>
        </p:nvSpPr>
        <p:spPr>
          <a:xfrm>
            <a:off x="226525" y="1621650"/>
            <a:ext cx="8439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Why</a:t>
            </a: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 we chose </a:t>
            </a:r>
            <a:r>
              <a:rPr b="1" lang="en"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VectorDB</a:t>
            </a: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 ? </a:t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Light"/>
              <a:buChar char="●"/>
            </a:pP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HTML text in each json file was not structured, and context of each file was inconsistent → relational databases is not usable </a:t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Light"/>
              <a:buChar char="●"/>
            </a:pP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Structure of query was also inconsistent, relationships between entities was also inconsistent  → Graph embeddings using triples would not be effective</a:t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</p:txBody>
      </p:sp>
      <p:sp>
        <p:nvSpPr>
          <p:cNvPr id="361" name="Google Shape;361;p58"/>
          <p:cNvSpPr txBox="1"/>
          <p:nvPr/>
        </p:nvSpPr>
        <p:spPr>
          <a:xfrm>
            <a:off x="116775" y="4214350"/>
            <a:ext cx="843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⇒ We decided to use VectorDB to store the semantic meaning of the text which can be matched to semantic meaning of the query.</a:t>
            </a:r>
            <a:endParaRPr sz="1800">
              <a:solidFill>
                <a:schemeClr val="dk1"/>
              </a:solidFill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p59"/>
          <p:cNvGraphicFramePr/>
          <p:nvPr/>
        </p:nvGraphicFramePr>
        <p:xfrm>
          <a:off x="652900" y="173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{AE83B052-8282-4359-BFD1-D6CAB450CFE7}</a:tableStyleId>
              </a:tblPr>
              <a:tblGrid>
                <a:gridCol w="929175"/>
              </a:tblGrid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59"/>
          <p:cNvGraphicFramePr/>
          <p:nvPr/>
        </p:nvGraphicFramePr>
        <p:xfrm>
          <a:off x="1249625" y="306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{AE83B052-8282-4359-BFD1-D6CAB450CFE7}</a:tableStyleId>
              </a:tblPr>
              <a:tblGrid>
                <a:gridCol w="929175"/>
              </a:tblGrid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Google Shape;368;p59"/>
          <p:cNvGraphicFramePr/>
          <p:nvPr/>
        </p:nvGraphicFramePr>
        <p:xfrm>
          <a:off x="1766788" y="173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{AE83B052-8282-4359-BFD1-D6CAB450CFE7}</a:tableStyleId>
              </a:tblPr>
              <a:tblGrid>
                <a:gridCol w="929175"/>
              </a:tblGrid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369" name="Google Shape;369;p59"/>
          <p:cNvSpPr/>
          <p:nvPr/>
        </p:nvSpPr>
        <p:spPr>
          <a:xfrm>
            <a:off x="2933775" y="2571750"/>
            <a:ext cx="374100" cy="23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0" name="Google Shape;370;p59"/>
          <p:cNvSpPr/>
          <p:nvPr/>
        </p:nvSpPr>
        <p:spPr>
          <a:xfrm>
            <a:off x="3420775" y="1822700"/>
            <a:ext cx="674100" cy="1836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1,0,1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1" name="Google Shape;371;p59"/>
          <p:cNvSpPr/>
          <p:nvPr/>
        </p:nvSpPr>
        <p:spPr>
          <a:xfrm>
            <a:off x="3395725" y="2337125"/>
            <a:ext cx="724200" cy="1836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2,1,0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2" name="Google Shape;372;p59"/>
          <p:cNvSpPr/>
          <p:nvPr/>
        </p:nvSpPr>
        <p:spPr>
          <a:xfrm>
            <a:off x="3395725" y="2851550"/>
            <a:ext cx="724200" cy="1836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0,5</a:t>
            </a:r>
            <a:r>
              <a:rPr b="1" lang="en">
                <a:latin typeface="Inter"/>
                <a:ea typeface="Inter"/>
                <a:cs typeface="Inter"/>
                <a:sym typeface="Inter"/>
              </a:rPr>
              <a:t>,1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3" name="Google Shape;373;p59"/>
          <p:cNvSpPr/>
          <p:nvPr/>
        </p:nvSpPr>
        <p:spPr>
          <a:xfrm>
            <a:off x="3395725" y="3373025"/>
            <a:ext cx="724200" cy="1836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n">
                <a:latin typeface="Inter"/>
                <a:ea typeface="Inter"/>
                <a:cs typeface="Inter"/>
                <a:sym typeface="Inter"/>
              </a:rPr>
              <a:t>,2,2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4" name="Google Shape;374;p59"/>
          <p:cNvSpPr/>
          <p:nvPr/>
        </p:nvSpPr>
        <p:spPr>
          <a:xfrm>
            <a:off x="4446975" y="2571750"/>
            <a:ext cx="374100" cy="23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5" name="Google Shape;375;p59"/>
          <p:cNvSpPr/>
          <p:nvPr/>
        </p:nvSpPr>
        <p:spPr>
          <a:xfrm>
            <a:off x="5323050" y="1822700"/>
            <a:ext cx="1473150" cy="1948500"/>
          </a:xfrm>
          <a:prstGeom prst="flowChartMagneticDisk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6" name="Google Shape;376;p59"/>
          <p:cNvSpPr/>
          <p:nvPr/>
        </p:nvSpPr>
        <p:spPr>
          <a:xfrm rot="-5400000">
            <a:off x="7176075" y="2693850"/>
            <a:ext cx="586200" cy="342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7" name="Google Shape;377;p59"/>
          <p:cNvSpPr/>
          <p:nvPr/>
        </p:nvSpPr>
        <p:spPr>
          <a:xfrm>
            <a:off x="7298175" y="3496225"/>
            <a:ext cx="724200" cy="1836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2,1,2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8" name="Google Shape;378;p59"/>
          <p:cNvSpPr txBox="1"/>
          <p:nvPr/>
        </p:nvSpPr>
        <p:spPr>
          <a:xfrm>
            <a:off x="7116000" y="4356975"/>
            <a:ext cx="147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QUERY</a:t>
            </a:r>
            <a:endParaRPr b="1"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9" name="Google Shape;379;p59"/>
          <p:cNvSpPr/>
          <p:nvPr/>
        </p:nvSpPr>
        <p:spPr>
          <a:xfrm rot="-5400000">
            <a:off x="7398325" y="4018100"/>
            <a:ext cx="374100" cy="23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0" name="Google Shape;380;p59"/>
          <p:cNvSpPr txBox="1"/>
          <p:nvPr/>
        </p:nvSpPr>
        <p:spPr>
          <a:xfrm>
            <a:off x="2178800" y="4324250"/>
            <a:ext cx="1697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Chunking data</a:t>
            </a:r>
            <a:endParaRPr i="1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1" name="Google Shape;381;p59"/>
          <p:cNvSpPr txBox="1"/>
          <p:nvPr/>
        </p:nvSpPr>
        <p:spPr>
          <a:xfrm>
            <a:off x="3119850" y="3679825"/>
            <a:ext cx="2203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Create embeddings</a:t>
            </a:r>
            <a:endParaRPr i="1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2" name="Google Shape;382;p59"/>
          <p:cNvSpPr txBox="1"/>
          <p:nvPr/>
        </p:nvSpPr>
        <p:spPr>
          <a:xfrm>
            <a:off x="5580000" y="3771200"/>
            <a:ext cx="1216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Store in Vector DB</a:t>
            </a:r>
            <a:endParaRPr i="1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3" name="Google Shape;383;p59"/>
          <p:cNvSpPr txBox="1"/>
          <p:nvPr/>
        </p:nvSpPr>
        <p:spPr>
          <a:xfrm>
            <a:off x="7640175" y="1859375"/>
            <a:ext cx="1398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Match query embedding </a:t>
            </a:r>
            <a:endParaRPr i="1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4" name="Google Shape;384;p59"/>
          <p:cNvSpPr txBox="1"/>
          <p:nvPr>
            <p:ph idx="4" type="title"/>
          </p:nvPr>
        </p:nvSpPr>
        <p:spPr>
          <a:xfrm>
            <a:off x="226525" y="419400"/>
            <a:ext cx="526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oboto Serif"/>
                <a:ea typeface="Roboto Serif"/>
                <a:cs typeface="Roboto Serif"/>
                <a:sym typeface="Roboto Serif"/>
              </a:rPr>
              <a:t>VectorDB</a:t>
            </a:r>
            <a:endParaRPr sz="3500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idx="4294967295" type="title"/>
          </p:nvPr>
        </p:nvSpPr>
        <p:spPr>
          <a:xfrm>
            <a:off x="226525" y="419400"/>
            <a:ext cx="526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390" name="Google Shape;39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300"/>
            <a:ext cx="8839201" cy="285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idx="4" type="title"/>
          </p:nvPr>
        </p:nvSpPr>
        <p:spPr>
          <a:xfrm>
            <a:off x="226525" y="419400"/>
            <a:ext cx="526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oboto Serif"/>
                <a:ea typeface="Roboto Serif"/>
                <a:cs typeface="Roboto Serif"/>
                <a:sym typeface="Roboto Serif"/>
              </a:rPr>
              <a:t>Learning curves</a:t>
            </a:r>
            <a:endParaRPr sz="35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96" name="Google Shape;396;p61"/>
          <p:cNvSpPr txBox="1"/>
          <p:nvPr/>
        </p:nvSpPr>
        <p:spPr>
          <a:xfrm>
            <a:off x="226525" y="1621650"/>
            <a:ext cx="8439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Light"/>
              <a:buChar char="●"/>
            </a:pP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Handling large amount of unstructured data is a complex and time-consuming process → cleaning and </a:t>
            </a: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preprocessing</a:t>
            </a: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 is a very crucial step</a:t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Light"/>
              <a:buChar char="●"/>
            </a:pP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Scraping the internet for data has no consistent patterns, and information is all over the place</a:t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Light"/>
              <a:buChar char="●"/>
            </a:pPr>
            <a:r>
              <a:rPr lang="en" sz="1800">
                <a:solidFill>
                  <a:schemeClr val="dk1"/>
                </a:solidFill>
                <a:latin typeface="Roboto Serif Light"/>
                <a:ea typeface="Roboto Serif Light"/>
                <a:cs typeface="Roboto Serif Light"/>
                <a:sym typeface="Roboto Serif Light"/>
              </a:rPr>
              <a:t>It is indeed challenging to build agents that can retrieve, reason and generate output that matches user’s intent</a:t>
            </a:r>
            <a:endParaRPr sz="1800">
              <a:solidFill>
                <a:schemeClr val="dk1"/>
              </a:solidFill>
              <a:latin typeface="Roboto Serif Light"/>
              <a:ea typeface="Roboto Serif Light"/>
              <a:cs typeface="Roboto Serif Light"/>
              <a:sym typeface="Roboto Serif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