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7432000" cy="1828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jHVLup1MFakvGHSDqHshFu8JRF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834E30-ADF3-492A-A4C5-6A548D4B0BC5}">
  <a:tblStyle styleId="{ED834E30-ADF3-492A-A4C5-6A548D4B0BC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2057400" y="2992968"/>
            <a:ext cx="23317200" cy="6366934"/>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16000"/>
              <a:buFont typeface="Calibri"/>
              <a:buNone/>
              <a:defRPr sz="1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3"/>
          <p:cNvSpPr txBox="1">
            <a:spLocks noGrp="1"/>
          </p:cNvSpPr>
          <p:nvPr>
            <p:ph type="body" idx="1"/>
          </p:nvPr>
        </p:nvSpPr>
        <p:spPr>
          <a:xfrm>
            <a:off x="3429000" y="9605434"/>
            <a:ext cx="20573999" cy="4415366"/>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2600"/>
              </a:spcBef>
              <a:spcAft>
                <a:spcPts val="0"/>
              </a:spcAft>
              <a:buClr>
                <a:srgbClr val="000000"/>
              </a:buClr>
              <a:buSzPts val="6400"/>
              <a:buFont typeface="Calibri"/>
              <a:buNone/>
              <a:defRPr sz="6400"/>
            </a:lvl1pPr>
            <a:lvl2pPr marL="914400" lvl="1" indent="-228600" algn="ctr">
              <a:lnSpc>
                <a:spcPct val="90000"/>
              </a:lnSpc>
              <a:spcBef>
                <a:spcPts val="2600"/>
              </a:spcBef>
              <a:spcAft>
                <a:spcPts val="0"/>
              </a:spcAft>
              <a:buClr>
                <a:srgbClr val="000000"/>
              </a:buClr>
              <a:buSzPts val="6400"/>
              <a:buFont typeface="Calibri"/>
              <a:buNone/>
              <a:defRPr sz="6400"/>
            </a:lvl2pPr>
            <a:lvl3pPr marL="1371600" lvl="2" indent="-228600" algn="ctr">
              <a:lnSpc>
                <a:spcPct val="90000"/>
              </a:lnSpc>
              <a:spcBef>
                <a:spcPts val="2600"/>
              </a:spcBef>
              <a:spcAft>
                <a:spcPts val="0"/>
              </a:spcAft>
              <a:buClr>
                <a:srgbClr val="000000"/>
              </a:buClr>
              <a:buSzPts val="6400"/>
              <a:buFont typeface="Calibri"/>
              <a:buNone/>
              <a:defRPr sz="6400"/>
            </a:lvl3pPr>
            <a:lvl4pPr marL="1828800" lvl="3" indent="-228600" algn="ctr">
              <a:lnSpc>
                <a:spcPct val="90000"/>
              </a:lnSpc>
              <a:spcBef>
                <a:spcPts val="2600"/>
              </a:spcBef>
              <a:spcAft>
                <a:spcPts val="0"/>
              </a:spcAft>
              <a:buClr>
                <a:srgbClr val="000000"/>
              </a:buClr>
              <a:buSzPts val="6400"/>
              <a:buFont typeface="Calibri"/>
              <a:buNone/>
              <a:defRPr sz="6400"/>
            </a:lvl4pPr>
            <a:lvl5pPr marL="2286000" lvl="4" indent="-228600" algn="ctr">
              <a:lnSpc>
                <a:spcPct val="90000"/>
              </a:lnSpc>
              <a:spcBef>
                <a:spcPts val="2600"/>
              </a:spcBef>
              <a:spcAft>
                <a:spcPts val="0"/>
              </a:spcAft>
              <a:buClr>
                <a:srgbClr val="000000"/>
              </a:buClr>
              <a:buSzPts val="6400"/>
              <a:buFont typeface="Calibri"/>
              <a:buNone/>
              <a:defRPr sz="6400"/>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13" name="Google Shape;13;p3"/>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885950" y="973670"/>
            <a:ext cx="23660100" cy="353483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4"/>
          <p:cNvSpPr txBox="1">
            <a:spLocks noGrp="1"/>
          </p:cNvSpPr>
          <p:nvPr>
            <p:ph type="body" idx="1"/>
          </p:nvPr>
        </p:nvSpPr>
        <p:spPr>
          <a:xfrm>
            <a:off x="1885950" y="4868333"/>
            <a:ext cx="23660100" cy="1160356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2600"/>
              </a:spcBef>
              <a:spcAft>
                <a:spcPts val="0"/>
              </a:spcAft>
              <a:buClr>
                <a:srgbClr val="000000"/>
              </a:buClr>
              <a:buSzPts val="1800"/>
              <a:buChar char="•"/>
              <a:defRPr/>
            </a:lvl1pPr>
            <a:lvl2pPr marL="914400" lvl="1" indent="-342900" algn="l">
              <a:lnSpc>
                <a:spcPct val="90000"/>
              </a:lnSpc>
              <a:spcBef>
                <a:spcPts val="2600"/>
              </a:spcBef>
              <a:spcAft>
                <a:spcPts val="0"/>
              </a:spcAft>
              <a:buClr>
                <a:srgbClr val="000000"/>
              </a:buClr>
              <a:buSzPts val="1800"/>
              <a:buChar char="•"/>
              <a:defRPr/>
            </a:lvl2pPr>
            <a:lvl3pPr marL="1371600" lvl="2" indent="-342900" algn="l">
              <a:lnSpc>
                <a:spcPct val="90000"/>
              </a:lnSpc>
              <a:spcBef>
                <a:spcPts val="2600"/>
              </a:spcBef>
              <a:spcAft>
                <a:spcPts val="0"/>
              </a:spcAft>
              <a:buClr>
                <a:srgbClr val="000000"/>
              </a:buClr>
              <a:buSzPts val="1800"/>
              <a:buChar char="•"/>
              <a:defRPr/>
            </a:lvl3pPr>
            <a:lvl4pPr marL="1828800" lvl="3" indent="-342900" algn="l">
              <a:lnSpc>
                <a:spcPct val="90000"/>
              </a:lnSpc>
              <a:spcBef>
                <a:spcPts val="2600"/>
              </a:spcBef>
              <a:spcAft>
                <a:spcPts val="0"/>
              </a:spcAft>
              <a:buClr>
                <a:srgbClr val="000000"/>
              </a:buClr>
              <a:buSzPts val="1800"/>
              <a:buChar char="•"/>
              <a:defRPr/>
            </a:lvl4pPr>
            <a:lvl5pPr marL="2286000" lvl="4" indent="-342900" algn="l">
              <a:lnSpc>
                <a:spcPct val="90000"/>
              </a:lnSpc>
              <a:spcBef>
                <a:spcPts val="2600"/>
              </a:spcBef>
              <a:spcAft>
                <a:spcPts val="0"/>
              </a:spcAft>
              <a:buClr>
                <a:srgbClr val="000000"/>
              </a:buClr>
              <a:buSzPts val="1800"/>
              <a:buChar char="•"/>
              <a:defRPr/>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17" name="Google Shape;17;p4"/>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p:cSld name="章節標題">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871664" y="4559305"/>
            <a:ext cx="23660100" cy="76073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16000"/>
              <a:buFont typeface="Calibri"/>
              <a:buNone/>
              <a:defRPr sz="1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0" name="Google Shape;20;p5"/>
          <p:cNvSpPr txBox="1">
            <a:spLocks noGrp="1"/>
          </p:cNvSpPr>
          <p:nvPr>
            <p:ph type="body" idx="1"/>
          </p:nvPr>
        </p:nvSpPr>
        <p:spPr>
          <a:xfrm>
            <a:off x="1871664" y="12238572"/>
            <a:ext cx="23660100" cy="4000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2600"/>
              </a:spcBef>
              <a:spcAft>
                <a:spcPts val="0"/>
              </a:spcAft>
              <a:buClr>
                <a:srgbClr val="000000"/>
              </a:buClr>
              <a:buSzPts val="6400"/>
              <a:buFont typeface="Calibri"/>
              <a:buNone/>
              <a:defRPr sz="6400"/>
            </a:lvl1pPr>
            <a:lvl2pPr marL="914400" lvl="1" indent="-228600" algn="l">
              <a:lnSpc>
                <a:spcPct val="90000"/>
              </a:lnSpc>
              <a:spcBef>
                <a:spcPts val="2600"/>
              </a:spcBef>
              <a:spcAft>
                <a:spcPts val="0"/>
              </a:spcAft>
              <a:buClr>
                <a:srgbClr val="000000"/>
              </a:buClr>
              <a:buSzPts val="6400"/>
              <a:buFont typeface="Calibri"/>
              <a:buNone/>
              <a:defRPr sz="6400"/>
            </a:lvl2pPr>
            <a:lvl3pPr marL="1371600" lvl="2" indent="-228600" algn="l">
              <a:lnSpc>
                <a:spcPct val="90000"/>
              </a:lnSpc>
              <a:spcBef>
                <a:spcPts val="2600"/>
              </a:spcBef>
              <a:spcAft>
                <a:spcPts val="0"/>
              </a:spcAft>
              <a:buClr>
                <a:srgbClr val="000000"/>
              </a:buClr>
              <a:buSzPts val="6400"/>
              <a:buFont typeface="Calibri"/>
              <a:buNone/>
              <a:defRPr sz="6400"/>
            </a:lvl3pPr>
            <a:lvl4pPr marL="1828800" lvl="3" indent="-228600" algn="l">
              <a:lnSpc>
                <a:spcPct val="90000"/>
              </a:lnSpc>
              <a:spcBef>
                <a:spcPts val="2600"/>
              </a:spcBef>
              <a:spcAft>
                <a:spcPts val="0"/>
              </a:spcAft>
              <a:buClr>
                <a:srgbClr val="000000"/>
              </a:buClr>
              <a:buSzPts val="6400"/>
              <a:buFont typeface="Calibri"/>
              <a:buNone/>
              <a:defRPr sz="6400"/>
            </a:lvl4pPr>
            <a:lvl5pPr marL="2286000" lvl="4" indent="-228600" algn="l">
              <a:lnSpc>
                <a:spcPct val="90000"/>
              </a:lnSpc>
              <a:spcBef>
                <a:spcPts val="2600"/>
              </a:spcBef>
              <a:spcAft>
                <a:spcPts val="0"/>
              </a:spcAft>
              <a:buClr>
                <a:srgbClr val="000000"/>
              </a:buClr>
              <a:buSzPts val="6400"/>
              <a:buFont typeface="Calibri"/>
              <a:buNone/>
              <a:defRPr sz="6400"/>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21" name="Google Shape;21;p5"/>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p:cSld name="兩項物件">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885950" y="973670"/>
            <a:ext cx="23660100" cy="353483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6"/>
          <p:cNvSpPr txBox="1">
            <a:spLocks noGrp="1"/>
          </p:cNvSpPr>
          <p:nvPr>
            <p:ph type="body" idx="1"/>
          </p:nvPr>
        </p:nvSpPr>
        <p:spPr>
          <a:xfrm>
            <a:off x="1885950" y="4868333"/>
            <a:ext cx="11658600" cy="1160356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2600"/>
              </a:spcBef>
              <a:spcAft>
                <a:spcPts val="0"/>
              </a:spcAft>
              <a:buClr>
                <a:srgbClr val="000000"/>
              </a:buClr>
              <a:buSzPts val="1800"/>
              <a:buChar char="•"/>
              <a:defRPr/>
            </a:lvl1pPr>
            <a:lvl2pPr marL="914400" lvl="1" indent="-342900" algn="l">
              <a:lnSpc>
                <a:spcPct val="90000"/>
              </a:lnSpc>
              <a:spcBef>
                <a:spcPts val="2600"/>
              </a:spcBef>
              <a:spcAft>
                <a:spcPts val="0"/>
              </a:spcAft>
              <a:buClr>
                <a:srgbClr val="000000"/>
              </a:buClr>
              <a:buSzPts val="1800"/>
              <a:buChar char="•"/>
              <a:defRPr/>
            </a:lvl2pPr>
            <a:lvl3pPr marL="1371600" lvl="2" indent="-342900" algn="l">
              <a:lnSpc>
                <a:spcPct val="90000"/>
              </a:lnSpc>
              <a:spcBef>
                <a:spcPts val="2600"/>
              </a:spcBef>
              <a:spcAft>
                <a:spcPts val="0"/>
              </a:spcAft>
              <a:buClr>
                <a:srgbClr val="000000"/>
              </a:buClr>
              <a:buSzPts val="1800"/>
              <a:buChar char="•"/>
              <a:defRPr/>
            </a:lvl3pPr>
            <a:lvl4pPr marL="1828800" lvl="3" indent="-342900" algn="l">
              <a:lnSpc>
                <a:spcPct val="90000"/>
              </a:lnSpc>
              <a:spcBef>
                <a:spcPts val="2600"/>
              </a:spcBef>
              <a:spcAft>
                <a:spcPts val="0"/>
              </a:spcAft>
              <a:buClr>
                <a:srgbClr val="000000"/>
              </a:buClr>
              <a:buSzPts val="1800"/>
              <a:buChar char="•"/>
              <a:defRPr/>
            </a:lvl4pPr>
            <a:lvl5pPr marL="2286000" lvl="4" indent="-342900" algn="l">
              <a:lnSpc>
                <a:spcPct val="90000"/>
              </a:lnSpc>
              <a:spcBef>
                <a:spcPts val="2600"/>
              </a:spcBef>
              <a:spcAft>
                <a:spcPts val="0"/>
              </a:spcAft>
              <a:buClr>
                <a:srgbClr val="000000"/>
              </a:buClr>
              <a:buSzPts val="1800"/>
              <a:buChar char="•"/>
              <a:defRPr/>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25" name="Google Shape;25;p6"/>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p:cSld name="比對">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889523" y="973670"/>
            <a:ext cx="23660100" cy="353483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7"/>
          <p:cNvSpPr txBox="1">
            <a:spLocks noGrp="1"/>
          </p:cNvSpPr>
          <p:nvPr>
            <p:ph type="body" idx="1"/>
          </p:nvPr>
        </p:nvSpPr>
        <p:spPr>
          <a:xfrm>
            <a:off x="1889525" y="4483101"/>
            <a:ext cx="11605022" cy="21971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2600"/>
              </a:spcBef>
              <a:spcAft>
                <a:spcPts val="0"/>
              </a:spcAft>
              <a:buClr>
                <a:srgbClr val="000000"/>
              </a:buClr>
              <a:buSzPts val="6400"/>
              <a:buFont typeface="Calibri"/>
              <a:buNone/>
              <a:defRPr sz="6400" b="1"/>
            </a:lvl1pPr>
            <a:lvl2pPr marL="914400" lvl="1" indent="-228600" algn="l">
              <a:lnSpc>
                <a:spcPct val="90000"/>
              </a:lnSpc>
              <a:spcBef>
                <a:spcPts val="2600"/>
              </a:spcBef>
              <a:spcAft>
                <a:spcPts val="0"/>
              </a:spcAft>
              <a:buClr>
                <a:srgbClr val="000000"/>
              </a:buClr>
              <a:buSzPts val="6400"/>
              <a:buFont typeface="Calibri"/>
              <a:buNone/>
              <a:defRPr sz="6400" b="1"/>
            </a:lvl2pPr>
            <a:lvl3pPr marL="1371600" lvl="2" indent="-228600" algn="l">
              <a:lnSpc>
                <a:spcPct val="90000"/>
              </a:lnSpc>
              <a:spcBef>
                <a:spcPts val="2600"/>
              </a:spcBef>
              <a:spcAft>
                <a:spcPts val="0"/>
              </a:spcAft>
              <a:buClr>
                <a:srgbClr val="000000"/>
              </a:buClr>
              <a:buSzPts val="6400"/>
              <a:buFont typeface="Calibri"/>
              <a:buNone/>
              <a:defRPr sz="6400" b="1"/>
            </a:lvl3pPr>
            <a:lvl4pPr marL="1828800" lvl="3" indent="-228600" algn="l">
              <a:lnSpc>
                <a:spcPct val="90000"/>
              </a:lnSpc>
              <a:spcBef>
                <a:spcPts val="2600"/>
              </a:spcBef>
              <a:spcAft>
                <a:spcPts val="0"/>
              </a:spcAft>
              <a:buClr>
                <a:srgbClr val="000000"/>
              </a:buClr>
              <a:buSzPts val="6400"/>
              <a:buFont typeface="Calibri"/>
              <a:buNone/>
              <a:defRPr sz="6400" b="1"/>
            </a:lvl4pPr>
            <a:lvl5pPr marL="2286000" lvl="4" indent="-228600" algn="l">
              <a:lnSpc>
                <a:spcPct val="90000"/>
              </a:lnSpc>
              <a:spcBef>
                <a:spcPts val="2600"/>
              </a:spcBef>
              <a:spcAft>
                <a:spcPts val="0"/>
              </a:spcAft>
              <a:buClr>
                <a:srgbClr val="000000"/>
              </a:buClr>
              <a:buSzPts val="6400"/>
              <a:buFont typeface="Calibri"/>
              <a:buNone/>
              <a:defRPr sz="6400" b="1"/>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29" name="Google Shape;29;p7"/>
          <p:cNvSpPr txBox="1">
            <a:spLocks noGrp="1"/>
          </p:cNvSpPr>
          <p:nvPr>
            <p:ph type="body" idx="2"/>
          </p:nvPr>
        </p:nvSpPr>
        <p:spPr>
          <a:xfrm>
            <a:off x="13887452" y="4483101"/>
            <a:ext cx="11662174" cy="21971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2600"/>
              </a:spcBef>
              <a:spcAft>
                <a:spcPts val="0"/>
              </a:spcAft>
              <a:buClr>
                <a:srgbClr val="000000"/>
              </a:buClr>
              <a:buSzPts val="1800"/>
              <a:buChar char="•"/>
              <a:defRPr/>
            </a:lvl1pPr>
            <a:lvl2pPr marL="914400" lvl="1" indent="-342900" algn="l">
              <a:lnSpc>
                <a:spcPct val="90000"/>
              </a:lnSpc>
              <a:spcBef>
                <a:spcPts val="2600"/>
              </a:spcBef>
              <a:spcAft>
                <a:spcPts val="0"/>
              </a:spcAft>
              <a:buClr>
                <a:srgbClr val="000000"/>
              </a:buClr>
              <a:buSzPts val="1800"/>
              <a:buChar char="•"/>
              <a:defRPr/>
            </a:lvl2pPr>
            <a:lvl3pPr marL="1371600" lvl="2" indent="-342900" algn="l">
              <a:lnSpc>
                <a:spcPct val="90000"/>
              </a:lnSpc>
              <a:spcBef>
                <a:spcPts val="2600"/>
              </a:spcBef>
              <a:spcAft>
                <a:spcPts val="0"/>
              </a:spcAft>
              <a:buClr>
                <a:srgbClr val="000000"/>
              </a:buClr>
              <a:buSzPts val="1800"/>
              <a:buChar char="•"/>
              <a:defRPr/>
            </a:lvl3pPr>
            <a:lvl4pPr marL="1828800" lvl="3" indent="-342900" algn="l">
              <a:lnSpc>
                <a:spcPct val="90000"/>
              </a:lnSpc>
              <a:spcBef>
                <a:spcPts val="2600"/>
              </a:spcBef>
              <a:spcAft>
                <a:spcPts val="0"/>
              </a:spcAft>
              <a:buClr>
                <a:srgbClr val="000000"/>
              </a:buClr>
              <a:buSzPts val="1800"/>
              <a:buChar char="•"/>
              <a:defRPr/>
            </a:lvl4pPr>
            <a:lvl5pPr marL="2286000" lvl="4" indent="-342900" algn="l">
              <a:lnSpc>
                <a:spcPct val="90000"/>
              </a:lnSpc>
              <a:spcBef>
                <a:spcPts val="2600"/>
              </a:spcBef>
              <a:spcAft>
                <a:spcPts val="0"/>
              </a:spcAft>
              <a:buClr>
                <a:srgbClr val="000000"/>
              </a:buClr>
              <a:buSzPts val="1800"/>
              <a:buChar char="•"/>
              <a:defRPr/>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30" name="Google Shape;30;p7"/>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885950" y="973670"/>
            <a:ext cx="23660100" cy="353483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3" name="Google Shape;33;p8"/>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4"/>
        <p:cNvGrpSpPr/>
        <p:nvPr/>
      </p:nvGrpSpPr>
      <p:grpSpPr>
        <a:xfrm>
          <a:off x="0" y="0"/>
          <a:ext cx="0" cy="0"/>
          <a:chOff x="0" y="0"/>
          <a:chExt cx="0" cy="0"/>
        </a:xfrm>
      </p:grpSpPr>
      <p:sp>
        <p:nvSpPr>
          <p:cNvPr id="35" name="Google Shape;35;p9"/>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p:cSld name="含標題的內容">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889523" y="1219200"/>
            <a:ext cx="8847535" cy="4267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8500"/>
              <a:buFont typeface="Calibri"/>
              <a:buNone/>
              <a:defRPr sz="8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8" name="Google Shape;38;p10"/>
          <p:cNvSpPr txBox="1">
            <a:spLocks noGrp="1"/>
          </p:cNvSpPr>
          <p:nvPr>
            <p:ph type="body" idx="1"/>
          </p:nvPr>
        </p:nvSpPr>
        <p:spPr>
          <a:xfrm>
            <a:off x="11662172" y="2633137"/>
            <a:ext cx="13887451" cy="12996334"/>
          </a:xfrm>
          <a:prstGeom prst="rect">
            <a:avLst/>
          </a:prstGeom>
          <a:noFill/>
          <a:ln>
            <a:noFill/>
          </a:ln>
        </p:spPr>
        <p:txBody>
          <a:bodyPr spcFirstLastPara="1" wrap="square" lIns="45700" tIns="45700" rIns="45700" bIns="45700" anchor="t" anchorCtr="0">
            <a:normAutofit/>
          </a:bodyPr>
          <a:lstStyle>
            <a:lvl1pPr marL="457200" lvl="0" indent="-768350" algn="l">
              <a:lnSpc>
                <a:spcPct val="90000"/>
              </a:lnSpc>
              <a:spcBef>
                <a:spcPts val="2600"/>
              </a:spcBef>
              <a:spcAft>
                <a:spcPts val="0"/>
              </a:spcAft>
              <a:buClr>
                <a:srgbClr val="000000"/>
              </a:buClr>
              <a:buSzPts val="8500"/>
              <a:buChar char="•"/>
              <a:defRPr sz="8500"/>
            </a:lvl1pPr>
            <a:lvl2pPr marL="914400" lvl="1" indent="-768350" algn="l">
              <a:lnSpc>
                <a:spcPct val="90000"/>
              </a:lnSpc>
              <a:spcBef>
                <a:spcPts val="2600"/>
              </a:spcBef>
              <a:spcAft>
                <a:spcPts val="0"/>
              </a:spcAft>
              <a:buClr>
                <a:srgbClr val="000000"/>
              </a:buClr>
              <a:buSzPts val="8500"/>
              <a:buChar char="•"/>
              <a:defRPr sz="8500"/>
            </a:lvl2pPr>
            <a:lvl3pPr marL="1371600" lvl="2" indent="-768350" algn="l">
              <a:lnSpc>
                <a:spcPct val="90000"/>
              </a:lnSpc>
              <a:spcBef>
                <a:spcPts val="2600"/>
              </a:spcBef>
              <a:spcAft>
                <a:spcPts val="0"/>
              </a:spcAft>
              <a:buClr>
                <a:srgbClr val="000000"/>
              </a:buClr>
              <a:buSzPts val="8500"/>
              <a:buChar char="•"/>
              <a:defRPr sz="8500"/>
            </a:lvl3pPr>
            <a:lvl4pPr marL="1828800" lvl="3" indent="-768350" algn="l">
              <a:lnSpc>
                <a:spcPct val="90000"/>
              </a:lnSpc>
              <a:spcBef>
                <a:spcPts val="2600"/>
              </a:spcBef>
              <a:spcAft>
                <a:spcPts val="0"/>
              </a:spcAft>
              <a:buClr>
                <a:srgbClr val="000000"/>
              </a:buClr>
              <a:buSzPts val="8500"/>
              <a:buChar char="•"/>
              <a:defRPr sz="8500"/>
            </a:lvl4pPr>
            <a:lvl5pPr marL="2286000" lvl="4" indent="-768350" algn="l">
              <a:lnSpc>
                <a:spcPct val="90000"/>
              </a:lnSpc>
              <a:spcBef>
                <a:spcPts val="2600"/>
              </a:spcBef>
              <a:spcAft>
                <a:spcPts val="0"/>
              </a:spcAft>
              <a:buClr>
                <a:srgbClr val="000000"/>
              </a:buClr>
              <a:buSzPts val="8500"/>
              <a:buChar char="•"/>
              <a:defRPr sz="8500"/>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39" name="Google Shape;39;p10"/>
          <p:cNvSpPr txBox="1">
            <a:spLocks noGrp="1"/>
          </p:cNvSpPr>
          <p:nvPr>
            <p:ph type="body" idx="2"/>
          </p:nvPr>
        </p:nvSpPr>
        <p:spPr>
          <a:xfrm>
            <a:off x="1889522" y="5486400"/>
            <a:ext cx="8847536" cy="1016423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2600"/>
              </a:spcBef>
              <a:spcAft>
                <a:spcPts val="0"/>
              </a:spcAft>
              <a:buClr>
                <a:srgbClr val="000000"/>
              </a:buClr>
              <a:buSzPts val="1800"/>
              <a:buChar char="•"/>
              <a:defRPr/>
            </a:lvl1pPr>
            <a:lvl2pPr marL="914400" lvl="1" indent="-342900" algn="l">
              <a:lnSpc>
                <a:spcPct val="90000"/>
              </a:lnSpc>
              <a:spcBef>
                <a:spcPts val="2600"/>
              </a:spcBef>
              <a:spcAft>
                <a:spcPts val="0"/>
              </a:spcAft>
              <a:buClr>
                <a:srgbClr val="000000"/>
              </a:buClr>
              <a:buSzPts val="1800"/>
              <a:buChar char="•"/>
              <a:defRPr/>
            </a:lvl2pPr>
            <a:lvl3pPr marL="1371600" lvl="2" indent="-342900" algn="l">
              <a:lnSpc>
                <a:spcPct val="90000"/>
              </a:lnSpc>
              <a:spcBef>
                <a:spcPts val="2600"/>
              </a:spcBef>
              <a:spcAft>
                <a:spcPts val="0"/>
              </a:spcAft>
              <a:buClr>
                <a:srgbClr val="000000"/>
              </a:buClr>
              <a:buSzPts val="1800"/>
              <a:buChar char="•"/>
              <a:defRPr/>
            </a:lvl3pPr>
            <a:lvl4pPr marL="1828800" lvl="3" indent="-342900" algn="l">
              <a:lnSpc>
                <a:spcPct val="90000"/>
              </a:lnSpc>
              <a:spcBef>
                <a:spcPts val="2600"/>
              </a:spcBef>
              <a:spcAft>
                <a:spcPts val="0"/>
              </a:spcAft>
              <a:buClr>
                <a:srgbClr val="000000"/>
              </a:buClr>
              <a:buSzPts val="1800"/>
              <a:buChar char="•"/>
              <a:defRPr/>
            </a:lvl4pPr>
            <a:lvl5pPr marL="2286000" lvl="4" indent="-342900" algn="l">
              <a:lnSpc>
                <a:spcPct val="90000"/>
              </a:lnSpc>
              <a:spcBef>
                <a:spcPts val="2600"/>
              </a:spcBef>
              <a:spcAft>
                <a:spcPts val="0"/>
              </a:spcAft>
              <a:buClr>
                <a:srgbClr val="000000"/>
              </a:buClr>
              <a:buSzPts val="1800"/>
              <a:buChar char="•"/>
              <a:defRPr/>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40" name="Google Shape;40;p10"/>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p:cSld name="含標題的圖片">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889523" y="1219200"/>
            <a:ext cx="8847535" cy="4267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8500"/>
              <a:buFont typeface="Calibri"/>
              <a:buNone/>
              <a:defRPr sz="8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3" name="Google Shape;43;p11"/>
          <p:cNvSpPr>
            <a:spLocks noGrp="1"/>
          </p:cNvSpPr>
          <p:nvPr>
            <p:ph type="pic" idx="2"/>
          </p:nvPr>
        </p:nvSpPr>
        <p:spPr>
          <a:xfrm>
            <a:off x="11662172" y="2633137"/>
            <a:ext cx="13887451" cy="12996334"/>
          </a:xfrm>
          <a:prstGeom prst="rect">
            <a:avLst/>
          </a:prstGeom>
          <a:noFill/>
          <a:ln>
            <a:noFill/>
          </a:ln>
        </p:spPr>
      </p:sp>
      <p:sp>
        <p:nvSpPr>
          <p:cNvPr id="44" name="Google Shape;44;p11"/>
          <p:cNvSpPr txBox="1">
            <a:spLocks noGrp="1"/>
          </p:cNvSpPr>
          <p:nvPr>
            <p:ph type="body" idx="1"/>
          </p:nvPr>
        </p:nvSpPr>
        <p:spPr>
          <a:xfrm>
            <a:off x="1889523" y="5486400"/>
            <a:ext cx="8847535" cy="1016423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2600"/>
              </a:spcBef>
              <a:spcAft>
                <a:spcPts val="0"/>
              </a:spcAft>
              <a:buClr>
                <a:srgbClr val="000000"/>
              </a:buClr>
              <a:buSzPts val="4200"/>
              <a:buFont typeface="Calibri"/>
              <a:buNone/>
              <a:defRPr sz="4200"/>
            </a:lvl1pPr>
            <a:lvl2pPr marL="914400" lvl="1" indent="-228600" algn="l">
              <a:lnSpc>
                <a:spcPct val="90000"/>
              </a:lnSpc>
              <a:spcBef>
                <a:spcPts val="2600"/>
              </a:spcBef>
              <a:spcAft>
                <a:spcPts val="0"/>
              </a:spcAft>
              <a:buClr>
                <a:srgbClr val="000000"/>
              </a:buClr>
              <a:buSzPts val="4200"/>
              <a:buFont typeface="Calibri"/>
              <a:buNone/>
              <a:defRPr sz="4200"/>
            </a:lvl2pPr>
            <a:lvl3pPr marL="1371600" lvl="2" indent="-228600" algn="l">
              <a:lnSpc>
                <a:spcPct val="90000"/>
              </a:lnSpc>
              <a:spcBef>
                <a:spcPts val="2600"/>
              </a:spcBef>
              <a:spcAft>
                <a:spcPts val="0"/>
              </a:spcAft>
              <a:buClr>
                <a:srgbClr val="000000"/>
              </a:buClr>
              <a:buSzPts val="4200"/>
              <a:buFont typeface="Calibri"/>
              <a:buNone/>
              <a:defRPr sz="4200"/>
            </a:lvl3pPr>
            <a:lvl4pPr marL="1828800" lvl="3" indent="-228600" algn="l">
              <a:lnSpc>
                <a:spcPct val="90000"/>
              </a:lnSpc>
              <a:spcBef>
                <a:spcPts val="2600"/>
              </a:spcBef>
              <a:spcAft>
                <a:spcPts val="0"/>
              </a:spcAft>
              <a:buClr>
                <a:srgbClr val="000000"/>
              </a:buClr>
              <a:buSzPts val="4200"/>
              <a:buFont typeface="Calibri"/>
              <a:buNone/>
              <a:defRPr sz="4200"/>
            </a:lvl4pPr>
            <a:lvl5pPr marL="2286000" lvl="4" indent="-228600" algn="l">
              <a:lnSpc>
                <a:spcPct val="90000"/>
              </a:lnSpc>
              <a:spcBef>
                <a:spcPts val="2600"/>
              </a:spcBef>
              <a:spcAft>
                <a:spcPts val="0"/>
              </a:spcAft>
              <a:buClr>
                <a:srgbClr val="000000"/>
              </a:buClr>
              <a:buSzPts val="4200"/>
              <a:buFont typeface="Calibri"/>
              <a:buNone/>
              <a:defRPr sz="4200"/>
            </a:lvl5pPr>
            <a:lvl6pPr marL="2743200" lvl="5" indent="-342900" algn="l">
              <a:lnSpc>
                <a:spcPct val="90000"/>
              </a:lnSpc>
              <a:spcBef>
                <a:spcPts val="2600"/>
              </a:spcBef>
              <a:spcAft>
                <a:spcPts val="0"/>
              </a:spcAft>
              <a:buClr>
                <a:srgbClr val="000000"/>
              </a:buClr>
              <a:buSzPts val="1800"/>
              <a:buChar char="•"/>
              <a:defRPr/>
            </a:lvl6pPr>
            <a:lvl7pPr marL="3200400" lvl="6" indent="-342900" algn="l">
              <a:lnSpc>
                <a:spcPct val="90000"/>
              </a:lnSpc>
              <a:spcBef>
                <a:spcPts val="2600"/>
              </a:spcBef>
              <a:spcAft>
                <a:spcPts val="0"/>
              </a:spcAft>
              <a:buClr>
                <a:srgbClr val="000000"/>
              </a:buClr>
              <a:buSzPts val="1800"/>
              <a:buChar char="•"/>
              <a:defRPr/>
            </a:lvl7pPr>
            <a:lvl8pPr marL="3657600" lvl="7" indent="-342900" algn="l">
              <a:lnSpc>
                <a:spcPct val="90000"/>
              </a:lnSpc>
              <a:spcBef>
                <a:spcPts val="2600"/>
              </a:spcBef>
              <a:spcAft>
                <a:spcPts val="0"/>
              </a:spcAft>
              <a:buClr>
                <a:srgbClr val="000000"/>
              </a:buClr>
              <a:buSzPts val="1800"/>
              <a:buChar char="•"/>
              <a:defRPr/>
            </a:lvl8pPr>
            <a:lvl9pPr marL="4114800" lvl="8" indent="-342900" algn="l">
              <a:lnSpc>
                <a:spcPct val="90000"/>
              </a:lnSpc>
              <a:spcBef>
                <a:spcPts val="2600"/>
              </a:spcBef>
              <a:spcAft>
                <a:spcPts val="0"/>
              </a:spcAft>
              <a:buClr>
                <a:srgbClr val="000000"/>
              </a:buClr>
              <a:buSzPts val="1800"/>
              <a:buChar char="•"/>
              <a:defRPr/>
            </a:lvl9pPr>
          </a:lstStyle>
          <a:p>
            <a:endParaRPr/>
          </a:p>
        </p:txBody>
      </p:sp>
      <p:sp>
        <p:nvSpPr>
          <p:cNvPr id="45" name="Google Shape;45;p11"/>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
          <p:cNvSpPr/>
          <p:nvPr/>
        </p:nvSpPr>
        <p:spPr>
          <a:xfrm>
            <a:off x="0" y="0"/>
            <a:ext cx="27432000" cy="3368844"/>
          </a:xfrm>
          <a:prstGeom prst="rect">
            <a:avLst/>
          </a:prstGeom>
          <a:solidFill>
            <a:srgbClr val="8C151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sp>
        <p:nvSpPr>
          <p:cNvPr id="7" name="Google Shape;7;p2"/>
          <p:cNvSpPr txBox="1">
            <a:spLocks noGrp="1"/>
          </p:cNvSpPr>
          <p:nvPr>
            <p:ph type="title"/>
          </p:nvPr>
        </p:nvSpPr>
        <p:spPr>
          <a:xfrm>
            <a:off x="1885950" y="973670"/>
            <a:ext cx="23660100" cy="3534837"/>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700"/>
              <a:buFont typeface="Calibri"/>
              <a:buNone/>
              <a:defRPr sz="11700" b="0" i="0" u="none" strike="noStrike" cap="none">
                <a:solidFill>
                  <a:srgbClr val="000000"/>
                </a:solidFill>
                <a:latin typeface="Calibri"/>
                <a:ea typeface="Calibri"/>
                <a:cs typeface="Calibri"/>
                <a:sym typeface="Calibri"/>
              </a:defRPr>
            </a:lvl9pPr>
          </a:lstStyle>
          <a:p>
            <a:endParaRPr/>
          </a:p>
        </p:txBody>
      </p:sp>
      <p:sp>
        <p:nvSpPr>
          <p:cNvPr id="8" name="Google Shape;8;p2"/>
          <p:cNvSpPr txBox="1">
            <a:spLocks noGrp="1"/>
          </p:cNvSpPr>
          <p:nvPr>
            <p:ph type="body" idx="1"/>
          </p:nvPr>
        </p:nvSpPr>
        <p:spPr>
          <a:xfrm>
            <a:off x="1885950" y="4868333"/>
            <a:ext cx="23660100" cy="11603568"/>
          </a:xfrm>
          <a:prstGeom prst="rect">
            <a:avLst/>
          </a:prstGeom>
          <a:noFill/>
          <a:ln>
            <a:noFill/>
          </a:ln>
        </p:spPr>
        <p:txBody>
          <a:bodyPr spcFirstLastPara="1" wrap="square" lIns="45700" tIns="45700" rIns="45700" bIns="45700" anchor="t" anchorCtr="0">
            <a:normAutofit/>
          </a:bodyPr>
          <a:lstStyle>
            <a:lvl1pPr marL="457200" marR="0" lvl="0"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1pPr>
            <a:lvl2pPr marL="914400" marR="0" lvl="1"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2pPr>
            <a:lvl3pPr marL="1371600" marR="0" lvl="2"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3pPr>
            <a:lvl4pPr marL="1828800" marR="0" lvl="3"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4pPr>
            <a:lvl5pPr marL="2286000" marR="0" lvl="4"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5pPr>
            <a:lvl6pPr marL="2743200" marR="0" lvl="5"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6pPr>
            <a:lvl7pPr marL="3200400" marR="0" lvl="6"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7pPr>
            <a:lvl8pPr marL="3657600" marR="0" lvl="7"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8pPr>
            <a:lvl9pPr marL="4114800" marR="0" lvl="8" indent="-698500" algn="l" rtl="0">
              <a:lnSpc>
                <a:spcPct val="90000"/>
              </a:lnSpc>
              <a:spcBef>
                <a:spcPts val="2600"/>
              </a:spcBef>
              <a:spcAft>
                <a:spcPts val="0"/>
              </a:spcAft>
              <a:buClr>
                <a:srgbClr val="000000"/>
              </a:buClr>
              <a:buSzPts val="7400"/>
              <a:buFont typeface="Arial"/>
              <a:buChar char="•"/>
              <a:defRPr sz="7400" b="0" i="0" u="none" strike="noStrike" cap="none">
                <a:solidFill>
                  <a:srgbClr val="000000"/>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25015666" y="17156434"/>
            <a:ext cx="530384" cy="5613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github.com/stanCodeTW/AI-Projects/tree/main/SC201Oct2023Projects/GroupB" TargetMode="External"/><Relationship Id="rId7" Type="http://schemas.openxmlformats.org/officeDocument/2006/relationships/hyperlink" Target="https://medium.com/@steinsfu/stable-diffusion-clearly-explained-ed008044e07e#321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youtube.com/watch?v=VELQT1-hILo" TargetMode="External"/><Relationship Id="rId5" Type="http://schemas.openxmlformats.org/officeDocument/2006/relationships/hyperlink" Target="https://www.youtube.com/watch?v=DkNIBBBvcPs" TargetMode="External"/><Relationship Id="rId10" Type="http://schemas.openxmlformats.org/officeDocument/2006/relationships/image" Target="../media/image3.png"/><Relationship Id="rId4" Type="http://schemas.openxmlformats.org/officeDocument/2006/relationships/hyperlink" Target="https://deeplizard.com/lesson/did2ziladr"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p:nvPr/>
        </p:nvSpPr>
        <p:spPr>
          <a:xfrm>
            <a:off x="1" y="4192867"/>
            <a:ext cx="8930265" cy="6592407"/>
          </a:xfrm>
          <a:prstGeom prst="roundRect">
            <a:avLst>
              <a:gd name="adj" fmla="val 2795"/>
            </a:avLst>
          </a:prstGeom>
          <a:solidFill>
            <a:srgbClr val="FFFFFF"/>
          </a:solid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sp>
        <p:nvSpPr>
          <p:cNvPr id="51" name="Google Shape;51;p12"/>
          <p:cNvSpPr txBox="1"/>
          <p:nvPr/>
        </p:nvSpPr>
        <p:spPr>
          <a:xfrm>
            <a:off x="939413" y="795678"/>
            <a:ext cx="25613362" cy="101562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None/>
            </a:pPr>
            <a:r>
              <a:rPr lang="en-US" sz="6000" b="1" i="0" u="none" strike="noStrike" cap="none">
                <a:solidFill>
                  <a:schemeClr val="lt1"/>
                </a:solidFill>
                <a:latin typeface="Arial"/>
                <a:ea typeface="Arial"/>
                <a:cs typeface="Arial"/>
                <a:sym typeface="Arial"/>
              </a:rPr>
              <a:t>Battle of Deepfake Diffusion vs. Recognition</a:t>
            </a:r>
            <a:endParaRPr sz="6000" b="0" i="0" u="none" strike="noStrike" cap="none">
              <a:solidFill>
                <a:schemeClr val="lt1"/>
              </a:solidFill>
              <a:latin typeface="Arial"/>
              <a:ea typeface="Arial"/>
              <a:cs typeface="Arial"/>
              <a:sym typeface="Arial"/>
            </a:endParaRPr>
          </a:p>
        </p:txBody>
      </p:sp>
      <p:sp>
        <p:nvSpPr>
          <p:cNvPr id="52" name="Google Shape;52;p12"/>
          <p:cNvSpPr txBox="1"/>
          <p:nvPr/>
        </p:nvSpPr>
        <p:spPr>
          <a:xfrm>
            <a:off x="439775" y="2024951"/>
            <a:ext cx="25613400" cy="7080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2CC"/>
              </a:buClr>
              <a:buSzPts val="4000"/>
              <a:buFont typeface="Arial"/>
              <a:buNone/>
            </a:pPr>
            <a:r>
              <a:rPr lang="en-US" sz="4000" b="0" i="0" u="none" strike="noStrike" cap="none">
                <a:solidFill>
                  <a:srgbClr val="FFF2CC"/>
                </a:solidFill>
                <a:latin typeface="Arial"/>
                <a:ea typeface="Arial"/>
                <a:cs typeface="Arial"/>
                <a:sym typeface="Arial"/>
              </a:rPr>
              <a:t>Members: YuYung Yeh, TingYen Wang, PeiYin Li, HungYang Yeh			Mentor: Jerry Liao</a:t>
            </a:r>
            <a:endParaRPr sz="1400" b="0" i="0" u="none" strike="noStrike" cap="none">
              <a:solidFill>
                <a:srgbClr val="000000"/>
              </a:solidFill>
              <a:latin typeface="Arial"/>
              <a:ea typeface="Arial"/>
              <a:cs typeface="Arial"/>
              <a:sym typeface="Arial"/>
            </a:endParaRPr>
          </a:p>
        </p:txBody>
      </p:sp>
      <p:sp>
        <p:nvSpPr>
          <p:cNvPr id="53" name="Google Shape;53;p12"/>
          <p:cNvSpPr/>
          <p:nvPr/>
        </p:nvSpPr>
        <p:spPr>
          <a:xfrm>
            <a:off x="9238542" y="4140434"/>
            <a:ext cx="10577019" cy="14078518"/>
          </a:xfrm>
          <a:prstGeom prst="roundRect">
            <a:avLst>
              <a:gd name="adj" fmla="val 1012"/>
            </a:avLst>
          </a:prstGeom>
          <a:no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grpSp>
        <p:nvGrpSpPr>
          <p:cNvPr id="54" name="Google Shape;54;p12"/>
          <p:cNvGrpSpPr/>
          <p:nvPr/>
        </p:nvGrpSpPr>
        <p:grpSpPr>
          <a:xfrm>
            <a:off x="0" y="3365093"/>
            <a:ext cx="8930266" cy="866144"/>
            <a:chOff x="0" y="0"/>
            <a:chExt cx="8930265" cy="866142"/>
          </a:xfrm>
          <a:solidFill>
            <a:schemeClr val="tx2"/>
          </a:solidFill>
        </p:grpSpPr>
        <p:sp>
          <p:nvSpPr>
            <p:cNvPr id="55" name="Google Shape;55;p12"/>
            <p:cNvSpPr/>
            <p:nvPr/>
          </p:nvSpPr>
          <p:spPr>
            <a:xfrm>
              <a:off x="0" y="0"/>
              <a:ext cx="8930265" cy="866142"/>
            </a:xfrm>
            <a:prstGeom prst="rect">
              <a:avLst/>
            </a:prstGeom>
            <a:grpFill/>
            <a:ln w="12700" cap="flat" cmpd="sng">
              <a:solidFill>
                <a:srgbClr val="42719B"/>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56" name="Google Shape;56;p12"/>
            <p:cNvSpPr txBox="1"/>
            <p:nvPr/>
          </p:nvSpPr>
          <p:spPr>
            <a:xfrm>
              <a:off x="52070" y="63501"/>
              <a:ext cx="8826125" cy="739141"/>
            </a:xfrm>
            <a:prstGeom prst="rect">
              <a:avLst/>
            </a:prstGeom>
            <a:grp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a:solidFill>
                    <a:srgbClr val="FFF2CC"/>
                  </a:solidFill>
                  <a:latin typeface="Trebuchet MS"/>
                  <a:ea typeface="Trebuchet MS"/>
                  <a:cs typeface="Trebuchet MS"/>
                  <a:sym typeface="Trebuchet MS"/>
                </a:rPr>
                <a:t>Introduction</a:t>
              </a:r>
              <a:endParaRPr sz="1400" b="0" i="0" u="none" strike="noStrike" cap="none">
                <a:solidFill>
                  <a:srgbClr val="000000"/>
                </a:solidFill>
                <a:latin typeface="Arial"/>
                <a:ea typeface="Arial"/>
                <a:cs typeface="Arial"/>
                <a:sym typeface="Arial"/>
              </a:endParaRPr>
            </a:p>
          </p:txBody>
        </p:sp>
      </p:grpSp>
      <p:grpSp>
        <p:nvGrpSpPr>
          <p:cNvPr id="57" name="Google Shape;57;p12"/>
          <p:cNvGrpSpPr/>
          <p:nvPr/>
        </p:nvGrpSpPr>
        <p:grpSpPr>
          <a:xfrm>
            <a:off x="9194798" y="3337790"/>
            <a:ext cx="10620765" cy="866144"/>
            <a:chOff x="-1" y="0"/>
            <a:chExt cx="10620762" cy="866142"/>
          </a:xfrm>
          <a:solidFill>
            <a:schemeClr val="tx2"/>
          </a:solidFill>
        </p:grpSpPr>
        <p:sp>
          <p:nvSpPr>
            <p:cNvPr id="58" name="Google Shape;58;p12"/>
            <p:cNvSpPr/>
            <p:nvPr/>
          </p:nvSpPr>
          <p:spPr>
            <a:xfrm>
              <a:off x="-1" y="0"/>
              <a:ext cx="10620762" cy="866142"/>
            </a:xfrm>
            <a:prstGeom prst="rect">
              <a:avLst/>
            </a:prstGeom>
            <a:grpFill/>
            <a:ln w="12700" cap="flat" cmpd="sng">
              <a:solidFill>
                <a:schemeClr val="tx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59" name="Google Shape;59;p12"/>
            <p:cNvSpPr txBox="1"/>
            <p:nvPr/>
          </p:nvSpPr>
          <p:spPr>
            <a:xfrm>
              <a:off x="52069" y="63501"/>
              <a:ext cx="10516622" cy="739141"/>
            </a:xfrm>
            <a:prstGeom prst="rect">
              <a:avLst/>
            </a:prstGeom>
            <a:grpFill/>
            <a:ln>
              <a:solidFill>
                <a:schemeClr val="tx2"/>
              </a:solid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a:solidFill>
                    <a:srgbClr val="FFF2CC"/>
                  </a:solidFill>
                  <a:latin typeface="Trebuchet MS"/>
                  <a:ea typeface="Trebuchet MS"/>
                  <a:cs typeface="Trebuchet MS"/>
                  <a:sym typeface="Trebuchet MS"/>
                </a:rPr>
                <a:t>Methodology and Results</a:t>
              </a:r>
              <a:endParaRPr sz="1400" b="0" i="0" u="none" strike="noStrike" cap="none">
                <a:solidFill>
                  <a:srgbClr val="000000"/>
                </a:solidFill>
                <a:latin typeface="Arial"/>
                <a:ea typeface="Arial"/>
                <a:cs typeface="Arial"/>
                <a:sym typeface="Arial"/>
              </a:endParaRPr>
            </a:p>
          </p:txBody>
        </p:sp>
      </p:grpSp>
      <p:sp>
        <p:nvSpPr>
          <p:cNvPr id="60" name="Google Shape;60;p12"/>
          <p:cNvSpPr/>
          <p:nvPr/>
        </p:nvSpPr>
        <p:spPr>
          <a:xfrm>
            <a:off x="20097750" y="4167736"/>
            <a:ext cx="7297788" cy="2341943"/>
          </a:xfrm>
          <a:prstGeom prst="roundRect">
            <a:avLst>
              <a:gd name="adj" fmla="val 2795"/>
            </a:avLst>
          </a:prstGeom>
          <a:no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sp>
        <p:nvSpPr>
          <p:cNvPr id="61" name="Google Shape;61;p12"/>
          <p:cNvSpPr/>
          <p:nvPr/>
        </p:nvSpPr>
        <p:spPr>
          <a:xfrm>
            <a:off x="8575" y="11726806"/>
            <a:ext cx="8820255" cy="6492146"/>
          </a:xfrm>
          <a:prstGeom prst="roundRect">
            <a:avLst>
              <a:gd name="adj" fmla="val 2795"/>
            </a:avLst>
          </a:prstGeom>
          <a:no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grpSp>
        <p:nvGrpSpPr>
          <p:cNvPr id="62" name="Google Shape;62;p12"/>
          <p:cNvGrpSpPr/>
          <p:nvPr/>
        </p:nvGrpSpPr>
        <p:grpSpPr>
          <a:xfrm>
            <a:off x="0" y="10831808"/>
            <a:ext cx="8843167" cy="940379"/>
            <a:chOff x="0" y="0"/>
            <a:chExt cx="8843166" cy="940377"/>
          </a:xfrm>
          <a:solidFill>
            <a:schemeClr val="tx2"/>
          </a:solidFill>
        </p:grpSpPr>
        <p:sp>
          <p:nvSpPr>
            <p:cNvPr id="63" name="Google Shape;63;p12"/>
            <p:cNvSpPr/>
            <p:nvPr/>
          </p:nvSpPr>
          <p:spPr>
            <a:xfrm>
              <a:off x="0" y="0"/>
              <a:ext cx="8843166" cy="940377"/>
            </a:xfrm>
            <a:prstGeom prst="rect">
              <a:avLst/>
            </a:prstGeom>
            <a:grpFill/>
            <a:ln w="12700" cap="flat" cmpd="sng">
              <a:solidFill>
                <a:srgbClr val="42719B"/>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64" name="Google Shape;64;p12"/>
            <p:cNvSpPr txBox="1"/>
            <p:nvPr/>
          </p:nvSpPr>
          <p:spPr>
            <a:xfrm>
              <a:off x="52070" y="100618"/>
              <a:ext cx="8739026" cy="739141"/>
            </a:xfrm>
            <a:prstGeom prst="rect">
              <a:avLst/>
            </a:prstGeom>
            <a:grp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dirty="0">
                  <a:solidFill>
                    <a:srgbClr val="FFF2CC"/>
                  </a:solidFill>
                  <a:latin typeface="Trebuchet MS"/>
                  <a:ea typeface="Trebuchet MS"/>
                  <a:cs typeface="Trebuchet MS"/>
                  <a:sym typeface="Trebuchet MS"/>
                </a:rPr>
                <a:t>Dataset</a:t>
              </a:r>
              <a:endParaRPr sz="1400" b="0" i="0" u="none" strike="noStrike" cap="none" dirty="0">
                <a:solidFill>
                  <a:srgbClr val="000000"/>
                </a:solidFill>
                <a:latin typeface="Arial"/>
                <a:ea typeface="Arial"/>
                <a:cs typeface="Arial"/>
                <a:sym typeface="Arial"/>
              </a:endParaRPr>
            </a:p>
          </p:txBody>
        </p:sp>
      </p:grpSp>
      <p:grpSp>
        <p:nvGrpSpPr>
          <p:cNvPr id="65" name="Google Shape;65;p12"/>
          <p:cNvGrpSpPr/>
          <p:nvPr/>
        </p:nvGrpSpPr>
        <p:grpSpPr>
          <a:xfrm>
            <a:off x="20067632" y="3365093"/>
            <a:ext cx="7364369" cy="866144"/>
            <a:chOff x="-1" y="0"/>
            <a:chExt cx="7364367" cy="866142"/>
          </a:xfrm>
          <a:solidFill>
            <a:schemeClr val="tx2"/>
          </a:solidFill>
        </p:grpSpPr>
        <p:sp>
          <p:nvSpPr>
            <p:cNvPr id="66" name="Google Shape;66;p12"/>
            <p:cNvSpPr/>
            <p:nvPr/>
          </p:nvSpPr>
          <p:spPr>
            <a:xfrm>
              <a:off x="-1" y="0"/>
              <a:ext cx="7364367" cy="866142"/>
            </a:xfrm>
            <a:prstGeom prst="rect">
              <a:avLst/>
            </a:prstGeom>
            <a:grpFill/>
            <a:ln w="12700" cap="flat" cmpd="sng">
              <a:solidFill>
                <a:srgbClr val="42719B"/>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67" name="Google Shape;67;p12"/>
            <p:cNvSpPr txBox="1"/>
            <p:nvPr/>
          </p:nvSpPr>
          <p:spPr>
            <a:xfrm>
              <a:off x="52069" y="63501"/>
              <a:ext cx="7260227" cy="739141"/>
            </a:xfrm>
            <a:prstGeom prst="rect">
              <a:avLst/>
            </a:prstGeom>
            <a:grp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dirty="0">
                  <a:solidFill>
                    <a:srgbClr val="FFF2CC"/>
                  </a:solidFill>
                  <a:latin typeface="Trebuchet MS"/>
                  <a:ea typeface="Trebuchet MS"/>
                  <a:cs typeface="Trebuchet MS"/>
                  <a:sym typeface="Trebuchet MS"/>
                </a:rPr>
                <a:t>Discussion and Conclusion</a:t>
              </a:r>
              <a:endParaRPr sz="1400" b="0" i="0" u="none" strike="noStrike" cap="none" dirty="0">
                <a:solidFill>
                  <a:srgbClr val="000000"/>
                </a:solidFill>
                <a:latin typeface="Arial"/>
                <a:ea typeface="Arial"/>
                <a:cs typeface="Arial"/>
                <a:sym typeface="Arial"/>
              </a:endParaRPr>
            </a:p>
          </p:txBody>
        </p:sp>
      </p:grpSp>
      <p:sp>
        <p:nvSpPr>
          <p:cNvPr id="68" name="Google Shape;68;p12"/>
          <p:cNvSpPr/>
          <p:nvPr/>
        </p:nvSpPr>
        <p:spPr>
          <a:xfrm>
            <a:off x="20082142" y="7370437"/>
            <a:ext cx="7297788" cy="3414837"/>
          </a:xfrm>
          <a:prstGeom prst="roundRect">
            <a:avLst>
              <a:gd name="adj" fmla="val 2795"/>
            </a:avLst>
          </a:prstGeom>
          <a:no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sp>
        <p:nvSpPr>
          <p:cNvPr id="69" name="Google Shape;69;p12"/>
          <p:cNvSpPr/>
          <p:nvPr/>
        </p:nvSpPr>
        <p:spPr>
          <a:xfrm>
            <a:off x="20067632" y="11573337"/>
            <a:ext cx="7305284" cy="4893607"/>
          </a:xfrm>
          <a:prstGeom prst="roundRect">
            <a:avLst>
              <a:gd name="adj" fmla="val 2795"/>
            </a:avLst>
          </a:prstGeom>
          <a:noFill/>
          <a:ln w="76200" cap="flat" cmpd="sng">
            <a:solidFill>
              <a:schemeClr val="lt2"/>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4300"/>
              <a:buFont typeface="Calibri"/>
              <a:buNone/>
            </a:pPr>
            <a:endParaRPr sz="4300" b="0" i="0" u="none" strike="noStrike" cap="none">
              <a:solidFill>
                <a:srgbClr val="FFFFFF"/>
              </a:solidFill>
              <a:latin typeface="Calibri"/>
              <a:ea typeface="Calibri"/>
              <a:cs typeface="Calibri"/>
              <a:sym typeface="Calibri"/>
            </a:endParaRPr>
          </a:p>
        </p:txBody>
      </p:sp>
      <p:sp>
        <p:nvSpPr>
          <p:cNvPr id="70" name="Google Shape;70;p12"/>
          <p:cNvSpPr txBox="1"/>
          <p:nvPr/>
        </p:nvSpPr>
        <p:spPr>
          <a:xfrm>
            <a:off x="20207225" y="11827394"/>
            <a:ext cx="6991097" cy="4893607"/>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[1] The Turing Eye, SC201 Oct2023, </a:t>
            </a:r>
            <a:r>
              <a:rPr lang="en-US" sz="2400" b="0" i="0" u="sng" strike="noStrike" cap="none" dirty="0">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https://github.com/stanCodeTW/AI-Projects/tree/main/SC201Oct2023Projects/GroupB</a:t>
            </a:r>
            <a:endParaRPr sz="2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[2] Stable Diffusion Masterclass - Theory, Code &amp; Application, </a:t>
            </a:r>
            <a:r>
              <a:rPr lang="en-US" sz="2400" b="0" i="0" u="sng" strike="noStrike" cap="none"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https://deeplizard.com/lesson/did2ziladr</a:t>
            </a:r>
            <a:endParaRPr sz="2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[3] </a:t>
            </a:r>
            <a:r>
              <a:rPr lang="en-US" sz="2400" b="0" i="0" u="none" strike="noStrike" cap="none" dirty="0" err="1">
                <a:solidFill>
                  <a:srgbClr val="000000"/>
                </a:solidFill>
                <a:latin typeface="Calibri"/>
                <a:ea typeface="Calibri"/>
                <a:cs typeface="Calibri"/>
                <a:sym typeface="Calibri"/>
              </a:rPr>
              <a:t>Pytorch</a:t>
            </a:r>
            <a:r>
              <a:rPr lang="en-US" sz="2400" b="0" i="0" u="none" strike="noStrike" cap="none" dirty="0">
                <a:solidFill>
                  <a:srgbClr val="000000"/>
                </a:solidFill>
                <a:latin typeface="Calibri"/>
                <a:ea typeface="Calibri"/>
                <a:cs typeface="Calibri"/>
                <a:sym typeface="Calibri"/>
              </a:rPr>
              <a:t> </a:t>
            </a:r>
            <a:r>
              <a:rPr lang="en-US" sz="2400" b="0" i="0" u="none" strike="noStrike" cap="none" dirty="0" err="1">
                <a:solidFill>
                  <a:srgbClr val="000000"/>
                </a:solidFill>
                <a:latin typeface="Calibri"/>
                <a:ea typeface="Calibri"/>
                <a:cs typeface="Calibri"/>
                <a:sym typeface="Calibri"/>
              </a:rPr>
              <a:t>ResNet</a:t>
            </a:r>
            <a:r>
              <a:rPr lang="en-US" sz="2400" b="0" i="0" u="none" strike="noStrike" cap="none" dirty="0">
                <a:solidFill>
                  <a:srgbClr val="000000"/>
                </a:solidFill>
                <a:latin typeface="Calibri"/>
                <a:ea typeface="Calibri"/>
                <a:cs typeface="Calibri"/>
                <a:sym typeface="Calibri"/>
              </a:rPr>
              <a:t> implementation from Scratch, </a:t>
            </a:r>
            <a:r>
              <a:rPr lang="en-US" sz="2400" b="0" i="0" u="sng" strike="noStrike" cap="none" dirty="0">
                <a:solidFill>
                  <a:srgbClr val="00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https://www.youtube.com/watch?v=DkNIBBBvcPs</a:t>
            </a:r>
            <a:endParaRPr sz="2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[4] Variational Autoencoder from scratch in </a:t>
            </a:r>
            <a:r>
              <a:rPr lang="en-US" sz="2400" b="0" i="0" u="none" strike="noStrike" cap="none" dirty="0" err="1">
                <a:solidFill>
                  <a:srgbClr val="000000"/>
                </a:solidFill>
                <a:latin typeface="Calibri"/>
                <a:ea typeface="Calibri"/>
                <a:cs typeface="Calibri"/>
                <a:sym typeface="Calibri"/>
              </a:rPr>
              <a:t>PyTorch</a:t>
            </a:r>
            <a:endParaRPr lang="en-US" sz="2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chemeClr val="tx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https://www.youtube.com/watch?v=VELQT1-hILo</a:t>
            </a:r>
            <a:endParaRPr lang="en-US" sz="2400" b="0" i="0" u="none" strike="noStrike" cap="none" dirty="0">
              <a:solidFill>
                <a:schemeClr val="tx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[5] Stable Diffusion Clearly Explained!</a:t>
            </a:r>
          </a:p>
          <a:p>
            <a:pPr marL="0" marR="0" lvl="0" indent="0" algn="just" rtl="0">
              <a:lnSpc>
                <a:spcPct val="100000"/>
              </a:lnSpc>
              <a:spcBef>
                <a:spcPts val="0"/>
              </a:spcBef>
              <a:spcAft>
                <a:spcPts val="0"/>
              </a:spcAft>
              <a:buClr>
                <a:srgbClr val="000000"/>
              </a:buClr>
              <a:buSzPts val="2400"/>
              <a:buFont typeface="Calibri"/>
              <a:buNone/>
            </a:pPr>
            <a:r>
              <a:rPr lang="en-US" sz="2400" b="0" i="0" u="none" strike="noStrike" cap="none" dirty="0">
                <a:solidFill>
                  <a:schemeClr val="tx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https://medium.com/@steinsfu/stable-diffusion-clearly-explained-ed008044e07e#3212</a:t>
            </a:r>
            <a:endParaRPr lang="en-US" sz="2400" b="0" i="0" u="none" strike="noStrike" cap="none" dirty="0">
              <a:solidFill>
                <a:schemeClr val="tx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endParaRPr sz="2400" b="0" i="0" u="none" strike="noStrike" cap="none" dirty="0">
              <a:solidFill>
                <a:srgbClr val="000000"/>
              </a:solidFill>
              <a:latin typeface="Calibri"/>
              <a:ea typeface="Calibri"/>
              <a:cs typeface="Calibri"/>
              <a:sym typeface="Calibri"/>
            </a:endParaRPr>
          </a:p>
        </p:txBody>
      </p:sp>
      <p:pic>
        <p:nvPicPr>
          <p:cNvPr id="72" name="Google Shape;72;p12" descr="Picture 10"/>
          <p:cNvPicPr preferRelativeResize="0"/>
          <p:nvPr/>
        </p:nvPicPr>
        <p:blipFill rotWithShape="1">
          <a:blip r:embed="rId8">
            <a:alphaModFix/>
          </a:blip>
          <a:srcRect/>
          <a:stretch/>
        </p:blipFill>
        <p:spPr>
          <a:xfrm>
            <a:off x="21181057" y="16264640"/>
            <a:ext cx="5043431" cy="1954312"/>
          </a:xfrm>
          <a:prstGeom prst="rect">
            <a:avLst/>
          </a:prstGeom>
          <a:noFill/>
          <a:ln>
            <a:noFill/>
          </a:ln>
        </p:spPr>
      </p:pic>
      <p:sp>
        <p:nvSpPr>
          <p:cNvPr id="73" name="Google Shape;73;p12"/>
          <p:cNvSpPr txBox="1"/>
          <p:nvPr/>
        </p:nvSpPr>
        <p:spPr>
          <a:xfrm>
            <a:off x="268202" y="4626965"/>
            <a:ext cx="8301000" cy="5262939"/>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b="0" i="0" u="none" strike="noStrike" cap="none" dirty="0">
                <a:solidFill>
                  <a:srgbClr val="000000"/>
                </a:solidFill>
                <a:latin typeface="Arial"/>
                <a:ea typeface="Arial"/>
                <a:cs typeface="Arial"/>
                <a:sym typeface="Arial"/>
              </a:rPr>
              <a:t>Previous poster session ‘The Turing Eye’(SC201 Oct2023) used </a:t>
            </a:r>
            <a:r>
              <a:rPr lang="en-US" sz="2400" b="0" i="0" u="none" strike="noStrike" cap="none" dirty="0" err="1">
                <a:solidFill>
                  <a:srgbClr val="000000"/>
                </a:solidFill>
                <a:latin typeface="Arial"/>
                <a:ea typeface="Arial"/>
                <a:cs typeface="Arial"/>
                <a:sym typeface="Arial"/>
              </a:rPr>
              <a:t>ResNet</a:t>
            </a:r>
            <a:r>
              <a:rPr lang="en-US" sz="2400" b="0" i="0" u="none" strike="noStrike" cap="none" dirty="0">
                <a:solidFill>
                  <a:srgbClr val="000000"/>
                </a:solidFill>
                <a:latin typeface="Arial"/>
                <a:ea typeface="Arial"/>
                <a:cs typeface="Arial"/>
                <a:sym typeface="Arial"/>
              </a:rPr>
              <a:t> model to recognize AI images and real people images. They found out AI images from ‘Stable Diffusion</a:t>
            </a:r>
            <a:r>
              <a:rPr lang="en-US" sz="2400" dirty="0"/>
              <a:t>’</a:t>
            </a:r>
            <a:r>
              <a:rPr lang="en-US" sz="2400" b="0" i="0" u="none" strike="noStrike" cap="none" dirty="0">
                <a:solidFill>
                  <a:srgbClr val="000000"/>
                </a:solidFill>
                <a:latin typeface="Arial"/>
                <a:ea typeface="Arial"/>
                <a:cs typeface="Arial"/>
                <a:sym typeface="Arial"/>
              </a:rPr>
              <a:t> were the hardest to recognize.</a:t>
            </a:r>
          </a:p>
          <a:p>
            <a:pPr marL="457200" marR="0" lvl="0" indent="-457200" algn="just" rtl="0">
              <a:lnSpc>
                <a:spcPct val="100000"/>
              </a:lnSpc>
              <a:spcBef>
                <a:spcPts val="0"/>
              </a:spcBef>
              <a:spcAft>
                <a:spcPts val="0"/>
              </a:spcAft>
              <a:buClr>
                <a:srgbClr val="000000"/>
              </a:buClr>
              <a:buSzPts val="2500"/>
              <a:buFont typeface="Arial"/>
              <a:buChar char="•"/>
            </a:pPr>
            <a:endParaRPr lang="en-US" sz="2400" dirty="0"/>
          </a:p>
          <a:p>
            <a:pPr marL="457200" marR="0" lvl="0" indent="-457200" algn="just" rtl="0">
              <a:lnSpc>
                <a:spcPct val="100000"/>
              </a:lnSpc>
              <a:spcBef>
                <a:spcPts val="0"/>
              </a:spcBef>
              <a:spcAft>
                <a:spcPts val="0"/>
              </a:spcAft>
              <a:buClr>
                <a:srgbClr val="000000"/>
              </a:buClr>
              <a:buSzPts val="2500"/>
              <a:buFont typeface="Arial"/>
              <a:buChar char="•"/>
            </a:pPr>
            <a:r>
              <a:rPr lang="en-US" sz="2400" dirty="0"/>
              <a:t>Our team is divided into two groups: the generation team, which uses 'Stable Diffusion' to generate test data and attempts to decrease accuracy by adjusting the images, and the recognition team, which uses the real images and 'Stable Diffusion’ image datasets to build an ensemble model with </a:t>
            </a:r>
            <a:r>
              <a:rPr lang="en-US" sz="2400" dirty="0" err="1"/>
              <a:t>ResNet</a:t>
            </a:r>
            <a:r>
              <a:rPr lang="en-US" sz="2400" dirty="0"/>
              <a:t> and </a:t>
            </a:r>
            <a:r>
              <a:rPr lang="en-US" sz="2400" dirty="0" err="1"/>
              <a:t>EfficientNet</a:t>
            </a:r>
            <a:r>
              <a:rPr lang="en-US" sz="2400" dirty="0"/>
              <a:t>.</a:t>
            </a:r>
            <a:endParaRPr sz="2400" dirty="0"/>
          </a:p>
          <a:p>
            <a:pPr marL="457200" marR="0" lvl="0" indent="-298450" algn="just" rtl="0">
              <a:lnSpc>
                <a:spcPct val="100000"/>
              </a:lnSpc>
              <a:spcBef>
                <a:spcPts val="0"/>
              </a:spcBef>
              <a:spcAft>
                <a:spcPts val="0"/>
              </a:spcAft>
              <a:buClr>
                <a:srgbClr val="000000"/>
              </a:buClr>
              <a:buSzPts val="2500"/>
              <a:buFont typeface="Arial"/>
              <a:buNone/>
            </a:pPr>
            <a:endParaRPr sz="2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500"/>
              <a:buFont typeface="Arial"/>
              <a:buChar char="•"/>
            </a:pPr>
            <a:r>
              <a:rPr lang="en-US" sz="2400" b="0" i="0" u="none" strike="noStrike" cap="none" dirty="0">
                <a:solidFill>
                  <a:srgbClr val="000000"/>
                </a:solidFill>
                <a:latin typeface="Arial"/>
                <a:ea typeface="Arial"/>
                <a:cs typeface="Arial"/>
                <a:sym typeface="Arial"/>
              </a:rPr>
              <a:t>We aim to find out which team performs better</a:t>
            </a:r>
            <a:r>
              <a:rPr lang="en-US" sz="2400" dirty="0"/>
              <a:t> through adversarial learning.</a:t>
            </a:r>
          </a:p>
        </p:txBody>
      </p:sp>
      <p:sp>
        <p:nvSpPr>
          <p:cNvPr id="74" name="Google Shape;74;p12"/>
          <p:cNvSpPr txBox="1"/>
          <p:nvPr/>
        </p:nvSpPr>
        <p:spPr>
          <a:xfrm>
            <a:off x="268202" y="11998811"/>
            <a:ext cx="8301000" cy="3416279"/>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b="0" i="0" u="none" strike="noStrike" cap="none" dirty="0">
                <a:solidFill>
                  <a:srgbClr val="000000"/>
                </a:solidFill>
                <a:latin typeface="Arial"/>
                <a:ea typeface="Arial"/>
                <a:cs typeface="Arial"/>
                <a:sym typeface="Arial"/>
              </a:rPr>
              <a:t>The training dataset used in our project comes from 'The Turing Eye' (SC201 Oct2023) and was created by the generation team using 'Stable Diffusion,' consisting of </a:t>
            </a:r>
            <a:r>
              <a:rPr lang="en-US" sz="2400" dirty="0"/>
              <a:t>56</a:t>
            </a:r>
            <a:r>
              <a:rPr lang="en-US" sz="2400" b="0" i="0" u="none" strike="noStrike" cap="none" dirty="0">
                <a:solidFill>
                  <a:srgbClr val="000000"/>
                </a:solidFill>
                <a:latin typeface="Arial"/>
                <a:ea typeface="Arial"/>
                <a:cs typeface="Arial"/>
                <a:sym typeface="Arial"/>
              </a:rPr>
              <a:t>0 AI-generated images and </a:t>
            </a:r>
            <a:r>
              <a:rPr lang="en-US" sz="2400" dirty="0"/>
              <a:t>56</a:t>
            </a:r>
            <a:r>
              <a:rPr lang="en-US" sz="2400" b="0" i="0" u="none" strike="noStrike" cap="none" dirty="0">
                <a:solidFill>
                  <a:srgbClr val="000000"/>
                </a:solidFill>
                <a:latin typeface="Arial"/>
                <a:ea typeface="Arial"/>
                <a:cs typeface="Arial"/>
                <a:sym typeface="Arial"/>
              </a:rPr>
              <a:t>0 real images.</a:t>
            </a:r>
          </a:p>
          <a:p>
            <a:pPr marL="457200" marR="0" lvl="0" indent="-457200" algn="just" rtl="0">
              <a:lnSpc>
                <a:spcPct val="100000"/>
              </a:lnSpc>
              <a:spcBef>
                <a:spcPts val="0"/>
              </a:spcBef>
              <a:spcAft>
                <a:spcPts val="0"/>
              </a:spcAft>
              <a:buClr>
                <a:srgbClr val="000000"/>
              </a:buClr>
              <a:buSzPts val="2500"/>
              <a:buFont typeface="Arial"/>
              <a:buChar char="•"/>
            </a:pPr>
            <a:endParaRPr sz="2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500"/>
              <a:buFont typeface="Arial"/>
              <a:buChar char="•"/>
            </a:pPr>
            <a:r>
              <a:rPr lang="en-US" sz="2400" dirty="0"/>
              <a:t>The test dataset are 200 images generated by Stable Diffusion Model and 200 real images.</a:t>
            </a:r>
          </a:p>
          <a:p>
            <a:pPr marL="457200" marR="0" lvl="0" indent="-457200" algn="just" rtl="0">
              <a:lnSpc>
                <a:spcPct val="100000"/>
              </a:lnSpc>
              <a:spcBef>
                <a:spcPts val="0"/>
              </a:spcBef>
              <a:spcAft>
                <a:spcPts val="0"/>
              </a:spcAft>
              <a:buClr>
                <a:srgbClr val="000000"/>
              </a:buClr>
              <a:buSzPts val="2500"/>
              <a:buFont typeface="Arial"/>
              <a:buChar char="•"/>
            </a:pPr>
            <a:endParaRPr lang="en-US" sz="2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500"/>
              <a:buFont typeface="Arial"/>
              <a:buChar char="•"/>
            </a:pPr>
            <a:r>
              <a:rPr lang="en-US" sz="2400" b="0" i="0" u="none" strike="noStrike" cap="none" dirty="0">
                <a:solidFill>
                  <a:srgbClr val="000000"/>
                </a:solidFill>
                <a:latin typeface="Arial"/>
                <a:ea typeface="Arial"/>
                <a:cs typeface="Arial"/>
                <a:sym typeface="Arial"/>
              </a:rPr>
              <a:t>We do data pre-processing below:</a:t>
            </a:r>
          </a:p>
        </p:txBody>
      </p:sp>
      <p:sp>
        <p:nvSpPr>
          <p:cNvPr id="75" name="Google Shape;75;p12"/>
          <p:cNvSpPr txBox="1"/>
          <p:nvPr/>
        </p:nvSpPr>
        <p:spPr>
          <a:xfrm>
            <a:off x="9565500" y="4626965"/>
            <a:ext cx="9809428" cy="830956"/>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b="0" i="0" u="none" strike="noStrike" cap="none" dirty="0">
                <a:solidFill>
                  <a:srgbClr val="000000"/>
                </a:solidFill>
                <a:latin typeface="Arial"/>
                <a:ea typeface="Arial"/>
                <a:cs typeface="Arial"/>
                <a:sym typeface="Arial"/>
              </a:rPr>
              <a:t>We have tried many model to build recognition model and got some best results as below:</a:t>
            </a:r>
            <a:endParaRPr sz="2400" dirty="0"/>
          </a:p>
        </p:txBody>
      </p:sp>
      <p:pic>
        <p:nvPicPr>
          <p:cNvPr id="76" name="Google Shape;76;p12"/>
          <p:cNvPicPr preferRelativeResize="0"/>
          <p:nvPr/>
        </p:nvPicPr>
        <p:blipFill rotWithShape="1">
          <a:blip r:embed="rId9">
            <a:alphaModFix/>
          </a:blip>
          <a:srcRect/>
          <a:stretch/>
        </p:blipFill>
        <p:spPr>
          <a:xfrm>
            <a:off x="5721914" y="9438735"/>
            <a:ext cx="2284516" cy="1279329"/>
          </a:xfrm>
          <a:prstGeom prst="rect">
            <a:avLst/>
          </a:prstGeom>
          <a:noFill/>
          <a:ln>
            <a:noFill/>
          </a:ln>
        </p:spPr>
      </p:pic>
      <p:sp>
        <p:nvSpPr>
          <p:cNvPr id="78" name="Google Shape;78;p12"/>
          <p:cNvSpPr txBox="1"/>
          <p:nvPr/>
        </p:nvSpPr>
        <p:spPr>
          <a:xfrm>
            <a:off x="9565498" y="10698217"/>
            <a:ext cx="9809430" cy="2308284"/>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dirty="0"/>
              <a:t>We chose ResNet50, EfficientNet-B4, EfficuenfNetB0 to build ensemble model and got the best final test accuracy 86.75%.</a:t>
            </a:r>
          </a:p>
          <a:p>
            <a:pPr marL="457200" marR="0" lvl="0" indent="-457200" algn="just" rtl="0">
              <a:lnSpc>
                <a:spcPct val="100000"/>
              </a:lnSpc>
              <a:spcBef>
                <a:spcPts val="0"/>
              </a:spcBef>
              <a:spcAft>
                <a:spcPts val="0"/>
              </a:spcAft>
              <a:buClr>
                <a:srgbClr val="000000"/>
              </a:buClr>
              <a:buSzPts val="2500"/>
              <a:buFont typeface="Arial"/>
              <a:buChar char="•"/>
            </a:pPr>
            <a:endParaRPr lang="en-US" sz="2400" dirty="0"/>
          </a:p>
          <a:p>
            <a:pPr marL="457200" marR="0" lvl="0" indent="-457200" algn="just" rtl="0">
              <a:lnSpc>
                <a:spcPct val="100000"/>
              </a:lnSpc>
              <a:spcBef>
                <a:spcPts val="0"/>
              </a:spcBef>
              <a:spcAft>
                <a:spcPts val="0"/>
              </a:spcAft>
              <a:buClr>
                <a:srgbClr val="000000"/>
              </a:buClr>
              <a:buSzPts val="2500"/>
              <a:buFont typeface="Arial"/>
              <a:buChar char="•"/>
            </a:pPr>
            <a:r>
              <a:rPr lang="en-US" sz="2400" dirty="0"/>
              <a:t>To resist this result, we use confusion matrix and saliency map to find out how to decrease accuracy by adjusting test images. We have tired some effective ways below:</a:t>
            </a:r>
          </a:p>
        </p:txBody>
      </p:sp>
      <p:grpSp>
        <p:nvGrpSpPr>
          <p:cNvPr id="79" name="Google Shape;79;p12"/>
          <p:cNvGrpSpPr/>
          <p:nvPr/>
        </p:nvGrpSpPr>
        <p:grpSpPr>
          <a:xfrm>
            <a:off x="20039925" y="6567793"/>
            <a:ext cx="7370715" cy="866144"/>
            <a:chOff x="-1" y="0"/>
            <a:chExt cx="7370714" cy="866142"/>
          </a:xfrm>
          <a:solidFill>
            <a:schemeClr val="tx2"/>
          </a:solidFill>
        </p:grpSpPr>
        <p:sp>
          <p:nvSpPr>
            <p:cNvPr id="80" name="Google Shape;80;p12"/>
            <p:cNvSpPr/>
            <p:nvPr/>
          </p:nvSpPr>
          <p:spPr>
            <a:xfrm>
              <a:off x="-1" y="0"/>
              <a:ext cx="7370714" cy="866142"/>
            </a:xfrm>
            <a:prstGeom prst="rect">
              <a:avLst/>
            </a:prstGeom>
            <a:grpFill/>
            <a:ln w="12700" cap="flat" cmpd="sng">
              <a:solidFill>
                <a:srgbClr val="42719B"/>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81" name="Google Shape;81;p12"/>
            <p:cNvSpPr txBox="1"/>
            <p:nvPr/>
          </p:nvSpPr>
          <p:spPr>
            <a:xfrm>
              <a:off x="52069" y="63501"/>
              <a:ext cx="7266574" cy="739141"/>
            </a:xfrm>
            <a:prstGeom prst="rect">
              <a:avLst/>
            </a:prstGeom>
            <a:grp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a:solidFill>
                    <a:srgbClr val="FFF2CC"/>
                  </a:solidFill>
                  <a:latin typeface="Trebuchet MS"/>
                  <a:ea typeface="Trebuchet MS"/>
                  <a:cs typeface="Trebuchet MS"/>
                  <a:sym typeface="Trebuchet MS"/>
                </a:rPr>
                <a:t>Future Work</a:t>
              </a:r>
              <a:endParaRPr sz="1400" b="0" i="0" u="none" strike="noStrike" cap="none">
                <a:solidFill>
                  <a:srgbClr val="000000"/>
                </a:solidFill>
                <a:latin typeface="Arial"/>
                <a:ea typeface="Arial"/>
                <a:cs typeface="Arial"/>
                <a:sym typeface="Arial"/>
              </a:endParaRPr>
            </a:p>
          </p:txBody>
        </p:sp>
      </p:grpSp>
      <p:grpSp>
        <p:nvGrpSpPr>
          <p:cNvPr id="82" name="Google Shape;82;p12"/>
          <p:cNvGrpSpPr/>
          <p:nvPr/>
        </p:nvGrpSpPr>
        <p:grpSpPr>
          <a:xfrm>
            <a:off x="20007530" y="10872529"/>
            <a:ext cx="7390489" cy="844347"/>
            <a:chOff x="-1" y="-1"/>
            <a:chExt cx="7390487" cy="844346"/>
          </a:xfrm>
          <a:solidFill>
            <a:schemeClr val="tx2"/>
          </a:solidFill>
        </p:grpSpPr>
        <p:sp>
          <p:nvSpPr>
            <p:cNvPr id="83" name="Google Shape;83;p12"/>
            <p:cNvSpPr/>
            <p:nvPr/>
          </p:nvSpPr>
          <p:spPr>
            <a:xfrm>
              <a:off x="-1" y="-1"/>
              <a:ext cx="7390487" cy="844346"/>
            </a:xfrm>
            <a:prstGeom prst="rect">
              <a:avLst/>
            </a:prstGeom>
            <a:grpFill/>
            <a:ln w="12700" cap="flat" cmpd="sng">
              <a:solidFill>
                <a:srgbClr val="42719B"/>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2CC"/>
                </a:buClr>
                <a:buSzPts val="4400"/>
                <a:buFont typeface="Trebuchet MS"/>
                <a:buNone/>
              </a:pPr>
              <a:endParaRPr sz="4400" b="0" i="0" u="none" strike="noStrike" cap="none">
                <a:solidFill>
                  <a:srgbClr val="FFF2CC"/>
                </a:solidFill>
                <a:latin typeface="Trebuchet MS"/>
                <a:ea typeface="Trebuchet MS"/>
                <a:cs typeface="Trebuchet MS"/>
                <a:sym typeface="Trebuchet MS"/>
              </a:endParaRPr>
            </a:p>
          </p:txBody>
        </p:sp>
        <p:sp>
          <p:nvSpPr>
            <p:cNvPr id="84" name="Google Shape;84;p12"/>
            <p:cNvSpPr txBox="1"/>
            <p:nvPr/>
          </p:nvSpPr>
          <p:spPr>
            <a:xfrm>
              <a:off x="52069" y="52602"/>
              <a:ext cx="7286347" cy="739141"/>
            </a:xfrm>
            <a:prstGeom prst="rect">
              <a:avLst/>
            </a:prstGeom>
            <a:grp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2CC"/>
                </a:buClr>
                <a:buSzPts val="4400"/>
                <a:buFont typeface="Trebuchet MS"/>
                <a:buNone/>
              </a:pPr>
              <a:r>
                <a:rPr lang="en-US" sz="4400" b="0" i="0" u="none" strike="noStrike" cap="none">
                  <a:solidFill>
                    <a:srgbClr val="FFF2CC"/>
                  </a:solidFill>
                  <a:latin typeface="Trebuchet MS"/>
                  <a:ea typeface="Trebuchet MS"/>
                  <a:cs typeface="Trebuchet MS"/>
                  <a:sym typeface="Trebuchet MS"/>
                </a:rPr>
                <a:t>References</a:t>
              </a:r>
              <a:endParaRPr sz="1400" b="0" i="0" u="none" strike="noStrike" cap="none">
                <a:solidFill>
                  <a:srgbClr val="000000"/>
                </a:solidFill>
                <a:latin typeface="Arial"/>
                <a:ea typeface="Arial"/>
                <a:cs typeface="Arial"/>
                <a:sym typeface="Arial"/>
              </a:endParaRPr>
            </a:p>
          </p:txBody>
        </p:sp>
      </p:grpSp>
      <p:sp>
        <p:nvSpPr>
          <p:cNvPr id="3" name="文字方塊 2">
            <a:extLst>
              <a:ext uri="{FF2B5EF4-FFF2-40B4-BE49-F238E27FC236}">
                <a16:creationId xmlns:a16="http://schemas.microsoft.com/office/drawing/2014/main" id="{D52F9A27-343D-F4F3-6CB3-0BA768B29B52}"/>
              </a:ext>
            </a:extLst>
          </p:cNvPr>
          <p:cNvSpPr txBox="1"/>
          <p:nvPr/>
        </p:nvSpPr>
        <p:spPr>
          <a:xfrm>
            <a:off x="256118" y="15529834"/>
            <a:ext cx="8418029" cy="2308324"/>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2500"/>
            </a:pPr>
            <a:r>
              <a:rPr lang="en-US" altLang="zh-TW" sz="2400" b="0" i="0" u="none" strike="noStrike" cap="none" dirty="0">
                <a:solidFill>
                  <a:srgbClr val="000000"/>
                </a:solidFill>
                <a:latin typeface="Arial"/>
                <a:ea typeface="Arial"/>
                <a:cs typeface="Arial"/>
                <a:sym typeface="Arial"/>
              </a:rPr>
              <a:t>(1</a:t>
            </a:r>
            <a:r>
              <a:rPr lang="en-US" altLang="zh-TW" sz="2400" dirty="0"/>
              <a:t>)</a:t>
            </a:r>
            <a:r>
              <a:rPr lang="en-US" altLang="zh-TW" sz="2400" b="0" i="0" u="none" strike="noStrike" cap="none" dirty="0">
                <a:solidFill>
                  <a:srgbClr val="000000"/>
                </a:solidFill>
                <a:latin typeface="Arial"/>
                <a:ea typeface="Arial"/>
                <a:cs typeface="Arial"/>
                <a:sym typeface="Arial"/>
              </a:rPr>
              <a:t> </a:t>
            </a:r>
            <a:r>
              <a:rPr lang="en-US" altLang="zh-TW" sz="2400" b="0" i="0" u="none" strike="noStrike" cap="none" dirty="0" err="1">
                <a:solidFill>
                  <a:srgbClr val="000000"/>
                </a:solidFill>
                <a:latin typeface="Arial"/>
                <a:ea typeface="Arial"/>
                <a:cs typeface="Arial"/>
                <a:sym typeface="Arial"/>
              </a:rPr>
              <a:t>T.RandomHorizontalFlip</a:t>
            </a:r>
            <a:r>
              <a:rPr lang="en-US" altLang="zh-TW" sz="2400" b="0" i="0" u="none" strike="noStrike" cap="none" dirty="0">
                <a:solidFill>
                  <a:srgbClr val="000000"/>
                </a:solidFill>
                <a:latin typeface="Arial"/>
                <a:ea typeface="Arial"/>
                <a:cs typeface="Arial"/>
                <a:sym typeface="Arial"/>
              </a:rPr>
              <a:t>(p=0.5)</a:t>
            </a:r>
          </a:p>
          <a:p>
            <a:pPr marR="0" lvl="0" algn="just" rtl="0">
              <a:lnSpc>
                <a:spcPct val="100000"/>
              </a:lnSpc>
              <a:spcBef>
                <a:spcPts val="0"/>
              </a:spcBef>
              <a:spcAft>
                <a:spcPts val="0"/>
              </a:spcAft>
              <a:buClr>
                <a:srgbClr val="000000"/>
              </a:buClr>
              <a:buSzPts val="2500"/>
            </a:pPr>
            <a:r>
              <a:rPr lang="en-US" altLang="zh-TW" sz="2400" b="0" i="0" u="none" strike="noStrike" cap="none" dirty="0">
                <a:solidFill>
                  <a:srgbClr val="000000"/>
                </a:solidFill>
                <a:latin typeface="Arial"/>
                <a:ea typeface="Arial"/>
                <a:cs typeface="Arial"/>
                <a:sym typeface="Arial"/>
              </a:rPr>
              <a:t>(2</a:t>
            </a:r>
            <a:r>
              <a:rPr lang="en-US" altLang="zh-TW" sz="2400" dirty="0"/>
              <a:t>)</a:t>
            </a:r>
            <a:r>
              <a:rPr lang="en-US" altLang="zh-TW" sz="2400" b="0" i="0" u="none" strike="noStrike" cap="none" dirty="0">
                <a:solidFill>
                  <a:srgbClr val="000000"/>
                </a:solidFill>
                <a:latin typeface="Arial"/>
                <a:ea typeface="Arial"/>
                <a:cs typeface="Arial"/>
                <a:sym typeface="Arial"/>
              </a:rPr>
              <a:t> </a:t>
            </a:r>
            <a:r>
              <a:rPr lang="en-US" altLang="zh-TW" sz="2400" b="0" i="0" u="none" strike="noStrike" cap="none" dirty="0" err="1">
                <a:solidFill>
                  <a:srgbClr val="000000"/>
                </a:solidFill>
                <a:latin typeface="Arial"/>
                <a:ea typeface="Arial"/>
                <a:cs typeface="Arial"/>
                <a:sym typeface="Arial"/>
              </a:rPr>
              <a:t>T.RandomAutocontrast</a:t>
            </a:r>
            <a:r>
              <a:rPr lang="en-US" altLang="zh-TW" sz="2400" b="0" i="0" u="none" strike="noStrike" cap="none" dirty="0">
                <a:solidFill>
                  <a:srgbClr val="000000"/>
                </a:solidFill>
                <a:latin typeface="Arial"/>
                <a:ea typeface="Arial"/>
                <a:cs typeface="Arial"/>
                <a:sym typeface="Arial"/>
              </a:rPr>
              <a:t>()</a:t>
            </a:r>
          </a:p>
          <a:p>
            <a:pPr marR="0" lvl="0" algn="just" rtl="0">
              <a:lnSpc>
                <a:spcPct val="100000"/>
              </a:lnSpc>
              <a:spcBef>
                <a:spcPts val="0"/>
              </a:spcBef>
              <a:spcAft>
                <a:spcPts val="0"/>
              </a:spcAft>
              <a:buClr>
                <a:srgbClr val="000000"/>
              </a:buClr>
              <a:buSzPts val="2500"/>
            </a:pPr>
            <a:r>
              <a:rPr lang="en-US" altLang="zh-TW" sz="2400" b="0" i="0" u="none" strike="noStrike" cap="none" dirty="0">
                <a:solidFill>
                  <a:srgbClr val="000000"/>
                </a:solidFill>
                <a:latin typeface="Arial"/>
                <a:ea typeface="Arial"/>
                <a:cs typeface="Arial"/>
                <a:sym typeface="Arial"/>
              </a:rPr>
              <a:t>(3) </a:t>
            </a:r>
            <a:r>
              <a:rPr lang="en-US" altLang="zh-TW" sz="2400" b="0" i="0" u="none" strike="noStrike" cap="none" dirty="0" err="1">
                <a:solidFill>
                  <a:srgbClr val="000000"/>
                </a:solidFill>
                <a:latin typeface="Arial"/>
                <a:ea typeface="Arial"/>
                <a:cs typeface="Arial"/>
                <a:sym typeface="Arial"/>
              </a:rPr>
              <a:t>T.ColorJitter</a:t>
            </a:r>
            <a:r>
              <a:rPr lang="en-US" altLang="zh-TW" sz="2400" b="0" i="0" u="none" strike="noStrike" cap="none" dirty="0">
                <a:solidFill>
                  <a:srgbClr val="000000"/>
                </a:solidFill>
                <a:latin typeface="Arial"/>
                <a:ea typeface="Arial"/>
                <a:cs typeface="Arial"/>
                <a:sym typeface="Arial"/>
              </a:rPr>
              <a:t>(brightness=0.2, contrast=0.2,saturation=0.2, hue=0.1)</a:t>
            </a:r>
          </a:p>
          <a:p>
            <a:pPr marR="0" lvl="0" algn="just" rtl="0">
              <a:lnSpc>
                <a:spcPct val="100000"/>
              </a:lnSpc>
              <a:spcBef>
                <a:spcPts val="0"/>
              </a:spcBef>
              <a:spcAft>
                <a:spcPts val="0"/>
              </a:spcAft>
              <a:buClr>
                <a:srgbClr val="000000"/>
              </a:buClr>
              <a:buSzPts val="2500"/>
            </a:pPr>
            <a:r>
              <a:rPr lang="en-US" altLang="zh-TW" sz="2400" b="0" i="0" u="none" strike="noStrike" cap="none" dirty="0">
                <a:solidFill>
                  <a:srgbClr val="000000"/>
                </a:solidFill>
                <a:latin typeface="Arial"/>
                <a:ea typeface="Arial"/>
                <a:cs typeface="Arial"/>
                <a:sym typeface="Arial"/>
              </a:rPr>
              <a:t>(4) </a:t>
            </a:r>
            <a:r>
              <a:rPr lang="en-US" altLang="zh-TW" sz="2400" b="0" i="0" u="none" strike="noStrike" cap="none" dirty="0" err="1">
                <a:solidFill>
                  <a:srgbClr val="000000"/>
                </a:solidFill>
                <a:latin typeface="Arial"/>
                <a:ea typeface="Arial"/>
                <a:cs typeface="Arial"/>
                <a:sym typeface="Arial"/>
              </a:rPr>
              <a:t>T.RandomRotation</a:t>
            </a:r>
            <a:r>
              <a:rPr lang="en-US" altLang="zh-TW" sz="2400" b="0" i="0" u="none" strike="noStrike" cap="none" dirty="0">
                <a:solidFill>
                  <a:srgbClr val="000000"/>
                </a:solidFill>
                <a:latin typeface="Arial"/>
                <a:ea typeface="Arial"/>
                <a:cs typeface="Arial"/>
                <a:sym typeface="Arial"/>
              </a:rPr>
              <a:t>(10)</a:t>
            </a:r>
          </a:p>
          <a:p>
            <a:pPr marR="0" lvl="0" algn="just" rtl="0">
              <a:lnSpc>
                <a:spcPct val="100000"/>
              </a:lnSpc>
              <a:spcBef>
                <a:spcPts val="0"/>
              </a:spcBef>
              <a:spcAft>
                <a:spcPts val="0"/>
              </a:spcAft>
              <a:buClr>
                <a:srgbClr val="000000"/>
              </a:buClr>
              <a:buSzPts val="2500"/>
            </a:pPr>
            <a:r>
              <a:rPr lang="en-US" altLang="zh-TW" sz="2400" dirty="0"/>
              <a:t>(5) </a:t>
            </a:r>
            <a:r>
              <a:rPr lang="en-US" altLang="zh-TW" sz="2400" dirty="0" err="1"/>
              <a:t>T.RandomCrop</a:t>
            </a:r>
            <a:endParaRPr lang="en-US" altLang="zh-TW" sz="2400" b="0" i="0" u="none" strike="noStrike" cap="none" dirty="0">
              <a:solidFill>
                <a:srgbClr val="000000"/>
              </a:solidFill>
              <a:latin typeface="Arial"/>
              <a:ea typeface="Arial"/>
              <a:cs typeface="Arial"/>
              <a:sym typeface="Arial"/>
            </a:endParaRPr>
          </a:p>
        </p:txBody>
      </p:sp>
      <p:graphicFrame>
        <p:nvGraphicFramePr>
          <p:cNvPr id="4" name="Google Shape;364;g3000112d04b_6_96">
            <a:extLst>
              <a:ext uri="{FF2B5EF4-FFF2-40B4-BE49-F238E27FC236}">
                <a16:creationId xmlns:a16="http://schemas.microsoft.com/office/drawing/2014/main" id="{DDE31A62-BF90-69CB-A1B5-7771AFF99568}"/>
              </a:ext>
            </a:extLst>
          </p:cNvPr>
          <p:cNvGraphicFramePr/>
          <p:nvPr>
            <p:extLst>
              <p:ext uri="{D42A27DB-BD31-4B8C-83A1-F6EECF244321}">
                <p14:modId xmlns:p14="http://schemas.microsoft.com/office/powerpoint/2010/main" val="242200848"/>
              </p:ext>
            </p:extLst>
          </p:nvPr>
        </p:nvGraphicFramePr>
        <p:xfrm>
          <a:off x="9841127" y="5770431"/>
          <a:ext cx="9328105" cy="4612716"/>
        </p:xfrm>
        <a:graphic>
          <a:graphicData uri="http://schemas.openxmlformats.org/drawingml/2006/table">
            <a:tbl>
              <a:tblPr firstRow="1" bandRow="1">
                <a:tableStyleId>{5FD0F851-EC5A-4D38-B0AD-8093EC10F338}</a:tableStyleId>
              </a:tblPr>
              <a:tblGrid>
                <a:gridCol w="399570">
                  <a:extLst>
                    <a:ext uri="{9D8B030D-6E8A-4147-A177-3AD203B41FA5}">
                      <a16:colId xmlns:a16="http://schemas.microsoft.com/office/drawing/2014/main" val="20000"/>
                    </a:ext>
                  </a:extLst>
                </a:gridCol>
                <a:gridCol w="1929452">
                  <a:extLst>
                    <a:ext uri="{9D8B030D-6E8A-4147-A177-3AD203B41FA5}">
                      <a16:colId xmlns:a16="http://schemas.microsoft.com/office/drawing/2014/main" val="20001"/>
                    </a:ext>
                  </a:extLst>
                </a:gridCol>
                <a:gridCol w="772248">
                  <a:extLst>
                    <a:ext uri="{9D8B030D-6E8A-4147-A177-3AD203B41FA5}">
                      <a16:colId xmlns:a16="http://schemas.microsoft.com/office/drawing/2014/main" val="20002"/>
                    </a:ext>
                  </a:extLst>
                </a:gridCol>
                <a:gridCol w="964223">
                  <a:extLst>
                    <a:ext uri="{9D8B030D-6E8A-4147-A177-3AD203B41FA5}">
                      <a16:colId xmlns:a16="http://schemas.microsoft.com/office/drawing/2014/main" val="20003"/>
                    </a:ext>
                  </a:extLst>
                </a:gridCol>
                <a:gridCol w="771794">
                  <a:extLst>
                    <a:ext uri="{9D8B030D-6E8A-4147-A177-3AD203B41FA5}">
                      <a16:colId xmlns:a16="http://schemas.microsoft.com/office/drawing/2014/main" val="20004"/>
                    </a:ext>
                  </a:extLst>
                </a:gridCol>
                <a:gridCol w="877053">
                  <a:extLst>
                    <a:ext uri="{9D8B030D-6E8A-4147-A177-3AD203B41FA5}">
                      <a16:colId xmlns:a16="http://schemas.microsoft.com/office/drawing/2014/main" val="20005"/>
                    </a:ext>
                  </a:extLst>
                </a:gridCol>
                <a:gridCol w="982248">
                  <a:extLst>
                    <a:ext uri="{9D8B030D-6E8A-4147-A177-3AD203B41FA5}">
                      <a16:colId xmlns:a16="http://schemas.microsoft.com/office/drawing/2014/main" val="20006"/>
                    </a:ext>
                  </a:extLst>
                </a:gridCol>
                <a:gridCol w="1034861">
                  <a:extLst>
                    <a:ext uri="{9D8B030D-6E8A-4147-A177-3AD203B41FA5}">
                      <a16:colId xmlns:a16="http://schemas.microsoft.com/office/drawing/2014/main" val="20007"/>
                    </a:ext>
                  </a:extLst>
                </a:gridCol>
                <a:gridCol w="1596656">
                  <a:extLst>
                    <a:ext uri="{9D8B030D-6E8A-4147-A177-3AD203B41FA5}">
                      <a16:colId xmlns:a16="http://schemas.microsoft.com/office/drawing/2014/main" val="20008"/>
                    </a:ext>
                  </a:extLst>
                </a:gridCol>
              </a:tblGrid>
              <a:tr h="512524">
                <a:tc>
                  <a:txBody>
                    <a:bodyPr/>
                    <a:lstStyle/>
                    <a:p>
                      <a:pPr marL="0" marR="0" lvl="0" indent="0" algn="ctr" rtl="0">
                        <a:lnSpc>
                          <a:spcPct val="100000"/>
                        </a:lnSpc>
                        <a:spcBef>
                          <a:spcPts val="0"/>
                        </a:spcBef>
                        <a:spcAft>
                          <a:spcPts val="0"/>
                        </a:spcAft>
                        <a:buClr>
                          <a:srgbClr val="000000"/>
                        </a:buClr>
                        <a:buSzPts val="1400"/>
                        <a:buFont typeface="Arial"/>
                        <a:buNone/>
                      </a:pPr>
                      <a:endParaRPr sz="17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dirty="0"/>
                        <a:t>Model</a:t>
                      </a:r>
                      <a:endParaRPr sz="1500" u="none" strike="noStrike" cap="none" dirty="0"/>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Resize</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LR</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Batch</a:t>
                      </a:r>
                      <a:endParaRPr sz="1500" u="none" strike="noStrike" cap="none"/>
                    </a:p>
                    <a:p>
                      <a:pPr marL="0" marR="0" lvl="0" indent="0" algn="ctr" rtl="0">
                        <a:lnSpc>
                          <a:spcPct val="100000"/>
                        </a:lnSpc>
                        <a:spcBef>
                          <a:spcPts val="0"/>
                        </a:spcBef>
                        <a:spcAft>
                          <a:spcPts val="0"/>
                        </a:spcAft>
                        <a:buClr>
                          <a:srgbClr val="000000"/>
                        </a:buClr>
                        <a:buSzPts val="1200"/>
                        <a:buFont typeface="Arial"/>
                        <a:buNone/>
                      </a:pPr>
                      <a:r>
                        <a:rPr lang="en-US" sz="1500" u="none" strike="noStrike" cap="none"/>
                        <a:t>Size</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Epochs</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Val Acc</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Test Acc</a:t>
                      </a:r>
                      <a:endParaRPr sz="1500" u="none" strike="noStrike" cap="none"/>
                    </a:p>
                    <a:p>
                      <a:pPr marL="0" marR="0" lvl="0" indent="0" algn="ctr" rtl="0">
                        <a:lnSpc>
                          <a:spcPct val="100000"/>
                        </a:lnSpc>
                        <a:spcBef>
                          <a:spcPts val="0"/>
                        </a:spcBef>
                        <a:spcAft>
                          <a:spcPts val="0"/>
                        </a:spcAft>
                        <a:buClr>
                          <a:srgbClr val="000000"/>
                        </a:buClr>
                        <a:buSzPts val="1200"/>
                        <a:buFont typeface="Arial"/>
                        <a:buNone/>
                      </a:pPr>
                      <a:r>
                        <a:rPr lang="en-US" sz="1500" u="none" strike="noStrike" cap="none"/>
                        <a:t>(Turing)</a:t>
                      </a:r>
                      <a:endParaRPr sz="1500"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200"/>
                        <a:buFont typeface="Arial"/>
                        <a:buNone/>
                      </a:pPr>
                      <a:r>
                        <a:rPr lang="en-US" sz="1500" u="none" strike="noStrike" cap="none"/>
                        <a:t>Test Acc</a:t>
                      </a:r>
                      <a:endParaRPr sz="1500" u="none" strike="noStrike" cap="none"/>
                    </a:p>
                  </a:txBody>
                  <a:tcPr marL="50479" marR="50479" marT="21297" marB="21297"/>
                </a:tc>
                <a:extLst>
                  <a:ext uri="{0D108BD9-81ED-4DB2-BD59-A6C34878D82A}">
                    <a16:rowId xmlns:a16="http://schemas.microsoft.com/office/drawing/2014/main" val="10000"/>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1</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err="1"/>
                        <a:t>ResNeXt</a:t>
                      </a:r>
                      <a:endParaRPr sz="1900" b="1" u="none" strike="noStrike" cap="none" dirty="0"/>
                    </a:p>
                  </a:txBody>
                  <a:tcPr marL="50479" marR="50479" marT="21297" marB="21297"/>
                </a:tc>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  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30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90%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86.25%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74%</a:t>
                      </a:r>
                      <a:endParaRPr sz="1900" b="1" u="none" strike="noStrike" cap="none"/>
                    </a:p>
                  </a:txBody>
                  <a:tcPr marL="50479" marR="50479" marT="21297" marB="21297"/>
                </a:tc>
                <a:extLst>
                  <a:ext uri="{0D108BD9-81ED-4DB2-BD59-A6C34878D82A}">
                    <a16:rowId xmlns:a16="http://schemas.microsoft.com/office/drawing/2014/main" val="10001"/>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2</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ResNet50</a:t>
                      </a:r>
                      <a:endParaRPr sz="1900" b="1" u="none" strike="noStrike" cap="none" dirty="0">
                        <a:solidFill>
                          <a:srgbClr val="8C1515"/>
                        </a:solidFill>
                      </a:endParaRPr>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87.5%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88.75%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82%</a:t>
                      </a:r>
                      <a:endParaRPr sz="1900" b="1" u="none" strike="noStrike" cap="none" dirty="0">
                        <a:solidFill>
                          <a:srgbClr val="8C1515"/>
                        </a:solidFill>
                      </a:endParaRPr>
                    </a:p>
                  </a:txBody>
                  <a:tcPr marL="50479" marR="50479" marT="21297" marB="21297"/>
                </a:tc>
                <a:extLst>
                  <a:ext uri="{0D108BD9-81ED-4DB2-BD59-A6C34878D82A}">
                    <a16:rowId xmlns:a16="http://schemas.microsoft.com/office/drawing/2014/main" val="10002"/>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3</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dirty="0"/>
                        <a:t>DenseNet121</a:t>
                      </a:r>
                      <a:endParaRPr sz="1900" b="1" u="none" strike="noStrike" cap="none" dirty="0"/>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88.75%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90%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81.75%</a:t>
                      </a:r>
                      <a:endParaRPr sz="1900" b="1" u="none" strike="noStrike" cap="none"/>
                    </a:p>
                  </a:txBody>
                  <a:tcPr marL="50479" marR="50479" marT="21297" marB="21297"/>
                </a:tc>
                <a:extLst>
                  <a:ext uri="{0D108BD9-81ED-4DB2-BD59-A6C34878D82A}">
                    <a16:rowId xmlns:a16="http://schemas.microsoft.com/office/drawing/2014/main" val="10003"/>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VisionTrans</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76.4%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75.0%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71.5%</a:t>
                      </a:r>
                      <a:endParaRPr sz="1900" b="1" u="none" strike="noStrike" cap="none"/>
                    </a:p>
                  </a:txBody>
                  <a:tcPr marL="50479" marR="50479" marT="21297" marB="21297"/>
                </a:tc>
                <a:extLst>
                  <a:ext uri="{0D108BD9-81ED-4DB2-BD59-A6C34878D82A}">
                    <a16:rowId xmlns:a16="http://schemas.microsoft.com/office/drawing/2014/main" val="10004"/>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5</a:t>
                      </a:r>
                      <a:endParaRPr sz="22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ResNet50(avg)</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1e-3</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200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&lt;70%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&lt;70%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&lt;50%</a:t>
                      </a:r>
                      <a:endParaRPr sz="1900" b="1" u="none" strike="noStrike" cap="none"/>
                    </a:p>
                  </a:txBody>
                  <a:tcPr marL="50479" marR="50479" marT="21297" marB="21297"/>
                </a:tc>
                <a:extLst>
                  <a:ext uri="{0D108BD9-81ED-4DB2-BD59-A6C34878D82A}">
                    <a16:rowId xmlns:a16="http://schemas.microsoft.com/office/drawing/2014/main" val="10005"/>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VisionTrans</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chemeClr val="dk1"/>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40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74.3%</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77.9%</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67.0%</a:t>
                      </a:r>
                      <a:endParaRPr sz="1900" b="1" u="none" strike="noStrike" cap="none"/>
                    </a:p>
                  </a:txBody>
                  <a:tcPr marL="50479" marR="50479" marT="21297" marB="21297"/>
                </a:tc>
                <a:extLst>
                  <a:ext uri="{0D108BD9-81ED-4DB2-BD59-A6C34878D82A}">
                    <a16:rowId xmlns:a16="http://schemas.microsoft.com/office/drawing/2014/main" val="10006"/>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7</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EfficientNet_B0</a:t>
                      </a:r>
                      <a:endParaRPr sz="1900" b="1" u="none" strike="noStrike" cap="none" dirty="0">
                        <a:solidFill>
                          <a:srgbClr val="8C1515"/>
                        </a:solidFill>
                      </a:endParaRPr>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t>224</a:t>
                      </a:r>
                      <a:endParaRPr sz="1900" b="1" u="none" strike="noStrike" cap="none" dirty="0"/>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16</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95%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88.75%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83.25%</a:t>
                      </a:r>
                      <a:endParaRPr sz="1900" b="1" u="none" strike="noStrike" cap="none" dirty="0">
                        <a:solidFill>
                          <a:srgbClr val="8C1515"/>
                        </a:solidFill>
                      </a:endParaRPr>
                    </a:p>
                  </a:txBody>
                  <a:tcPr marL="50479" marR="50479" marT="21297" marB="21297"/>
                </a:tc>
                <a:extLst>
                  <a:ext uri="{0D108BD9-81ED-4DB2-BD59-A6C34878D82A}">
                    <a16:rowId xmlns:a16="http://schemas.microsoft.com/office/drawing/2014/main" val="10007"/>
                  </a:ext>
                </a:extLst>
              </a:tr>
              <a:tr h="512524">
                <a:tc>
                  <a:txBody>
                    <a:bodyPr/>
                    <a:lstStyle/>
                    <a:p>
                      <a:pPr marL="0" marR="0" lvl="0" indent="0" algn="l" rtl="0">
                        <a:lnSpc>
                          <a:spcPct val="100000"/>
                        </a:lnSpc>
                        <a:spcBef>
                          <a:spcPts val="0"/>
                        </a:spcBef>
                        <a:spcAft>
                          <a:spcPts val="0"/>
                        </a:spcAft>
                        <a:buClr>
                          <a:srgbClr val="000000"/>
                        </a:buClr>
                        <a:buSzPts val="1500"/>
                        <a:buFont typeface="Arial"/>
                        <a:buNone/>
                      </a:pPr>
                      <a:r>
                        <a:rPr lang="en-US" sz="1900" b="1" u="none" strike="noStrike" cap="none"/>
                        <a:t>8</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EfficientNet_B4</a:t>
                      </a:r>
                      <a:endParaRPr sz="1900" b="1" u="none" strike="noStrike" cap="none" dirty="0">
                        <a:solidFill>
                          <a:srgbClr val="8C1515"/>
                        </a:solidFill>
                      </a:endParaRPr>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224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800"/>
                        <a:buFont typeface="Arial"/>
                        <a:buNone/>
                      </a:pPr>
                      <a:r>
                        <a:rPr lang="en-US" sz="1900" b="1" u="none" strike="noStrike" cap="none"/>
                        <a:t>1e-4</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t>16</a:t>
                      </a:r>
                      <a:endParaRPr sz="1900" b="1" u="none" strike="noStrike" cap="none" dirty="0"/>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20</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93%</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t>88.75%</a:t>
                      </a:r>
                      <a:endParaRPr sz="1900" b="1" u="none" strike="noStrike" cap="none"/>
                    </a:p>
                  </a:txBody>
                  <a:tcPr marL="50479" marR="50479" marT="21297" marB="21297"/>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dirty="0">
                          <a:solidFill>
                            <a:srgbClr val="8C1515"/>
                          </a:solidFill>
                        </a:rPr>
                        <a:t>84%</a:t>
                      </a:r>
                      <a:endParaRPr sz="1900" b="1" u="none" strike="noStrike" cap="none" dirty="0">
                        <a:solidFill>
                          <a:srgbClr val="8C1515"/>
                        </a:solidFill>
                      </a:endParaRPr>
                    </a:p>
                  </a:txBody>
                  <a:tcPr marL="50479" marR="50479" marT="21297" marB="21297"/>
                </a:tc>
                <a:extLst>
                  <a:ext uri="{0D108BD9-81ED-4DB2-BD59-A6C34878D82A}">
                    <a16:rowId xmlns:a16="http://schemas.microsoft.com/office/drawing/2014/main" val="10008"/>
                  </a:ext>
                </a:extLst>
              </a:tr>
            </a:tbl>
          </a:graphicData>
        </a:graphic>
      </p:graphicFrame>
      <p:sp>
        <p:nvSpPr>
          <p:cNvPr id="6" name="文字方塊 5">
            <a:extLst>
              <a:ext uri="{FF2B5EF4-FFF2-40B4-BE49-F238E27FC236}">
                <a16:creationId xmlns:a16="http://schemas.microsoft.com/office/drawing/2014/main" id="{2067388D-F8ED-997D-3649-DDEC306DD3E2}"/>
              </a:ext>
            </a:extLst>
          </p:cNvPr>
          <p:cNvSpPr txBox="1"/>
          <p:nvPr/>
        </p:nvSpPr>
        <p:spPr>
          <a:xfrm>
            <a:off x="9565498" y="13234076"/>
            <a:ext cx="8418029" cy="3416320"/>
          </a:xfrm>
          <a:prstGeom prst="rect">
            <a:avLst/>
          </a:prstGeom>
          <a:noFill/>
        </p:spPr>
        <p:txBody>
          <a:bodyPr wrap="square">
            <a:spAutoFit/>
          </a:bodyPr>
          <a:lstStyle/>
          <a:p>
            <a:pPr marL="457200" marR="0" lvl="0" indent="-457200" algn="just" rtl="0">
              <a:lnSpc>
                <a:spcPct val="100000"/>
              </a:lnSpc>
              <a:spcBef>
                <a:spcPts val="0"/>
              </a:spcBef>
              <a:spcAft>
                <a:spcPts val="0"/>
              </a:spcAft>
              <a:buClr>
                <a:srgbClr val="000000"/>
              </a:buClr>
              <a:buSzPts val="2500"/>
              <a:buAutoNum type="arabicParenBoth"/>
            </a:pPr>
            <a:r>
              <a:rPr lang="en-US" altLang="zh-TW" sz="2400" dirty="0"/>
              <a:t>Low down contrast, highlight &amp; </a:t>
            </a:r>
          </a:p>
          <a:p>
            <a:pPr marR="0" lvl="0" algn="just" rtl="0">
              <a:lnSpc>
                <a:spcPct val="100000"/>
              </a:lnSpc>
              <a:spcBef>
                <a:spcPts val="0"/>
              </a:spcBef>
              <a:spcAft>
                <a:spcPts val="0"/>
              </a:spcAft>
              <a:buClr>
                <a:srgbClr val="000000"/>
              </a:buClr>
              <a:buSzPts val="2500"/>
            </a:pPr>
            <a:r>
              <a:rPr lang="en-US" altLang="zh-TW" sz="2400" dirty="0"/>
              <a:t>shadow, color and blur real images. </a:t>
            </a:r>
          </a:p>
          <a:p>
            <a:pPr marR="0" lvl="0" algn="just" rtl="0">
              <a:lnSpc>
                <a:spcPct val="100000"/>
              </a:lnSpc>
              <a:spcBef>
                <a:spcPts val="0"/>
              </a:spcBef>
              <a:spcAft>
                <a:spcPts val="0"/>
              </a:spcAft>
              <a:buClr>
                <a:srgbClr val="000000"/>
              </a:buClr>
              <a:buSzPts val="2500"/>
            </a:pPr>
            <a:r>
              <a:rPr lang="en-US" altLang="zh-TW" sz="2400" dirty="0"/>
              <a:t>Light up contrast, highlight &amp; shadow, </a:t>
            </a:r>
          </a:p>
          <a:p>
            <a:pPr marR="0" lvl="0" algn="just" rtl="0">
              <a:lnSpc>
                <a:spcPct val="100000"/>
              </a:lnSpc>
              <a:spcBef>
                <a:spcPts val="0"/>
              </a:spcBef>
              <a:spcAft>
                <a:spcPts val="0"/>
              </a:spcAft>
              <a:buClr>
                <a:srgbClr val="000000"/>
              </a:buClr>
              <a:buSzPts val="2500"/>
            </a:pPr>
            <a:r>
              <a:rPr lang="en-US" altLang="zh-TW" sz="2400" dirty="0"/>
              <a:t>color and sharpen generated images.</a:t>
            </a:r>
          </a:p>
          <a:p>
            <a:pPr marR="0" lvl="0" algn="just" rtl="0">
              <a:lnSpc>
                <a:spcPct val="100000"/>
              </a:lnSpc>
              <a:spcBef>
                <a:spcPts val="0"/>
              </a:spcBef>
              <a:spcAft>
                <a:spcPts val="0"/>
              </a:spcAft>
              <a:buClr>
                <a:srgbClr val="000000"/>
              </a:buClr>
              <a:buSzPts val="2500"/>
            </a:pPr>
            <a:r>
              <a:rPr lang="en-US" altLang="zh-TW" sz="2400" dirty="0"/>
              <a:t>(2) </a:t>
            </a:r>
            <a:r>
              <a:rPr lang="en-US" altLang="zh-TW" sz="2400" b="0" i="0" u="none" strike="noStrike" cap="none" dirty="0">
                <a:solidFill>
                  <a:srgbClr val="000000"/>
                </a:solidFill>
                <a:latin typeface="Arial"/>
                <a:ea typeface="Arial"/>
                <a:cs typeface="Arial"/>
                <a:sym typeface="Arial"/>
              </a:rPr>
              <a:t>Save images for 45% </a:t>
            </a:r>
            <a:r>
              <a:rPr lang="en-US" altLang="zh-TW" sz="2400" dirty="0"/>
              <a:t>quality.</a:t>
            </a:r>
          </a:p>
          <a:p>
            <a:pPr marR="0" lvl="0" algn="just" rtl="0">
              <a:lnSpc>
                <a:spcPct val="100000"/>
              </a:lnSpc>
              <a:spcBef>
                <a:spcPts val="0"/>
              </a:spcBef>
              <a:spcAft>
                <a:spcPts val="0"/>
              </a:spcAft>
              <a:buClr>
                <a:srgbClr val="000000"/>
              </a:buClr>
              <a:buSzPts val="2500"/>
            </a:pPr>
            <a:r>
              <a:rPr lang="en-US" altLang="zh-TW" sz="2400" dirty="0"/>
              <a:t>(3) Hance edge, gray scale, mirror up </a:t>
            </a:r>
          </a:p>
          <a:p>
            <a:pPr marR="0" lvl="0" algn="just" rtl="0">
              <a:lnSpc>
                <a:spcPct val="100000"/>
              </a:lnSpc>
              <a:spcBef>
                <a:spcPts val="0"/>
              </a:spcBef>
              <a:spcAft>
                <a:spcPts val="0"/>
              </a:spcAft>
              <a:buClr>
                <a:srgbClr val="000000"/>
              </a:buClr>
              <a:buSzPts val="2500"/>
            </a:pPr>
            <a:r>
              <a:rPr lang="en-US" altLang="zh-TW" sz="2400" dirty="0"/>
              <a:t>for generated images.</a:t>
            </a:r>
          </a:p>
          <a:p>
            <a:pPr marR="0" lvl="0" algn="just" rtl="0">
              <a:lnSpc>
                <a:spcPct val="100000"/>
              </a:lnSpc>
              <a:spcBef>
                <a:spcPts val="0"/>
              </a:spcBef>
              <a:spcAft>
                <a:spcPts val="0"/>
              </a:spcAft>
              <a:buClr>
                <a:srgbClr val="000000"/>
              </a:buClr>
              <a:buSzPts val="2500"/>
            </a:pPr>
            <a:endParaRPr lang="en-US" altLang="zh-TW" sz="2400" dirty="0"/>
          </a:p>
          <a:p>
            <a:pPr marR="0" lvl="0" algn="just" rtl="0">
              <a:lnSpc>
                <a:spcPct val="100000"/>
              </a:lnSpc>
              <a:spcBef>
                <a:spcPts val="0"/>
              </a:spcBef>
              <a:spcAft>
                <a:spcPts val="0"/>
              </a:spcAft>
              <a:buClr>
                <a:srgbClr val="000000"/>
              </a:buClr>
              <a:buSzPts val="2500"/>
            </a:pPr>
            <a:r>
              <a:rPr lang="en-US" altLang="zh-TW" sz="2400" b="0" i="0" u="none" strike="noStrike" cap="none" dirty="0">
                <a:solidFill>
                  <a:srgbClr val="000000"/>
                </a:solidFill>
                <a:latin typeface="Arial"/>
                <a:ea typeface="Arial"/>
                <a:cs typeface="Arial"/>
                <a:sym typeface="Arial"/>
              </a:rPr>
              <a:t>(</a:t>
            </a:r>
            <a:r>
              <a:rPr lang="en-US" altLang="zh-TW" sz="2400" dirty="0"/>
              <a:t>4) </a:t>
            </a:r>
            <a:r>
              <a:rPr lang="en-US" altLang="zh-TW" sz="2400" b="0" i="0" u="none" strike="noStrike" cap="none" dirty="0">
                <a:solidFill>
                  <a:srgbClr val="000000"/>
                </a:solidFill>
                <a:latin typeface="Arial"/>
                <a:ea typeface="Arial"/>
                <a:cs typeface="Arial"/>
                <a:sym typeface="Arial"/>
              </a:rPr>
              <a:t>Remove background for </a:t>
            </a:r>
            <a:r>
              <a:rPr lang="en-US" altLang="zh-TW" sz="2400" dirty="0"/>
              <a:t>real images.</a:t>
            </a:r>
          </a:p>
        </p:txBody>
      </p:sp>
      <p:sp>
        <p:nvSpPr>
          <p:cNvPr id="7" name="Google Shape;78;p12">
            <a:extLst>
              <a:ext uri="{FF2B5EF4-FFF2-40B4-BE49-F238E27FC236}">
                <a16:creationId xmlns:a16="http://schemas.microsoft.com/office/drawing/2014/main" id="{4279D6B2-305A-0CA5-1D2F-A0F0B6A981B8}"/>
              </a:ext>
            </a:extLst>
          </p:cNvPr>
          <p:cNvSpPr txBox="1"/>
          <p:nvPr/>
        </p:nvSpPr>
        <p:spPr>
          <a:xfrm>
            <a:off x="9565498" y="16766942"/>
            <a:ext cx="9809430" cy="830956"/>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dirty="0"/>
              <a:t>Finally, we succussed to decrease </a:t>
            </a:r>
          </a:p>
          <a:p>
            <a:pPr marR="0" lvl="0" algn="just" rtl="0">
              <a:lnSpc>
                <a:spcPct val="100000"/>
              </a:lnSpc>
              <a:spcBef>
                <a:spcPts val="0"/>
              </a:spcBef>
              <a:spcAft>
                <a:spcPts val="0"/>
              </a:spcAft>
              <a:buClr>
                <a:srgbClr val="000000"/>
              </a:buClr>
              <a:buSzPts val="2500"/>
            </a:pPr>
            <a:r>
              <a:rPr lang="en-US" sz="2400" dirty="0"/>
              <a:t>total accuracy to 57.5%.</a:t>
            </a:r>
          </a:p>
        </p:txBody>
      </p:sp>
      <p:grpSp>
        <p:nvGrpSpPr>
          <p:cNvPr id="17" name="群組 16">
            <a:extLst>
              <a:ext uri="{FF2B5EF4-FFF2-40B4-BE49-F238E27FC236}">
                <a16:creationId xmlns:a16="http://schemas.microsoft.com/office/drawing/2014/main" id="{52B47634-C573-7153-883A-988EB88FB692}"/>
              </a:ext>
            </a:extLst>
          </p:cNvPr>
          <p:cNvGrpSpPr/>
          <p:nvPr/>
        </p:nvGrpSpPr>
        <p:grpSpPr>
          <a:xfrm>
            <a:off x="15162780" y="13197693"/>
            <a:ext cx="4634733" cy="4419083"/>
            <a:chOff x="6208458" y="1576286"/>
            <a:chExt cx="4771532" cy="4549517"/>
          </a:xfrm>
        </p:grpSpPr>
        <p:grpSp>
          <p:nvGrpSpPr>
            <p:cNvPr id="8" name="群組 7">
              <a:extLst>
                <a:ext uri="{FF2B5EF4-FFF2-40B4-BE49-F238E27FC236}">
                  <a16:creationId xmlns:a16="http://schemas.microsoft.com/office/drawing/2014/main" id="{CA2E70DD-1AD1-6FB6-F7E9-83A877083649}"/>
                </a:ext>
              </a:extLst>
            </p:cNvPr>
            <p:cNvGrpSpPr/>
            <p:nvPr/>
          </p:nvGrpSpPr>
          <p:grpSpPr>
            <a:xfrm>
              <a:off x="6208458" y="1576286"/>
              <a:ext cx="4771532" cy="4549517"/>
              <a:chOff x="6208458" y="1576286"/>
              <a:chExt cx="4771532" cy="4549517"/>
            </a:xfrm>
          </p:grpSpPr>
          <p:pic>
            <p:nvPicPr>
              <p:cNvPr id="9" name="圖片 8">
                <a:extLst>
                  <a:ext uri="{FF2B5EF4-FFF2-40B4-BE49-F238E27FC236}">
                    <a16:creationId xmlns:a16="http://schemas.microsoft.com/office/drawing/2014/main" id="{C3942394-9942-CD9C-B6B1-C3C726E11CE4}"/>
                  </a:ext>
                </a:extLst>
              </p:cNvPr>
              <p:cNvPicPr>
                <a:picLocks noChangeAspect="1"/>
              </p:cNvPicPr>
              <p:nvPr/>
            </p:nvPicPr>
            <p:blipFill>
              <a:blip r:embed="rId10"/>
              <a:srcRect r="11201"/>
              <a:stretch/>
            </p:blipFill>
            <p:spPr>
              <a:xfrm>
                <a:off x="6208458" y="1576286"/>
                <a:ext cx="4771532" cy="4549517"/>
              </a:xfrm>
              <a:prstGeom prst="rect">
                <a:avLst/>
              </a:prstGeom>
            </p:spPr>
          </p:pic>
          <p:sp>
            <p:nvSpPr>
              <p:cNvPr id="10" name="文字方塊 9">
                <a:extLst>
                  <a:ext uri="{FF2B5EF4-FFF2-40B4-BE49-F238E27FC236}">
                    <a16:creationId xmlns:a16="http://schemas.microsoft.com/office/drawing/2014/main" id="{162FB975-B40C-C2FE-4E95-2B72EBC5E480}"/>
                  </a:ext>
                </a:extLst>
              </p:cNvPr>
              <p:cNvSpPr txBox="1"/>
              <p:nvPr/>
            </p:nvSpPr>
            <p:spPr>
              <a:xfrm>
                <a:off x="7070352" y="2658417"/>
                <a:ext cx="1237839" cy="646331"/>
              </a:xfrm>
              <a:prstGeom prst="rect">
                <a:avLst/>
              </a:prstGeom>
              <a:solidFill>
                <a:srgbClr val="08306B"/>
              </a:solidFill>
            </p:spPr>
            <p:txBody>
              <a:bodyPr wrap="none" rtlCol="0">
                <a:spAutoFit/>
              </a:bodyPr>
              <a:lstStyle/>
              <a:p>
                <a:r>
                  <a:rPr lang="en-US" altLang="zh-TW" sz="3600" dirty="0">
                    <a:solidFill>
                      <a:schemeClr val="bg1"/>
                    </a:solidFill>
                  </a:rPr>
                  <a:t>0.820</a:t>
                </a:r>
                <a:endParaRPr lang="zh-TW" altLang="en-US" sz="3600" dirty="0">
                  <a:solidFill>
                    <a:schemeClr val="bg1"/>
                  </a:solidFill>
                </a:endParaRPr>
              </a:p>
            </p:txBody>
          </p:sp>
          <p:sp>
            <p:nvSpPr>
              <p:cNvPr id="11" name="文字方塊 10">
                <a:extLst>
                  <a:ext uri="{FF2B5EF4-FFF2-40B4-BE49-F238E27FC236}">
                    <a16:creationId xmlns:a16="http://schemas.microsoft.com/office/drawing/2014/main" id="{1962FA4F-24D8-FDE2-724F-42DF8007836D}"/>
                  </a:ext>
                </a:extLst>
              </p:cNvPr>
              <p:cNvSpPr txBox="1"/>
              <p:nvPr/>
            </p:nvSpPr>
            <p:spPr>
              <a:xfrm>
                <a:off x="9105223" y="4574753"/>
                <a:ext cx="1237839" cy="646331"/>
              </a:xfrm>
              <a:prstGeom prst="rect">
                <a:avLst/>
              </a:prstGeom>
              <a:solidFill>
                <a:srgbClr val="C9DDF0"/>
              </a:solidFill>
            </p:spPr>
            <p:txBody>
              <a:bodyPr wrap="none" rtlCol="0">
                <a:spAutoFit/>
              </a:bodyPr>
              <a:lstStyle/>
              <a:p>
                <a:r>
                  <a:rPr lang="en-US" altLang="zh-TW" sz="3600" dirty="0">
                    <a:solidFill>
                      <a:schemeClr val="bg1"/>
                    </a:solidFill>
                  </a:rPr>
                  <a:t>0.330</a:t>
                </a:r>
                <a:endParaRPr lang="zh-TW" altLang="en-US" sz="3600" dirty="0">
                  <a:solidFill>
                    <a:schemeClr val="bg1"/>
                  </a:solidFill>
                </a:endParaRPr>
              </a:p>
            </p:txBody>
          </p:sp>
        </p:grpSp>
        <p:sp>
          <p:nvSpPr>
            <p:cNvPr id="12" name="矩形: 圓角 11">
              <a:extLst>
                <a:ext uri="{FF2B5EF4-FFF2-40B4-BE49-F238E27FC236}">
                  <a16:creationId xmlns:a16="http://schemas.microsoft.com/office/drawing/2014/main" id="{51EB5394-F4A4-CA33-DF5D-BC3F34E24223}"/>
                </a:ext>
              </a:extLst>
            </p:cNvPr>
            <p:cNvSpPr/>
            <p:nvPr/>
          </p:nvSpPr>
          <p:spPr>
            <a:xfrm>
              <a:off x="6687967" y="1870856"/>
              <a:ext cx="2002612" cy="1915213"/>
            </a:xfrm>
            <a:prstGeom prst="roundRect">
              <a:avLst>
                <a:gd name="adj" fmla="val 4393"/>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solidFill>
              </a:endParaRPr>
            </a:p>
          </p:txBody>
        </p:sp>
        <p:sp>
          <p:nvSpPr>
            <p:cNvPr id="13" name="矩形: 圓角 12">
              <a:extLst>
                <a:ext uri="{FF2B5EF4-FFF2-40B4-BE49-F238E27FC236}">
                  <a16:creationId xmlns:a16="http://schemas.microsoft.com/office/drawing/2014/main" id="{091D08B8-7B1E-2C04-058C-0EDF6076A8B9}"/>
                </a:ext>
              </a:extLst>
            </p:cNvPr>
            <p:cNvSpPr/>
            <p:nvPr/>
          </p:nvSpPr>
          <p:spPr>
            <a:xfrm>
              <a:off x="8690579" y="3723587"/>
              <a:ext cx="2002612" cy="1915213"/>
            </a:xfrm>
            <a:prstGeom prst="roundRect">
              <a:avLst>
                <a:gd name="adj" fmla="val 4393"/>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solidFill>
              </a:endParaRPr>
            </a:p>
          </p:txBody>
        </p:sp>
        <p:sp>
          <p:nvSpPr>
            <p:cNvPr id="14" name="文字方塊 13">
              <a:extLst>
                <a:ext uri="{FF2B5EF4-FFF2-40B4-BE49-F238E27FC236}">
                  <a16:creationId xmlns:a16="http://schemas.microsoft.com/office/drawing/2014/main" id="{050A7D0B-8973-E998-9F4D-24E34A636B00}"/>
                </a:ext>
              </a:extLst>
            </p:cNvPr>
            <p:cNvSpPr txBox="1"/>
            <p:nvPr/>
          </p:nvSpPr>
          <p:spPr>
            <a:xfrm>
              <a:off x="7285865" y="2048849"/>
              <a:ext cx="983819" cy="728780"/>
            </a:xfrm>
            <a:prstGeom prst="rect">
              <a:avLst/>
            </a:prstGeom>
            <a:noFill/>
          </p:spPr>
          <p:txBody>
            <a:bodyPr wrap="square" rtlCol="0">
              <a:spAutoFit/>
            </a:bodyPr>
            <a:lstStyle/>
            <a:p>
              <a:r>
                <a:rPr lang="en-US" altLang="zh-TW" sz="2000" b="1" dirty="0">
                  <a:solidFill>
                    <a:schemeClr val="bg1"/>
                  </a:solidFill>
                </a:rPr>
                <a:t>85.5%</a:t>
              </a:r>
            </a:p>
            <a:p>
              <a:pPr algn="ctr"/>
              <a:r>
                <a:rPr lang="ja-JP" altLang="en-US" sz="2000" b="1" dirty="0">
                  <a:solidFill>
                    <a:schemeClr val="bg1"/>
                  </a:solidFill>
                </a:rPr>
                <a:t>↓</a:t>
              </a:r>
              <a:endParaRPr lang="en-US" altLang="zh-TW" sz="2000" b="1" dirty="0">
                <a:solidFill>
                  <a:schemeClr val="bg1"/>
                </a:solidFill>
              </a:endParaRPr>
            </a:p>
          </p:txBody>
        </p:sp>
        <p:sp>
          <p:nvSpPr>
            <p:cNvPr id="15" name="文字方塊 14">
              <a:extLst>
                <a:ext uri="{FF2B5EF4-FFF2-40B4-BE49-F238E27FC236}">
                  <a16:creationId xmlns:a16="http://schemas.microsoft.com/office/drawing/2014/main" id="{BC40FC3A-429B-E652-7219-7CF98D4B6A6A}"/>
                </a:ext>
              </a:extLst>
            </p:cNvPr>
            <p:cNvSpPr txBox="1"/>
            <p:nvPr/>
          </p:nvSpPr>
          <p:spPr>
            <a:xfrm>
              <a:off x="9359062" y="3926012"/>
              <a:ext cx="937711" cy="728780"/>
            </a:xfrm>
            <a:prstGeom prst="rect">
              <a:avLst/>
            </a:prstGeom>
            <a:noFill/>
          </p:spPr>
          <p:txBody>
            <a:bodyPr wrap="none" rtlCol="0">
              <a:spAutoFit/>
            </a:bodyPr>
            <a:lstStyle/>
            <a:p>
              <a:r>
                <a:rPr lang="en-US" altLang="zh-TW" sz="2000" b="1" dirty="0">
                  <a:solidFill>
                    <a:schemeClr val="bg1"/>
                  </a:solidFill>
                </a:rPr>
                <a:t>88.5%</a:t>
              </a:r>
            </a:p>
            <a:p>
              <a:pPr algn="ctr"/>
              <a:r>
                <a:rPr lang="ja-JP" altLang="en-US" sz="2000" b="1" dirty="0">
                  <a:solidFill>
                    <a:schemeClr val="bg1"/>
                  </a:solidFill>
                </a:rPr>
                <a:t>↓</a:t>
              </a:r>
              <a:endParaRPr lang="en-US" altLang="zh-TW" sz="2000" b="1" dirty="0">
                <a:solidFill>
                  <a:schemeClr val="bg1"/>
                </a:solidFill>
              </a:endParaRPr>
            </a:p>
          </p:txBody>
        </p:sp>
      </p:grpSp>
      <p:sp>
        <p:nvSpPr>
          <p:cNvPr id="18" name="Google Shape;78;p12">
            <a:extLst>
              <a:ext uri="{FF2B5EF4-FFF2-40B4-BE49-F238E27FC236}">
                <a16:creationId xmlns:a16="http://schemas.microsoft.com/office/drawing/2014/main" id="{1C1A94C1-7DEA-420F-CC07-C9E5E1308067}"/>
              </a:ext>
            </a:extLst>
          </p:cNvPr>
          <p:cNvSpPr txBox="1"/>
          <p:nvPr/>
        </p:nvSpPr>
        <p:spPr>
          <a:xfrm>
            <a:off x="20286832" y="4334887"/>
            <a:ext cx="6876900" cy="1938952"/>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altLang="zh-TW" sz="2400" dirty="0"/>
              <a:t>Our battle is like GAN process. At first generation team created test data by ‘Stable Diffusion’, recognition team then made model to defend, finally generated team decrease the accuracy by  making new test data.</a:t>
            </a:r>
            <a:endParaRPr lang="en-US" sz="2400" dirty="0"/>
          </a:p>
        </p:txBody>
      </p:sp>
      <p:sp>
        <p:nvSpPr>
          <p:cNvPr id="19" name="Google Shape;78;p12">
            <a:extLst>
              <a:ext uri="{FF2B5EF4-FFF2-40B4-BE49-F238E27FC236}">
                <a16:creationId xmlns:a16="http://schemas.microsoft.com/office/drawing/2014/main" id="{2A88C95B-6AF6-B81D-15DD-3847AC9C1248}"/>
              </a:ext>
            </a:extLst>
          </p:cNvPr>
          <p:cNvSpPr txBox="1"/>
          <p:nvPr/>
        </p:nvSpPr>
        <p:spPr>
          <a:xfrm>
            <a:off x="20207225" y="7538256"/>
            <a:ext cx="6876900" cy="3046948"/>
          </a:xfrm>
          <a:prstGeom prst="rect">
            <a:avLst/>
          </a:prstGeom>
          <a:noFill/>
          <a:ln>
            <a:noFill/>
          </a:ln>
        </p:spPr>
        <p:txBody>
          <a:bodyPr spcFirstLastPara="1" wrap="square" lIns="45700" tIns="45700" rIns="45700" bIns="45700" anchor="t" anchorCtr="0">
            <a:spAutoFit/>
          </a:bodyPr>
          <a:lstStyle/>
          <a:p>
            <a:pPr marL="457200" marR="0" lvl="0" indent="-457200" algn="just" rtl="0">
              <a:lnSpc>
                <a:spcPct val="100000"/>
              </a:lnSpc>
              <a:spcBef>
                <a:spcPts val="0"/>
              </a:spcBef>
              <a:spcAft>
                <a:spcPts val="0"/>
              </a:spcAft>
              <a:buClr>
                <a:srgbClr val="000000"/>
              </a:buClr>
              <a:buSzPts val="2500"/>
              <a:buFont typeface="Arial"/>
              <a:buChar char="•"/>
            </a:pPr>
            <a:r>
              <a:rPr lang="en-US" sz="2400" dirty="0"/>
              <a:t>Recognition team could do more data pre-processing based on the result and keep improving the model.</a:t>
            </a:r>
          </a:p>
          <a:p>
            <a:pPr marL="457200" marR="0" lvl="0" indent="-457200" algn="just" rtl="0">
              <a:lnSpc>
                <a:spcPct val="100000"/>
              </a:lnSpc>
              <a:spcBef>
                <a:spcPts val="0"/>
              </a:spcBef>
              <a:spcAft>
                <a:spcPts val="0"/>
              </a:spcAft>
              <a:buClr>
                <a:srgbClr val="000000"/>
              </a:buClr>
              <a:buSzPts val="2500"/>
              <a:buFont typeface="Arial"/>
              <a:buChar char="•"/>
            </a:pPr>
            <a:endParaRPr lang="en-US" sz="2400" dirty="0"/>
          </a:p>
          <a:p>
            <a:pPr marL="457200" marR="0" lvl="0" indent="-457200" algn="just" rtl="0">
              <a:lnSpc>
                <a:spcPct val="100000"/>
              </a:lnSpc>
              <a:spcBef>
                <a:spcPts val="0"/>
              </a:spcBef>
              <a:spcAft>
                <a:spcPts val="0"/>
              </a:spcAft>
              <a:buClr>
                <a:srgbClr val="000000"/>
              </a:buClr>
              <a:buSzPts val="2500"/>
              <a:buFont typeface="Arial"/>
              <a:buChar char="•"/>
            </a:pPr>
            <a:r>
              <a:rPr lang="en-US" sz="2400" dirty="0"/>
              <a:t>Generation team could create more test data by image-to-image in ‘Stable Diffusion’ or customize the de-noise model to make more high-qualified images.</a:t>
            </a:r>
          </a:p>
        </p:txBody>
      </p: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佈景主題">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728</Words>
  <Application>Microsoft Office PowerPoint</Application>
  <PresentationFormat>自訂</PresentationFormat>
  <Paragraphs>137</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Trebuchet MS</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cp:lastModifiedBy>
  <cp:revision>8</cp:revision>
  <dcterms:modified xsi:type="dcterms:W3CDTF">2024-09-28T00:50:59Z</dcterms:modified>
</cp:coreProperties>
</file>