
<file path=[Content_Types].xml><?xml version="1.0" encoding="utf-8"?>
<Types xmlns="http://schemas.openxmlformats.org/package/2006/content-types">
  <Default Extension="emf" ContentType="image/x-emf"/>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3" r:id="rId1"/>
  </p:sldMasterIdLst>
  <p:notesMasterIdLst>
    <p:notesMasterId r:id="rId3"/>
  </p:notesMasterIdLst>
  <p:handoutMasterIdLst>
    <p:handoutMasterId r:id="rId4"/>
  </p:handoutMasterIdLst>
  <p:sldIdLst>
    <p:sldId id="278" r:id="rId2"/>
  </p:sldIdLst>
  <p:sldSz cx="32918400" cy="43891200"/>
  <p:notesSz cx="6858000" cy="9144000"/>
  <p:defaultTextStyle>
    <a:defPPr>
      <a:defRPr lang="en-US"/>
    </a:defPPr>
    <a:lvl1pPr marL="0" algn="l" defTabSz="3250554" rtl="0" eaLnBrk="1" latinLnBrk="0" hangingPunct="1">
      <a:defRPr sz="6400" kern="1200">
        <a:solidFill>
          <a:schemeClr val="tx1"/>
        </a:solidFill>
        <a:latin typeface="+mn-lt"/>
        <a:ea typeface="+mn-ea"/>
        <a:cs typeface="+mn-cs"/>
      </a:defRPr>
    </a:lvl1pPr>
    <a:lvl2pPr marL="1625279" algn="l" defTabSz="3250554" rtl="0" eaLnBrk="1" latinLnBrk="0" hangingPunct="1">
      <a:defRPr sz="6400" kern="1200">
        <a:solidFill>
          <a:schemeClr val="tx1"/>
        </a:solidFill>
        <a:latin typeface="+mn-lt"/>
        <a:ea typeface="+mn-ea"/>
        <a:cs typeface="+mn-cs"/>
      </a:defRPr>
    </a:lvl2pPr>
    <a:lvl3pPr marL="3250554" algn="l" defTabSz="3250554" rtl="0" eaLnBrk="1" latinLnBrk="0" hangingPunct="1">
      <a:defRPr sz="6400" kern="1200">
        <a:solidFill>
          <a:schemeClr val="tx1"/>
        </a:solidFill>
        <a:latin typeface="+mn-lt"/>
        <a:ea typeface="+mn-ea"/>
        <a:cs typeface="+mn-cs"/>
      </a:defRPr>
    </a:lvl3pPr>
    <a:lvl4pPr marL="4875826" algn="l" defTabSz="3250554" rtl="0" eaLnBrk="1" latinLnBrk="0" hangingPunct="1">
      <a:defRPr sz="6400" kern="1200">
        <a:solidFill>
          <a:schemeClr val="tx1"/>
        </a:solidFill>
        <a:latin typeface="+mn-lt"/>
        <a:ea typeface="+mn-ea"/>
        <a:cs typeface="+mn-cs"/>
      </a:defRPr>
    </a:lvl4pPr>
    <a:lvl5pPr marL="6501105" algn="l" defTabSz="3250554" rtl="0" eaLnBrk="1" latinLnBrk="0" hangingPunct="1">
      <a:defRPr sz="6400" kern="1200">
        <a:solidFill>
          <a:schemeClr val="tx1"/>
        </a:solidFill>
        <a:latin typeface="+mn-lt"/>
        <a:ea typeface="+mn-ea"/>
        <a:cs typeface="+mn-cs"/>
      </a:defRPr>
    </a:lvl5pPr>
    <a:lvl6pPr marL="8126380" algn="l" defTabSz="3250554" rtl="0" eaLnBrk="1" latinLnBrk="0" hangingPunct="1">
      <a:defRPr sz="6400" kern="1200">
        <a:solidFill>
          <a:schemeClr val="tx1"/>
        </a:solidFill>
        <a:latin typeface="+mn-lt"/>
        <a:ea typeface="+mn-ea"/>
        <a:cs typeface="+mn-cs"/>
      </a:defRPr>
    </a:lvl6pPr>
    <a:lvl7pPr marL="9751659" algn="l" defTabSz="3250554" rtl="0" eaLnBrk="1" latinLnBrk="0" hangingPunct="1">
      <a:defRPr sz="6400" kern="1200">
        <a:solidFill>
          <a:schemeClr val="tx1"/>
        </a:solidFill>
        <a:latin typeface="+mn-lt"/>
        <a:ea typeface="+mn-ea"/>
        <a:cs typeface="+mn-cs"/>
      </a:defRPr>
    </a:lvl7pPr>
    <a:lvl8pPr marL="11376934" algn="l" defTabSz="3250554" rtl="0" eaLnBrk="1" latinLnBrk="0" hangingPunct="1">
      <a:defRPr sz="6400" kern="1200">
        <a:solidFill>
          <a:schemeClr val="tx1"/>
        </a:solidFill>
        <a:latin typeface="+mn-lt"/>
        <a:ea typeface="+mn-ea"/>
        <a:cs typeface="+mn-cs"/>
      </a:defRPr>
    </a:lvl8pPr>
    <a:lvl9pPr marL="13002210" algn="l" defTabSz="3250554"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
          <p15:clr>
            <a:srgbClr val="A4A3A4"/>
          </p15:clr>
        </p15:guide>
        <p15:guide id="2" pos="2073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J" initials="Mj"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9C"/>
    <a:srgbClr val="0082CA"/>
    <a:srgbClr val="000000"/>
    <a:srgbClr val="007836"/>
    <a:srgbClr val="0B1F8F"/>
    <a:srgbClr val="A12B2F"/>
    <a:srgbClr val="ECAA00"/>
    <a:srgbClr val="76777B"/>
    <a:srgbClr val="ECAC00"/>
    <a:srgbClr val="00A19C"/>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3" autoAdjust="0"/>
    <p:restoredTop sz="95033" autoAdjust="0"/>
  </p:normalViewPr>
  <p:slideViewPr>
    <p:cSldViewPr snapToGrid="0" showGuides="1">
      <p:cViewPr>
        <p:scale>
          <a:sx n="40" d="100"/>
          <a:sy n="40" d="100"/>
        </p:scale>
        <p:origin x="774" y="-4938"/>
      </p:cViewPr>
      <p:guideLst>
        <p:guide orient="horz" pos="6"/>
        <p:guide pos="20735"/>
      </p:guideLst>
    </p:cSldViewPr>
  </p:slideViewPr>
  <p:notesTextViewPr>
    <p:cViewPr>
      <p:scale>
        <a:sx n="100" d="100"/>
        <a:sy n="100" d="100"/>
      </p:scale>
      <p:origin x="0" y="0"/>
    </p:cViewPr>
  </p:notesTextViewPr>
  <p:sorterViewPr>
    <p:cViewPr>
      <p:scale>
        <a:sx n="20" d="100"/>
        <a:sy n="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86795E-F386-0C49-942F-B1458A319E02}" type="datetimeFigureOut">
              <a:rPr lang="en-US" smtClean="0"/>
              <a:t>8/3/2022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215C89-C29F-C54A-AE1C-F467936647BB}" type="slidenum">
              <a:rPr lang="en-US" smtClean="0"/>
              <a:t>‹#›</a:t>
            </a:fld>
            <a:endParaRPr lang="en-US"/>
          </a:p>
        </p:txBody>
      </p:sp>
    </p:spTree>
    <p:extLst>
      <p:ext uri="{BB962C8B-B14F-4D97-AF65-F5344CB8AC3E}">
        <p14:creationId xmlns:p14="http://schemas.microsoft.com/office/powerpoint/2010/main" val="935280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80A489-9093-C54A-B1C3-374F661A0010}" type="datetimeFigureOut">
              <a:rPr lang="en-US" smtClean="0"/>
              <a:t>8/3/2022</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AA7A1A-8011-3A42-91B8-EE1BD44E4455}" type="slidenum">
              <a:rPr lang="en-US" smtClean="0"/>
              <a:t>‹#›</a:t>
            </a:fld>
            <a:endParaRPr lang="en-US"/>
          </a:p>
        </p:txBody>
      </p:sp>
    </p:spTree>
    <p:extLst>
      <p:ext uri="{BB962C8B-B14F-4D97-AF65-F5344CB8AC3E}">
        <p14:creationId xmlns:p14="http://schemas.microsoft.com/office/powerpoint/2010/main" val="1920691063"/>
      </p:ext>
    </p:extLst>
  </p:cSld>
  <p:clrMap bg1="lt1" tx1="dk1" bg2="lt2" tx2="dk2" accent1="accent1" accent2="accent2" accent3="accent3" accent4="accent4" accent5="accent5" accent6="accent6" hlink="hlink" folHlink="folHlink"/>
  <p:notesStyle>
    <a:lvl1pPr marL="0" algn="l" defTabSz="1625279" rtl="0" eaLnBrk="1" latinLnBrk="0" hangingPunct="1">
      <a:defRPr sz="4300" kern="1200">
        <a:solidFill>
          <a:schemeClr val="tx1"/>
        </a:solidFill>
        <a:latin typeface="+mn-lt"/>
        <a:ea typeface="+mn-ea"/>
        <a:cs typeface="+mn-cs"/>
      </a:defRPr>
    </a:lvl1pPr>
    <a:lvl2pPr marL="1625279" algn="l" defTabSz="1625279" rtl="0" eaLnBrk="1" latinLnBrk="0" hangingPunct="1">
      <a:defRPr sz="4300" kern="1200">
        <a:solidFill>
          <a:schemeClr val="tx1"/>
        </a:solidFill>
        <a:latin typeface="+mn-lt"/>
        <a:ea typeface="+mn-ea"/>
        <a:cs typeface="+mn-cs"/>
      </a:defRPr>
    </a:lvl2pPr>
    <a:lvl3pPr marL="3250554" algn="l" defTabSz="1625279" rtl="0" eaLnBrk="1" latinLnBrk="0" hangingPunct="1">
      <a:defRPr sz="4300" kern="1200">
        <a:solidFill>
          <a:schemeClr val="tx1"/>
        </a:solidFill>
        <a:latin typeface="+mn-lt"/>
        <a:ea typeface="+mn-ea"/>
        <a:cs typeface="+mn-cs"/>
      </a:defRPr>
    </a:lvl3pPr>
    <a:lvl4pPr marL="4875826" algn="l" defTabSz="1625279" rtl="0" eaLnBrk="1" latinLnBrk="0" hangingPunct="1">
      <a:defRPr sz="4300" kern="1200">
        <a:solidFill>
          <a:schemeClr val="tx1"/>
        </a:solidFill>
        <a:latin typeface="+mn-lt"/>
        <a:ea typeface="+mn-ea"/>
        <a:cs typeface="+mn-cs"/>
      </a:defRPr>
    </a:lvl4pPr>
    <a:lvl5pPr marL="6501105" algn="l" defTabSz="1625279" rtl="0" eaLnBrk="1" latinLnBrk="0" hangingPunct="1">
      <a:defRPr sz="4300" kern="1200">
        <a:solidFill>
          <a:schemeClr val="tx1"/>
        </a:solidFill>
        <a:latin typeface="+mn-lt"/>
        <a:ea typeface="+mn-ea"/>
        <a:cs typeface="+mn-cs"/>
      </a:defRPr>
    </a:lvl5pPr>
    <a:lvl6pPr marL="8126380" algn="l" defTabSz="1625279" rtl="0" eaLnBrk="1" latinLnBrk="0" hangingPunct="1">
      <a:defRPr sz="4300" kern="1200">
        <a:solidFill>
          <a:schemeClr val="tx1"/>
        </a:solidFill>
        <a:latin typeface="+mn-lt"/>
        <a:ea typeface="+mn-ea"/>
        <a:cs typeface="+mn-cs"/>
      </a:defRPr>
    </a:lvl6pPr>
    <a:lvl7pPr marL="9751659" algn="l" defTabSz="1625279" rtl="0" eaLnBrk="1" latinLnBrk="0" hangingPunct="1">
      <a:defRPr sz="4300" kern="1200">
        <a:solidFill>
          <a:schemeClr val="tx1"/>
        </a:solidFill>
        <a:latin typeface="+mn-lt"/>
        <a:ea typeface="+mn-ea"/>
        <a:cs typeface="+mn-cs"/>
      </a:defRPr>
    </a:lvl7pPr>
    <a:lvl8pPr marL="11376934" algn="l" defTabSz="1625279" rtl="0" eaLnBrk="1" latinLnBrk="0" hangingPunct="1">
      <a:defRPr sz="4300" kern="1200">
        <a:solidFill>
          <a:schemeClr val="tx1"/>
        </a:solidFill>
        <a:latin typeface="+mn-lt"/>
        <a:ea typeface="+mn-ea"/>
        <a:cs typeface="+mn-cs"/>
      </a:defRPr>
    </a:lvl8pPr>
    <a:lvl9pPr marL="13002210" algn="l" defTabSz="1625279" rtl="0" eaLnBrk="1" latinLnBrk="0" hangingPunct="1">
      <a:defRPr sz="4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 </a:t>
            </a:r>
          </a:p>
          <a:p>
            <a:pPr marL="571500" indent="-571500">
              <a:buFont typeface="Arial" panose="020B0604020202020204" pitchFamily="34" charset="0"/>
              <a:buChar char="•"/>
            </a:pPr>
            <a:r>
              <a:rPr lang="en-US" dirty="0"/>
              <a:t>Pitfalls:</a:t>
            </a:r>
          </a:p>
          <a:p>
            <a:pPr marL="571500" indent="-571500">
              <a:buFont typeface="Arial" panose="020B0604020202020204" pitchFamily="34" charset="0"/>
              <a:buChar char="•"/>
            </a:pPr>
            <a:r>
              <a:rPr lang="en-US" dirty="0"/>
              <a:t>* Only shape of the convective part of the storm, not stratiform or direction</a:t>
            </a:r>
          </a:p>
          <a:p>
            <a:pPr marL="571500" indent="-571500">
              <a:buFont typeface="Arial" panose="020B0604020202020204" pitchFamily="34" charset="0"/>
              <a:buChar char="•"/>
            </a:pPr>
            <a:r>
              <a:rPr lang="en-US" b="0" dirty="0"/>
              <a:t>- Need to also consider broken, stratiform, storm motion, no smoothing, no opening/closing</a:t>
            </a:r>
          </a:p>
        </p:txBody>
      </p:sp>
      <p:sp>
        <p:nvSpPr>
          <p:cNvPr id="4" name="Slide Number Placeholder 3"/>
          <p:cNvSpPr>
            <a:spLocks noGrp="1"/>
          </p:cNvSpPr>
          <p:nvPr>
            <p:ph type="sldNum" sz="quarter" idx="5"/>
          </p:nvPr>
        </p:nvSpPr>
        <p:spPr/>
        <p:txBody>
          <a:bodyPr/>
          <a:lstStyle/>
          <a:p>
            <a:fld id="{3EAA7A1A-8011-3A42-91B8-EE1BD44E4455}" type="slidenum">
              <a:rPr lang="en-US" smtClean="0"/>
              <a:t>1</a:t>
            </a:fld>
            <a:endParaRPr lang="en-US"/>
          </a:p>
        </p:txBody>
      </p:sp>
    </p:spTree>
    <p:extLst>
      <p:ext uri="{BB962C8B-B14F-4D97-AF65-F5344CB8AC3E}">
        <p14:creationId xmlns:p14="http://schemas.microsoft.com/office/powerpoint/2010/main" val="31733115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imple DOE">
    <p:spTree>
      <p:nvGrpSpPr>
        <p:cNvPr id="1" name=""/>
        <p:cNvGrpSpPr/>
        <p:nvPr/>
      </p:nvGrpSpPr>
      <p:grpSpPr>
        <a:xfrm>
          <a:off x="0" y="0"/>
          <a:ext cx="0" cy="0"/>
          <a:chOff x="0" y="0"/>
          <a:chExt cx="0" cy="0"/>
        </a:xfrm>
      </p:grpSpPr>
      <p:sp>
        <p:nvSpPr>
          <p:cNvPr id="29" name="Content Placeholder 52"/>
          <p:cNvSpPr>
            <a:spLocks noGrp="1"/>
          </p:cNvSpPr>
          <p:nvPr>
            <p:ph sz="quarter" idx="58"/>
          </p:nvPr>
        </p:nvSpPr>
        <p:spPr>
          <a:xfrm>
            <a:off x="660400" y="7154738"/>
            <a:ext cx="31546800" cy="7391400"/>
          </a:xfrm>
          <a:ln w="3175" cap="sq" cmpd="sng">
            <a:solidFill>
              <a:schemeClr val="tx1">
                <a:alpha val="50000"/>
              </a:schemeClr>
            </a:solidFill>
            <a:prstDash val="solid"/>
            <a:round/>
          </a:ln>
        </p:spPr>
        <p:txBody>
          <a:bodyPr lIns="365760" tIns="822960" rIns="15819120" bIns="365760" anchor="t" anchorCtr="0"/>
          <a:lstStyle>
            <a:lvl1pPr marL="287338" indent="-287338">
              <a:lnSpc>
                <a:spcPct val="95000"/>
              </a:lnSpc>
              <a:spcBef>
                <a:spcPts val="600"/>
              </a:spcBef>
              <a:defRPr sz="3600"/>
            </a:lvl1pPr>
            <a:lvl2pPr marL="796925" indent="-361950">
              <a:lnSpc>
                <a:spcPct val="95000"/>
              </a:lnSpc>
              <a:defRPr sz="3600"/>
            </a:lvl2pPr>
            <a:lvl3pPr marL="1254125" indent="-266700">
              <a:lnSpc>
                <a:spcPct val="95000"/>
              </a:lnSpc>
              <a:defRPr sz="3600"/>
            </a:lvl3pPr>
            <a:lvl4pPr marL="1776413" indent="-347663">
              <a:lnSpc>
                <a:spcPct val="95000"/>
              </a:lnSpc>
              <a:defRPr sz="3600"/>
            </a:lvl4pPr>
            <a:lvl5pPr marL="2233613" indent="-357188">
              <a:lnSpc>
                <a:spcPct val="95000"/>
              </a:lnSpc>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2"/>
          <p:cNvSpPr>
            <a:spLocks noGrp="1"/>
          </p:cNvSpPr>
          <p:nvPr>
            <p:ph sz="quarter" idx="57"/>
          </p:nvPr>
        </p:nvSpPr>
        <p:spPr>
          <a:xfrm>
            <a:off x="660400" y="15176322"/>
            <a:ext cx="31546800" cy="15417800"/>
          </a:xfrm>
          <a:ln w="3175" cap="sq" cmpd="sng">
            <a:solidFill>
              <a:schemeClr val="tx1">
                <a:alpha val="50000"/>
              </a:schemeClr>
            </a:solidFill>
            <a:prstDash val="solid"/>
            <a:round/>
          </a:ln>
        </p:spPr>
        <p:txBody>
          <a:bodyPr lIns="365760" tIns="822960" rIns="15819120" bIns="365760" anchor="t" anchorCtr="0"/>
          <a:lstStyle>
            <a:lvl1pPr marL="287338" indent="-287338">
              <a:lnSpc>
                <a:spcPct val="95000"/>
              </a:lnSpc>
              <a:spcBef>
                <a:spcPts val="600"/>
              </a:spcBef>
              <a:defRPr sz="3600"/>
            </a:lvl1pPr>
            <a:lvl2pPr marL="796925" indent="-361950">
              <a:lnSpc>
                <a:spcPct val="95000"/>
              </a:lnSpc>
              <a:defRPr sz="3600"/>
            </a:lvl2pPr>
            <a:lvl3pPr marL="1254125" indent="-266700">
              <a:lnSpc>
                <a:spcPct val="95000"/>
              </a:lnSpc>
              <a:defRPr sz="3600"/>
            </a:lvl3pPr>
            <a:lvl4pPr marL="1776413" indent="-347663">
              <a:lnSpc>
                <a:spcPct val="95000"/>
              </a:lnSpc>
              <a:defRPr sz="3600"/>
            </a:lvl4pPr>
            <a:lvl5pPr marL="2233613" indent="-357188">
              <a:lnSpc>
                <a:spcPct val="95000"/>
              </a:lnSpc>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Rectangle 27"/>
          <p:cNvSpPr/>
          <p:nvPr userDrawn="1"/>
        </p:nvSpPr>
        <p:spPr>
          <a:xfrm>
            <a:off x="0" y="6096000"/>
            <a:ext cx="32918400" cy="457200"/>
          </a:xfrm>
          <a:prstGeom prst="rect">
            <a:avLst/>
          </a:prstGeom>
          <a:solidFill>
            <a:srgbClr val="00583C"/>
          </a:solidFill>
          <a:ln>
            <a:noFill/>
          </a:ln>
          <a:effectLst/>
        </p:spPr>
        <p:style>
          <a:lnRef idx="1">
            <a:schemeClr val="accent1"/>
          </a:lnRef>
          <a:fillRef idx="3">
            <a:schemeClr val="accent1"/>
          </a:fillRef>
          <a:effectRef idx="2">
            <a:schemeClr val="accent1"/>
          </a:effectRef>
          <a:fontRef idx="minor">
            <a:schemeClr val="lt1"/>
          </a:fontRef>
        </p:style>
        <p:txBody>
          <a:bodyPr lIns="1354159" tIns="135414" rIns="270830" bIns="135414" rtlCol="0" anchor="ctr"/>
          <a:lstStyle/>
          <a:p>
            <a:pPr lvl="0" defTabSz="2708316"/>
            <a:endParaRPr lang="en-US" sz="2300" dirty="0"/>
          </a:p>
        </p:txBody>
      </p:sp>
      <p:sp>
        <p:nvSpPr>
          <p:cNvPr id="2" name="Title 1"/>
          <p:cNvSpPr>
            <a:spLocks noGrp="1"/>
          </p:cNvSpPr>
          <p:nvPr>
            <p:ph type="title" hasCustomPrompt="1"/>
          </p:nvPr>
        </p:nvSpPr>
        <p:spPr>
          <a:xfrm>
            <a:off x="914400" y="1482725"/>
            <a:ext cx="31089600" cy="2631971"/>
          </a:xfrm>
        </p:spPr>
        <p:txBody>
          <a:bodyPr anchor="b"/>
          <a:lstStyle>
            <a:lvl1pPr>
              <a:defRPr lang="en-US" sz="10000" b="1" kern="1200" cap="all" baseline="0" dirty="0">
                <a:solidFill>
                  <a:schemeClr val="tx1">
                    <a:lumMod val="50000"/>
                  </a:schemeClr>
                </a:solidFill>
                <a:latin typeface="+mj-lt"/>
                <a:ea typeface="ＭＳ Ｐゴシック" charset="0"/>
                <a:cs typeface="ＭＳ Ｐゴシック" charset="0"/>
              </a:defRPr>
            </a:lvl1pPr>
          </a:lstStyle>
          <a:p>
            <a:r>
              <a:rPr lang="en-US" dirty="0"/>
              <a:t>BASIC CONTENT SLIDE</a:t>
            </a:r>
            <a:br>
              <a:rPr lang="en-US" dirty="0"/>
            </a:br>
            <a:r>
              <a:rPr lang="en-US" dirty="0"/>
              <a:t>one or two lines for headline</a:t>
            </a:r>
          </a:p>
        </p:txBody>
      </p:sp>
      <p:sp>
        <p:nvSpPr>
          <p:cNvPr id="11" name="Text Placeholder 10"/>
          <p:cNvSpPr>
            <a:spLocks noGrp="1"/>
          </p:cNvSpPr>
          <p:nvPr>
            <p:ph type="body" sz="quarter" idx="26" hasCustomPrompt="1"/>
          </p:nvPr>
        </p:nvSpPr>
        <p:spPr>
          <a:xfrm>
            <a:off x="914400" y="4523874"/>
            <a:ext cx="31100713" cy="1389991"/>
          </a:xfrm>
        </p:spPr>
        <p:txBody>
          <a:bodyPr bIns="0" anchor="t">
            <a:normAutofit/>
          </a:bodyPr>
          <a:lstStyle>
            <a:lvl1pPr marL="0" marR="0" indent="0" algn="l" defTabSz="1625279" rtl="0" eaLnBrk="1" fontAlgn="auto" latinLnBrk="0" hangingPunct="1">
              <a:lnSpc>
                <a:spcPct val="100000"/>
              </a:lnSpc>
              <a:spcBef>
                <a:spcPts val="0"/>
              </a:spcBef>
              <a:spcAft>
                <a:spcPts val="0"/>
              </a:spcAft>
              <a:buClrTx/>
              <a:buSzTx/>
              <a:buFont typeface="Wingdings" pitchFamily="2" charset="2"/>
              <a:buNone/>
              <a:tabLst/>
              <a:defRPr sz="4400">
                <a:solidFill>
                  <a:schemeClr val="tx1">
                    <a:lumMod val="50000"/>
                  </a:schemeClr>
                </a:solidFill>
              </a:defRPr>
            </a:lvl1pPr>
            <a:lvl2pPr marL="1010153" indent="0">
              <a:buNone/>
              <a:defRPr/>
            </a:lvl2pPr>
            <a:lvl3pPr marL="2189603" indent="0">
              <a:buNone/>
              <a:defRPr/>
            </a:lvl3pPr>
            <a:lvl4pPr marL="3256194" indent="0">
              <a:buNone/>
              <a:defRPr/>
            </a:lvl4pPr>
            <a:lvl5pPr marL="4266347" indent="0">
              <a:buNone/>
              <a:defRPr/>
            </a:lvl5pPr>
          </a:lstStyle>
          <a:p>
            <a:pPr lvl="0"/>
            <a:r>
              <a:rPr lang="en-US" dirty="0"/>
              <a:t>Click to edit Researcher Names</a:t>
            </a:r>
          </a:p>
        </p:txBody>
      </p:sp>
      <p:sp>
        <p:nvSpPr>
          <p:cNvPr id="26" name="Rectangle 25"/>
          <p:cNvSpPr/>
          <p:nvPr userDrawn="1"/>
        </p:nvSpPr>
        <p:spPr>
          <a:xfrm>
            <a:off x="0" y="41030833"/>
            <a:ext cx="32918400" cy="457200"/>
          </a:xfrm>
          <a:prstGeom prst="rect">
            <a:avLst/>
          </a:prstGeom>
          <a:solidFill>
            <a:srgbClr val="00583C"/>
          </a:solidFill>
          <a:ln>
            <a:noFill/>
          </a:ln>
          <a:effectLst/>
        </p:spPr>
        <p:style>
          <a:lnRef idx="1">
            <a:schemeClr val="accent1"/>
          </a:lnRef>
          <a:fillRef idx="3">
            <a:schemeClr val="accent1"/>
          </a:fillRef>
          <a:effectRef idx="2">
            <a:schemeClr val="accent1"/>
          </a:effectRef>
          <a:fontRef idx="minor">
            <a:schemeClr val="lt1"/>
          </a:fontRef>
        </p:style>
        <p:txBody>
          <a:bodyPr lIns="1354159" tIns="135414" rIns="270830" bIns="135414" rtlCol="0" anchor="ctr"/>
          <a:lstStyle/>
          <a:p>
            <a:pPr lvl="0" defTabSz="2708316"/>
            <a:endParaRPr lang="en-US" sz="2300" dirty="0"/>
          </a:p>
        </p:txBody>
      </p:sp>
      <p:sp>
        <p:nvSpPr>
          <p:cNvPr id="49" name="Content Placeholder 52"/>
          <p:cNvSpPr>
            <a:spLocks noGrp="1"/>
          </p:cNvSpPr>
          <p:nvPr userDrawn="1">
            <p:ph sz="quarter" idx="44"/>
          </p:nvPr>
        </p:nvSpPr>
        <p:spPr>
          <a:xfrm>
            <a:off x="660400" y="31245310"/>
            <a:ext cx="12801600" cy="7467600"/>
          </a:xfrm>
          <a:ln w="3175" cap="sq" cmpd="sng">
            <a:solidFill>
              <a:schemeClr val="tx1">
                <a:alpha val="50000"/>
              </a:schemeClr>
            </a:solidFill>
            <a:prstDash val="solid"/>
            <a:round/>
          </a:ln>
        </p:spPr>
        <p:txBody>
          <a:bodyPr lIns="365760" tIns="822960" rIns="365760" bIns="365760" anchor="t" anchorCtr="0"/>
          <a:lstStyle>
            <a:lvl1pPr marL="287338" indent="-287338">
              <a:lnSpc>
                <a:spcPct val="95000"/>
              </a:lnSpc>
              <a:spcBef>
                <a:spcPts val="300"/>
              </a:spcBef>
              <a:defRPr sz="3600"/>
            </a:lvl1pPr>
            <a:lvl2pPr marL="796925" indent="-361950">
              <a:lnSpc>
                <a:spcPct val="95000"/>
              </a:lnSpc>
              <a:defRPr sz="3600"/>
            </a:lvl2pPr>
            <a:lvl3pPr marL="1254125" indent="-266700">
              <a:lnSpc>
                <a:spcPct val="95000"/>
              </a:lnSpc>
              <a:defRPr sz="3600"/>
            </a:lvl3pPr>
            <a:lvl4pPr marL="1776413" indent="-347663">
              <a:lnSpc>
                <a:spcPct val="95000"/>
              </a:lnSpc>
              <a:defRPr sz="3600"/>
            </a:lvl4pPr>
            <a:lvl5pPr marL="2233613" indent="-357188">
              <a:lnSpc>
                <a:spcPct val="95000"/>
              </a:lnSpc>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Text Placeholder 17"/>
          <p:cNvSpPr>
            <a:spLocks noGrp="1"/>
          </p:cNvSpPr>
          <p:nvPr userDrawn="1">
            <p:ph type="body" sz="quarter" idx="39" hasCustomPrompt="1"/>
          </p:nvPr>
        </p:nvSpPr>
        <p:spPr>
          <a:xfrm>
            <a:off x="685800" y="39322510"/>
            <a:ext cx="31521400" cy="1320800"/>
          </a:xfrm>
        </p:spPr>
        <p:txBody>
          <a:bodyPr anchor="b"/>
          <a:lstStyle>
            <a:lvl1pPr marL="0" indent="0">
              <a:spcBef>
                <a:spcPts val="0"/>
              </a:spcBef>
              <a:buNone/>
              <a:defRPr sz="3600" b="1" i="1"/>
            </a:lvl1pPr>
            <a:lvl2pPr marL="1010153" indent="0">
              <a:buNone/>
              <a:defRPr sz="3600" b="1"/>
            </a:lvl2pPr>
            <a:lvl3pPr marL="2189603" indent="0">
              <a:buNone/>
              <a:defRPr sz="3600" b="1"/>
            </a:lvl3pPr>
            <a:lvl4pPr marL="3256194" indent="0">
              <a:buNone/>
              <a:defRPr sz="3600" b="1"/>
            </a:lvl4pPr>
            <a:lvl5pPr marL="4266347" indent="0">
              <a:buNone/>
              <a:defRPr sz="3600" b="1"/>
            </a:lvl5pPr>
          </a:lstStyle>
          <a:p>
            <a:pPr lvl="0"/>
            <a:r>
              <a:rPr lang="en-US" dirty="0"/>
              <a:t>Recent and relevant publications go here</a:t>
            </a:r>
          </a:p>
        </p:txBody>
      </p:sp>
      <p:sp>
        <p:nvSpPr>
          <p:cNvPr id="52" name="Text Placeholder 46"/>
          <p:cNvSpPr>
            <a:spLocks noGrp="1"/>
          </p:cNvSpPr>
          <p:nvPr userDrawn="1">
            <p:ph type="body" sz="quarter" idx="40" hasCustomPrompt="1"/>
          </p:nvPr>
        </p:nvSpPr>
        <p:spPr>
          <a:xfrm>
            <a:off x="664327" y="31245310"/>
            <a:ext cx="12778623" cy="932196"/>
          </a:xfrm>
          <a:noFill/>
        </p:spPr>
        <p:txBody>
          <a:bodyPr lIns="365760" tIns="182880" rIns="91440" bIns="45720" anchor="t" anchorCtr="0"/>
          <a:lstStyle>
            <a:lvl1pPr marL="0" indent="0">
              <a:buNone/>
              <a:defRPr sz="4400" b="1">
                <a:solidFill>
                  <a:srgbClr val="232425"/>
                </a:solidFill>
              </a:defRPr>
            </a:lvl1pPr>
            <a:lvl2pPr marL="1010153" indent="0">
              <a:buNone/>
              <a:defRPr sz="3600" b="1">
                <a:solidFill>
                  <a:schemeClr val="bg1"/>
                </a:solidFill>
              </a:defRPr>
            </a:lvl2pPr>
            <a:lvl3pPr marL="2189603" indent="0">
              <a:buNone/>
              <a:defRPr sz="3600" b="1">
                <a:solidFill>
                  <a:schemeClr val="bg1"/>
                </a:solidFill>
              </a:defRPr>
            </a:lvl3pPr>
            <a:lvl4pPr marL="3256194" indent="0">
              <a:buNone/>
              <a:defRPr sz="3600" b="1">
                <a:solidFill>
                  <a:schemeClr val="bg1"/>
                </a:solidFill>
              </a:defRPr>
            </a:lvl4pPr>
            <a:lvl5pPr marL="4266347" indent="0">
              <a:buNone/>
              <a:defRPr sz="3600" b="1">
                <a:solidFill>
                  <a:schemeClr val="bg1"/>
                </a:solidFill>
              </a:defRPr>
            </a:lvl5pPr>
          </a:lstStyle>
          <a:p>
            <a:pPr lvl="0"/>
            <a:r>
              <a:rPr lang="en-US" dirty="0"/>
              <a:t>CLICK TO EDIT MASTER TEXT STYLES</a:t>
            </a:r>
          </a:p>
        </p:txBody>
      </p:sp>
      <p:sp>
        <p:nvSpPr>
          <p:cNvPr id="53" name="Text Placeholder 46"/>
          <p:cNvSpPr>
            <a:spLocks noGrp="1"/>
          </p:cNvSpPr>
          <p:nvPr userDrawn="1">
            <p:ph type="body" sz="quarter" idx="41" hasCustomPrompt="1"/>
          </p:nvPr>
        </p:nvSpPr>
        <p:spPr>
          <a:xfrm>
            <a:off x="14087648" y="31245310"/>
            <a:ext cx="18151770" cy="932196"/>
          </a:xfrm>
          <a:noFill/>
        </p:spPr>
        <p:txBody>
          <a:bodyPr lIns="365760" tIns="182880" rIns="91440" bIns="45720" anchor="t" anchorCtr="0"/>
          <a:lstStyle>
            <a:lvl1pPr marL="0" indent="0">
              <a:buNone/>
              <a:defRPr sz="4400" b="1">
                <a:solidFill>
                  <a:srgbClr val="232425"/>
                </a:solidFill>
              </a:defRPr>
            </a:lvl1pPr>
            <a:lvl2pPr marL="1010153" indent="0">
              <a:buNone/>
              <a:defRPr sz="3600" b="1">
                <a:solidFill>
                  <a:schemeClr val="bg1"/>
                </a:solidFill>
              </a:defRPr>
            </a:lvl2pPr>
            <a:lvl3pPr marL="2189603" indent="0">
              <a:buNone/>
              <a:defRPr sz="3600" b="1">
                <a:solidFill>
                  <a:schemeClr val="bg1"/>
                </a:solidFill>
              </a:defRPr>
            </a:lvl3pPr>
            <a:lvl4pPr marL="3256194" indent="0">
              <a:buNone/>
              <a:defRPr sz="3600" b="1">
                <a:solidFill>
                  <a:schemeClr val="bg1"/>
                </a:solidFill>
              </a:defRPr>
            </a:lvl4pPr>
            <a:lvl5pPr marL="4266347" indent="0">
              <a:buNone/>
              <a:defRPr sz="3600" b="1">
                <a:solidFill>
                  <a:schemeClr val="bg1"/>
                </a:solidFill>
              </a:defRPr>
            </a:lvl5pPr>
          </a:lstStyle>
          <a:p>
            <a:pPr lvl="0"/>
            <a:r>
              <a:rPr lang="en-US" dirty="0"/>
              <a:t>CLICK TO EDIT MASTER TEXT STYLES</a:t>
            </a:r>
          </a:p>
        </p:txBody>
      </p:sp>
      <p:sp>
        <p:nvSpPr>
          <p:cNvPr id="54" name="Text Placeholder 46"/>
          <p:cNvSpPr>
            <a:spLocks noGrp="1"/>
          </p:cNvSpPr>
          <p:nvPr userDrawn="1">
            <p:ph type="body" sz="quarter" idx="42" hasCustomPrompt="1"/>
          </p:nvPr>
        </p:nvSpPr>
        <p:spPr>
          <a:xfrm>
            <a:off x="660400" y="15176322"/>
            <a:ext cx="31568273" cy="992238"/>
          </a:xfrm>
          <a:noFill/>
        </p:spPr>
        <p:txBody>
          <a:bodyPr lIns="365760" tIns="182880" rIns="91440" bIns="45720" anchor="t" anchorCtr="0"/>
          <a:lstStyle>
            <a:lvl1pPr marL="0" indent="0">
              <a:buNone/>
              <a:defRPr sz="4400" b="1">
                <a:solidFill>
                  <a:srgbClr val="232425"/>
                </a:solidFill>
              </a:defRPr>
            </a:lvl1pPr>
            <a:lvl2pPr marL="1010153" indent="0">
              <a:buNone/>
              <a:defRPr sz="3600" b="1">
                <a:solidFill>
                  <a:schemeClr val="bg1"/>
                </a:solidFill>
              </a:defRPr>
            </a:lvl2pPr>
            <a:lvl3pPr marL="2189603" indent="0">
              <a:buNone/>
              <a:defRPr sz="3600" b="1">
                <a:solidFill>
                  <a:schemeClr val="bg1"/>
                </a:solidFill>
              </a:defRPr>
            </a:lvl3pPr>
            <a:lvl4pPr marL="3256194" indent="0">
              <a:buNone/>
              <a:defRPr sz="3600" b="1">
                <a:solidFill>
                  <a:schemeClr val="bg1"/>
                </a:solidFill>
              </a:defRPr>
            </a:lvl4pPr>
            <a:lvl5pPr marL="4266347" indent="0">
              <a:buNone/>
              <a:defRPr sz="3600" b="1">
                <a:solidFill>
                  <a:schemeClr val="bg1"/>
                </a:solidFill>
              </a:defRPr>
            </a:lvl5pPr>
          </a:lstStyle>
          <a:p>
            <a:pPr lvl="0"/>
            <a:r>
              <a:rPr lang="en-US" dirty="0"/>
              <a:t>CLICK TO EDIT MASTER TEXT STYLES</a:t>
            </a:r>
          </a:p>
        </p:txBody>
      </p:sp>
      <p:sp>
        <p:nvSpPr>
          <p:cNvPr id="55" name="Text Placeholder 46"/>
          <p:cNvSpPr>
            <a:spLocks noGrp="1"/>
          </p:cNvSpPr>
          <p:nvPr userDrawn="1">
            <p:ph type="body" sz="quarter" idx="43" hasCustomPrompt="1"/>
          </p:nvPr>
        </p:nvSpPr>
        <p:spPr>
          <a:xfrm>
            <a:off x="660400" y="7154738"/>
            <a:ext cx="31568273" cy="888117"/>
          </a:xfrm>
          <a:noFill/>
        </p:spPr>
        <p:txBody>
          <a:bodyPr lIns="365760" tIns="182880" rIns="91440" bIns="45720" anchor="t" anchorCtr="0"/>
          <a:lstStyle>
            <a:lvl1pPr marL="0" indent="0">
              <a:buNone/>
              <a:defRPr sz="4400" b="1">
                <a:solidFill>
                  <a:srgbClr val="232425"/>
                </a:solidFill>
              </a:defRPr>
            </a:lvl1pPr>
            <a:lvl2pPr marL="1010153" indent="0">
              <a:buNone/>
              <a:defRPr sz="3600" b="1">
                <a:solidFill>
                  <a:schemeClr val="bg1"/>
                </a:solidFill>
              </a:defRPr>
            </a:lvl2pPr>
            <a:lvl3pPr marL="2189603" indent="0">
              <a:buNone/>
              <a:defRPr sz="3600" b="1">
                <a:solidFill>
                  <a:schemeClr val="bg1"/>
                </a:solidFill>
              </a:defRPr>
            </a:lvl3pPr>
            <a:lvl4pPr marL="3256194" indent="0">
              <a:buNone/>
              <a:defRPr sz="3600" b="1">
                <a:solidFill>
                  <a:schemeClr val="bg1"/>
                </a:solidFill>
              </a:defRPr>
            </a:lvl4pPr>
            <a:lvl5pPr marL="4266347" indent="0">
              <a:buNone/>
              <a:defRPr sz="3600" b="1">
                <a:solidFill>
                  <a:schemeClr val="bg1"/>
                </a:solidFill>
              </a:defRPr>
            </a:lvl5pPr>
          </a:lstStyle>
          <a:p>
            <a:pPr lvl="0"/>
            <a:r>
              <a:rPr lang="en-US" dirty="0"/>
              <a:t>CLICK TO EDIT MASTER TEXT STYLES</a:t>
            </a:r>
          </a:p>
        </p:txBody>
      </p:sp>
      <p:sp>
        <p:nvSpPr>
          <p:cNvPr id="56" name="Picture Placeholder 5"/>
          <p:cNvSpPr>
            <a:spLocks noGrp="1"/>
          </p:cNvSpPr>
          <p:nvPr userDrawn="1">
            <p:ph type="pic" sz="quarter" idx="50" hasCustomPrompt="1"/>
          </p:nvPr>
        </p:nvSpPr>
        <p:spPr>
          <a:xfrm>
            <a:off x="1166139" y="19933928"/>
            <a:ext cx="7154104" cy="4740275"/>
          </a:xfrm>
          <a:solidFill>
            <a:schemeClr val="bg1">
              <a:lumMod val="85000"/>
            </a:schemeClr>
          </a:solidFill>
        </p:spPr>
        <p:txBody>
          <a:bodyPr anchor="ctr"/>
          <a:lstStyle>
            <a:lvl1pPr marL="0" indent="0" algn="ctr">
              <a:buNone/>
              <a:defRPr/>
            </a:lvl1pPr>
          </a:lstStyle>
          <a:p>
            <a:r>
              <a:rPr lang="en-US" dirty="0"/>
              <a:t>Click to add image</a:t>
            </a:r>
          </a:p>
        </p:txBody>
      </p:sp>
      <p:sp>
        <p:nvSpPr>
          <p:cNvPr id="57" name="Picture Placeholder 5"/>
          <p:cNvSpPr>
            <a:spLocks noGrp="1"/>
          </p:cNvSpPr>
          <p:nvPr userDrawn="1">
            <p:ph type="pic" sz="quarter" idx="51" hasCustomPrompt="1"/>
          </p:nvPr>
        </p:nvSpPr>
        <p:spPr>
          <a:xfrm>
            <a:off x="8955222" y="19933928"/>
            <a:ext cx="7154104" cy="4740275"/>
          </a:xfrm>
          <a:solidFill>
            <a:schemeClr val="bg1">
              <a:lumMod val="85000"/>
            </a:schemeClr>
          </a:solidFill>
        </p:spPr>
        <p:txBody>
          <a:bodyPr anchor="ctr"/>
          <a:lstStyle>
            <a:lvl1pPr marL="0" indent="0" algn="ctr">
              <a:buNone/>
              <a:defRPr/>
            </a:lvl1pPr>
          </a:lstStyle>
          <a:p>
            <a:r>
              <a:rPr lang="en-US" dirty="0"/>
              <a:t>Click to add image</a:t>
            </a:r>
          </a:p>
        </p:txBody>
      </p:sp>
      <p:sp>
        <p:nvSpPr>
          <p:cNvPr id="58" name="Picture Placeholder 5"/>
          <p:cNvSpPr>
            <a:spLocks noGrp="1"/>
          </p:cNvSpPr>
          <p:nvPr userDrawn="1">
            <p:ph type="pic" sz="quarter" idx="52" hasCustomPrompt="1"/>
          </p:nvPr>
        </p:nvSpPr>
        <p:spPr>
          <a:xfrm>
            <a:off x="16763461" y="8039100"/>
            <a:ext cx="15133684" cy="6267153"/>
          </a:xfrm>
          <a:solidFill>
            <a:schemeClr val="bg1">
              <a:lumMod val="85000"/>
            </a:schemeClr>
          </a:solidFill>
        </p:spPr>
        <p:txBody>
          <a:bodyPr anchor="ctr"/>
          <a:lstStyle>
            <a:lvl1pPr marL="0" indent="0" algn="ctr">
              <a:buNone/>
              <a:defRPr/>
            </a:lvl1pPr>
          </a:lstStyle>
          <a:p>
            <a:r>
              <a:rPr lang="en-US" dirty="0"/>
              <a:t>Click to add image</a:t>
            </a:r>
          </a:p>
        </p:txBody>
      </p:sp>
      <p:sp>
        <p:nvSpPr>
          <p:cNvPr id="59" name="Picture Placeholder 5"/>
          <p:cNvSpPr>
            <a:spLocks noGrp="1"/>
          </p:cNvSpPr>
          <p:nvPr userDrawn="1">
            <p:ph type="pic" sz="quarter" idx="53" hasCustomPrompt="1"/>
          </p:nvPr>
        </p:nvSpPr>
        <p:spPr>
          <a:xfrm>
            <a:off x="17017452" y="25260300"/>
            <a:ext cx="7154104" cy="5091059"/>
          </a:xfrm>
          <a:solidFill>
            <a:schemeClr val="bg1">
              <a:lumMod val="85000"/>
            </a:schemeClr>
          </a:solidFill>
        </p:spPr>
        <p:txBody>
          <a:bodyPr anchor="ctr"/>
          <a:lstStyle>
            <a:lvl1pPr marL="0" indent="0" algn="ctr">
              <a:buNone/>
              <a:defRPr/>
            </a:lvl1pPr>
          </a:lstStyle>
          <a:p>
            <a:r>
              <a:rPr lang="en-US" dirty="0"/>
              <a:t>Click to add image</a:t>
            </a:r>
          </a:p>
        </p:txBody>
      </p:sp>
      <p:sp>
        <p:nvSpPr>
          <p:cNvPr id="60" name="Picture Placeholder 5"/>
          <p:cNvSpPr>
            <a:spLocks noGrp="1"/>
          </p:cNvSpPr>
          <p:nvPr userDrawn="1">
            <p:ph type="pic" sz="quarter" idx="54" hasCustomPrompt="1"/>
          </p:nvPr>
        </p:nvSpPr>
        <p:spPr>
          <a:xfrm>
            <a:off x="24806535" y="25260300"/>
            <a:ext cx="7154104" cy="5091059"/>
          </a:xfrm>
          <a:solidFill>
            <a:schemeClr val="bg1">
              <a:lumMod val="85000"/>
            </a:schemeClr>
          </a:solidFill>
        </p:spPr>
        <p:txBody>
          <a:bodyPr anchor="ctr"/>
          <a:lstStyle>
            <a:lvl1pPr marL="0" indent="0" algn="ctr">
              <a:buNone/>
              <a:defRPr/>
            </a:lvl1pPr>
          </a:lstStyle>
          <a:p>
            <a:r>
              <a:rPr lang="en-US" dirty="0"/>
              <a:t>Click to add image</a:t>
            </a:r>
          </a:p>
        </p:txBody>
      </p:sp>
      <p:sp>
        <p:nvSpPr>
          <p:cNvPr id="61" name="Picture Placeholder 5"/>
          <p:cNvSpPr>
            <a:spLocks noGrp="1"/>
          </p:cNvSpPr>
          <p:nvPr userDrawn="1">
            <p:ph type="pic" sz="quarter" idx="55" hasCustomPrompt="1"/>
          </p:nvPr>
        </p:nvSpPr>
        <p:spPr>
          <a:xfrm>
            <a:off x="17017451" y="16145819"/>
            <a:ext cx="14900855" cy="8528384"/>
          </a:xfrm>
          <a:solidFill>
            <a:schemeClr val="bg1">
              <a:lumMod val="85000"/>
            </a:schemeClr>
          </a:solidFill>
        </p:spPr>
        <p:txBody>
          <a:bodyPr anchor="ctr"/>
          <a:lstStyle>
            <a:lvl1pPr marL="0" indent="0" algn="ctr">
              <a:buNone/>
              <a:defRPr/>
            </a:lvl1pPr>
          </a:lstStyle>
          <a:p>
            <a:r>
              <a:rPr lang="en-US" dirty="0"/>
              <a:t>Click to add image</a:t>
            </a:r>
          </a:p>
        </p:txBody>
      </p:sp>
      <p:sp>
        <p:nvSpPr>
          <p:cNvPr id="27" name="Content Placeholder 52"/>
          <p:cNvSpPr>
            <a:spLocks noGrp="1"/>
          </p:cNvSpPr>
          <p:nvPr userDrawn="1">
            <p:ph sz="quarter" idx="56"/>
          </p:nvPr>
        </p:nvSpPr>
        <p:spPr>
          <a:xfrm>
            <a:off x="14071600" y="31245311"/>
            <a:ext cx="18161000" cy="7467600"/>
          </a:xfrm>
          <a:ln w="3175" cap="sq" cmpd="sng">
            <a:solidFill>
              <a:schemeClr val="tx1">
                <a:alpha val="50000"/>
              </a:schemeClr>
            </a:solidFill>
            <a:prstDash val="solid"/>
            <a:round/>
          </a:ln>
        </p:spPr>
        <p:txBody>
          <a:bodyPr lIns="365760" tIns="822960" rIns="365760" bIns="365760" anchor="t" anchorCtr="0"/>
          <a:lstStyle>
            <a:lvl1pPr marL="287338" indent="-287338">
              <a:lnSpc>
                <a:spcPct val="95000"/>
              </a:lnSpc>
              <a:spcBef>
                <a:spcPts val="300"/>
              </a:spcBef>
              <a:defRPr sz="3600"/>
            </a:lvl1pPr>
            <a:lvl2pPr marL="796925" indent="-361950">
              <a:lnSpc>
                <a:spcPct val="95000"/>
              </a:lnSpc>
              <a:defRPr sz="3600"/>
            </a:lvl2pPr>
            <a:lvl3pPr marL="1254125" indent="-266700">
              <a:lnSpc>
                <a:spcPct val="95000"/>
              </a:lnSpc>
              <a:defRPr sz="3600"/>
            </a:lvl3pPr>
            <a:lvl4pPr marL="1776413" indent="-347663">
              <a:lnSpc>
                <a:spcPct val="95000"/>
              </a:lnSpc>
              <a:defRPr sz="3600"/>
            </a:lvl4pPr>
            <a:lvl5pPr marL="2233613" indent="-357188">
              <a:lnSpc>
                <a:spcPct val="95000"/>
              </a:lnSpc>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1936" y="42029136"/>
            <a:ext cx="8803370" cy="936480"/>
          </a:xfrm>
          <a:prstGeom prst="rect">
            <a:avLst/>
          </a:prstGeom>
        </p:spPr>
      </p:pic>
      <p:pic>
        <p:nvPicPr>
          <p:cNvPr id="32" name="Picture 31">
            <a:extLst>
              <a:ext uri="{FF2B5EF4-FFF2-40B4-BE49-F238E27FC236}">
                <a16:creationId xmlns:a16="http://schemas.microsoft.com/office/drawing/2014/main" id="{E41EC30E-2C10-ED4F-A2A4-66A6FCDCE80F}"/>
              </a:ext>
            </a:extLst>
          </p:cNvPr>
          <p:cNvPicPr>
            <a:picLocks noChangeAspect="1"/>
          </p:cNvPicPr>
          <p:nvPr userDrawn="1"/>
        </p:nvPicPr>
        <p:blipFill>
          <a:blip r:embed="rId3"/>
          <a:srcRect/>
          <a:stretch/>
        </p:blipFill>
        <p:spPr>
          <a:xfrm>
            <a:off x="25280541" y="41856312"/>
            <a:ext cx="6958877" cy="1328832"/>
          </a:xfrm>
          <a:prstGeom prst="rect">
            <a:avLst/>
          </a:prstGeom>
        </p:spPr>
      </p:pic>
    </p:spTree>
    <p:extLst>
      <p:ext uri="{BB962C8B-B14F-4D97-AF65-F5344CB8AC3E}">
        <p14:creationId xmlns:p14="http://schemas.microsoft.com/office/powerpoint/2010/main" val="29652743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7" y="1757687"/>
            <a:ext cx="30142443" cy="5305267"/>
          </a:xfrm>
          <a:prstGeom prst="rect">
            <a:avLst/>
          </a:prstGeom>
        </p:spPr>
        <p:txBody>
          <a:bodyPr vert="horz" lIns="0" tIns="0" rIns="0" bIns="0" rtlCol="0" anchor="b">
            <a:noAutofit/>
          </a:bodyPr>
          <a:lstStyle/>
          <a:p>
            <a:r>
              <a:rPr lang="en-US" dirty="0"/>
              <a:t>Headline in all caps </a:t>
            </a:r>
            <a:r>
              <a:rPr lang="en-US" dirty="0" err="1"/>
              <a:t>28pt</a:t>
            </a:r>
            <a:r>
              <a:rPr lang="en-US" dirty="0"/>
              <a:t> </a:t>
            </a:r>
            <a:br>
              <a:rPr lang="en-US" dirty="0"/>
            </a:br>
            <a:r>
              <a:rPr lang="en-US" dirty="0"/>
              <a:t>preferred as one or two lines</a:t>
            </a:r>
          </a:p>
        </p:txBody>
      </p:sp>
      <p:sp>
        <p:nvSpPr>
          <p:cNvPr id="3" name="Text Placeholder 2"/>
          <p:cNvSpPr>
            <a:spLocks noGrp="1"/>
          </p:cNvSpPr>
          <p:nvPr>
            <p:ph type="body" idx="1"/>
          </p:nvPr>
        </p:nvSpPr>
        <p:spPr>
          <a:xfrm>
            <a:off x="1645927" y="10879970"/>
            <a:ext cx="30142443" cy="28305761"/>
          </a:xfrm>
          <a:prstGeom prst="rect">
            <a:avLst/>
          </a:prstGeom>
        </p:spPr>
        <p:txBody>
          <a:bodyPr vert="horz" lIns="0" tIns="0" rIns="0" bIns="162526" rtlCol="0">
            <a:noAutofit/>
          </a:bodyPr>
          <a:lstStyle/>
          <a:p>
            <a:pPr lvl="0"/>
            <a:r>
              <a:rPr lang="en-US" dirty="0"/>
              <a:t>Click to add 1st-level bullet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5335535"/>
      </p:ext>
    </p:extLst>
  </p:cSld>
  <p:clrMap bg1="lt1" tx1="dk1" bg2="lt2" tx2="dk2" accent1="accent1" accent2="accent2" accent3="accent3" accent4="accent4" accent5="accent5" accent6="accent6" hlink="hlink" folHlink="folHlink"/>
  <p:sldLayoutIdLst>
    <p:sldLayoutId id="2147483785"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1625279" rtl="0" eaLnBrk="1" latinLnBrk="0" hangingPunct="1">
        <a:lnSpc>
          <a:spcPct val="95000"/>
        </a:lnSpc>
        <a:spcBef>
          <a:spcPct val="0"/>
        </a:spcBef>
        <a:buNone/>
        <a:defRPr sz="10000" b="1" i="0" kern="1200" cap="all" baseline="0">
          <a:solidFill>
            <a:schemeClr val="tx1">
              <a:lumMod val="50000"/>
            </a:schemeClr>
          </a:solidFill>
          <a:latin typeface="+mj-lt"/>
          <a:ea typeface="+mj-ea"/>
          <a:cs typeface="+mj-cs"/>
        </a:defRPr>
      </a:lvl1pPr>
    </p:titleStyle>
    <p:bodyStyle>
      <a:lvl1pPr marL="615126" indent="-615126" algn="l" defTabSz="1625279" rtl="0" eaLnBrk="1" latinLnBrk="0" hangingPunct="1">
        <a:spcBef>
          <a:spcPts val="2130"/>
        </a:spcBef>
        <a:spcAft>
          <a:spcPts val="0"/>
        </a:spcAft>
        <a:buFont typeface="Wingdings" pitchFamily="2" charset="2"/>
        <a:buChar char="§"/>
        <a:defRPr sz="4600" kern="1200" baseline="0">
          <a:solidFill>
            <a:schemeClr val="tx1">
              <a:lumMod val="50000"/>
            </a:schemeClr>
          </a:solidFill>
          <a:latin typeface="+mn-lt"/>
          <a:ea typeface="+mn-ea"/>
          <a:cs typeface="+mn-cs"/>
        </a:defRPr>
      </a:lvl1pPr>
      <a:lvl2pPr marL="1851008" indent="-840855" algn="l" defTabSz="1625279" rtl="0" eaLnBrk="1" latinLnBrk="0" hangingPunct="1">
        <a:spcBef>
          <a:spcPts val="0"/>
        </a:spcBef>
        <a:spcAft>
          <a:spcPts val="0"/>
        </a:spcAft>
        <a:buFont typeface="Arial"/>
        <a:buChar char="–"/>
        <a:defRPr sz="4600" kern="1200">
          <a:solidFill>
            <a:schemeClr val="tx1">
              <a:lumMod val="50000"/>
            </a:schemeClr>
          </a:solidFill>
          <a:latin typeface="+mn-lt"/>
          <a:ea typeface="+mn-ea"/>
          <a:cs typeface="+mn-cs"/>
        </a:defRPr>
      </a:lvl2pPr>
      <a:lvl3pPr marL="2855517" indent="-665914" algn="l" defTabSz="1625279" rtl="0" eaLnBrk="1" latinLnBrk="0" hangingPunct="1">
        <a:spcBef>
          <a:spcPts val="0"/>
        </a:spcBef>
        <a:spcAft>
          <a:spcPts val="0"/>
        </a:spcAft>
        <a:buFont typeface="Arial"/>
        <a:buChar char="•"/>
        <a:defRPr sz="4600" kern="1200">
          <a:solidFill>
            <a:schemeClr val="tx1">
              <a:lumMod val="50000"/>
            </a:schemeClr>
          </a:solidFill>
          <a:latin typeface="+mn-lt"/>
          <a:ea typeface="+mn-ea"/>
          <a:cs typeface="+mn-cs"/>
        </a:defRPr>
      </a:lvl3pPr>
      <a:lvl4pPr marL="3865673" indent="-609479" algn="l" defTabSz="1625279" rtl="0" eaLnBrk="1" latinLnBrk="0" hangingPunct="1">
        <a:spcBef>
          <a:spcPts val="0"/>
        </a:spcBef>
        <a:spcAft>
          <a:spcPts val="0"/>
        </a:spcAft>
        <a:buFont typeface="Arial"/>
        <a:buChar char="–"/>
        <a:defRPr sz="4300" kern="1200">
          <a:solidFill>
            <a:schemeClr val="tx1">
              <a:lumMod val="50000"/>
            </a:schemeClr>
          </a:solidFill>
          <a:latin typeface="+mn-lt"/>
          <a:ea typeface="+mn-ea"/>
          <a:cs typeface="+mn-cs"/>
        </a:defRPr>
      </a:lvl4pPr>
      <a:lvl5pPr marL="4875826" indent="-609479" algn="l" defTabSz="1625279" rtl="0" eaLnBrk="1" latinLnBrk="0" hangingPunct="1">
        <a:spcBef>
          <a:spcPts val="0"/>
        </a:spcBef>
        <a:spcAft>
          <a:spcPts val="0"/>
        </a:spcAft>
        <a:buFont typeface="Arial"/>
        <a:buChar char="»"/>
        <a:defRPr sz="4300" kern="1200">
          <a:solidFill>
            <a:schemeClr val="tx1">
              <a:lumMod val="50000"/>
            </a:schemeClr>
          </a:solidFill>
          <a:latin typeface="+mn-lt"/>
          <a:ea typeface="+mn-ea"/>
          <a:cs typeface="+mn-cs"/>
        </a:defRPr>
      </a:lvl5pPr>
      <a:lvl6pPr marL="8939020" indent="-812636" algn="l" defTabSz="1625279" rtl="0" eaLnBrk="1" latinLnBrk="0" hangingPunct="1">
        <a:spcBef>
          <a:spcPct val="20000"/>
        </a:spcBef>
        <a:buFont typeface="Arial"/>
        <a:buChar char="•"/>
        <a:defRPr sz="7100" kern="1200">
          <a:solidFill>
            <a:schemeClr val="tx1"/>
          </a:solidFill>
          <a:latin typeface="+mn-lt"/>
          <a:ea typeface="+mn-ea"/>
          <a:cs typeface="+mn-cs"/>
        </a:defRPr>
      </a:lvl6pPr>
      <a:lvl7pPr marL="10564295" indent="-812636" algn="l" defTabSz="1625279" rtl="0" eaLnBrk="1" latinLnBrk="0" hangingPunct="1">
        <a:spcBef>
          <a:spcPct val="20000"/>
        </a:spcBef>
        <a:buFont typeface="Arial"/>
        <a:buChar char="•"/>
        <a:defRPr sz="7100" kern="1200">
          <a:solidFill>
            <a:schemeClr val="tx1"/>
          </a:solidFill>
          <a:latin typeface="+mn-lt"/>
          <a:ea typeface="+mn-ea"/>
          <a:cs typeface="+mn-cs"/>
        </a:defRPr>
      </a:lvl7pPr>
      <a:lvl8pPr marL="12189574" indent="-812636" algn="l" defTabSz="1625279" rtl="0" eaLnBrk="1" latinLnBrk="0" hangingPunct="1">
        <a:spcBef>
          <a:spcPct val="20000"/>
        </a:spcBef>
        <a:buFont typeface="Arial"/>
        <a:buChar char="•"/>
        <a:defRPr sz="7100" kern="1200">
          <a:solidFill>
            <a:schemeClr val="tx1"/>
          </a:solidFill>
          <a:latin typeface="+mn-lt"/>
          <a:ea typeface="+mn-ea"/>
          <a:cs typeface="+mn-cs"/>
        </a:defRPr>
      </a:lvl8pPr>
      <a:lvl9pPr marL="13814849" indent="-812636" algn="l" defTabSz="1625279" rtl="0" eaLnBrk="1" latinLnBrk="0" hangingPunct="1">
        <a:spcBef>
          <a:spcPct val="20000"/>
        </a:spcBef>
        <a:buFont typeface="Arial"/>
        <a:buChar char="•"/>
        <a:defRPr sz="7100" kern="1200">
          <a:solidFill>
            <a:schemeClr val="tx1"/>
          </a:solidFill>
          <a:latin typeface="+mn-lt"/>
          <a:ea typeface="+mn-ea"/>
          <a:cs typeface="+mn-cs"/>
        </a:defRPr>
      </a:lvl9pPr>
    </p:bodyStyle>
    <p:otherStyle>
      <a:defPPr>
        <a:defRPr lang="en-US"/>
      </a:defPPr>
      <a:lvl1pPr marL="0" algn="l" defTabSz="1625279" rtl="0" eaLnBrk="1" latinLnBrk="0" hangingPunct="1">
        <a:defRPr sz="6400" kern="1200">
          <a:solidFill>
            <a:schemeClr val="tx1"/>
          </a:solidFill>
          <a:latin typeface="+mn-lt"/>
          <a:ea typeface="+mn-ea"/>
          <a:cs typeface="+mn-cs"/>
        </a:defRPr>
      </a:lvl1pPr>
      <a:lvl2pPr marL="1625279" algn="l" defTabSz="1625279" rtl="0" eaLnBrk="1" latinLnBrk="0" hangingPunct="1">
        <a:defRPr sz="6400" kern="1200">
          <a:solidFill>
            <a:schemeClr val="tx1"/>
          </a:solidFill>
          <a:latin typeface="+mn-lt"/>
          <a:ea typeface="+mn-ea"/>
          <a:cs typeface="+mn-cs"/>
        </a:defRPr>
      </a:lvl2pPr>
      <a:lvl3pPr marL="3250554" algn="l" defTabSz="1625279" rtl="0" eaLnBrk="1" latinLnBrk="0" hangingPunct="1">
        <a:defRPr sz="6400" kern="1200">
          <a:solidFill>
            <a:schemeClr val="tx1"/>
          </a:solidFill>
          <a:latin typeface="+mn-lt"/>
          <a:ea typeface="+mn-ea"/>
          <a:cs typeface="+mn-cs"/>
        </a:defRPr>
      </a:lvl3pPr>
      <a:lvl4pPr marL="4875826" algn="l" defTabSz="1625279" rtl="0" eaLnBrk="1" latinLnBrk="0" hangingPunct="1">
        <a:defRPr sz="6400" kern="1200">
          <a:solidFill>
            <a:schemeClr val="tx1"/>
          </a:solidFill>
          <a:latin typeface="+mn-lt"/>
          <a:ea typeface="+mn-ea"/>
          <a:cs typeface="+mn-cs"/>
        </a:defRPr>
      </a:lvl4pPr>
      <a:lvl5pPr marL="6501105" algn="l" defTabSz="1625279" rtl="0" eaLnBrk="1" latinLnBrk="0" hangingPunct="1">
        <a:defRPr sz="6400" kern="1200">
          <a:solidFill>
            <a:schemeClr val="tx1"/>
          </a:solidFill>
          <a:latin typeface="+mn-lt"/>
          <a:ea typeface="+mn-ea"/>
          <a:cs typeface="+mn-cs"/>
        </a:defRPr>
      </a:lvl5pPr>
      <a:lvl6pPr marL="8126380" algn="l" defTabSz="1625279" rtl="0" eaLnBrk="1" latinLnBrk="0" hangingPunct="1">
        <a:defRPr sz="6400" kern="1200">
          <a:solidFill>
            <a:schemeClr val="tx1"/>
          </a:solidFill>
          <a:latin typeface="+mn-lt"/>
          <a:ea typeface="+mn-ea"/>
          <a:cs typeface="+mn-cs"/>
        </a:defRPr>
      </a:lvl6pPr>
      <a:lvl7pPr marL="9751659" algn="l" defTabSz="1625279" rtl="0" eaLnBrk="1" latinLnBrk="0" hangingPunct="1">
        <a:defRPr sz="6400" kern="1200">
          <a:solidFill>
            <a:schemeClr val="tx1"/>
          </a:solidFill>
          <a:latin typeface="+mn-lt"/>
          <a:ea typeface="+mn-ea"/>
          <a:cs typeface="+mn-cs"/>
        </a:defRPr>
      </a:lvl7pPr>
      <a:lvl8pPr marL="11376934" algn="l" defTabSz="1625279" rtl="0" eaLnBrk="1" latinLnBrk="0" hangingPunct="1">
        <a:defRPr sz="6400" kern="1200">
          <a:solidFill>
            <a:schemeClr val="tx1"/>
          </a:solidFill>
          <a:latin typeface="+mn-lt"/>
          <a:ea typeface="+mn-ea"/>
          <a:cs typeface="+mn-cs"/>
        </a:defRPr>
      </a:lvl8pPr>
      <a:lvl9pPr marL="13002210" algn="l" defTabSz="1625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56"/>
          </p:nvPr>
        </p:nvSpPr>
        <p:spPr>
          <a:xfrm>
            <a:off x="17578821" y="30363611"/>
            <a:ext cx="14570242" cy="8464889"/>
          </a:xfrm>
        </p:spPr>
        <p:txBody>
          <a:bodyPr tIns="365760"/>
          <a:lstStyle/>
          <a:p>
            <a:pPr marL="0" indent="0">
              <a:buNone/>
            </a:pPr>
            <a:r>
              <a:rPr lang="en-US" sz="4800" b="1" dirty="0">
                <a:solidFill>
                  <a:srgbClr val="000000"/>
                </a:solidFill>
                <a:latin typeface="Bierstadt" panose="020B0004020202020204" pitchFamily="34" charset="0"/>
              </a:rPr>
              <a:t>Future Applications</a:t>
            </a:r>
          </a:p>
          <a:p>
            <a:pPr marL="0" indent="0">
              <a:buNone/>
            </a:pPr>
            <a:r>
              <a:rPr lang="en-US" sz="4000" dirty="0">
                <a:latin typeface="Bierstadt" panose="020B0004020202020204" pitchFamily="34" charset="0"/>
              </a:rPr>
              <a:t>      The U.S. Department of Energy developed the Atmospheric Radiation Measurement (ARM) user facility to enhance our understandings of climate and our surrounding environment.</a:t>
            </a:r>
          </a:p>
          <a:p>
            <a:pPr marL="0" indent="0">
              <a:buNone/>
            </a:pPr>
            <a:r>
              <a:rPr lang="en-US" sz="4000" dirty="0">
                <a:latin typeface="Bierstadt" panose="020B0004020202020204" pitchFamily="34" charset="0"/>
              </a:rPr>
              <a:t>      We hope to provide a database of these classifications of convective systems for radar data from ARM to improve the accuracy at which storm morphology is predicted. Many of the parameters calculated are invariant to scale, translation, and rotation, and therefore can be applied to various types of atmospheric data besides radar (i.e., satellite).</a:t>
            </a:r>
          </a:p>
          <a:p>
            <a:pPr marL="0" indent="0">
              <a:buNone/>
            </a:pPr>
            <a:r>
              <a:rPr lang="en-US" sz="4000" dirty="0">
                <a:latin typeface="Bierstadt" panose="020B0004020202020204" pitchFamily="34" charset="0"/>
              </a:rPr>
              <a:t>     We also hope to expand this work to develop a Python package that can perform automated morphological analysis of convective systems. </a:t>
            </a:r>
          </a:p>
          <a:p>
            <a:pPr marL="0" indent="0">
              <a:buNone/>
            </a:pPr>
            <a:endParaRPr lang="en-US" sz="4000" dirty="0">
              <a:latin typeface="+mj-lt"/>
            </a:endParaRPr>
          </a:p>
          <a:p>
            <a:pPr marL="0" indent="0">
              <a:buNone/>
            </a:pPr>
            <a:endParaRPr lang="en-US" sz="4000" dirty="0">
              <a:latin typeface="+mj-lt"/>
            </a:endParaRPr>
          </a:p>
          <a:p>
            <a:pPr marL="0" indent="0">
              <a:buNone/>
            </a:pPr>
            <a:endParaRPr lang="en-US" sz="4000" dirty="0">
              <a:latin typeface="+mj-lt"/>
            </a:endParaRPr>
          </a:p>
        </p:txBody>
      </p:sp>
      <p:sp>
        <p:nvSpPr>
          <p:cNvPr id="15" name="Title 14"/>
          <p:cNvSpPr>
            <a:spLocks noGrp="1"/>
          </p:cNvSpPr>
          <p:nvPr>
            <p:ph type="title"/>
          </p:nvPr>
        </p:nvSpPr>
        <p:spPr/>
        <p:txBody>
          <a:bodyPr/>
          <a:lstStyle/>
          <a:p>
            <a:r>
              <a:rPr lang="en-US" dirty="0">
                <a:latin typeface="Bierstadt" panose="020B0004020202020204" pitchFamily="34" charset="0"/>
              </a:rPr>
              <a:t>Objective analysis of storm morphology in radar data</a:t>
            </a:r>
          </a:p>
        </p:txBody>
      </p:sp>
      <p:sp>
        <p:nvSpPr>
          <p:cNvPr id="2" name="Text Placeholder 1"/>
          <p:cNvSpPr>
            <a:spLocks noGrp="1"/>
          </p:cNvSpPr>
          <p:nvPr>
            <p:ph type="body" sz="quarter" idx="26"/>
          </p:nvPr>
        </p:nvSpPr>
        <p:spPr>
          <a:xfrm>
            <a:off x="925513" y="4114696"/>
            <a:ext cx="31089600" cy="1910157"/>
          </a:xfrm>
        </p:spPr>
        <p:txBody>
          <a:bodyPr>
            <a:normAutofit lnSpcReduction="10000"/>
          </a:bodyPr>
          <a:lstStyle/>
          <a:p>
            <a:endParaRPr lang="en-US" dirty="0">
              <a:latin typeface="Bierstadt" panose="020B0004020202020204" pitchFamily="34" charset="0"/>
            </a:endParaRPr>
          </a:p>
          <a:p>
            <a:r>
              <a:rPr lang="en-US" b="1" dirty="0">
                <a:latin typeface="Bierstadt" panose="020B0004020202020204" pitchFamily="34" charset="0"/>
              </a:rPr>
              <a:t>Magdelyn Zoerner</a:t>
            </a:r>
            <a:r>
              <a:rPr lang="en-US" dirty="0">
                <a:latin typeface="Bierstadt" panose="020B0004020202020204" pitchFamily="34" charset="0"/>
              </a:rPr>
              <a:t>, Robert Jackson, Bhupendra Raut</a:t>
            </a:r>
          </a:p>
          <a:p>
            <a:r>
              <a:rPr lang="en-US" dirty="0">
                <a:latin typeface="Bierstadt" panose="020B0004020202020204" pitchFamily="34" charset="0"/>
              </a:rPr>
              <a:t>Argonne National Laboratory, Environmental Science Division</a:t>
            </a:r>
          </a:p>
          <a:p>
            <a:endParaRPr lang="en-US" dirty="0"/>
          </a:p>
        </p:txBody>
      </p:sp>
      <p:sp>
        <p:nvSpPr>
          <p:cNvPr id="78" name="Content Placeholder 77"/>
          <p:cNvSpPr>
            <a:spLocks noGrp="1"/>
          </p:cNvSpPr>
          <p:nvPr>
            <p:ph sz="quarter" idx="44"/>
          </p:nvPr>
        </p:nvSpPr>
        <p:spPr>
          <a:xfrm>
            <a:off x="848945" y="30363612"/>
            <a:ext cx="16280063" cy="8464888"/>
          </a:xfrm>
        </p:spPr>
        <p:txBody>
          <a:bodyPr tIns="365760"/>
          <a:lstStyle/>
          <a:p>
            <a:pPr marL="0" indent="0" algn="just">
              <a:buNone/>
            </a:pPr>
            <a:r>
              <a:rPr lang="en-US" sz="4800" b="1" dirty="0">
                <a:solidFill>
                  <a:srgbClr val="000000"/>
                </a:solidFill>
                <a:latin typeface="Bierstadt" panose="020B0004020202020204" pitchFamily="34" charset="0"/>
              </a:rPr>
              <a:t>Methodology</a:t>
            </a:r>
          </a:p>
          <a:p>
            <a:pPr marL="0" indent="0" algn="just">
              <a:buNone/>
            </a:pPr>
            <a:r>
              <a:rPr lang="en-US" sz="4000" b="1" dirty="0">
                <a:solidFill>
                  <a:schemeClr val="tx1">
                    <a:lumMod val="75000"/>
                  </a:schemeClr>
                </a:solidFill>
                <a:latin typeface="Bierstadt" panose="020B0004020202020204" pitchFamily="34" charset="0"/>
              </a:rPr>
              <a:t>Morphological image analysis is commonly used to </a:t>
            </a:r>
            <a:r>
              <a:rPr lang="en-US" sz="4000" b="1" u="sng" dirty="0">
                <a:solidFill>
                  <a:schemeClr val="tx1">
                    <a:lumMod val="75000"/>
                  </a:schemeClr>
                </a:solidFill>
                <a:latin typeface="Bierstadt" panose="020B0004020202020204" pitchFamily="34" charset="0"/>
              </a:rPr>
              <a:t>identify</a:t>
            </a:r>
            <a:r>
              <a:rPr lang="en-US" sz="4000" b="1" dirty="0">
                <a:solidFill>
                  <a:schemeClr val="tx1">
                    <a:lumMod val="75000"/>
                  </a:schemeClr>
                </a:solidFill>
                <a:latin typeface="Bierstadt" panose="020B0004020202020204" pitchFamily="34" charset="0"/>
              </a:rPr>
              <a:t> and </a:t>
            </a:r>
            <a:r>
              <a:rPr lang="en-US" sz="4000" b="1" u="sng" dirty="0">
                <a:solidFill>
                  <a:schemeClr val="tx1">
                    <a:lumMod val="75000"/>
                  </a:schemeClr>
                </a:solidFill>
                <a:latin typeface="Bierstadt" panose="020B0004020202020204" pitchFamily="34" charset="0"/>
              </a:rPr>
              <a:t>categorize</a:t>
            </a:r>
            <a:r>
              <a:rPr lang="en-US" sz="4000" b="1" dirty="0">
                <a:solidFill>
                  <a:schemeClr val="tx1">
                    <a:lumMod val="75000"/>
                  </a:schemeClr>
                </a:solidFill>
                <a:latin typeface="Bierstadt" panose="020B0004020202020204" pitchFamily="34" charset="0"/>
              </a:rPr>
              <a:t> shape objectively. </a:t>
            </a:r>
          </a:p>
          <a:p>
            <a:pPr marL="0" indent="0">
              <a:buNone/>
            </a:pPr>
            <a:r>
              <a:rPr lang="en-US" sz="4000" b="1" dirty="0">
                <a:latin typeface="Bierstadt" panose="020B0004020202020204" pitchFamily="34" charset="0"/>
              </a:rPr>
              <a:t>Process: </a:t>
            </a:r>
          </a:p>
          <a:p>
            <a:pPr marL="0" indent="0">
              <a:buNone/>
            </a:pPr>
            <a:endParaRPr lang="en-US" sz="4000" b="1" dirty="0">
              <a:latin typeface="Bierstadt" panose="020B0004020202020204" pitchFamily="34" charset="0"/>
            </a:endParaRPr>
          </a:p>
          <a:p>
            <a:pPr marL="0" indent="0">
              <a:buNone/>
            </a:pPr>
            <a:endParaRPr lang="en-US" sz="4000" b="1" dirty="0">
              <a:latin typeface="Bierstadt" panose="020B0004020202020204" pitchFamily="34" charset="0"/>
            </a:endParaRPr>
          </a:p>
          <a:p>
            <a:pPr marL="0" indent="0">
              <a:buNone/>
            </a:pPr>
            <a:endParaRPr lang="en-US" sz="4000" b="1" dirty="0">
              <a:latin typeface="Bierstadt" panose="020B0004020202020204" pitchFamily="34" charset="0"/>
            </a:endParaRPr>
          </a:p>
          <a:p>
            <a:pPr marL="0" indent="0">
              <a:buNone/>
            </a:pPr>
            <a:endParaRPr lang="en-US" sz="4000" b="1" dirty="0">
              <a:latin typeface="Bierstadt" panose="020B0004020202020204" pitchFamily="34" charset="0"/>
            </a:endParaRPr>
          </a:p>
          <a:p>
            <a:pPr marL="0" indent="0">
              <a:buNone/>
            </a:pPr>
            <a:r>
              <a:rPr lang="en-US" sz="4000" b="1" dirty="0">
                <a:latin typeface="Bierstadt" panose="020B0004020202020204" pitchFamily="34" charset="0"/>
              </a:rPr>
              <a:t>Tools and Data: </a:t>
            </a:r>
            <a:endParaRPr lang="en-US" sz="4000" dirty="0">
              <a:latin typeface="Bierstadt" panose="020B0004020202020204" pitchFamily="34" charset="0"/>
            </a:endParaRPr>
          </a:p>
          <a:p>
            <a:pPr marL="1252537" lvl="1" indent="-742950">
              <a:buAutoNum type="arabicPeriod"/>
            </a:pPr>
            <a:r>
              <a:rPr lang="en-US" sz="4000" dirty="0">
                <a:latin typeface="Bierstadt" panose="020B0004020202020204" pitchFamily="34" charset="0"/>
              </a:rPr>
              <a:t>Next Generation Weather Radar (NEXRAD) Level II reflectivity data from Summer 2020 at KILX.</a:t>
            </a:r>
          </a:p>
          <a:p>
            <a:pPr marL="1252537" lvl="1" indent="-742950">
              <a:buAutoNum type="arabicPeriod"/>
            </a:pPr>
            <a:r>
              <a:rPr lang="en-US" sz="4000" dirty="0">
                <a:latin typeface="Bierstadt" panose="020B0004020202020204" pitchFamily="34" charset="0"/>
              </a:rPr>
              <a:t>Python and associated packages (Py-ART, OpenCV, scikit-learn)</a:t>
            </a:r>
          </a:p>
          <a:p>
            <a:pPr marL="0" indent="0">
              <a:buNone/>
            </a:pPr>
            <a:endParaRPr lang="en-US" dirty="0"/>
          </a:p>
        </p:txBody>
      </p:sp>
      <p:sp>
        <p:nvSpPr>
          <p:cNvPr id="4" name="Text Placeholder 3"/>
          <p:cNvSpPr>
            <a:spLocks noGrp="1"/>
          </p:cNvSpPr>
          <p:nvPr>
            <p:ph type="body" sz="quarter" idx="39"/>
          </p:nvPr>
        </p:nvSpPr>
        <p:spPr>
          <a:xfrm>
            <a:off x="925513" y="38920752"/>
            <a:ext cx="16280063" cy="1892122"/>
          </a:xfrm>
        </p:spPr>
        <p:txBody>
          <a:bodyPr bIns="0"/>
          <a:lstStyle/>
          <a:p>
            <a:pPr marL="0" marR="0">
              <a:lnSpc>
                <a:spcPct val="107000"/>
              </a:lnSpc>
              <a:spcBef>
                <a:spcPts val="0"/>
              </a:spcBef>
              <a:spcAft>
                <a:spcPts val="800"/>
              </a:spcAft>
            </a:pPr>
            <a:r>
              <a:rPr lang="en-US" sz="4000" spc="-150" dirty="0">
                <a:effectLst/>
                <a:latin typeface="Bierstadt" panose="020B0004020202020204" pitchFamily="34" charset="0"/>
                <a:ea typeface="Calibri" panose="020F0502020204030204" pitchFamily="34" charset="0"/>
                <a:cs typeface="Times New Roman" panose="02020603050405020304" pitchFamily="18" charset="0"/>
              </a:rPr>
              <a:t>References</a:t>
            </a:r>
          </a:p>
          <a:p>
            <a:pPr marL="0" marR="0">
              <a:lnSpc>
                <a:spcPct val="107000"/>
              </a:lnSpc>
              <a:spcBef>
                <a:spcPts val="0"/>
              </a:spcBef>
              <a:spcAft>
                <a:spcPts val="800"/>
              </a:spcAft>
            </a:pPr>
            <a:r>
              <a:rPr lang="en-US" sz="2200" b="0" i="0" dirty="0">
                <a:effectLst/>
                <a:latin typeface="Times New Roman" panose="02020603050405020304" pitchFamily="18" charset="0"/>
                <a:ea typeface="Calibri" panose="020F0502020204030204" pitchFamily="34" charset="0"/>
                <a:cs typeface="Times New Roman" panose="02020603050405020304" pitchFamily="18" charset="0"/>
              </a:rPr>
              <a:t>Lane, T.P. (2021). Does lower-stratospheric shear influence the mesoscale organization of convection? </a:t>
            </a:r>
            <a:r>
              <a:rPr lang="en-US" sz="2200" b="0" dirty="0">
                <a:effectLst/>
                <a:latin typeface="Times New Roman" panose="02020603050405020304" pitchFamily="18" charset="0"/>
                <a:ea typeface="Calibri" panose="020F0502020204030204" pitchFamily="34" charset="0"/>
                <a:cs typeface="Times New Roman" panose="02020603050405020304" pitchFamily="18" charset="0"/>
              </a:rPr>
              <a:t>Geophysical Research Letters</a:t>
            </a:r>
            <a:r>
              <a:rPr lang="en-US" sz="2200" b="0" i="0" dirty="0">
                <a:effectLst/>
                <a:latin typeface="Times New Roman" panose="02020603050405020304" pitchFamily="18" charset="0"/>
                <a:ea typeface="Calibri" panose="020F0502020204030204" pitchFamily="34" charset="0"/>
                <a:cs typeface="Times New Roman" panose="02020603050405020304" pitchFamily="18" charset="0"/>
              </a:rPr>
              <a:t>, 48, </a:t>
            </a:r>
            <a:r>
              <a:rPr lang="en-US" sz="2200" b="0" i="0" dirty="0">
                <a:effectLst/>
                <a:latin typeface="Times New Roman" panose="02020603050405020304" pitchFamily="18" charset="0"/>
                <a:ea typeface="Times New Roman" panose="02020603050405020304" pitchFamily="18" charset="0"/>
                <a:cs typeface="Times New Roman" panose="02020603050405020304" pitchFamily="18" charset="0"/>
              </a:rPr>
              <a:t>e2020GL091025. https://doi. org/10.1029/2020GL091025</a:t>
            </a:r>
          </a:p>
          <a:p>
            <a:pPr marL="0" marR="0">
              <a:lnSpc>
                <a:spcPct val="107000"/>
              </a:lnSpc>
              <a:spcBef>
                <a:spcPts val="0"/>
              </a:spcBef>
              <a:spcAft>
                <a:spcPts val="800"/>
              </a:spcAft>
            </a:pPr>
            <a:r>
              <a:rPr lang="en-US" sz="2200" b="0" i="0" dirty="0">
                <a:latin typeface="Times New Roman" panose="02020603050405020304" pitchFamily="18" charset="0"/>
                <a:ea typeface="Times New Roman" panose="02020603050405020304" pitchFamily="18" charset="0"/>
                <a:cs typeface="Times New Roman" panose="02020603050405020304" pitchFamily="18" charset="0"/>
              </a:rPr>
              <a:t>Pscheidt et al. (2019), How organized is deep convection over Germany? </a:t>
            </a:r>
            <a:r>
              <a:rPr lang="en-US" sz="2200" b="0" dirty="0">
                <a:latin typeface="Times New Roman" panose="02020603050405020304" pitchFamily="18" charset="0"/>
                <a:ea typeface="Times New Roman" panose="02020603050405020304" pitchFamily="18" charset="0"/>
                <a:cs typeface="Times New Roman" panose="02020603050405020304" pitchFamily="18" charset="0"/>
              </a:rPr>
              <a:t>Q J R Meteorol Soc. </a:t>
            </a:r>
            <a:r>
              <a:rPr lang="en-US" sz="2200" b="0" i="0" dirty="0">
                <a:latin typeface="Times New Roman" panose="02020603050405020304" pitchFamily="18" charset="0"/>
                <a:ea typeface="Times New Roman" panose="02020603050405020304" pitchFamily="18" charset="0"/>
                <a:cs typeface="Times New Roman" panose="02020603050405020304" pitchFamily="18" charset="0"/>
              </a:rPr>
              <a:t>145:2366-2384. https://doi.org/10.1002/qj.3552</a:t>
            </a:r>
          </a:p>
        </p:txBody>
      </p:sp>
      <p:sp>
        <p:nvSpPr>
          <p:cNvPr id="18" name="Content Placeholder 17"/>
          <p:cNvSpPr>
            <a:spLocks noGrp="1"/>
          </p:cNvSpPr>
          <p:nvPr>
            <p:ph sz="quarter" idx="58"/>
          </p:nvPr>
        </p:nvSpPr>
        <p:spPr>
          <a:xfrm>
            <a:off x="580790" y="7330559"/>
            <a:ext cx="31568273" cy="7404789"/>
          </a:xfrm>
          <a:ln>
            <a:solidFill>
              <a:schemeClr val="tx1">
                <a:alpha val="50000"/>
              </a:schemeClr>
            </a:solidFill>
          </a:ln>
        </p:spPr>
        <p:txBody>
          <a:bodyPr lIns="274320" tIns="274320" rIns="11064240" bIns="274320"/>
          <a:lstStyle/>
          <a:p>
            <a:pPr marL="0" indent="0">
              <a:lnSpc>
                <a:spcPct val="100000"/>
              </a:lnSpc>
              <a:buNone/>
            </a:pPr>
            <a:r>
              <a:rPr lang="en-US" sz="4800" b="1" dirty="0">
                <a:latin typeface="Bierstadt" panose="020B0004020202020204" pitchFamily="34" charset="0"/>
              </a:rPr>
              <a:t>Background and Motivation</a:t>
            </a:r>
          </a:p>
          <a:p>
            <a:pPr marL="0" indent="0">
              <a:lnSpc>
                <a:spcPct val="100000"/>
              </a:lnSpc>
              <a:buNone/>
            </a:pPr>
            <a:r>
              <a:rPr lang="en-US" sz="4000" b="1" dirty="0">
                <a:solidFill>
                  <a:schemeClr val="tx1">
                    <a:lumMod val="75000"/>
                  </a:schemeClr>
                </a:solidFill>
                <a:latin typeface="Bierstadt" panose="020B0004020202020204" pitchFamily="34" charset="0"/>
              </a:rPr>
              <a:t>The morphology of convective storms is influenced by atmospheric dynamics and can provide important information regarding storm’s influence on its environment.</a:t>
            </a:r>
            <a:endParaRPr lang="en-US" sz="4000" dirty="0">
              <a:solidFill>
                <a:schemeClr val="tx1">
                  <a:lumMod val="75000"/>
                </a:schemeClr>
              </a:solidFill>
              <a:latin typeface="Bierstadt" panose="020B0004020202020204" pitchFamily="34" charset="0"/>
            </a:endParaRPr>
          </a:p>
          <a:p>
            <a:pPr lvl="1">
              <a:lnSpc>
                <a:spcPct val="100000"/>
              </a:lnSpc>
              <a:buFont typeface="Wingdings" panose="05000000000000000000" pitchFamily="2" charset="2"/>
              <a:buChar char="§"/>
            </a:pPr>
            <a:r>
              <a:rPr lang="en-US" sz="4000" dirty="0">
                <a:solidFill>
                  <a:schemeClr val="tx1">
                    <a:lumMod val="75000"/>
                  </a:schemeClr>
                </a:solidFill>
                <a:latin typeface="Bierstadt" panose="020B0004020202020204" pitchFamily="34" charset="0"/>
              </a:rPr>
              <a:t>Numerical weather prediction models have difficulties with predicting storm morphology. </a:t>
            </a:r>
          </a:p>
          <a:p>
            <a:pPr lvl="1">
              <a:lnSpc>
                <a:spcPct val="100000"/>
              </a:lnSpc>
              <a:buFont typeface="Wingdings" panose="05000000000000000000" pitchFamily="2" charset="2"/>
              <a:buChar char="§"/>
            </a:pPr>
            <a:r>
              <a:rPr lang="en-US" sz="4000" dirty="0">
                <a:solidFill>
                  <a:schemeClr val="tx1">
                    <a:lumMod val="75000"/>
                  </a:schemeClr>
                </a:solidFill>
                <a:latin typeface="Bierstadt" panose="020B0004020202020204" pitchFamily="34" charset="0"/>
              </a:rPr>
              <a:t>Current analyses of morphology include manual classification, or an automated computation of a basic measurement.</a:t>
            </a:r>
          </a:p>
          <a:p>
            <a:pPr marL="434975" lvl="1" indent="0">
              <a:lnSpc>
                <a:spcPct val="100000"/>
              </a:lnSpc>
              <a:buNone/>
            </a:pPr>
            <a:endParaRPr lang="en-US" sz="4000" dirty="0">
              <a:solidFill>
                <a:schemeClr val="tx1">
                  <a:lumMod val="75000"/>
                </a:schemeClr>
              </a:solidFill>
              <a:latin typeface="Bierstadt" panose="020B0004020202020204" pitchFamily="34" charset="0"/>
            </a:endParaRPr>
          </a:p>
          <a:p>
            <a:pPr marL="0" indent="-74612">
              <a:lnSpc>
                <a:spcPct val="100000"/>
              </a:lnSpc>
              <a:buNone/>
            </a:pPr>
            <a:r>
              <a:rPr lang="en-US" sz="4000" b="1" dirty="0">
                <a:solidFill>
                  <a:schemeClr val="tx1">
                    <a:lumMod val="75000"/>
                  </a:schemeClr>
                </a:solidFill>
                <a:latin typeface="Bierstadt" panose="020B0004020202020204" pitchFamily="34" charset="0"/>
              </a:rPr>
              <a:t>Purpose: </a:t>
            </a:r>
            <a:r>
              <a:rPr lang="en-US" sz="4000" dirty="0">
                <a:solidFill>
                  <a:schemeClr val="tx1">
                    <a:lumMod val="75000"/>
                  </a:schemeClr>
                </a:solidFill>
                <a:latin typeface="Bierstadt" panose="020B0004020202020204" pitchFamily="34" charset="0"/>
              </a:rPr>
              <a:t>to determine whether the automated identification and classification of storm morphology is feasible. </a:t>
            </a:r>
          </a:p>
          <a:p>
            <a:pPr marL="0" indent="0">
              <a:buNone/>
            </a:pPr>
            <a:endParaRPr lang="en-US" sz="4000" dirty="0"/>
          </a:p>
          <a:p>
            <a:pPr>
              <a:buFont typeface="Arial" panose="020B0604020202020204" pitchFamily="34" charset="0"/>
              <a:buChar char="•"/>
            </a:pPr>
            <a:endParaRPr lang="en-US" sz="4000" dirty="0"/>
          </a:p>
        </p:txBody>
      </p:sp>
      <p:pic>
        <p:nvPicPr>
          <p:cNvPr id="14" name="Picture Placeholder 13" descr="Chart, map&#10;&#10;Description automatically generated with medium confidence">
            <a:extLst>
              <a:ext uri="{FF2B5EF4-FFF2-40B4-BE49-F238E27FC236}">
                <a16:creationId xmlns:a16="http://schemas.microsoft.com/office/drawing/2014/main" id="{01FB4791-D8FE-B73E-C869-26F388435D55}"/>
              </a:ext>
            </a:extLst>
          </p:cNvPr>
          <p:cNvPicPr>
            <a:picLocks noGrp="1" noChangeAspect="1"/>
          </p:cNvPicPr>
          <p:nvPr>
            <p:ph type="pic" sz="quarter" idx="52"/>
          </p:nvPr>
        </p:nvPicPr>
        <p:blipFill rotWithShape="1">
          <a:blip r:embed="rId3"/>
          <a:srcRect l="14155" t="21155" r="17232" b="21328"/>
          <a:stretch/>
        </p:blipFill>
        <p:spPr>
          <a:xfrm>
            <a:off x="22097999" y="7528808"/>
            <a:ext cx="8094247" cy="6352839"/>
          </a:xfrm>
        </p:spPr>
      </p:pic>
      <p:pic>
        <p:nvPicPr>
          <p:cNvPr id="41" name="Picture 40" descr="Chart, map&#10;&#10;Description automatically generated with medium confidence">
            <a:extLst>
              <a:ext uri="{FF2B5EF4-FFF2-40B4-BE49-F238E27FC236}">
                <a16:creationId xmlns:a16="http://schemas.microsoft.com/office/drawing/2014/main" id="{C464A0CE-1D99-F352-5CBB-E461632E0EBD}"/>
              </a:ext>
            </a:extLst>
          </p:cNvPr>
          <p:cNvPicPr>
            <a:picLocks noChangeAspect="1"/>
          </p:cNvPicPr>
          <p:nvPr/>
        </p:nvPicPr>
        <p:blipFill rotWithShape="1">
          <a:blip r:embed="rId3"/>
          <a:srcRect l="87982"/>
          <a:stretch/>
        </p:blipFill>
        <p:spPr>
          <a:xfrm>
            <a:off x="30192246" y="7419462"/>
            <a:ext cx="878678" cy="6845875"/>
          </a:xfrm>
          <a:prstGeom prst="rect">
            <a:avLst/>
          </a:prstGeom>
        </p:spPr>
      </p:pic>
      <p:sp>
        <p:nvSpPr>
          <p:cNvPr id="16" name="Content Placeholder 18">
            <a:extLst>
              <a:ext uri="{FF2B5EF4-FFF2-40B4-BE49-F238E27FC236}">
                <a16:creationId xmlns:a16="http://schemas.microsoft.com/office/drawing/2014/main" id="{95A96E66-AF78-1106-04A3-77117526BA50}"/>
              </a:ext>
            </a:extLst>
          </p:cNvPr>
          <p:cNvSpPr txBox="1">
            <a:spLocks/>
          </p:cNvSpPr>
          <p:nvPr/>
        </p:nvSpPr>
        <p:spPr>
          <a:xfrm>
            <a:off x="848945" y="15438242"/>
            <a:ext cx="31300118" cy="14222476"/>
          </a:xfrm>
          <a:prstGeom prst="rect">
            <a:avLst/>
          </a:prstGeom>
          <a:ln w="3175" cap="sq" cmpd="sng">
            <a:solidFill>
              <a:schemeClr val="tx1">
                <a:alpha val="50000"/>
              </a:schemeClr>
            </a:solidFill>
            <a:prstDash val="solid"/>
            <a:round/>
          </a:ln>
        </p:spPr>
        <p:txBody>
          <a:bodyPr vert="horz" lIns="365760" tIns="822960" rIns="15819120" bIns="365760" rtlCol="0" anchor="t" anchorCtr="0">
            <a:noAutofit/>
          </a:bodyPr>
          <a:lstStyle>
            <a:lvl1pPr marL="287338" indent="-287338" algn="l" defTabSz="1625279" rtl="0" eaLnBrk="1" latinLnBrk="0" hangingPunct="1">
              <a:lnSpc>
                <a:spcPct val="95000"/>
              </a:lnSpc>
              <a:spcBef>
                <a:spcPts val="600"/>
              </a:spcBef>
              <a:spcAft>
                <a:spcPts val="0"/>
              </a:spcAft>
              <a:buFont typeface="Wingdings" pitchFamily="2" charset="2"/>
              <a:buChar char="§"/>
              <a:defRPr sz="3600" kern="1200" baseline="0">
                <a:solidFill>
                  <a:schemeClr val="tx1">
                    <a:lumMod val="50000"/>
                  </a:schemeClr>
                </a:solidFill>
                <a:latin typeface="+mn-lt"/>
                <a:ea typeface="+mn-ea"/>
                <a:cs typeface="+mn-cs"/>
              </a:defRPr>
            </a:lvl1pPr>
            <a:lvl2pPr marL="796925" indent="-361950" algn="l" defTabSz="1625279" rtl="0" eaLnBrk="1" latinLnBrk="0" hangingPunct="1">
              <a:lnSpc>
                <a:spcPct val="95000"/>
              </a:lnSpc>
              <a:spcBef>
                <a:spcPts val="0"/>
              </a:spcBef>
              <a:spcAft>
                <a:spcPts val="0"/>
              </a:spcAft>
              <a:buFont typeface="Arial"/>
              <a:buChar char="–"/>
              <a:defRPr sz="3600" kern="1200">
                <a:solidFill>
                  <a:schemeClr val="tx1">
                    <a:lumMod val="50000"/>
                  </a:schemeClr>
                </a:solidFill>
                <a:latin typeface="+mn-lt"/>
                <a:ea typeface="+mn-ea"/>
                <a:cs typeface="+mn-cs"/>
              </a:defRPr>
            </a:lvl2pPr>
            <a:lvl3pPr marL="1254125" indent="-266700" algn="l" defTabSz="1625279" rtl="0" eaLnBrk="1" latinLnBrk="0" hangingPunct="1">
              <a:lnSpc>
                <a:spcPct val="95000"/>
              </a:lnSpc>
              <a:spcBef>
                <a:spcPts val="0"/>
              </a:spcBef>
              <a:spcAft>
                <a:spcPts val="0"/>
              </a:spcAft>
              <a:buFont typeface="Arial"/>
              <a:buChar char="•"/>
              <a:defRPr sz="3600" kern="1200">
                <a:solidFill>
                  <a:schemeClr val="tx1">
                    <a:lumMod val="50000"/>
                  </a:schemeClr>
                </a:solidFill>
                <a:latin typeface="+mn-lt"/>
                <a:ea typeface="+mn-ea"/>
                <a:cs typeface="+mn-cs"/>
              </a:defRPr>
            </a:lvl3pPr>
            <a:lvl4pPr marL="1776413" indent="-347663" algn="l" defTabSz="1625279" rtl="0" eaLnBrk="1" latinLnBrk="0" hangingPunct="1">
              <a:lnSpc>
                <a:spcPct val="95000"/>
              </a:lnSpc>
              <a:spcBef>
                <a:spcPts val="0"/>
              </a:spcBef>
              <a:spcAft>
                <a:spcPts val="0"/>
              </a:spcAft>
              <a:buFont typeface="Arial"/>
              <a:buChar char="–"/>
              <a:defRPr sz="3600" kern="1200">
                <a:solidFill>
                  <a:schemeClr val="tx1">
                    <a:lumMod val="50000"/>
                  </a:schemeClr>
                </a:solidFill>
                <a:latin typeface="+mn-lt"/>
                <a:ea typeface="+mn-ea"/>
                <a:cs typeface="+mn-cs"/>
              </a:defRPr>
            </a:lvl4pPr>
            <a:lvl5pPr marL="2233613" indent="-357188" algn="l" defTabSz="1625279" rtl="0" eaLnBrk="1" latinLnBrk="0" hangingPunct="1">
              <a:lnSpc>
                <a:spcPct val="95000"/>
              </a:lnSpc>
              <a:spcBef>
                <a:spcPts val="0"/>
              </a:spcBef>
              <a:spcAft>
                <a:spcPts val="0"/>
              </a:spcAft>
              <a:buFont typeface="Arial"/>
              <a:buChar char="»"/>
              <a:defRPr sz="3600" kern="1200">
                <a:solidFill>
                  <a:schemeClr val="tx1">
                    <a:lumMod val="50000"/>
                  </a:schemeClr>
                </a:solidFill>
                <a:latin typeface="+mn-lt"/>
                <a:ea typeface="+mn-ea"/>
                <a:cs typeface="+mn-cs"/>
              </a:defRPr>
            </a:lvl5pPr>
            <a:lvl6pPr marL="8939020" indent="-812636" algn="l" defTabSz="1625279" rtl="0" eaLnBrk="1" latinLnBrk="0" hangingPunct="1">
              <a:spcBef>
                <a:spcPct val="20000"/>
              </a:spcBef>
              <a:buFont typeface="Arial"/>
              <a:buChar char="•"/>
              <a:defRPr sz="7100" kern="1200">
                <a:solidFill>
                  <a:schemeClr val="tx1"/>
                </a:solidFill>
                <a:latin typeface="+mn-lt"/>
                <a:ea typeface="+mn-ea"/>
                <a:cs typeface="+mn-cs"/>
              </a:defRPr>
            </a:lvl6pPr>
            <a:lvl7pPr marL="10564295" indent="-812636" algn="l" defTabSz="1625279" rtl="0" eaLnBrk="1" latinLnBrk="0" hangingPunct="1">
              <a:spcBef>
                <a:spcPct val="20000"/>
              </a:spcBef>
              <a:buFont typeface="Arial"/>
              <a:buChar char="•"/>
              <a:defRPr sz="7100" kern="1200">
                <a:solidFill>
                  <a:schemeClr val="tx1"/>
                </a:solidFill>
                <a:latin typeface="+mn-lt"/>
                <a:ea typeface="+mn-ea"/>
                <a:cs typeface="+mn-cs"/>
              </a:defRPr>
            </a:lvl7pPr>
            <a:lvl8pPr marL="12189574" indent="-812636" algn="l" defTabSz="1625279" rtl="0" eaLnBrk="1" latinLnBrk="0" hangingPunct="1">
              <a:spcBef>
                <a:spcPct val="20000"/>
              </a:spcBef>
              <a:buFont typeface="Arial"/>
              <a:buChar char="•"/>
              <a:defRPr sz="7100" kern="1200">
                <a:solidFill>
                  <a:schemeClr val="tx1"/>
                </a:solidFill>
                <a:latin typeface="+mn-lt"/>
                <a:ea typeface="+mn-ea"/>
                <a:cs typeface="+mn-cs"/>
              </a:defRPr>
            </a:lvl8pPr>
            <a:lvl9pPr marL="13814849" indent="-812636" algn="l" defTabSz="1625279" rtl="0" eaLnBrk="1" latinLnBrk="0" hangingPunct="1">
              <a:spcBef>
                <a:spcPct val="20000"/>
              </a:spcBef>
              <a:buFont typeface="Arial"/>
              <a:buChar char="•"/>
              <a:defRPr sz="7100" kern="1200">
                <a:solidFill>
                  <a:schemeClr val="tx1"/>
                </a:solidFill>
                <a:latin typeface="+mn-lt"/>
                <a:ea typeface="+mn-ea"/>
                <a:cs typeface="+mn-cs"/>
              </a:defRPr>
            </a:lvl9pPr>
          </a:lstStyle>
          <a:p>
            <a:pPr marL="0" indent="0">
              <a:buFont typeface="Wingdings" pitchFamily="2" charset="2"/>
              <a:buNone/>
            </a:pPr>
            <a:endParaRPr lang="en-US"/>
          </a:p>
          <a:p>
            <a:pPr marL="0" indent="0">
              <a:buFont typeface="Wingdings" pitchFamily="2" charset="2"/>
              <a:buNone/>
            </a:pPr>
            <a:endParaRPr lang="en-US" dirty="0"/>
          </a:p>
        </p:txBody>
      </p:sp>
      <p:sp>
        <p:nvSpPr>
          <p:cNvPr id="3" name="TextBox 2">
            <a:extLst>
              <a:ext uri="{FF2B5EF4-FFF2-40B4-BE49-F238E27FC236}">
                <a16:creationId xmlns:a16="http://schemas.microsoft.com/office/drawing/2014/main" id="{12EDB97F-4440-4135-5F94-67B09D5B749C}"/>
              </a:ext>
            </a:extLst>
          </p:cNvPr>
          <p:cNvSpPr txBox="1"/>
          <p:nvPr/>
        </p:nvSpPr>
        <p:spPr>
          <a:xfrm>
            <a:off x="22098000" y="14058263"/>
            <a:ext cx="9505983" cy="523220"/>
          </a:xfrm>
          <a:prstGeom prst="rect">
            <a:avLst/>
          </a:prstGeom>
          <a:noFill/>
        </p:spPr>
        <p:txBody>
          <a:bodyPr wrap="square" rtlCol="0">
            <a:spAutoFit/>
          </a:bodyPr>
          <a:lstStyle/>
          <a:p>
            <a:r>
              <a:rPr lang="en-US" sz="2800" dirty="0">
                <a:latin typeface="Bierstadt" panose="020B0004020202020204" pitchFamily="34" charset="0"/>
              </a:rPr>
              <a:t>Fig. 1: NEXRAD reflectivity from KILX radar site.</a:t>
            </a:r>
          </a:p>
        </p:txBody>
      </p:sp>
      <p:sp>
        <p:nvSpPr>
          <p:cNvPr id="24" name="TextBox 23">
            <a:extLst>
              <a:ext uri="{FF2B5EF4-FFF2-40B4-BE49-F238E27FC236}">
                <a16:creationId xmlns:a16="http://schemas.microsoft.com/office/drawing/2014/main" id="{24A398A3-91E3-DF06-2B4B-EDBAA5DBFF2C}"/>
              </a:ext>
            </a:extLst>
          </p:cNvPr>
          <p:cNvSpPr txBox="1"/>
          <p:nvPr/>
        </p:nvSpPr>
        <p:spPr>
          <a:xfrm>
            <a:off x="1093806" y="15666210"/>
            <a:ext cx="17907000" cy="830997"/>
          </a:xfrm>
          <a:prstGeom prst="rect">
            <a:avLst/>
          </a:prstGeom>
          <a:noFill/>
        </p:spPr>
        <p:txBody>
          <a:bodyPr wrap="square">
            <a:spAutoFit/>
          </a:bodyPr>
          <a:lstStyle/>
          <a:p>
            <a:pPr marL="0" indent="0">
              <a:lnSpc>
                <a:spcPct val="100000"/>
              </a:lnSpc>
              <a:buNone/>
            </a:pPr>
            <a:r>
              <a:rPr lang="en-US" sz="4800" b="1" dirty="0">
                <a:solidFill>
                  <a:schemeClr val="tx1">
                    <a:lumMod val="50000"/>
                  </a:schemeClr>
                </a:solidFill>
                <a:latin typeface="Bierstadt" panose="020B0004020202020204" pitchFamily="34" charset="0"/>
              </a:rPr>
              <a:t>Results</a:t>
            </a:r>
            <a:endParaRPr lang="en-US" sz="5400" b="1" dirty="0">
              <a:solidFill>
                <a:schemeClr val="tx1">
                  <a:lumMod val="50000"/>
                </a:schemeClr>
              </a:solidFill>
              <a:latin typeface="Bierstadt" panose="020B0004020202020204" pitchFamily="34" charset="0"/>
            </a:endParaRPr>
          </a:p>
        </p:txBody>
      </p:sp>
      <p:pic>
        <p:nvPicPr>
          <p:cNvPr id="27" name="Picture 26">
            <a:extLst>
              <a:ext uri="{FF2B5EF4-FFF2-40B4-BE49-F238E27FC236}">
                <a16:creationId xmlns:a16="http://schemas.microsoft.com/office/drawing/2014/main" id="{41950416-CDF5-97BB-793A-37AAB2E368EC}"/>
              </a:ext>
            </a:extLst>
          </p:cNvPr>
          <p:cNvPicPr>
            <a:picLocks noChangeAspect="1"/>
          </p:cNvPicPr>
          <p:nvPr/>
        </p:nvPicPr>
        <p:blipFill>
          <a:blip r:embed="rId4"/>
          <a:srcRect/>
          <a:stretch/>
        </p:blipFill>
        <p:spPr>
          <a:xfrm>
            <a:off x="848945" y="16398494"/>
            <a:ext cx="11691559" cy="12114570"/>
          </a:xfrm>
          <a:prstGeom prst="rect">
            <a:avLst/>
          </a:prstGeom>
        </p:spPr>
      </p:pic>
      <p:sp>
        <p:nvSpPr>
          <p:cNvPr id="31" name="TextBox 30">
            <a:extLst>
              <a:ext uri="{FF2B5EF4-FFF2-40B4-BE49-F238E27FC236}">
                <a16:creationId xmlns:a16="http://schemas.microsoft.com/office/drawing/2014/main" id="{EFD37DBE-EA05-2364-631E-189866C41F22}"/>
              </a:ext>
            </a:extLst>
          </p:cNvPr>
          <p:cNvSpPr txBox="1"/>
          <p:nvPr/>
        </p:nvSpPr>
        <p:spPr>
          <a:xfrm>
            <a:off x="962797" y="28422585"/>
            <a:ext cx="12400515" cy="954107"/>
          </a:xfrm>
          <a:prstGeom prst="rect">
            <a:avLst/>
          </a:prstGeom>
          <a:noFill/>
        </p:spPr>
        <p:txBody>
          <a:bodyPr wrap="square" rtlCol="0">
            <a:spAutoFit/>
          </a:bodyPr>
          <a:lstStyle/>
          <a:p>
            <a:r>
              <a:rPr lang="en-US" sz="2800" dirty="0">
                <a:latin typeface="Bierstadt" panose="020B0004020202020204" pitchFamily="34" charset="0"/>
              </a:rPr>
              <a:t>Fig. 2: Correlation matrix indicating degree of correlation between morphological parameters.</a:t>
            </a:r>
          </a:p>
        </p:txBody>
      </p:sp>
      <p:pic>
        <p:nvPicPr>
          <p:cNvPr id="29" name="Picture 28">
            <a:extLst>
              <a:ext uri="{FF2B5EF4-FFF2-40B4-BE49-F238E27FC236}">
                <a16:creationId xmlns:a16="http://schemas.microsoft.com/office/drawing/2014/main" id="{0C284A59-B44E-2131-84C8-931AF3621061}"/>
              </a:ext>
            </a:extLst>
          </p:cNvPr>
          <p:cNvPicPr>
            <a:picLocks noChangeAspect="1"/>
          </p:cNvPicPr>
          <p:nvPr/>
        </p:nvPicPr>
        <p:blipFill>
          <a:blip r:embed="rId5"/>
          <a:srcRect/>
          <a:stretch/>
        </p:blipFill>
        <p:spPr>
          <a:xfrm>
            <a:off x="20229165" y="15666210"/>
            <a:ext cx="11358263" cy="8290057"/>
          </a:xfrm>
          <a:prstGeom prst="rect">
            <a:avLst/>
          </a:prstGeom>
        </p:spPr>
      </p:pic>
      <p:sp>
        <p:nvSpPr>
          <p:cNvPr id="34" name="TextBox 33">
            <a:extLst>
              <a:ext uri="{FF2B5EF4-FFF2-40B4-BE49-F238E27FC236}">
                <a16:creationId xmlns:a16="http://schemas.microsoft.com/office/drawing/2014/main" id="{FE1A6F82-3FF3-8477-D20D-001E5F3D73DC}"/>
              </a:ext>
            </a:extLst>
          </p:cNvPr>
          <p:cNvSpPr txBox="1"/>
          <p:nvPr/>
        </p:nvSpPr>
        <p:spPr>
          <a:xfrm>
            <a:off x="20900668" y="23833076"/>
            <a:ext cx="12202391" cy="553998"/>
          </a:xfrm>
          <a:prstGeom prst="rect">
            <a:avLst/>
          </a:prstGeom>
          <a:noFill/>
        </p:spPr>
        <p:txBody>
          <a:bodyPr wrap="square" rtlCol="0">
            <a:spAutoFit/>
          </a:bodyPr>
          <a:lstStyle/>
          <a:p>
            <a:r>
              <a:rPr lang="en-US" sz="3000" dirty="0">
                <a:latin typeface="Bierstadt" panose="020B0004020202020204" pitchFamily="34" charset="0"/>
              </a:rPr>
              <a:t>Fig. 3: Clustering of radar images along principal component axes.</a:t>
            </a:r>
          </a:p>
        </p:txBody>
      </p:sp>
      <p:sp>
        <p:nvSpPr>
          <p:cNvPr id="39" name="Text Placeholder 3">
            <a:extLst>
              <a:ext uri="{FF2B5EF4-FFF2-40B4-BE49-F238E27FC236}">
                <a16:creationId xmlns:a16="http://schemas.microsoft.com/office/drawing/2014/main" id="{133E1E3B-47F5-4D85-206C-43F04E8E96E1}"/>
              </a:ext>
            </a:extLst>
          </p:cNvPr>
          <p:cNvSpPr txBox="1">
            <a:spLocks/>
          </p:cNvSpPr>
          <p:nvPr/>
        </p:nvSpPr>
        <p:spPr>
          <a:xfrm>
            <a:off x="17555672" y="39101371"/>
            <a:ext cx="14519590" cy="1711503"/>
          </a:xfrm>
          <a:prstGeom prst="rect">
            <a:avLst/>
          </a:prstGeom>
        </p:spPr>
        <p:txBody>
          <a:bodyPr vert="horz" lIns="0" tIns="0" rIns="0" bIns="0" rtlCol="0" anchor="b">
            <a:noAutofit/>
          </a:bodyPr>
          <a:lstStyle>
            <a:lvl1pPr marL="0" indent="0" algn="l" defTabSz="1625279" rtl="0" eaLnBrk="1" latinLnBrk="0" hangingPunct="1">
              <a:spcBef>
                <a:spcPts val="0"/>
              </a:spcBef>
              <a:spcAft>
                <a:spcPts val="0"/>
              </a:spcAft>
              <a:buFont typeface="Wingdings" pitchFamily="2" charset="2"/>
              <a:buNone/>
              <a:defRPr sz="3600" b="1" i="1" kern="1200" baseline="0">
                <a:solidFill>
                  <a:schemeClr val="tx1">
                    <a:lumMod val="50000"/>
                  </a:schemeClr>
                </a:solidFill>
                <a:latin typeface="+mn-lt"/>
                <a:ea typeface="+mn-ea"/>
                <a:cs typeface="+mn-cs"/>
              </a:defRPr>
            </a:lvl1pPr>
            <a:lvl2pPr marL="1010153" indent="0" algn="l" defTabSz="1625279" rtl="0" eaLnBrk="1" latinLnBrk="0" hangingPunct="1">
              <a:spcBef>
                <a:spcPts val="0"/>
              </a:spcBef>
              <a:spcAft>
                <a:spcPts val="0"/>
              </a:spcAft>
              <a:buFont typeface="Arial"/>
              <a:buNone/>
              <a:defRPr sz="3600" b="1" kern="1200">
                <a:solidFill>
                  <a:schemeClr val="tx1">
                    <a:lumMod val="50000"/>
                  </a:schemeClr>
                </a:solidFill>
                <a:latin typeface="+mn-lt"/>
                <a:ea typeface="+mn-ea"/>
                <a:cs typeface="+mn-cs"/>
              </a:defRPr>
            </a:lvl2pPr>
            <a:lvl3pPr marL="2189603" indent="0" algn="l" defTabSz="1625279" rtl="0" eaLnBrk="1" latinLnBrk="0" hangingPunct="1">
              <a:spcBef>
                <a:spcPts val="0"/>
              </a:spcBef>
              <a:spcAft>
                <a:spcPts val="0"/>
              </a:spcAft>
              <a:buFont typeface="Arial"/>
              <a:buNone/>
              <a:defRPr sz="3600" b="1" kern="1200">
                <a:solidFill>
                  <a:schemeClr val="tx1">
                    <a:lumMod val="50000"/>
                  </a:schemeClr>
                </a:solidFill>
                <a:latin typeface="+mn-lt"/>
                <a:ea typeface="+mn-ea"/>
                <a:cs typeface="+mn-cs"/>
              </a:defRPr>
            </a:lvl3pPr>
            <a:lvl4pPr marL="3256194" indent="0" algn="l" defTabSz="1625279" rtl="0" eaLnBrk="1" latinLnBrk="0" hangingPunct="1">
              <a:spcBef>
                <a:spcPts val="0"/>
              </a:spcBef>
              <a:spcAft>
                <a:spcPts val="0"/>
              </a:spcAft>
              <a:buFont typeface="Arial"/>
              <a:buNone/>
              <a:defRPr sz="3600" b="1" kern="1200">
                <a:solidFill>
                  <a:schemeClr val="tx1">
                    <a:lumMod val="50000"/>
                  </a:schemeClr>
                </a:solidFill>
                <a:latin typeface="+mn-lt"/>
                <a:ea typeface="+mn-ea"/>
                <a:cs typeface="+mn-cs"/>
              </a:defRPr>
            </a:lvl4pPr>
            <a:lvl5pPr marL="4266347" indent="0" algn="l" defTabSz="1625279" rtl="0" eaLnBrk="1" latinLnBrk="0" hangingPunct="1">
              <a:spcBef>
                <a:spcPts val="0"/>
              </a:spcBef>
              <a:spcAft>
                <a:spcPts val="0"/>
              </a:spcAft>
              <a:buFont typeface="Arial"/>
              <a:buNone/>
              <a:defRPr sz="3600" b="1" kern="1200">
                <a:solidFill>
                  <a:schemeClr val="tx1">
                    <a:lumMod val="50000"/>
                  </a:schemeClr>
                </a:solidFill>
                <a:latin typeface="+mn-lt"/>
                <a:ea typeface="+mn-ea"/>
                <a:cs typeface="+mn-cs"/>
              </a:defRPr>
            </a:lvl5pPr>
            <a:lvl6pPr marL="8939020" indent="-812636" algn="l" defTabSz="1625279" rtl="0" eaLnBrk="1" latinLnBrk="0" hangingPunct="1">
              <a:spcBef>
                <a:spcPct val="20000"/>
              </a:spcBef>
              <a:buFont typeface="Arial"/>
              <a:buChar char="•"/>
              <a:defRPr sz="7100" kern="1200">
                <a:solidFill>
                  <a:schemeClr val="tx1"/>
                </a:solidFill>
                <a:latin typeface="+mn-lt"/>
                <a:ea typeface="+mn-ea"/>
                <a:cs typeface="+mn-cs"/>
              </a:defRPr>
            </a:lvl6pPr>
            <a:lvl7pPr marL="10564295" indent="-812636" algn="l" defTabSz="1625279" rtl="0" eaLnBrk="1" latinLnBrk="0" hangingPunct="1">
              <a:spcBef>
                <a:spcPct val="20000"/>
              </a:spcBef>
              <a:buFont typeface="Arial"/>
              <a:buChar char="•"/>
              <a:defRPr sz="7100" kern="1200">
                <a:solidFill>
                  <a:schemeClr val="tx1"/>
                </a:solidFill>
                <a:latin typeface="+mn-lt"/>
                <a:ea typeface="+mn-ea"/>
                <a:cs typeface="+mn-cs"/>
              </a:defRPr>
            </a:lvl7pPr>
            <a:lvl8pPr marL="12189574" indent="-812636" algn="l" defTabSz="1625279" rtl="0" eaLnBrk="1" latinLnBrk="0" hangingPunct="1">
              <a:spcBef>
                <a:spcPct val="20000"/>
              </a:spcBef>
              <a:buFont typeface="Arial"/>
              <a:buChar char="•"/>
              <a:defRPr sz="7100" kern="1200">
                <a:solidFill>
                  <a:schemeClr val="tx1"/>
                </a:solidFill>
                <a:latin typeface="+mn-lt"/>
                <a:ea typeface="+mn-ea"/>
                <a:cs typeface="+mn-cs"/>
              </a:defRPr>
            </a:lvl8pPr>
            <a:lvl9pPr marL="13814849" indent="-812636" algn="l" defTabSz="1625279" rtl="0" eaLnBrk="1" latinLnBrk="0" hangingPunct="1">
              <a:spcBef>
                <a:spcPct val="20000"/>
              </a:spcBef>
              <a:buFont typeface="Arial"/>
              <a:buChar char="•"/>
              <a:defRPr sz="7100" kern="1200">
                <a:solidFill>
                  <a:schemeClr val="tx1"/>
                </a:solidFill>
                <a:latin typeface="+mn-lt"/>
                <a:ea typeface="+mn-ea"/>
                <a:cs typeface="+mn-cs"/>
              </a:defRPr>
            </a:lvl9pPr>
          </a:lstStyle>
          <a:p>
            <a:pPr>
              <a:lnSpc>
                <a:spcPct val="107000"/>
              </a:lnSpc>
              <a:spcAft>
                <a:spcPts val="800"/>
              </a:spcAft>
            </a:pPr>
            <a:r>
              <a:rPr lang="en-US" sz="4000" spc="-150" dirty="0">
                <a:latin typeface="Bierstadt" panose="020B0004020202020204" pitchFamily="34" charset="0"/>
                <a:ea typeface="Calibri" panose="020F0502020204030204" pitchFamily="34" charset="0"/>
                <a:cs typeface="Times New Roman" panose="02020603050405020304" pitchFamily="18" charset="0"/>
              </a:rPr>
              <a:t>Acknowledgements</a:t>
            </a:r>
          </a:p>
          <a:p>
            <a:pPr>
              <a:lnSpc>
                <a:spcPct val="107000"/>
              </a:lnSpc>
              <a:spcAft>
                <a:spcPts val="800"/>
              </a:spcAft>
            </a:pPr>
            <a:r>
              <a:rPr lang="en-US" sz="2400" b="0" i="0" dirty="0">
                <a:solidFill>
                  <a:srgbClr val="000000"/>
                </a:solidFill>
                <a:effectLst/>
                <a:latin typeface="Times New Roman" panose="02020603050405020304" pitchFamily="18" charset="0"/>
                <a:cs typeface="Times New Roman" panose="02020603050405020304" pitchFamily="18" charset="0"/>
              </a:rPr>
              <a:t>This work was supported in part by the U.S. Department of Energy, Office of Science, Office of Workforce Development for Teachers and Scientists (WDTS) under the Science Undergraduate Laboratory Internships (SULI) program. Special thanks to my mentors, Robert Jackson and Bhupendra Raut for all their support. </a:t>
            </a:r>
            <a:endParaRPr lang="en-US" sz="4400" i="0" spc="-1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6" name="Flowchart: Connector 35">
            <a:extLst>
              <a:ext uri="{FF2B5EF4-FFF2-40B4-BE49-F238E27FC236}">
                <a16:creationId xmlns:a16="http://schemas.microsoft.com/office/drawing/2014/main" id="{4E1DD6B3-A7D5-1EFE-0757-EFE83824C894}"/>
              </a:ext>
            </a:extLst>
          </p:cNvPr>
          <p:cNvSpPr/>
          <p:nvPr/>
        </p:nvSpPr>
        <p:spPr>
          <a:xfrm>
            <a:off x="3117933" y="33209471"/>
            <a:ext cx="2549458" cy="2343146"/>
          </a:xfrm>
          <a:prstGeom prst="flowChartConnector">
            <a:avLst/>
          </a:prstGeom>
          <a:solidFill>
            <a:schemeClr val="accent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Image Processing</a:t>
            </a:r>
          </a:p>
        </p:txBody>
      </p:sp>
      <p:sp>
        <p:nvSpPr>
          <p:cNvPr id="42" name="Flowchart: Connector 41">
            <a:extLst>
              <a:ext uri="{FF2B5EF4-FFF2-40B4-BE49-F238E27FC236}">
                <a16:creationId xmlns:a16="http://schemas.microsoft.com/office/drawing/2014/main" id="{D1AAB2A2-FFA1-33D4-57AD-FC59AB4CEF0D}"/>
              </a:ext>
            </a:extLst>
          </p:cNvPr>
          <p:cNvSpPr/>
          <p:nvPr/>
        </p:nvSpPr>
        <p:spPr>
          <a:xfrm>
            <a:off x="7790815" y="33119162"/>
            <a:ext cx="2549458" cy="2343146"/>
          </a:xfrm>
          <a:prstGeom prst="flowChartConnector">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Statistical Analysis</a:t>
            </a:r>
          </a:p>
        </p:txBody>
      </p:sp>
      <p:sp>
        <p:nvSpPr>
          <p:cNvPr id="43" name="Flowchart: Connector 42">
            <a:extLst>
              <a:ext uri="{FF2B5EF4-FFF2-40B4-BE49-F238E27FC236}">
                <a16:creationId xmlns:a16="http://schemas.microsoft.com/office/drawing/2014/main" id="{A8BCC6B6-DB06-CB1D-F22B-3C3257A9F92B}"/>
              </a:ext>
            </a:extLst>
          </p:cNvPr>
          <p:cNvSpPr/>
          <p:nvPr/>
        </p:nvSpPr>
        <p:spPr>
          <a:xfrm>
            <a:off x="12459911" y="33209471"/>
            <a:ext cx="2549458" cy="2343146"/>
          </a:xfrm>
          <a:prstGeom prst="flowChartConnector">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Machine Learning</a:t>
            </a:r>
          </a:p>
        </p:txBody>
      </p:sp>
      <p:sp>
        <p:nvSpPr>
          <p:cNvPr id="38" name="Arrow: Right 37">
            <a:extLst>
              <a:ext uri="{FF2B5EF4-FFF2-40B4-BE49-F238E27FC236}">
                <a16:creationId xmlns:a16="http://schemas.microsoft.com/office/drawing/2014/main" id="{B32C683C-C71D-0877-3D79-92A4A3E2C5E6}"/>
              </a:ext>
            </a:extLst>
          </p:cNvPr>
          <p:cNvSpPr/>
          <p:nvPr/>
        </p:nvSpPr>
        <p:spPr>
          <a:xfrm>
            <a:off x="5881312" y="33879691"/>
            <a:ext cx="1905717" cy="961293"/>
          </a:xfrm>
          <a:prstGeom prst="rightArrow">
            <a:avLst/>
          </a:prstGeom>
          <a:solidFill>
            <a:schemeClr val="bg1">
              <a:lumMod val="8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AAF00B99-B1DB-CFE6-3BE2-C3171C5CDBAF}"/>
              </a:ext>
            </a:extLst>
          </p:cNvPr>
          <p:cNvSpPr/>
          <p:nvPr/>
        </p:nvSpPr>
        <p:spPr>
          <a:xfrm>
            <a:off x="10447233" y="33889930"/>
            <a:ext cx="1905717" cy="961293"/>
          </a:xfrm>
          <a:prstGeom prst="rightArrow">
            <a:avLst/>
          </a:prstGeom>
          <a:solidFill>
            <a:schemeClr val="bg1">
              <a:lumMod val="8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4" name="Picture 43" descr="Chart, scatter chart&#10;&#10;Description automatically generated">
            <a:extLst>
              <a:ext uri="{FF2B5EF4-FFF2-40B4-BE49-F238E27FC236}">
                <a16:creationId xmlns:a16="http://schemas.microsoft.com/office/drawing/2014/main" id="{F6744D89-CAAB-CFD2-CEA9-AC550544DFEE}"/>
              </a:ext>
            </a:extLst>
          </p:cNvPr>
          <p:cNvPicPr>
            <a:picLocks noChangeAspect="1"/>
          </p:cNvPicPr>
          <p:nvPr/>
        </p:nvPicPr>
        <p:blipFill rotWithShape="1">
          <a:blip r:embed="rId6"/>
          <a:srcRect l="23808" t="20410" r="21996" b="23880"/>
          <a:stretch/>
        </p:blipFill>
        <p:spPr>
          <a:xfrm>
            <a:off x="13363312" y="17196184"/>
            <a:ext cx="6575454" cy="6340806"/>
          </a:xfrm>
          <a:prstGeom prst="rect">
            <a:avLst/>
          </a:prstGeom>
        </p:spPr>
      </p:pic>
      <p:sp>
        <p:nvSpPr>
          <p:cNvPr id="48" name="TextBox 47">
            <a:extLst>
              <a:ext uri="{FF2B5EF4-FFF2-40B4-BE49-F238E27FC236}">
                <a16:creationId xmlns:a16="http://schemas.microsoft.com/office/drawing/2014/main" id="{77C89537-6585-A854-1D02-68A35369C84F}"/>
              </a:ext>
            </a:extLst>
          </p:cNvPr>
          <p:cNvSpPr txBox="1"/>
          <p:nvPr/>
        </p:nvSpPr>
        <p:spPr>
          <a:xfrm>
            <a:off x="13363311" y="16212829"/>
            <a:ext cx="6575453" cy="707886"/>
          </a:xfrm>
          <a:prstGeom prst="rect">
            <a:avLst/>
          </a:prstGeom>
          <a:noFill/>
        </p:spPr>
        <p:txBody>
          <a:bodyPr wrap="square" rtlCol="0">
            <a:spAutoFit/>
          </a:bodyPr>
          <a:lstStyle/>
          <a:p>
            <a:r>
              <a:rPr lang="en-US" sz="4000" dirty="0">
                <a:latin typeface="Bierstadt" panose="020B0004020202020204" pitchFamily="34" charset="0"/>
              </a:rPr>
              <a:t>Cluster 1 Sample</a:t>
            </a:r>
          </a:p>
        </p:txBody>
      </p:sp>
      <p:pic>
        <p:nvPicPr>
          <p:cNvPr id="47" name="Picture 46" descr="Chart, scatter chart&#10;&#10;Description automatically generated">
            <a:extLst>
              <a:ext uri="{FF2B5EF4-FFF2-40B4-BE49-F238E27FC236}">
                <a16:creationId xmlns:a16="http://schemas.microsoft.com/office/drawing/2014/main" id="{35B92CC9-1D66-F881-DE4C-EE1037D42322}"/>
              </a:ext>
            </a:extLst>
          </p:cNvPr>
          <p:cNvPicPr>
            <a:picLocks noChangeAspect="1"/>
          </p:cNvPicPr>
          <p:nvPr/>
        </p:nvPicPr>
        <p:blipFill rotWithShape="1">
          <a:blip r:embed="rId7"/>
          <a:srcRect l="12906" t="20317" r="52608" b="50654"/>
          <a:stretch/>
        </p:blipFill>
        <p:spPr>
          <a:xfrm>
            <a:off x="20018785" y="25275292"/>
            <a:ext cx="5026127" cy="3968951"/>
          </a:xfrm>
          <a:prstGeom prst="rect">
            <a:avLst/>
          </a:prstGeom>
        </p:spPr>
      </p:pic>
      <p:sp>
        <p:nvSpPr>
          <p:cNvPr id="51" name="TextBox 50">
            <a:extLst>
              <a:ext uri="{FF2B5EF4-FFF2-40B4-BE49-F238E27FC236}">
                <a16:creationId xmlns:a16="http://schemas.microsoft.com/office/drawing/2014/main" id="{87209CBC-B3BC-F304-5DEF-194373B0A209}"/>
              </a:ext>
            </a:extLst>
          </p:cNvPr>
          <p:cNvSpPr txBox="1"/>
          <p:nvPr/>
        </p:nvSpPr>
        <p:spPr>
          <a:xfrm>
            <a:off x="20110037" y="24592934"/>
            <a:ext cx="7029603" cy="707886"/>
          </a:xfrm>
          <a:prstGeom prst="rect">
            <a:avLst/>
          </a:prstGeom>
          <a:noFill/>
        </p:spPr>
        <p:txBody>
          <a:bodyPr wrap="square" rtlCol="0">
            <a:spAutoFit/>
          </a:bodyPr>
          <a:lstStyle/>
          <a:p>
            <a:r>
              <a:rPr lang="en-US" sz="4000" dirty="0">
                <a:latin typeface="Bierstadt" panose="020B0004020202020204" pitchFamily="34" charset="0"/>
              </a:rPr>
              <a:t>Cluster 3 Sample</a:t>
            </a:r>
          </a:p>
        </p:txBody>
      </p:sp>
      <p:pic>
        <p:nvPicPr>
          <p:cNvPr id="53" name="Picture 52" descr="Chart, scatter chart&#10;&#10;Description automatically generated">
            <a:extLst>
              <a:ext uri="{FF2B5EF4-FFF2-40B4-BE49-F238E27FC236}">
                <a16:creationId xmlns:a16="http://schemas.microsoft.com/office/drawing/2014/main" id="{FFF5F667-C1A0-D872-25A1-BBADAE810BA8}"/>
              </a:ext>
            </a:extLst>
          </p:cNvPr>
          <p:cNvPicPr>
            <a:picLocks noChangeAspect="1"/>
          </p:cNvPicPr>
          <p:nvPr/>
        </p:nvPicPr>
        <p:blipFill rotWithShape="1">
          <a:blip r:embed="rId8"/>
          <a:srcRect l="17843" t="19933" r="17516" b="48651"/>
          <a:stretch/>
        </p:blipFill>
        <p:spPr>
          <a:xfrm>
            <a:off x="12683480" y="25359630"/>
            <a:ext cx="6718111" cy="3062955"/>
          </a:xfrm>
          <a:prstGeom prst="rect">
            <a:avLst/>
          </a:prstGeom>
        </p:spPr>
      </p:pic>
      <p:sp>
        <p:nvSpPr>
          <p:cNvPr id="56" name="TextBox 55">
            <a:extLst>
              <a:ext uri="{FF2B5EF4-FFF2-40B4-BE49-F238E27FC236}">
                <a16:creationId xmlns:a16="http://schemas.microsoft.com/office/drawing/2014/main" id="{748B4E8B-93F9-1788-EF03-B7F30A63AA16}"/>
              </a:ext>
            </a:extLst>
          </p:cNvPr>
          <p:cNvSpPr txBox="1"/>
          <p:nvPr/>
        </p:nvSpPr>
        <p:spPr>
          <a:xfrm>
            <a:off x="13363312" y="24592934"/>
            <a:ext cx="6298047" cy="707886"/>
          </a:xfrm>
          <a:prstGeom prst="rect">
            <a:avLst/>
          </a:prstGeom>
          <a:noFill/>
        </p:spPr>
        <p:txBody>
          <a:bodyPr wrap="square" rtlCol="0">
            <a:spAutoFit/>
          </a:bodyPr>
          <a:lstStyle/>
          <a:p>
            <a:r>
              <a:rPr lang="en-US" sz="4000" dirty="0">
                <a:latin typeface="Bierstadt" panose="020B0004020202020204" pitchFamily="34" charset="0"/>
              </a:rPr>
              <a:t>Cluster 2 Sample</a:t>
            </a:r>
          </a:p>
        </p:txBody>
      </p:sp>
      <p:pic>
        <p:nvPicPr>
          <p:cNvPr id="55" name="Picture 54" descr="Chart, scatter chart&#10;&#10;Description automatically generated">
            <a:extLst>
              <a:ext uri="{FF2B5EF4-FFF2-40B4-BE49-F238E27FC236}">
                <a16:creationId xmlns:a16="http://schemas.microsoft.com/office/drawing/2014/main" id="{A11865DB-9C01-310A-9AEA-ADF8CBC7F61F}"/>
              </a:ext>
            </a:extLst>
          </p:cNvPr>
          <p:cNvPicPr>
            <a:picLocks noChangeAspect="1"/>
          </p:cNvPicPr>
          <p:nvPr/>
        </p:nvPicPr>
        <p:blipFill rotWithShape="1">
          <a:blip r:embed="rId9"/>
          <a:srcRect l="14203" t="43837" r="47474" b="19805"/>
          <a:stretch/>
        </p:blipFill>
        <p:spPr>
          <a:xfrm>
            <a:off x="25780527" y="25354352"/>
            <a:ext cx="4595149" cy="4089689"/>
          </a:xfrm>
          <a:prstGeom prst="rect">
            <a:avLst/>
          </a:prstGeom>
        </p:spPr>
      </p:pic>
      <p:sp>
        <p:nvSpPr>
          <p:cNvPr id="59" name="TextBox 58">
            <a:extLst>
              <a:ext uri="{FF2B5EF4-FFF2-40B4-BE49-F238E27FC236}">
                <a16:creationId xmlns:a16="http://schemas.microsoft.com/office/drawing/2014/main" id="{558E37B8-E84B-ACE9-4D59-51C8D1192922}"/>
              </a:ext>
            </a:extLst>
          </p:cNvPr>
          <p:cNvSpPr txBox="1"/>
          <p:nvPr/>
        </p:nvSpPr>
        <p:spPr>
          <a:xfrm>
            <a:off x="25716030" y="24592934"/>
            <a:ext cx="5984355" cy="707886"/>
          </a:xfrm>
          <a:prstGeom prst="rect">
            <a:avLst/>
          </a:prstGeom>
          <a:noFill/>
        </p:spPr>
        <p:txBody>
          <a:bodyPr wrap="square" rtlCol="0">
            <a:spAutoFit/>
          </a:bodyPr>
          <a:lstStyle/>
          <a:p>
            <a:r>
              <a:rPr lang="en-US" sz="4000" dirty="0">
                <a:latin typeface="Bierstadt" panose="020B0004020202020204" pitchFamily="34" charset="0"/>
              </a:rPr>
              <a:t>Cluster 4 Sample</a:t>
            </a:r>
          </a:p>
        </p:txBody>
      </p:sp>
    </p:spTree>
    <p:extLst>
      <p:ext uri="{BB962C8B-B14F-4D97-AF65-F5344CB8AC3E}">
        <p14:creationId xmlns:p14="http://schemas.microsoft.com/office/powerpoint/2010/main" val="18497453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presentation_4x3 1-11-16">
  <a:themeElements>
    <a:clrScheme name="Argonne Scientific Posters">
      <a:dk1>
        <a:srgbClr val="47484A"/>
      </a:dk1>
      <a:lt1>
        <a:srgbClr val="FFFFFF"/>
      </a:lt1>
      <a:dk2>
        <a:srgbClr val="0082CA"/>
      </a:dk2>
      <a:lt2>
        <a:srgbClr val="F8B200"/>
      </a:lt2>
      <a:accent1>
        <a:srgbClr val="77B300"/>
      </a:accent1>
      <a:accent2>
        <a:srgbClr val="00609C"/>
      </a:accent2>
      <a:accent3>
        <a:srgbClr val="5B0091"/>
      </a:accent3>
      <a:accent4>
        <a:srgbClr val="FF7900"/>
      </a:accent4>
      <a:accent5>
        <a:srgbClr val="00A19C"/>
      </a:accent5>
      <a:accent6>
        <a:srgbClr val="CD202C"/>
      </a:accent6>
      <a:hlink>
        <a:srgbClr val="000000"/>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presentation_4x3 1-11-16</Template>
  <TotalTime>6175</TotalTime>
  <Words>482</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Bierstadt</vt:lpstr>
      <vt:lpstr>Calibri</vt:lpstr>
      <vt:lpstr>Times New Roman</vt:lpstr>
      <vt:lpstr>Wingdings</vt:lpstr>
      <vt:lpstr>presentation_4x3 1-11-16</vt:lpstr>
      <vt:lpstr>Objective analysis of storm morphology in radar data</vt:lpstr>
    </vt:vector>
  </TitlesOfParts>
  <Company>M7Graphics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MJ</dc:creator>
  <cp:lastModifiedBy>Maggie Zoerner</cp:lastModifiedBy>
  <cp:revision>200</cp:revision>
  <cp:lastPrinted>2017-11-10T15:06:27Z</cp:lastPrinted>
  <dcterms:created xsi:type="dcterms:W3CDTF">2016-01-12T15:59:02Z</dcterms:created>
  <dcterms:modified xsi:type="dcterms:W3CDTF">2022-08-03T21:22:58Z</dcterms:modified>
</cp:coreProperties>
</file>