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5" r:id="rId3"/>
    <p:sldId id="311" r:id="rId4"/>
    <p:sldId id="312" r:id="rId5"/>
    <p:sldId id="313" r:id="rId6"/>
    <p:sldId id="314" r:id="rId7"/>
    <p:sldId id="315" r:id="rId8"/>
    <p:sldId id="317" r:id="rId9"/>
    <p:sldId id="316" r:id="rId10"/>
    <p:sldId id="318" r:id="rId11"/>
    <p:sldId id="320" r:id="rId12"/>
    <p:sldId id="319" r:id="rId13"/>
    <p:sldId id="321" r:id="rId14"/>
    <p:sldId id="322" r:id="rId15"/>
    <p:sldId id="340" r:id="rId16"/>
    <p:sldId id="324" r:id="rId17"/>
    <p:sldId id="323" r:id="rId18"/>
    <p:sldId id="328" r:id="rId19"/>
    <p:sldId id="325" r:id="rId20"/>
    <p:sldId id="329" r:id="rId21"/>
    <p:sldId id="326" r:id="rId22"/>
    <p:sldId id="331" r:id="rId23"/>
    <p:sldId id="327" r:id="rId24"/>
    <p:sldId id="332" r:id="rId25"/>
    <p:sldId id="338" r:id="rId26"/>
    <p:sldId id="330" r:id="rId27"/>
    <p:sldId id="335" r:id="rId28"/>
    <p:sldId id="333" r:id="rId29"/>
    <p:sldId id="334" r:id="rId30"/>
    <p:sldId id="337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0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C97F2E-352D-73A8-AC2F-CC94D2AE4E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C8E99-BC01-FF5A-8211-86EA982935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CA"/>
              <a:t>2025-01-21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40FA5-F23D-5FA2-1DFF-8F6EE06348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2B76D-4EF4-EC48-2989-B9B72F6003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964EE-1BDB-470F-862C-4CF11C1C33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13322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CA"/>
              <a:t>2025-01-21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88329-6574-4B8D-AD7F-833F510A3A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4170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70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D363-5339-6091-B869-FFBE8CE0B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47FFB-7363-ABAE-6A20-A28FFF01C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62A04-CE21-E1C1-2800-9286A5FD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5715-6AD4-4638-AD60-94E2B42016F1}" type="datetime1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4FB74-1879-85D8-8C96-E0E24096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8B476-010C-6831-BB6A-C35714AE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353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DF4E-7D7F-DA1A-D1A9-4B4FCD51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42D4C-B570-E481-365D-7111CB54D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7B1D3-D023-9D5F-6396-799FFE4D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F84C-47EC-4613-8D92-3F3C25212D99}" type="datetime1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47450-22A1-DAE1-84BE-17D6BAC8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6469D-1C1F-3EDD-E29F-9F303F63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283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127CE-44BE-ADEE-57DC-03B0D74C8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A14CB-6DAE-2EE4-750B-CBC0E560D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7DB1B-B81E-7DB6-73F9-93233CB1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779E-A43A-461B-A16A-ED939A1ADC04}" type="datetime1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C1F77-ECA3-BB78-C8A7-AEC3D156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4FEAA-1572-7231-7085-F8B11D1A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871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A4D4-67D8-390B-FB6A-031329B4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1D08-C352-8466-8A06-EC0A75BB0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2033A-F82F-EA40-6145-7C527E44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F160-847A-4327-A400-358980366682}" type="datetime1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EFE6-467E-5DC3-25C5-40B64B60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EB19-5264-701A-E48B-DE7EB413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888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F9F9-E59D-69FC-9D37-C50FAE46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F5673-84A8-389A-D3E4-73D323616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793B9-A7AA-DA17-17DC-B671C8B2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9647-AC76-4955-BE22-8C5B195482BF}" type="datetime1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F7165-BBF8-0C22-E98C-A2A119FF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A034A-81AB-CEE1-F106-85B81E6D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9633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C638-5C2A-0715-BE14-C0F2BFE0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9ED8-E463-D1B0-67F3-ADBBE88B1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80105-3957-36E8-C07B-5013B21B9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2D71E-307A-8F59-C556-3DAB33D2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57F8-69E4-4B8F-B48E-C82E3F186639}" type="datetime1">
              <a:rPr lang="en-CA" smtClean="0"/>
              <a:t>2025-01-22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85447-FCFD-6CE4-F88E-D299830E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A598B-97FB-A848-65F4-7C9337DA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79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D8C3-3EE7-8D07-37D3-2DBC833C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4F0AA-111D-540F-E7CD-BDB25CF13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32028-7FC1-AECE-0484-C5BDBD42F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22267-9580-66AE-8138-49CF5BD71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7CBFB-170E-6DCF-C5F8-FBC2B937D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1DC64-604A-52BD-8455-BEA7614C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36B8-B5E2-449D-A60C-FC0788A23606}" type="datetime1">
              <a:rPr lang="en-CA" smtClean="0"/>
              <a:t>2025-01-22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40F13-94D4-306E-97AD-25E96744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E6664-ABE1-4FF1-C128-8B18C3B3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90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269F-73BE-7982-9482-010332D8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4F6F1-A9E3-EB51-129F-128E9D7B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12A8-E92C-4D29-8CA7-458B47018754}" type="datetime1">
              <a:rPr lang="en-CA" smtClean="0"/>
              <a:t>2025-01-22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2B95D-F1A2-E943-59BC-6CD139E9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CB746-CF47-2B5A-CEC3-EA8D2372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7883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155EAC-B0EE-327D-9B6E-1FE2C9EE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F6C0-FAEC-49EF-99A7-09E9D04E0334}" type="datetime1">
              <a:rPr lang="en-CA" smtClean="0"/>
              <a:t>2025-01-22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27FB9-3E5B-CF5D-52A2-FB49930F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28539-AB42-15CE-1544-C065D65C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02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9996-3BF8-B9A1-9967-D6D5DA01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1DC3-2346-774C-1342-8DB092E14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C020B-F981-0619-61D9-0C8C329D4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F3A97-050B-FA06-4295-8685C0BB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F694-EBAD-4646-BD87-210203900FA1}" type="datetime1">
              <a:rPr lang="en-CA" smtClean="0"/>
              <a:t>2025-01-22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A60F3-2B30-44B1-E258-3A12D273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6039C-B691-70C9-2454-EDBB1D7A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95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E8C2-A25E-5410-E663-CC168CF6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C7C11C-0707-6017-3722-155BFF9B1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FD79F-DE9D-3332-9FB2-2CA90ADBD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5E979-5881-EBB2-6FAF-EBED4204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368A-C0F8-4DC3-8D15-0F495B1233EB}" type="datetime1">
              <a:rPr lang="en-CA" smtClean="0"/>
              <a:t>2025-01-22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F23A2-6C05-410A-176C-96B58FB2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BFEEE-F7B5-DE14-25F9-13DF3948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56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BBE85-CA7A-6CB6-550F-E81A202B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F010F-2296-F2D7-A017-FF627E9FF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A5506-1932-EBBB-987E-5BAA5E630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5764C-D414-4B4D-9E8E-8D0212AF4E8A}" type="datetime1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9DF72-A422-C5A2-9346-7E0E5EA10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BB20D-EA21-D6B4-BAD5-204799514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13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E5926816-7DDF-8BD8-F2AC-8EC390394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31" y="-76198"/>
            <a:ext cx="12423368" cy="69341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3EA59C-5EFF-5E57-EF96-0922D7049934}"/>
              </a:ext>
            </a:extLst>
          </p:cNvPr>
          <p:cNvSpPr txBox="1"/>
          <p:nvPr/>
        </p:nvSpPr>
        <p:spPr>
          <a:xfrm>
            <a:off x="145907" y="3239551"/>
            <a:ext cx="105251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</a:rPr>
              <a:t>Global Energy Indicators  </a:t>
            </a:r>
          </a:p>
          <a:p>
            <a:pPr algn="l"/>
            <a:r>
              <a:rPr lang="en-US" sz="4800" b="1" dirty="0">
                <a:solidFill>
                  <a:schemeClr val="bg1"/>
                </a:solidFill>
              </a:rPr>
              <a:t>and Economic Trends</a:t>
            </a:r>
            <a:endParaRPr lang="en-CA" sz="166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6D673F-1138-1341-3D89-EE927CF6A31F}"/>
              </a:ext>
            </a:extLst>
          </p:cNvPr>
          <p:cNvSpPr txBox="1"/>
          <p:nvPr/>
        </p:nvSpPr>
        <p:spPr>
          <a:xfrm>
            <a:off x="155145" y="6282292"/>
            <a:ext cx="10525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Submitted on January 21, 2025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D4E1B5-922E-E1B0-7FF3-23F32A2EB1D9}"/>
              </a:ext>
            </a:extLst>
          </p:cNvPr>
          <p:cNvSpPr txBox="1"/>
          <p:nvPr/>
        </p:nvSpPr>
        <p:spPr>
          <a:xfrm>
            <a:off x="145907" y="5450421"/>
            <a:ext cx="3474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Final project - PDA Course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6949E-5B0C-B0F5-83F2-95CDD06ADAF7}"/>
              </a:ext>
            </a:extLst>
          </p:cNvPr>
          <p:cNvSpPr txBox="1"/>
          <p:nvPr/>
        </p:nvSpPr>
        <p:spPr>
          <a:xfrm>
            <a:off x="238271" y="78299"/>
            <a:ext cx="47124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Metro College of Technology</a:t>
            </a:r>
            <a:endParaRPr lang="en-CA" sz="80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4E2CF2-F91F-A6C4-AE08-FB4D9A36C5C8}"/>
              </a:ext>
            </a:extLst>
          </p:cNvPr>
          <p:cNvSpPr txBox="1"/>
          <p:nvPr/>
        </p:nvSpPr>
        <p:spPr>
          <a:xfrm>
            <a:off x="145907" y="5777142"/>
            <a:ext cx="4038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1400" dirty="0">
                <a:solidFill>
                  <a:schemeClr val="bg1"/>
                </a:solidFill>
              </a:rPr>
              <a:t>By Shirmila Hewapathirana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8100DA-7636-5A06-6BC8-AA2B28E3057F}"/>
              </a:ext>
            </a:extLst>
          </p:cNvPr>
          <p:cNvSpPr txBox="1"/>
          <p:nvPr/>
        </p:nvSpPr>
        <p:spPr>
          <a:xfrm>
            <a:off x="145907" y="2768864"/>
            <a:ext cx="6183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2400" b="1" dirty="0">
                <a:solidFill>
                  <a:schemeClr val="bg1"/>
                </a:solidFill>
              </a:rPr>
              <a:t>Comprehensive Analysis of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4B165-7CEF-CD04-8083-9A496C5A3472}"/>
              </a:ext>
            </a:extLst>
          </p:cNvPr>
          <p:cNvSpPr txBox="1"/>
          <p:nvPr/>
        </p:nvSpPr>
        <p:spPr>
          <a:xfrm>
            <a:off x="145907" y="6030460"/>
            <a:ext cx="4038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1400" dirty="0">
                <a:solidFill>
                  <a:schemeClr val="bg1"/>
                </a:solidFill>
              </a:rPr>
              <a:t>Professor: Mr. Amit </a:t>
            </a:r>
            <a:r>
              <a:rPr lang="en-CA" sz="1400" dirty="0" err="1">
                <a:solidFill>
                  <a:schemeClr val="bg1"/>
                </a:solidFill>
              </a:rPr>
              <a:t>Kukreja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3E93D5-0878-79B0-822F-EDA36A0F235A}"/>
              </a:ext>
            </a:extLst>
          </p:cNvPr>
          <p:cNvSpPr txBox="1"/>
          <p:nvPr/>
        </p:nvSpPr>
        <p:spPr>
          <a:xfrm>
            <a:off x="252127" y="529039"/>
            <a:ext cx="6183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2000" b="1" dirty="0">
                <a:solidFill>
                  <a:schemeClr val="bg1"/>
                </a:solidFill>
              </a:rPr>
              <a:t>Toronto </a:t>
            </a:r>
          </a:p>
        </p:txBody>
      </p:sp>
    </p:spTree>
    <p:extLst>
      <p:ext uri="{BB962C8B-B14F-4D97-AF65-F5344CB8AC3E}">
        <p14:creationId xmlns:p14="http://schemas.microsoft.com/office/powerpoint/2010/main" val="178648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66CF1-DFD9-11F7-4309-5E3458791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45ED-F2F8-A0B4-38C9-7D5CD09B1F49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Q1. f)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BB66FBD-AF21-ACED-C663-59DB2866ACD3}"/>
              </a:ext>
            </a:extLst>
          </p:cNvPr>
          <p:cNvSpPr txBox="1">
            <a:spLocks/>
          </p:cNvSpPr>
          <p:nvPr/>
        </p:nvSpPr>
        <p:spPr>
          <a:xfrm>
            <a:off x="461176" y="3619500"/>
            <a:ext cx="1170432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Output: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31AA8C-012B-6B5E-6DFC-61CC3BB2B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49" y="207089"/>
            <a:ext cx="11279174" cy="3162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F9987B-FAA9-F17A-8D93-A45236635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76" y="4075682"/>
            <a:ext cx="11069595" cy="22101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9318BD4-2CC4-A1DB-19CE-4F535C250597}"/>
              </a:ext>
            </a:extLst>
          </p:cNvPr>
          <p:cNvSpPr/>
          <p:nvPr/>
        </p:nvSpPr>
        <p:spPr>
          <a:xfrm>
            <a:off x="323850" y="3897748"/>
            <a:ext cx="337379" cy="402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123C27-D987-6D08-EE2C-39FAE09698CC}"/>
              </a:ext>
            </a:extLst>
          </p:cNvPr>
          <p:cNvSpPr/>
          <p:nvPr/>
        </p:nvSpPr>
        <p:spPr>
          <a:xfrm>
            <a:off x="723446" y="5247255"/>
            <a:ext cx="640080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262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C5617-9AA9-DF9E-4EAE-E0822BFC9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094A-85A6-FFA0-14C4-30BDF24AEEE2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Q1. f)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F4DE58-B8A1-7638-3E9A-1D3C9CA7729D}"/>
              </a:ext>
            </a:extLst>
          </p:cNvPr>
          <p:cNvSpPr txBox="1">
            <a:spLocks/>
          </p:cNvSpPr>
          <p:nvPr/>
        </p:nvSpPr>
        <p:spPr>
          <a:xfrm>
            <a:off x="461176" y="495300"/>
            <a:ext cx="1170432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Output: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44BBF-117E-48EA-1ABF-227A9F195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97" y="897370"/>
            <a:ext cx="5229955" cy="55443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2CC664-C7EE-83F5-AE77-132F0340C60F}"/>
              </a:ext>
            </a:extLst>
          </p:cNvPr>
          <p:cNvSpPr/>
          <p:nvPr/>
        </p:nvSpPr>
        <p:spPr>
          <a:xfrm>
            <a:off x="2190750" y="1087293"/>
            <a:ext cx="1000125" cy="182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CB63D0-4886-130F-86AA-D5AB789B7880}"/>
              </a:ext>
            </a:extLst>
          </p:cNvPr>
          <p:cNvSpPr/>
          <p:nvPr/>
        </p:nvSpPr>
        <p:spPr>
          <a:xfrm>
            <a:off x="1709372" y="1828800"/>
            <a:ext cx="274320" cy="42049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512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C1747-119F-1F2D-E5AB-FAD82985E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5C9E-EEB8-C576-906B-3D176E1D3094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Q2.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59B9A0-8165-C87D-5A37-F2FFA392E4F4}"/>
              </a:ext>
            </a:extLst>
          </p:cNvPr>
          <p:cNvSpPr txBox="1">
            <a:spLocks/>
          </p:cNvSpPr>
          <p:nvPr/>
        </p:nvSpPr>
        <p:spPr>
          <a:xfrm>
            <a:off x="461176" y="1838325"/>
            <a:ext cx="1170432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Output: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F0D54-3A70-006F-E440-4728EA9F6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6" y="206197"/>
            <a:ext cx="10612331" cy="762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4026AB-697E-FE56-144B-AA9DEFCF1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57" y="2342901"/>
            <a:ext cx="3305636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56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4C16C-6013-7BB6-CEE6-80363E7FE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F7267E-3BBA-2695-BB7A-E8599DAC9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99" y="358418"/>
            <a:ext cx="8703852" cy="60614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04E307-3B1D-5E9F-34BF-CBDA7389BB6D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Q2.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0F9B101-C15B-0632-4318-C72626D5057F}"/>
              </a:ext>
            </a:extLst>
          </p:cNvPr>
          <p:cNvSpPr txBox="1">
            <a:spLocks/>
          </p:cNvSpPr>
          <p:nvPr/>
        </p:nvSpPr>
        <p:spPr>
          <a:xfrm>
            <a:off x="487680" y="124402"/>
            <a:ext cx="1170432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Bar Plot:</a:t>
            </a:r>
            <a:endParaRPr lang="en-CA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68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D50BC-5455-6E67-78F9-DA2A3F022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B585B4A-695D-FCEC-41AC-12EB71336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142" y="5564565"/>
            <a:ext cx="1981477" cy="390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2EB92F-577F-836A-CB35-BD2A268DD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42" y="1144965"/>
            <a:ext cx="1724266" cy="390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3D563E-D30A-6897-8547-D352FC8B4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183" y="3257503"/>
            <a:ext cx="838317" cy="381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0F07C1-00C7-6239-0224-62E97713C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76" y="2277629"/>
            <a:ext cx="10945753" cy="8859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D32691-A372-F4A1-236B-8B766C99DC3D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Q3.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EDA6085-76DD-6C30-31B0-0FC8A16C870C}"/>
              </a:ext>
            </a:extLst>
          </p:cNvPr>
          <p:cNvSpPr txBox="1">
            <a:spLocks/>
          </p:cNvSpPr>
          <p:nvPr/>
        </p:nvSpPr>
        <p:spPr>
          <a:xfrm>
            <a:off x="461176" y="1114425"/>
            <a:ext cx="1170432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Output: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D0D82-7D9D-E741-D63E-565994874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176" y="124402"/>
            <a:ext cx="10545647" cy="88594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D91FD3B-0A8C-7D6D-DB0B-B1C86DCD49BC}"/>
              </a:ext>
            </a:extLst>
          </p:cNvPr>
          <p:cNvSpPr txBox="1">
            <a:spLocks/>
          </p:cNvSpPr>
          <p:nvPr/>
        </p:nvSpPr>
        <p:spPr>
          <a:xfrm>
            <a:off x="0" y="22961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Q4.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0811EC8-126D-8814-BDA0-2E9605935453}"/>
              </a:ext>
            </a:extLst>
          </p:cNvPr>
          <p:cNvSpPr txBox="1">
            <a:spLocks/>
          </p:cNvSpPr>
          <p:nvPr/>
        </p:nvSpPr>
        <p:spPr>
          <a:xfrm>
            <a:off x="461176" y="3267075"/>
            <a:ext cx="1170432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Output: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98AF81-5F77-237A-82CB-852B8C6B36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074" y="4495020"/>
            <a:ext cx="10964805" cy="85737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7693145D-535E-8746-B450-108BF50C7201}"/>
              </a:ext>
            </a:extLst>
          </p:cNvPr>
          <p:cNvSpPr txBox="1">
            <a:spLocks/>
          </p:cNvSpPr>
          <p:nvPr/>
        </p:nvSpPr>
        <p:spPr>
          <a:xfrm>
            <a:off x="-9525" y="4477327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Q5.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8928666-CB24-8EFB-F95B-F2EE76907BF3}"/>
              </a:ext>
            </a:extLst>
          </p:cNvPr>
          <p:cNvSpPr txBox="1">
            <a:spLocks/>
          </p:cNvSpPr>
          <p:nvPr/>
        </p:nvSpPr>
        <p:spPr>
          <a:xfrm>
            <a:off x="461176" y="5553075"/>
            <a:ext cx="1170432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Output:</a:t>
            </a:r>
            <a:endParaRPr lang="en-CA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842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1B7FB-08F5-1056-453D-0F23B019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9368-2907-4496-5089-62681BC26F3E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Q3.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EAE7C-6890-BF97-EB39-5AC4E1DA9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56" y="835891"/>
            <a:ext cx="10434360" cy="518621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41CD9F4-0399-305D-B3B5-4E33F8C0AFE2}"/>
              </a:ext>
            </a:extLst>
          </p:cNvPr>
          <p:cNvSpPr txBox="1">
            <a:spLocks/>
          </p:cNvSpPr>
          <p:nvPr/>
        </p:nvSpPr>
        <p:spPr>
          <a:xfrm>
            <a:off x="487680" y="124402"/>
            <a:ext cx="1170432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Line Chart:</a:t>
            </a:r>
            <a:endParaRPr lang="en-CA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938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01DAF-EFF8-A35A-C203-61B645A86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2D81-D0B1-6A07-FB91-1DBB27FFEB14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Q5.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597CAD-CFDB-B62D-F45A-1451C2AF9F1D}"/>
              </a:ext>
            </a:extLst>
          </p:cNvPr>
          <p:cNvSpPr txBox="1">
            <a:spLocks/>
          </p:cNvSpPr>
          <p:nvPr/>
        </p:nvSpPr>
        <p:spPr>
          <a:xfrm>
            <a:off x="487680" y="124402"/>
            <a:ext cx="1170432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Bar Plot: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4A2C4F-B452-D2CD-264F-DDE9A3249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74" y="526472"/>
            <a:ext cx="9859751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95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347AF-E298-ECBC-513F-393A9A6B7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1F8F1C-A057-5789-6FAE-CFAFE7439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071" y="2592767"/>
            <a:ext cx="2734057" cy="381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328EB1-978C-1317-E983-6B0138233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76" y="142638"/>
            <a:ext cx="10764752" cy="16956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4A3A77-498F-7B0F-6244-C7F4275F5C6B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Q6.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9331F31-CC27-FA82-CDA7-E4E96CA69DC7}"/>
              </a:ext>
            </a:extLst>
          </p:cNvPr>
          <p:cNvSpPr txBox="1">
            <a:spLocks/>
          </p:cNvSpPr>
          <p:nvPr/>
        </p:nvSpPr>
        <p:spPr>
          <a:xfrm>
            <a:off x="461176" y="2543175"/>
            <a:ext cx="1170432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Output:</a:t>
            </a:r>
            <a:endParaRPr lang="en-CA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464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5312A-C320-189B-47CB-FA4F3F9BB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4C2E2E-C71F-E6C6-4D22-4694CF489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17" y="325437"/>
            <a:ext cx="10455566" cy="61546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858B3B-D6D8-6691-2A40-B0B9A430BD7D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Q6.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07D20A-A460-4B92-EAA8-6FE67D0FA9E2}"/>
              </a:ext>
            </a:extLst>
          </p:cNvPr>
          <p:cNvSpPr txBox="1">
            <a:spLocks/>
          </p:cNvSpPr>
          <p:nvPr/>
        </p:nvSpPr>
        <p:spPr>
          <a:xfrm>
            <a:off x="487680" y="124402"/>
            <a:ext cx="1170432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Bar Plot:</a:t>
            </a:r>
            <a:endParaRPr lang="en-CA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136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E51AB-4DC5-6B8C-D9A9-693E6C21D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A0032F-511A-C973-736C-DCDD233B2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4" y="2524125"/>
            <a:ext cx="2438402" cy="406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7D8D69-3280-8094-E1DC-6C53692C122C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Q7.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F5C563-7EE1-8A4A-5386-8CFB2276915B}"/>
              </a:ext>
            </a:extLst>
          </p:cNvPr>
          <p:cNvSpPr txBox="1">
            <a:spLocks/>
          </p:cNvSpPr>
          <p:nvPr/>
        </p:nvSpPr>
        <p:spPr>
          <a:xfrm>
            <a:off x="461176" y="2524125"/>
            <a:ext cx="1170432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Output: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F82AA-4F63-07BD-32D0-3052C75C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76" y="131477"/>
            <a:ext cx="10174120" cy="1476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BEF687-AC21-B9EC-1294-CA027BF1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08250"/>
            <a:ext cx="2628900" cy="438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73E28A-30A8-0FA3-59DD-2EF930045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76" y="2962277"/>
            <a:ext cx="9412013" cy="33437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DA1A22-E783-CFA4-D9CE-DF799DEFE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7585" y="2990852"/>
            <a:ext cx="2905530" cy="29150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553EE33-EC71-1A44-EBE6-D92FB0F59CB0}"/>
              </a:ext>
            </a:extLst>
          </p:cNvPr>
          <p:cNvSpPr/>
          <p:nvPr/>
        </p:nvSpPr>
        <p:spPr>
          <a:xfrm>
            <a:off x="10483272" y="3155835"/>
            <a:ext cx="1389843" cy="27500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57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D77FC-CC22-B377-4151-0B03803AC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CA3547-DC72-5217-786D-E4A9875B9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03" y="628240"/>
            <a:ext cx="11412543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50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D01DB-17AA-A379-84BA-5F3039C3B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8868-02D2-9ECD-E358-A11E05AC34ED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Q7.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442FFF9-708D-DC9D-2E0D-DEE3DD342728}"/>
              </a:ext>
            </a:extLst>
          </p:cNvPr>
          <p:cNvSpPr txBox="1">
            <a:spLocks/>
          </p:cNvSpPr>
          <p:nvPr/>
        </p:nvSpPr>
        <p:spPr>
          <a:xfrm>
            <a:off x="487680" y="124402"/>
            <a:ext cx="1170432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Bar Plot: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215EC-389D-3B60-5A60-0AC29D230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6" y="213864"/>
            <a:ext cx="9011908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6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84301-F87C-4551-BDA4-6902A7F68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9DE092-A409-9AC0-0574-D4F8446C3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6" y="124402"/>
            <a:ext cx="9726382" cy="18671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06B329-FEFA-0CB6-6BA6-93D636B7822C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Q8.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D40037-138E-855A-9E3A-F5697390995D}"/>
              </a:ext>
            </a:extLst>
          </p:cNvPr>
          <p:cNvSpPr txBox="1">
            <a:spLocks/>
          </p:cNvSpPr>
          <p:nvPr/>
        </p:nvSpPr>
        <p:spPr>
          <a:xfrm>
            <a:off x="461176" y="2133600"/>
            <a:ext cx="1170432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Output: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B84B21-DA45-17E1-E29A-3BF7AB6D0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481" y="2162175"/>
            <a:ext cx="1695687" cy="31436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35C6B94-C774-1F5C-E421-5760363407A4}"/>
              </a:ext>
            </a:extLst>
          </p:cNvPr>
          <p:cNvGrpSpPr/>
          <p:nvPr/>
        </p:nvGrpSpPr>
        <p:grpSpPr>
          <a:xfrm>
            <a:off x="525828" y="2672959"/>
            <a:ext cx="11056571" cy="3066732"/>
            <a:chOff x="461176" y="2672959"/>
            <a:chExt cx="11056571" cy="30667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5D8D93F-FA4C-BCE6-9591-0391C5ADE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176" y="2672959"/>
              <a:ext cx="9094178" cy="306673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80890C-0765-0E0B-65DB-6E5216F0E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1671" y="2754779"/>
              <a:ext cx="3676076" cy="298491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69CE1D7-D44A-7EB3-4ACF-7287B85169F9}"/>
              </a:ext>
            </a:extLst>
          </p:cNvPr>
          <p:cNvSpPr/>
          <p:nvPr/>
        </p:nvSpPr>
        <p:spPr>
          <a:xfrm>
            <a:off x="10834254" y="2754780"/>
            <a:ext cx="914401" cy="29163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635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9E374-B172-45F8-A4E1-731DAC0FB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F04B-1403-54B8-0769-4F450E7644F3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Q8.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DD6CDD8-4189-0CBE-33C7-9E5150ABDAFA}"/>
              </a:ext>
            </a:extLst>
          </p:cNvPr>
          <p:cNvSpPr txBox="1">
            <a:spLocks/>
          </p:cNvSpPr>
          <p:nvPr/>
        </p:nvSpPr>
        <p:spPr>
          <a:xfrm>
            <a:off x="487680" y="124402"/>
            <a:ext cx="1170432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Scatter Plot: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E0919-F586-A545-B55A-8D001BBDE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572" y="526472"/>
            <a:ext cx="8106906" cy="51727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3421A2-665C-88D7-B1FC-CF1101709E29}"/>
              </a:ext>
            </a:extLst>
          </p:cNvPr>
          <p:cNvSpPr txBox="1"/>
          <p:nvPr/>
        </p:nvSpPr>
        <p:spPr>
          <a:xfrm>
            <a:off x="1509147" y="5837526"/>
            <a:ext cx="102227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A significant positive correlation between energy supply per capita and research output suggests that higher energy availability is linked to greater academic productivity across countries</a:t>
            </a:r>
            <a:endParaRPr lang="en-CA" sz="16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10B9DD-692E-8259-D512-9023ABCFAB45}"/>
              </a:ext>
            </a:extLst>
          </p:cNvPr>
          <p:cNvSpPr txBox="1">
            <a:spLocks/>
          </p:cNvSpPr>
          <p:nvPr/>
        </p:nvSpPr>
        <p:spPr>
          <a:xfrm>
            <a:off x="487680" y="5801302"/>
            <a:ext cx="1170432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Findings:</a:t>
            </a:r>
            <a:endParaRPr lang="en-CA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499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7C87C-A876-2867-89E2-95845B121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8A8C25-4A2D-7E23-2D56-2D8D7C464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6" y="191657"/>
            <a:ext cx="10259857" cy="10097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BB135D-6EC7-3DA4-EA97-3E5C5E9037E7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Q9.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229D4AF-34D1-1F9D-A117-5E0525629E4D}"/>
              </a:ext>
            </a:extLst>
          </p:cNvPr>
          <p:cNvSpPr txBox="1">
            <a:spLocks/>
          </p:cNvSpPr>
          <p:nvPr/>
        </p:nvSpPr>
        <p:spPr>
          <a:xfrm>
            <a:off x="461176" y="1733550"/>
            <a:ext cx="1170432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Output: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75A791-6B4F-3623-B6B2-E8294849B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1934585"/>
            <a:ext cx="2819402" cy="361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74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321DD-74C2-5CC8-AAA8-B4F837666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C874-FDE2-7280-4D53-F854BC4885B6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Q9.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AD92394-F35C-0E10-DFD8-57C486EE08EF}"/>
              </a:ext>
            </a:extLst>
          </p:cNvPr>
          <p:cNvSpPr txBox="1">
            <a:spLocks/>
          </p:cNvSpPr>
          <p:nvPr/>
        </p:nvSpPr>
        <p:spPr>
          <a:xfrm>
            <a:off x="461176" y="171450"/>
            <a:ext cx="1170432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Slice of the Data frame:</a:t>
            </a:r>
            <a:endParaRPr lang="en-CA" sz="3600" b="1" dirty="0">
              <a:solidFill>
                <a:srgbClr val="0070C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391E06-FAF7-ABC2-D662-0AB0A4438FAB}"/>
              </a:ext>
            </a:extLst>
          </p:cNvPr>
          <p:cNvGrpSpPr/>
          <p:nvPr/>
        </p:nvGrpSpPr>
        <p:grpSpPr>
          <a:xfrm>
            <a:off x="461176" y="1135495"/>
            <a:ext cx="11135822" cy="3448531"/>
            <a:chOff x="461176" y="1697470"/>
            <a:chExt cx="11135822" cy="344853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39D3D4-DE27-9FF0-F2C7-65F8ED745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176" y="1697470"/>
              <a:ext cx="9412013" cy="34485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91A5C7E-2440-5117-F23B-9C6E8E36A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8202" y="1809528"/>
              <a:ext cx="4448796" cy="3181794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7ECB3E9-A978-3897-A7F3-16D83A9F0364}"/>
              </a:ext>
            </a:extLst>
          </p:cNvPr>
          <p:cNvSpPr/>
          <p:nvPr/>
        </p:nvSpPr>
        <p:spPr>
          <a:xfrm>
            <a:off x="10840588" y="1345508"/>
            <a:ext cx="817188" cy="27500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622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E9045-B6AB-F5F2-7920-69E80702F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9D4F-31B4-A420-0F25-34E726034DDD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Q9.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7C9B3C0-AE3B-B736-2317-45DFF5D70ED3}"/>
              </a:ext>
            </a:extLst>
          </p:cNvPr>
          <p:cNvSpPr txBox="1">
            <a:spLocks/>
          </p:cNvSpPr>
          <p:nvPr/>
        </p:nvSpPr>
        <p:spPr>
          <a:xfrm>
            <a:off x="487680" y="124402"/>
            <a:ext cx="1170432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Pie Chart: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043FC5-ED6C-6BDC-CA7C-C5192B384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15" y="413906"/>
            <a:ext cx="8564170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06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2E7E7-C1FE-80DC-4E3B-1892231F5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7089CC-C0C8-8D1E-BB77-43E7DA48E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73" y="181552"/>
            <a:ext cx="10421804" cy="2781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82BB34-5048-0EF2-C8F4-8118FC6608B8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Q10.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8CF217-3E98-DD22-0CA0-1A7C63E770D2}"/>
              </a:ext>
            </a:extLst>
          </p:cNvPr>
          <p:cNvSpPr txBox="1">
            <a:spLocks/>
          </p:cNvSpPr>
          <p:nvPr/>
        </p:nvSpPr>
        <p:spPr>
          <a:xfrm>
            <a:off x="461176" y="3419475"/>
            <a:ext cx="1170432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Output: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7BA022-1FE0-C605-EC2C-81A2D63E1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47" y="3876535"/>
            <a:ext cx="8992855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15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8F1F1-24A2-46C8-2491-18C466963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AB23656-C868-0BA8-3477-238469114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295" y="51616"/>
            <a:ext cx="631540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506FE4-7157-65C2-D74D-74CA65215017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Q10.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0641AEE-EC1F-71B3-CC71-FB456F3E8DFD}"/>
              </a:ext>
            </a:extLst>
          </p:cNvPr>
          <p:cNvSpPr txBox="1">
            <a:spLocks/>
          </p:cNvSpPr>
          <p:nvPr/>
        </p:nvSpPr>
        <p:spPr>
          <a:xfrm>
            <a:off x="487680" y="124402"/>
            <a:ext cx="1170432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Pie Chart:</a:t>
            </a:r>
            <a:endParaRPr lang="en-CA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473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A7EA1-0136-5516-1A85-5282E07F0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76F7E6-3684-A057-E15A-8B11C4DBD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05" y="118933"/>
            <a:ext cx="10850489" cy="1857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A74E38-93F7-2049-9718-8D967DA27BE8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Q11.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758A1CE-E204-EC83-0008-FAFA4AF3AC03}"/>
              </a:ext>
            </a:extLst>
          </p:cNvPr>
          <p:cNvSpPr txBox="1">
            <a:spLocks/>
          </p:cNvSpPr>
          <p:nvPr/>
        </p:nvSpPr>
        <p:spPr>
          <a:xfrm>
            <a:off x="575505" y="2371725"/>
            <a:ext cx="1170432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Output: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CE1B4A-8157-B5CB-4834-E27091BAA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92" y="2683835"/>
            <a:ext cx="3515216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4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B8456-95AE-C3E8-E731-637041CED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F2602B-2CCE-F195-D4CE-F3E36FA9D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40" y="152977"/>
            <a:ext cx="11241069" cy="18100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24A134-219D-79E3-0872-2EC04E7BA62B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Q12.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74EC84C-D251-8911-CC01-555AAA84FAE1}"/>
              </a:ext>
            </a:extLst>
          </p:cNvPr>
          <p:cNvSpPr txBox="1">
            <a:spLocks/>
          </p:cNvSpPr>
          <p:nvPr/>
        </p:nvSpPr>
        <p:spPr>
          <a:xfrm>
            <a:off x="408791" y="2314575"/>
            <a:ext cx="1170432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Output: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B79AF5-CB5C-6B02-554D-E1D27FD07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398" y="2515610"/>
            <a:ext cx="4867954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5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A197D-B328-829B-3384-47CEF62CA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D91A59-F7B3-0F99-B838-9135FCF1C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1" y="647349"/>
            <a:ext cx="11374437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80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99F76-A6EA-4097-F4E7-C9A77B6FB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56F0-3A11-B913-3BC3-F712A0780074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Q10.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645B7B9-38D7-95D1-6AB8-A144AF62904B}"/>
              </a:ext>
            </a:extLst>
          </p:cNvPr>
          <p:cNvSpPr txBox="1">
            <a:spLocks/>
          </p:cNvSpPr>
          <p:nvPr/>
        </p:nvSpPr>
        <p:spPr>
          <a:xfrm>
            <a:off x="487680" y="124402"/>
            <a:ext cx="1170432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Pie Chart: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96255-BEB7-45B0-4D07-1C54A0449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539841"/>
            <a:ext cx="10706100" cy="59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71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A1FB4-1D81-D73C-DCB6-69BED2C7F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6B29C7-3CF7-F5F6-F276-445767FE3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529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0C8137-C092-DCBF-C200-062ADF052ED2}"/>
              </a:ext>
            </a:extLst>
          </p:cNvPr>
          <p:cNvSpPr txBox="1"/>
          <p:nvPr/>
        </p:nvSpPr>
        <p:spPr>
          <a:xfrm>
            <a:off x="0" y="3505200"/>
            <a:ext cx="121253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4800" b="1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4432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FD7DB-023A-82DA-77E1-069336980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BC9ED-658A-7BE1-0D7A-FB0044F4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6" y="614207"/>
            <a:ext cx="11450648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5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9C25E-2AF0-34B0-F707-92E4AB678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1CD7BD-4667-79B0-2531-80656319F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12" y="212103"/>
            <a:ext cx="11269648" cy="26197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AFEEF6F-36C6-BFAF-EC8E-14BB7C8D556C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Q1. a)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2CA065-986B-B7C6-4CCA-0EEB2D7A9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76" y="3878695"/>
            <a:ext cx="5296639" cy="199100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CB676C3-BCA6-0DF6-08BD-730BFDC75C03}"/>
              </a:ext>
            </a:extLst>
          </p:cNvPr>
          <p:cNvSpPr txBox="1">
            <a:spLocks/>
          </p:cNvSpPr>
          <p:nvPr/>
        </p:nvSpPr>
        <p:spPr>
          <a:xfrm>
            <a:off x="461176" y="3476625"/>
            <a:ext cx="1170432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Output:</a:t>
            </a:r>
            <a:endParaRPr lang="en-CA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72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E5581-EAB2-CDE5-54CB-B89CC9309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A47A65-1EAF-B188-CCD4-AC99C80B4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48" y="126369"/>
            <a:ext cx="11479227" cy="7621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77448F-0097-C9B1-D60E-EFA775C81F58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Q1. b)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BD1EC0-0F28-8031-A4B9-97BA38779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76" y="2347196"/>
            <a:ext cx="5363323" cy="1991003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5EABC0E-95FC-AE54-1F90-2B0DDE8F7354}"/>
              </a:ext>
            </a:extLst>
          </p:cNvPr>
          <p:cNvSpPr txBox="1">
            <a:spLocks/>
          </p:cNvSpPr>
          <p:nvPr/>
        </p:nvSpPr>
        <p:spPr>
          <a:xfrm>
            <a:off x="232561" y="1819275"/>
            <a:ext cx="1170432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Output:</a:t>
            </a:r>
            <a:endParaRPr lang="en-CA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21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1BCE7-3578-60F1-0BE3-68160335B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9DCE08D-C4E1-5E82-4335-3B9C21163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6" y="145827"/>
            <a:ext cx="10698068" cy="23148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6B841F-9E35-5B88-951F-A4B1DF4D82AB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Q1. c)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63C10-527F-92F8-3A31-88D212F2E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61" y="3378778"/>
            <a:ext cx="10725150" cy="29527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8B1A611-3189-619C-0008-91085BDE4041}"/>
              </a:ext>
            </a:extLst>
          </p:cNvPr>
          <p:cNvSpPr txBox="1">
            <a:spLocks/>
          </p:cNvSpPr>
          <p:nvPr/>
        </p:nvSpPr>
        <p:spPr>
          <a:xfrm>
            <a:off x="384961" y="3042405"/>
            <a:ext cx="11083029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Slice of the output: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2788C2-42F7-720C-2D7B-E673DBDC120F}"/>
              </a:ext>
            </a:extLst>
          </p:cNvPr>
          <p:cNvSpPr/>
          <p:nvPr/>
        </p:nvSpPr>
        <p:spPr>
          <a:xfrm>
            <a:off x="5400675" y="4238625"/>
            <a:ext cx="828675" cy="2190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AF3556-DACA-9E11-1DCE-ADFE515E1C3C}"/>
              </a:ext>
            </a:extLst>
          </p:cNvPr>
          <p:cNvSpPr/>
          <p:nvPr/>
        </p:nvSpPr>
        <p:spPr>
          <a:xfrm>
            <a:off x="4918861" y="5285076"/>
            <a:ext cx="640080" cy="2190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C4BC25-1AB1-BA5A-E5C6-3597B2A4B926}"/>
              </a:ext>
            </a:extLst>
          </p:cNvPr>
          <p:cNvSpPr/>
          <p:nvPr/>
        </p:nvSpPr>
        <p:spPr>
          <a:xfrm>
            <a:off x="5747535" y="5285075"/>
            <a:ext cx="914400" cy="2190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36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F9889-0815-C736-6EB7-64E052C1D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18D368-AAB4-6860-4D2C-3A3AE494F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87" y="180256"/>
            <a:ext cx="10936226" cy="29341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3A6DD6-F7F0-9D54-4459-4B0C164E771B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Q1. d)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E186DB-7268-750B-8EB8-F2F74E83596C}"/>
              </a:ext>
            </a:extLst>
          </p:cNvPr>
          <p:cNvSpPr txBox="1">
            <a:spLocks/>
          </p:cNvSpPr>
          <p:nvPr/>
        </p:nvSpPr>
        <p:spPr>
          <a:xfrm>
            <a:off x="461176" y="3661530"/>
            <a:ext cx="11083029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Slice of the output: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9CB9C0-1155-42A9-F1B8-8BD8A72AF9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4625"/>
          <a:stretch/>
        </p:blipFill>
        <p:spPr>
          <a:xfrm>
            <a:off x="461176" y="4038424"/>
            <a:ext cx="10517068" cy="18956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4F8686-D443-6566-14BC-3D426FA2F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282" y="4478594"/>
            <a:ext cx="9935962" cy="647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B50258-B131-D846-4686-EA99E33EE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907" y="4916745"/>
            <a:ext cx="9211961" cy="6573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DD965F-D212-C81B-FEC1-B7D26A0C0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907" y="5564537"/>
            <a:ext cx="9307224" cy="61921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4B64BEE-D485-9029-889E-1676D9495898}"/>
              </a:ext>
            </a:extLst>
          </p:cNvPr>
          <p:cNvSpPr/>
          <p:nvPr/>
        </p:nvSpPr>
        <p:spPr>
          <a:xfrm>
            <a:off x="3533775" y="4722345"/>
            <a:ext cx="733425" cy="2065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877749-AC82-7E13-B27E-B9EBC10C3EAA}"/>
              </a:ext>
            </a:extLst>
          </p:cNvPr>
          <p:cNvSpPr/>
          <p:nvPr/>
        </p:nvSpPr>
        <p:spPr>
          <a:xfrm>
            <a:off x="3981450" y="5157472"/>
            <a:ext cx="923925" cy="2095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7664F0-D854-6D8F-5413-43BA258C2F9C}"/>
              </a:ext>
            </a:extLst>
          </p:cNvPr>
          <p:cNvSpPr/>
          <p:nvPr/>
        </p:nvSpPr>
        <p:spPr>
          <a:xfrm>
            <a:off x="1162050" y="5776598"/>
            <a:ext cx="1000125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45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0DDA1-A714-407B-C609-BD76320CC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1B8973-C668-969C-C7E5-EB2C5881B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31" y="164522"/>
            <a:ext cx="11393490" cy="1076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F067E-2262-456E-A325-BE0FEEB7D38C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Q1. e)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BE2756B-D431-1EC2-3498-A576CEC47EC4}"/>
              </a:ext>
            </a:extLst>
          </p:cNvPr>
          <p:cNvSpPr txBox="1">
            <a:spLocks/>
          </p:cNvSpPr>
          <p:nvPr/>
        </p:nvSpPr>
        <p:spPr>
          <a:xfrm>
            <a:off x="461176" y="2333625"/>
            <a:ext cx="1170432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Output: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942953-06C6-F433-206C-3BE0C3194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76" y="2735695"/>
            <a:ext cx="8192643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3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1505</TotalTime>
  <Words>209</Words>
  <Application>Microsoft Office PowerPoint</Application>
  <PresentationFormat>Widescreen</PresentationFormat>
  <Paragraphs>68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Shirmila Hewapathirana</dc:creator>
  <cp:lastModifiedBy>Shirmila Hewapathirana</cp:lastModifiedBy>
  <cp:revision>163</cp:revision>
  <cp:lastPrinted>2025-01-22T13:50:31Z</cp:lastPrinted>
  <dcterms:created xsi:type="dcterms:W3CDTF">2024-11-13T17:31:53Z</dcterms:created>
  <dcterms:modified xsi:type="dcterms:W3CDTF">2025-01-22T18:16:10Z</dcterms:modified>
</cp:coreProperties>
</file>