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33"/>
  </p:notesMasterIdLst>
  <p:sldIdLst>
    <p:sldId id="374" r:id="rId2"/>
    <p:sldId id="338" r:id="rId3"/>
    <p:sldId id="257" r:id="rId4"/>
    <p:sldId id="341" r:id="rId5"/>
    <p:sldId id="343" r:id="rId6"/>
    <p:sldId id="342" r:id="rId7"/>
    <p:sldId id="349" r:id="rId8"/>
    <p:sldId id="350" r:id="rId9"/>
    <p:sldId id="351" r:id="rId10"/>
    <p:sldId id="352" r:id="rId11"/>
    <p:sldId id="353" r:id="rId12"/>
    <p:sldId id="354" r:id="rId13"/>
    <p:sldId id="356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64" r:id="rId22"/>
    <p:sldId id="366" r:id="rId23"/>
    <p:sldId id="365" r:id="rId24"/>
    <p:sldId id="367" r:id="rId25"/>
    <p:sldId id="355" r:id="rId26"/>
    <p:sldId id="368" r:id="rId27"/>
    <p:sldId id="369" r:id="rId28"/>
    <p:sldId id="372" r:id="rId29"/>
    <p:sldId id="371" r:id="rId30"/>
    <p:sldId id="373" r:id="rId31"/>
    <p:sldId id="290" r:id="rId3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141"/>
    <a:srgbClr val="2F5597"/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3625" autoAdjust="0"/>
  </p:normalViewPr>
  <p:slideViewPr>
    <p:cSldViewPr snapToGrid="0">
      <p:cViewPr varScale="1">
        <p:scale>
          <a:sx n="97" d="100"/>
          <a:sy n="97" d="100"/>
        </p:scale>
        <p:origin x="972" y="78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18EF07C-512F-47B2-AA3D-17C795D43972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ED88329-6574-4B8D-AD7F-833F510A3A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41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EB75B-1CF7-9967-A792-15C6915E6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C6E932-BDE7-F4C9-0293-1B421C68F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9C729D-1736-8BA3-1DAF-6CDFD2934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5A9B6-301A-183E-89D4-8746001C5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88329-6574-4B8D-AD7F-833F510A3A29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35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88329-6574-4B8D-AD7F-833F510A3A29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8883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52205-C085-2EEF-1945-094F99E85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83D009-4135-6348-FB72-002365CD8C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31A98B-B2EB-3876-4D9E-BE0CE336D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07499-A8AE-A4E1-4B23-3ADCA32AC3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88329-6574-4B8D-AD7F-833F510A3A29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5724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88329-6574-4B8D-AD7F-833F510A3A29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110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88329-6574-4B8D-AD7F-833F510A3A29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7180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88329-6574-4B8D-AD7F-833F510A3A29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5761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88329-6574-4B8D-AD7F-833F510A3A29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981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D363-5339-6091-B869-FFBE8CE0B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47FFB-7363-ABAE-6A20-A28FFF01C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62A04-CE21-E1C1-2800-9286A5FD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4FB74-1879-85D8-8C96-E0E24096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8B476-010C-6831-BB6A-C35714AE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35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DF4E-7D7F-DA1A-D1A9-4B4FCD51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42D4C-B570-E481-365D-7111CB54D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7B1D3-D023-9D5F-6396-799FFE4D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47450-22A1-DAE1-84BE-17D6BAC8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6469D-1C1F-3EDD-E29F-9F303F63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283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127CE-44BE-ADEE-57DC-03B0D74C8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A14CB-6DAE-2EE4-750B-CBC0E560D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7DB1B-B81E-7DB6-73F9-93233CB1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C1F77-ECA3-BB78-C8A7-AEC3D156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4FEAA-1572-7231-7085-F8B11D1A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871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A4D4-67D8-390B-FB6A-031329B4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1D08-C352-8466-8A06-EC0A75BB0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2033A-F82F-EA40-6145-7C527E44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EFE6-467E-5DC3-25C5-40B64B60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EB19-5264-701A-E48B-DE7EB413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88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F9F9-E59D-69FC-9D37-C50FAE46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F5673-84A8-389A-D3E4-73D323616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793B9-A7AA-DA17-17DC-B671C8B2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F7165-BBF8-0C22-E98C-A2A119FF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A034A-81AB-CEE1-F106-85B81E6D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963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C638-5C2A-0715-BE14-C0F2BFE0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9ED8-E463-D1B0-67F3-ADBBE88B1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80105-3957-36E8-C07B-5013B21B9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2D71E-307A-8F59-C556-3DAB33D2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85447-FCFD-6CE4-F88E-D299830E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A598B-97FB-A848-65F4-7C9337DA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79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D8C3-3EE7-8D07-37D3-2DBC833C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4F0AA-111D-540F-E7CD-BDB25CF13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32028-7FC1-AECE-0484-C5BDBD42F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22267-9580-66AE-8138-49CF5BD71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7CBFB-170E-6DCF-C5F8-FBC2B937D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1DC64-604A-52BD-8455-BEA7614C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40F13-94D4-306E-97AD-25E96744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E6664-ABE1-4FF1-C128-8B18C3B3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9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269F-73BE-7982-9482-010332D8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4F6F1-A9E3-EB51-129F-128E9D7B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2B95D-F1A2-E943-59BC-6CD139E9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CB746-CF47-2B5A-CEC3-EA8D2372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788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155EAC-B0EE-327D-9B6E-1FE2C9EE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27FB9-3E5B-CF5D-52A2-FB49930F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28539-AB42-15CE-1544-C065D65C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02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9996-3BF8-B9A1-9967-D6D5DA01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1DC3-2346-774C-1342-8DB092E14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C020B-F981-0619-61D9-0C8C329D4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F3A97-050B-FA06-4295-8685C0BB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A60F3-2B30-44B1-E258-3A12D273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6039C-B691-70C9-2454-EDBB1D7A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95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E8C2-A25E-5410-E663-CC168CF6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C7C11C-0707-6017-3722-155BFF9B1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FD79F-DE9D-3332-9FB2-2CA90ADBD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5E979-5881-EBB2-6FAF-EBED4204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F23A2-6C05-410A-176C-96B58FB2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BFEEE-F7B5-DE14-25F9-13DF3948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56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BBE85-CA7A-6CB6-550F-E81A202B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F010F-2296-F2D7-A017-FF627E9FF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A5506-1932-EBBB-987E-5BAA5E630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F77DD-C69D-44F9-80E9-D8E458541C1B}" type="datetimeFigureOut">
              <a:rPr lang="en-CA" smtClean="0"/>
              <a:t>2025-08-06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9DF72-A422-C5A2-9346-7E0E5EA10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BB20D-EA21-D6B4-BAD5-204799514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13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755DD-F3BF-5FF0-3145-F46F5422B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962AFA7C-0FE8-FC65-7AF1-314C26411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428" y="-9428"/>
            <a:ext cx="12547293" cy="69494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59B41B-5EE5-7919-9804-4AB62E1CEA19}"/>
              </a:ext>
            </a:extLst>
          </p:cNvPr>
          <p:cNvSpPr txBox="1"/>
          <p:nvPr/>
        </p:nvSpPr>
        <p:spPr>
          <a:xfrm>
            <a:off x="145907" y="3239551"/>
            <a:ext cx="105251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</a:rPr>
              <a:t>Brain Stroke Prediction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A6F8D6-B0D6-6034-0B4B-4D37386B128D}"/>
              </a:ext>
            </a:extLst>
          </p:cNvPr>
          <p:cNvSpPr txBox="1"/>
          <p:nvPr/>
        </p:nvSpPr>
        <p:spPr>
          <a:xfrm>
            <a:off x="155145" y="6282292"/>
            <a:ext cx="105251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</a:rPr>
              <a:t>Submitted on February 19, 2025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0C06D2-B796-1AD2-314D-F5BD07569ECA}"/>
              </a:ext>
            </a:extLst>
          </p:cNvPr>
          <p:cNvSpPr txBox="1"/>
          <p:nvPr/>
        </p:nvSpPr>
        <p:spPr>
          <a:xfrm>
            <a:off x="145907" y="5450421"/>
            <a:ext cx="34747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Final project - DM Course</a:t>
            </a:r>
            <a:endParaRPr lang="en-CA" sz="1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6EC149-1113-DBF1-2575-8AE4935CF6C9}"/>
              </a:ext>
            </a:extLst>
          </p:cNvPr>
          <p:cNvSpPr txBox="1"/>
          <p:nvPr/>
        </p:nvSpPr>
        <p:spPr>
          <a:xfrm>
            <a:off x="238271" y="78299"/>
            <a:ext cx="47124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Metro College of Technology</a:t>
            </a:r>
            <a:endParaRPr lang="en-CA" sz="8000" b="1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09AE89-1F1F-ADA5-EB93-F519890E7789}"/>
              </a:ext>
            </a:extLst>
          </p:cNvPr>
          <p:cNvSpPr txBox="1"/>
          <p:nvPr/>
        </p:nvSpPr>
        <p:spPr>
          <a:xfrm>
            <a:off x="145907" y="5777142"/>
            <a:ext cx="4038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1400" dirty="0">
                <a:solidFill>
                  <a:schemeClr val="bg1"/>
                </a:solidFill>
              </a:rPr>
              <a:t>By Shirmila Hewapathirana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CF2B1C-657D-DB6E-851F-8A82FE6D42A1}"/>
              </a:ext>
            </a:extLst>
          </p:cNvPr>
          <p:cNvSpPr txBox="1"/>
          <p:nvPr/>
        </p:nvSpPr>
        <p:spPr>
          <a:xfrm>
            <a:off x="145907" y="2768864"/>
            <a:ext cx="6183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2400" b="1" dirty="0">
                <a:solidFill>
                  <a:schemeClr val="bg1"/>
                </a:solidFill>
              </a:rPr>
              <a:t>Comprehensive Analysis of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DC3E1F-F6E8-E895-7F37-EBCD33347356}"/>
              </a:ext>
            </a:extLst>
          </p:cNvPr>
          <p:cNvSpPr txBox="1"/>
          <p:nvPr/>
        </p:nvSpPr>
        <p:spPr>
          <a:xfrm>
            <a:off x="145907" y="6030460"/>
            <a:ext cx="4038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1400" dirty="0">
                <a:solidFill>
                  <a:schemeClr val="bg1"/>
                </a:solidFill>
              </a:rPr>
              <a:t>Professor: Mr. Amit </a:t>
            </a:r>
            <a:r>
              <a:rPr lang="en-CA" sz="1400" dirty="0" err="1">
                <a:solidFill>
                  <a:schemeClr val="bg1"/>
                </a:solidFill>
              </a:rPr>
              <a:t>Kukreja</a:t>
            </a:r>
            <a:endParaRPr lang="en-CA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B95F7D-B6E3-A781-1938-C78F89E2B1F6}"/>
              </a:ext>
            </a:extLst>
          </p:cNvPr>
          <p:cNvSpPr txBox="1"/>
          <p:nvPr/>
        </p:nvSpPr>
        <p:spPr>
          <a:xfrm>
            <a:off x="252127" y="529039"/>
            <a:ext cx="6183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2000" b="1" dirty="0">
                <a:solidFill>
                  <a:schemeClr val="bg1"/>
                </a:solidFill>
              </a:rPr>
              <a:t>Toronto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833EC-D390-4110-ACB7-770AB8B08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367" y="2469478"/>
            <a:ext cx="4279693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31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6ED1A-480D-37A7-948F-21171704F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F6A9F29-217B-0847-3C96-6DE6C893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10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1F1FB5-F064-0657-29EB-4FE47360F2FD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Bivariate Analysis: </a:t>
            </a:r>
            <a:r>
              <a:rPr lang="en-CA" sz="2800" b="1" dirty="0">
                <a:solidFill>
                  <a:schemeClr val="bg1"/>
                </a:solidFill>
              </a:rPr>
              <a:t>Categorical Data – Stroke by Gender</a:t>
            </a:r>
            <a:endParaRPr lang="en-CA" sz="3600" b="1" dirty="0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55EB6AD-EE8B-93A6-03C8-A6759C9CF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64" y="1190133"/>
            <a:ext cx="9883176" cy="430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EAE109-BF98-15A0-3106-E85F5666B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60" y="4487160"/>
            <a:ext cx="2370680" cy="202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5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41118-CAA3-0A23-680F-EE064D234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DB4C415-B903-F0F4-BDEE-2670199B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11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6E7F7A-39C9-CCA8-D0C8-1BDADF26F9A4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Bivariate Analysis: </a:t>
            </a:r>
            <a:r>
              <a:rPr lang="en-CA" sz="2800" b="1" dirty="0">
                <a:solidFill>
                  <a:schemeClr val="bg1"/>
                </a:solidFill>
              </a:rPr>
              <a:t>Chi-Square Test – Gender vs Stroke</a:t>
            </a:r>
            <a:endParaRPr lang="en-CA" sz="3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C65C3B-5DC3-CD47-C374-E4D505663767}"/>
              </a:ext>
            </a:extLst>
          </p:cNvPr>
          <p:cNvSpPr txBox="1"/>
          <p:nvPr/>
        </p:nvSpPr>
        <p:spPr>
          <a:xfrm>
            <a:off x="557556" y="812618"/>
            <a:ext cx="90002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HO: There is no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association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 between STROKE and GENDER;</a:t>
            </a:r>
          </a:p>
          <a:p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H1: There is an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association</a:t>
            </a: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 between STROKE and GENDER;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38565-9CA8-C610-0DC9-2FD7A58FC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76" y="1538141"/>
            <a:ext cx="7192379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2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8CC44-9255-1D8A-B479-090B3FC28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FD43D7F-2026-73A9-7E69-7D2F0190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12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E5B0D4-A249-325E-D316-C0E4C6CE49AF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Correlation Analysis: </a:t>
            </a:r>
            <a:r>
              <a:rPr lang="en-CA" sz="2800" b="1" dirty="0">
                <a:solidFill>
                  <a:schemeClr val="bg1"/>
                </a:solidFill>
              </a:rPr>
              <a:t>Numeric Data – ‘age’, ‘</a:t>
            </a:r>
            <a:r>
              <a:rPr lang="en-CA" sz="2800" b="1" dirty="0" err="1">
                <a:solidFill>
                  <a:schemeClr val="bg1"/>
                </a:solidFill>
              </a:rPr>
              <a:t>avg_glucose_level</a:t>
            </a:r>
            <a:r>
              <a:rPr lang="en-CA" sz="2800" b="1" dirty="0">
                <a:solidFill>
                  <a:schemeClr val="bg1"/>
                </a:solidFill>
              </a:rPr>
              <a:t>’, ‘</a:t>
            </a:r>
            <a:r>
              <a:rPr lang="en-CA" sz="2800" b="1" dirty="0" err="1">
                <a:solidFill>
                  <a:schemeClr val="bg1"/>
                </a:solidFill>
              </a:rPr>
              <a:t>bmi</a:t>
            </a:r>
            <a:r>
              <a:rPr lang="en-CA" sz="2800" b="1" dirty="0">
                <a:solidFill>
                  <a:schemeClr val="bg1"/>
                </a:solidFill>
              </a:rPr>
              <a:t>’</a:t>
            </a:r>
            <a:endParaRPr lang="en-CA" sz="3600" b="1" dirty="0">
              <a:solidFill>
                <a:schemeClr val="bg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EE9FAB6-EB19-F2ED-8A34-066141A69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82"/>
          <a:stretch/>
        </p:blipFill>
        <p:spPr bwMode="auto">
          <a:xfrm>
            <a:off x="405105" y="1193185"/>
            <a:ext cx="5686132" cy="488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9FB070-7AEF-E943-3B04-F925A42A0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093" y="1193185"/>
            <a:ext cx="5285292" cy="1156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930AD8-EB7C-79B4-342D-40091A3F2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2622" y="2637864"/>
            <a:ext cx="5470234" cy="55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2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FC196-C482-D3E4-F1E1-69A72DD7B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9CFC596-A186-4261-1CD1-A81D4DD6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13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402AE6-6650-9B6B-E775-0F47501A23EB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Correlation Analysis: </a:t>
            </a:r>
            <a:r>
              <a:rPr lang="en-CA" sz="2800" b="1" dirty="0">
                <a:solidFill>
                  <a:schemeClr val="bg1"/>
                </a:solidFill>
              </a:rPr>
              <a:t>Numeric Data – ‘age’, ‘</a:t>
            </a:r>
            <a:r>
              <a:rPr lang="en-CA" sz="2800" b="1" dirty="0" err="1">
                <a:solidFill>
                  <a:schemeClr val="bg1"/>
                </a:solidFill>
              </a:rPr>
              <a:t>avg_glucose_level</a:t>
            </a:r>
            <a:r>
              <a:rPr lang="en-CA" sz="2800" b="1" dirty="0">
                <a:solidFill>
                  <a:schemeClr val="bg1"/>
                </a:solidFill>
              </a:rPr>
              <a:t>’, ‘</a:t>
            </a:r>
            <a:r>
              <a:rPr lang="en-CA" sz="2800" b="1" dirty="0" err="1">
                <a:solidFill>
                  <a:schemeClr val="bg1"/>
                </a:solidFill>
              </a:rPr>
              <a:t>bmi</a:t>
            </a:r>
            <a:r>
              <a:rPr lang="en-CA" sz="2800" b="1" dirty="0">
                <a:solidFill>
                  <a:schemeClr val="bg1"/>
                </a:solidFill>
              </a:rPr>
              <a:t>’</a:t>
            </a:r>
            <a:endParaRPr lang="en-CA" sz="3600" b="1" dirty="0">
              <a:solidFill>
                <a:schemeClr val="bg1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E88765E-A5F1-7586-4FD2-DEF793322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914283"/>
            <a:ext cx="497205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D32AFD5-417E-39B2-28FB-A79499AA4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51" y="999733"/>
            <a:ext cx="504825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A6B1CF-3A28-868E-915C-3485C44E4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062" y="5296395"/>
            <a:ext cx="4134427" cy="1267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6AF0F8-0208-4AF0-F5BD-6EC5D06CC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061" y="5371708"/>
            <a:ext cx="4124901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9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57486-FF6A-BBC8-AC13-4D33D30BF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0402DBB-C639-7664-53E8-22E8F0FB1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14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819E60-D266-1794-3308-BEA92B7BAFE0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Bivariate Analysis: </a:t>
            </a:r>
            <a:r>
              <a:rPr lang="en-CA" sz="2800" b="1" dirty="0">
                <a:solidFill>
                  <a:schemeClr val="bg1"/>
                </a:solidFill>
              </a:rPr>
              <a:t>T-Test/Mann Whitney-U – Avg. Glucose Level vs Stroke</a:t>
            </a:r>
            <a:endParaRPr lang="en-CA" sz="3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C9F591-682A-1737-E24D-523081C4417B}"/>
              </a:ext>
            </a:extLst>
          </p:cNvPr>
          <p:cNvSpPr txBox="1"/>
          <p:nvPr/>
        </p:nvSpPr>
        <p:spPr>
          <a:xfrm>
            <a:off x="133350" y="812618"/>
            <a:ext cx="120586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*HO: The mean of 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Avg.glucose_level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is equal between people with and without stroke.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*H1: The mean of 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Avg.glucose_level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is not equal between people with and without stroke.</a:t>
            </a:r>
          </a:p>
          <a:p>
            <a:endParaRPr lang="en-US" sz="16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US" sz="16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2EDC9-2309-B25E-42DD-903445458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596" y="1573533"/>
            <a:ext cx="4279940" cy="1349458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37C6DAF4-2C3F-0770-655E-50CB0FE01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71" y="1565259"/>
            <a:ext cx="5343525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02DE4E-2C32-4850-3905-2E2D75FD1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317" y="2994159"/>
            <a:ext cx="3209784" cy="22390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EA4F24-4000-E475-2BB3-093818302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611" y="5332628"/>
            <a:ext cx="3343376" cy="1200188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CF26495C-3F30-CDC7-9A5A-4A1769F8F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49" y="3110214"/>
            <a:ext cx="2208514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Stroke is an independent group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58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FEAED-D351-3BC9-5535-C6EB4A7AF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180D900-CAE7-65D1-C509-49E7BECC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15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FA7889-4849-CCB7-069B-1FEC17DD0267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Bivariate Analysis: </a:t>
            </a:r>
            <a:r>
              <a:rPr lang="en-CA" sz="2800" b="1" dirty="0">
                <a:solidFill>
                  <a:schemeClr val="bg1"/>
                </a:solidFill>
              </a:rPr>
              <a:t>T-Test/Mann Whitney-U – Avg. Glucose Level vs Stroke</a:t>
            </a:r>
            <a:endParaRPr lang="en-CA" sz="3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38308D-0D2B-7310-BEDE-B1720854C6F6}"/>
              </a:ext>
            </a:extLst>
          </p:cNvPr>
          <p:cNvSpPr txBox="1"/>
          <p:nvPr/>
        </p:nvSpPr>
        <p:spPr>
          <a:xfrm>
            <a:off x="133350" y="812618"/>
            <a:ext cx="120586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*HO: The mean of 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Avg.glucose_level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is equal between people with and without stroke.</a:t>
            </a:r>
          </a:p>
          <a:p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*H1: The mean of </a:t>
            </a:r>
            <a:r>
              <a:rPr lang="en-US" sz="16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Avg.glucose_level</a:t>
            </a:r>
            <a:r>
              <a:rPr 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 is not equal between people with and without stroke.</a:t>
            </a:r>
          </a:p>
          <a:p>
            <a:endParaRPr lang="en-US" sz="16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US" sz="1600" b="1" dirty="0">
              <a:solidFill>
                <a:srgbClr val="008000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5EECF951-5194-66FF-5771-C353437EC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091" y="1969028"/>
            <a:ext cx="5975611" cy="2462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Mann-Whitney U test:  statistic=45752.0000 </a:t>
            </a:r>
            <a:r>
              <a:rPr lang="en-US" altLang="en-US" sz="1600" b="1" dirty="0">
                <a:latin typeface="var(--jp-code-font-family)"/>
              </a:rPr>
              <a:t>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p-value =0.0000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7CF21-D1FC-5181-0B00-3076292E230A}"/>
              </a:ext>
            </a:extLst>
          </p:cNvPr>
          <p:cNvSpPr txBox="1"/>
          <p:nvPr/>
        </p:nvSpPr>
        <p:spPr>
          <a:xfrm>
            <a:off x="517687" y="2459379"/>
            <a:ext cx="71651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Decision and Conclusion</a:t>
            </a:r>
          </a:p>
          <a:p>
            <a:r>
              <a:rPr lang="en-US" sz="1800" dirty="0"/>
              <a:t>Since the p-value &lt; 0.05 for the Mann Whitney U test, we </a:t>
            </a:r>
            <a:r>
              <a:rPr lang="en-US" sz="1800" b="1" dirty="0"/>
              <a:t>reject the null hypothesis </a:t>
            </a:r>
            <a:r>
              <a:rPr lang="en-US" sz="1800" dirty="0"/>
              <a:t>and </a:t>
            </a:r>
            <a:r>
              <a:rPr lang="en-US" sz="1800" b="1" dirty="0"/>
              <a:t>conclude that people with and without stroke have a statistically significant difference in their average Glucose Level.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2643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60817-5C69-9E3D-4BFE-0CB3F7B22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9917E1BA-9AB2-9A7B-07B1-F4689B671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1"/>
          <a:stretch/>
        </p:blipFill>
        <p:spPr bwMode="auto">
          <a:xfrm>
            <a:off x="5616705" y="576662"/>
            <a:ext cx="6157274" cy="587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A6DC3DB-A807-C0A2-59E1-5C2D7B77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16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5CD168-189D-7EDE-DD99-D6147224B485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Bivariate Analysis: </a:t>
            </a:r>
            <a:r>
              <a:rPr lang="en-CA" sz="2800" b="1" dirty="0">
                <a:solidFill>
                  <a:schemeClr val="bg1"/>
                </a:solidFill>
              </a:rPr>
              <a:t>Anova  – Avg. Glucose Level by Work Type(Multi Level)</a:t>
            </a:r>
            <a:endParaRPr lang="en-CA" sz="36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BF949C-4B16-959D-2242-B6B43D1415E0}"/>
              </a:ext>
            </a:extLst>
          </p:cNvPr>
          <p:cNvSpPr txBox="1"/>
          <p:nvPr/>
        </p:nvSpPr>
        <p:spPr>
          <a:xfrm>
            <a:off x="133351" y="910575"/>
            <a:ext cx="54833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*H0: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There is no difference between 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the mean average glucose levels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for all work types;</a:t>
            </a:r>
          </a:p>
          <a:p>
            <a:endParaRPr lang="en-US" b="1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*H1: </a:t>
            </a:r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There is a difference between the 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mean average glucose levels for 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at-least one work type compared </a:t>
            </a:r>
          </a:p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     to the others.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FD160-6B54-B08F-F71A-BD503EAE0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56" y="3617643"/>
            <a:ext cx="5334744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32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5E3B3-F582-5639-3D80-2DC54F854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37DD37A-7FBA-6D92-64F0-B29F5BAB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17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CD83495-BA8F-784C-8287-F49CD8DF983F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Bivariate Analysis: </a:t>
            </a:r>
            <a:r>
              <a:rPr lang="en-CA" sz="2800" b="1" dirty="0">
                <a:solidFill>
                  <a:schemeClr val="bg1"/>
                </a:solidFill>
              </a:rPr>
              <a:t>Anova  – Avg. Glucose Level by Work Type(Multi Level)</a:t>
            </a:r>
            <a:endParaRPr lang="en-CA" sz="36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35FA96-9BA2-D6F5-CF6E-76BB99363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17" y="910858"/>
            <a:ext cx="6049219" cy="52680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5EF2E2-2086-0DA3-4903-CFDD13F3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836" y="910858"/>
            <a:ext cx="4010585" cy="16099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2932FA-19EF-EE6E-7709-E141E6362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836" y="2698240"/>
            <a:ext cx="4401164" cy="609685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CFCF0DD2-10B3-DB1C-FD5D-117575520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836" y="3305890"/>
            <a:ext cx="4821634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8000"/>
                </a:solidFill>
                <a:latin typeface="Courier New" panose="02070309020205020404" pitchFamily="49" charset="0"/>
              </a:rPr>
              <a:t>Since, Anova assumptions are not fully met, I chose to perform Kruskal Wallis Test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D25F915-690E-9B8A-E238-3038668B2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6836" y="4230956"/>
            <a:ext cx="4736793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Performing Kruskal-Wallis test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Kruskal-Wallis statistic: 16.0352, p-value=0.0011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𝐻0: The medians of all groups are equal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i="1" dirty="0"/>
              <a:t>H1: At least one group's median is different from the others.</a:t>
            </a:r>
            <a:endParaRPr kumimoji="0" lang="en-US" altLang="en-US" sz="11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Since p-value &lt; 0.05, we reject the null hypothesis, means that the medians of group are not equal.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Null hypothesis </a:t>
            </a:r>
          </a:p>
        </p:txBody>
      </p:sp>
    </p:spTree>
    <p:extLst>
      <p:ext uri="{BB962C8B-B14F-4D97-AF65-F5344CB8AC3E}">
        <p14:creationId xmlns:p14="http://schemas.microsoft.com/office/powerpoint/2010/main" val="2465757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80327-BB84-CB79-B112-47B7593CF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C7743A-EDC8-7F39-4A19-BBE119D7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18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4BF2F8-BCA5-8186-B759-95E09839D13C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Collinearity and Multicollinearity : </a:t>
            </a:r>
            <a:r>
              <a:rPr lang="en-CA" sz="2800" b="1" dirty="0">
                <a:solidFill>
                  <a:schemeClr val="bg1"/>
                </a:solidFill>
              </a:rPr>
              <a:t>Numerical Features</a:t>
            </a:r>
            <a:endParaRPr lang="en-CA" sz="3600" b="1" dirty="0">
              <a:solidFill>
                <a:schemeClr val="bg1"/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A3362B9-315B-C27D-5238-F0278D9F6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920908"/>
            <a:ext cx="5673618" cy="460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957990-EADF-9C14-C6E7-6F745348AB29}"/>
              </a:ext>
            </a:extLst>
          </p:cNvPr>
          <p:cNvSpPr txBox="1"/>
          <p:nvPr/>
        </p:nvSpPr>
        <p:spPr>
          <a:xfrm>
            <a:off x="397499" y="5713257"/>
            <a:ext cx="5409469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>
                <a:solidFill>
                  <a:srgbClr val="008000"/>
                </a:solidFill>
                <a:latin typeface="Courier New" panose="02070309020205020404" pitchFamily="49" charset="0"/>
              </a:defRPr>
            </a:lvl1pPr>
          </a:lstStyle>
          <a:p>
            <a:r>
              <a:rPr lang="en-US" dirty="0"/>
              <a:t>Perusal of above heatmap explains us that there is no significant correlation in above variables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04A73E-A6F0-BA5B-2F73-FE35AE61E447}"/>
              </a:ext>
            </a:extLst>
          </p:cNvPr>
          <p:cNvSpPr txBox="1"/>
          <p:nvPr/>
        </p:nvSpPr>
        <p:spPr>
          <a:xfrm>
            <a:off x="6096000" y="920908"/>
            <a:ext cx="5885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dirty="0"/>
              <a:t>Check Multi Collinearity using VIF (variance Inflation Factor)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DC410D-715B-64E6-08AF-6BFEF5B44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117" y="1574461"/>
            <a:ext cx="4050440" cy="1289806"/>
          </a:xfrm>
          <a:prstGeom prst="rect">
            <a:avLst/>
          </a:prstGeom>
        </p:spPr>
      </p:pic>
      <p:sp>
        <p:nvSpPr>
          <p:cNvPr id="15" name="Rectangle 4">
            <a:extLst>
              <a:ext uri="{FF2B5EF4-FFF2-40B4-BE49-F238E27FC236}">
                <a16:creationId xmlns:a16="http://schemas.microsoft.com/office/drawing/2014/main" id="{6E91B02C-31EB-EC3C-90DC-935895AF7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3CF09F-77BF-C338-5BF7-7D92CF803B46}"/>
              </a:ext>
            </a:extLst>
          </p:cNvPr>
          <p:cNvSpPr txBox="1"/>
          <p:nvPr/>
        </p:nvSpPr>
        <p:spPr>
          <a:xfrm>
            <a:off x="6919247" y="3417216"/>
            <a:ext cx="4238974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>
                <a:solidFill>
                  <a:srgbClr val="008000"/>
                </a:solidFill>
                <a:latin typeface="Courier New" panose="02070309020205020404" pitchFamily="49" charset="0"/>
              </a:defRPr>
            </a:lvl1pPr>
          </a:lstStyle>
          <a:p>
            <a:r>
              <a:rPr lang="en-US" altLang="en-US" dirty="0"/>
              <a:t>There are 0 variables with VIF score greater than 10. No action is required </a:t>
            </a:r>
          </a:p>
        </p:txBody>
      </p:sp>
    </p:spTree>
    <p:extLst>
      <p:ext uri="{BB962C8B-B14F-4D97-AF65-F5344CB8AC3E}">
        <p14:creationId xmlns:p14="http://schemas.microsoft.com/office/powerpoint/2010/main" val="3165325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B275C-7E24-E778-1A80-D26BECE17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951FAF3-EA9F-DCB9-B41B-3B4A66E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19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ACF2D0-B316-6A08-EA13-DE4DB7447F05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Encoding Categorical Features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8C32811-697F-646E-73C4-F5C238980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033CE8-8AEF-7984-19DC-EA1412AB3B8D}"/>
              </a:ext>
            </a:extLst>
          </p:cNvPr>
          <p:cNvSpPr txBox="1"/>
          <p:nvPr/>
        </p:nvSpPr>
        <p:spPr>
          <a:xfrm>
            <a:off x="218191" y="853541"/>
            <a:ext cx="11915775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 b="1">
                <a:solidFill>
                  <a:srgbClr val="008000"/>
                </a:solidFill>
                <a:latin typeface="Courier New" panose="02070309020205020404" pitchFamily="49" charset="0"/>
              </a:defRPr>
            </a:lvl1pPr>
          </a:lstStyle>
          <a:p>
            <a:r>
              <a:rPr lang="en-US" dirty="0"/>
              <a:t>This is required for models like linear regression to avoid the problem of high collinearity </a:t>
            </a:r>
          </a:p>
          <a:p>
            <a:r>
              <a:rPr lang="en-US" dirty="0"/>
              <a:t>amongst independent variables. I chose One hot encoding using ‘</a:t>
            </a:r>
            <a:r>
              <a:rPr lang="en-US" dirty="0" err="1"/>
              <a:t>get_dummies</a:t>
            </a:r>
            <a:r>
              <a:rPr lang="en-US" dirty="0"/>
              <a:t>’ function in Pandas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D9F172-54B2-E165-C078-1A36A87B0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816" y="1651114"/>
            <a:ext cx="5345784" cy="488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A96929-252F-684C-18C9-C6DB9E1A21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31"/>
          <a:stretch/>
        </p:blipFill>
        <p:spPr>
          <a:xfrm>
            <a:off x="200025" y="1066799"/>
            <a:ext cx="11791950" cy="447392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70A65F6-7F10-FC41-07EF-8C2DACC3B83A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Executive Summary </a:t>
            </a:r>
          </a:p>
        </p:txBody>
      </p:sp>
    </p:spTree>
    <p:extLst>
      <p:ext uri="{BB962C8B-B14F-4D97-AF65-F5344CB8AC3E}">
        <p14:creationId xmlns:p14="http://schemas.microsoft.com/office/powerpoint/2010/main" val="547990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C5979-03FC-7317-B5B0-DEDD6CC2A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4CE0B2C-68C1-3922-E95A-816C9CFA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20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45D923-6228-90F3-551C-2C3833E27106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Split Dataset into Train Test Data </a:t>
            </a:r>
            <a:r>
              <a:rPr lang="en-CA" sz="2800" b="1" dirty="0">
                <a:solidFill>
                  <a:schemeClr val="bg1"/>
                </a:solidFill>
              </a:rPr>
              <a:t>(Test size: 20%)</a:t>
            </a:r>
            <a:endParaRPr lang="en-CA" sz="3600" b="1" dirty="0">
              <a:solidFill>
                <a:schemeClr val="bg1"/>
              </a:solidFill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4B41D573-05E8-1BBC-E7FD-CC89FA774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3802AD-0621-06FF-4BDD-8E46998E0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30" y="812102"/>
            <a:ext cx="3029373" cy="10860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D41FAD-8953-CF56-E7D9-D11C7EA9F177}"/>
              </a:ext>
            </a:extLst>
          </p:cNvPr>
          <p:cNvSpPr txBox="1"/>
          <p:nvPr/>
        </p:nvSpPr>
        <p:spPr>
          <a:xfrm>
            <a:off x="354404" y="2443425"/>
            <a:ext cx="6122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1" i="0" dirty="0">
                <a:effectLst/>
                <a:latin typeface="system-ui"/>
              </a:rPr>
              <a:t>X TRAIN DATA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FFE73B-7B2A-EE8F-2C65-EF5575382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83" y="2917843"/>
            <a:ext cx="11330034" cy="211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14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E510E-276B-57DD-FD9C-36AD73D35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A4DFEF0-B929-D948-B82F-03835356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21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92546A-49F5-F6BC-B845-AE4F74C9EC8E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Split Dataset into Train Test Data </a:t>
            </a:r>
            <a:r>
              <a:rPr lang="en-CA" sz="2800" b="1" dirty="0">
                <a:solidFill>
                  <a:schemeClr val="bg1"/>
                </a:solidFill>
              </a:rPr>
              <a:t>(Test size: 20%)</a:t>
            </a:r>
            <a:endParaRPr lang="en-CA" sz="3600" b="1" dirty="0">
              <a:solidFill>
                <a:schemeClr val="bg1"/>
              </a:solidFill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9C43EF1F-073A-CBA9-0B4A-FB92DDD4D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8755B7-BCDB-C86F-9148-136CE3F3E0FC}"/>
              </a:ext>
            </a:extLst>
          </p:cNvPr>
          <p:cNvSpPr txBox="1"/>
          <p:nvPr/>
        </p:nvSpPr>
        <p:spPr>
          <a:xfrm>
            <a:off x="260136" y="1123485"/>
            <a:ext cx="4132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1" dirty="0">
                <a:latin typeface="system-ui"/>
              </a:rPr>
              <a:t>Scaled </a:t>
            </a:r>
            <a:r>
              <a:rPr lang="en-CA" b="1" dirty="0" err="1">
                <a:latin typeface="system-ui"/>
              </a:rPr>
              <a:t>X_train</a:t>
            </a:r>
            <a:r>
              <a:rPr lang="en-CA" b="1" dirty="0">
                <a:latin typeface="system-ui"/>
              </a:rPr>
              <a:t> data</a:t>
            </a:r>
            <a:endParaRPr lang="en-CA" b="1" i="0" dirty="0">
              <a:effectLst/>
              <a:latin typeface="system-u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CADA16-C679-3213-90ED-8C27904CC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1816888"/>
            <a:ext cx="5973009" cy="26578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CC0041-18CF-9BEA-6BDA-6C454B182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359" y="1750204"/>
            <a:ext cx="5649113" cy="27245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A267F5-0A43-BA38-4A11-5617493D4DC7}"/>
              </a:ext>
            </a:extLst>
          </p:cNvPr>
          <p:cNvSpPr txBox="1"/>
          <p:nvPr/>
        </p:nvSpPr>
        <p:spPr>
          <a:xfrm>
            <a:off x="6209635" y="1123485"/>
            <a:ext cx="4132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b="1" dirty="0">
                <a:latin typeface="system-ui"/>
              </a:rPr>
              <a:t>Scaled </a:t>
            </a:r>
            <a:r>
              <a:rPr lang="en-CA" b="1" dirty="0" err="1">
                <a:latin typeface="system-ui"/>
              </a:rPr>
              <a:t>X_test</a:t>
            </a:r>
            <a:r>
              <a:rPr lang="en-CA" b="1" dirty="0">
                <a:latin typeface="system-ui"/>
              </a:rPr>
              <a:t> data</a:t>
            </a:r>
            <a:endParaRPr lang="en-CA" b="1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08974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51BA1-1481-1D9E-EE8B-058BB8087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98AFCAA-D1DE-6509-3F79-FB41382D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22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CD6097-4AD6-6573-8A82-F8B2BEC98D8A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i="0" dirty="0">
                <a:effectLst/>
                <a:latin typeface="system-ui"/>
              </a:rPr>
              <a:t>LOGISTIC REGRESSION AND DECISION TREE ANALYSIS</a:t>
            </a:r>
          </a:p>
          <a:p>
            <a:r>
              <a:rPr lang="en-CA" sz="3600" b="1" dirty="0">
                <a:solidFill>
                  <a:schemeClr val="bg1"/>
                </a:solidFill>
              </a:rPr>
              <a:t>Logistic Regression and Decision Tree Classifier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2D25BFD9-5A10-96F8-61F1-50B69669A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6AFF7-6BFC-2780-E707-D4B91FF75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84" y="1026800"/>
            <a:ext cx="4934639" cy="32961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633E58-8387-2490-CDF5-0D7A990E3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382" y="1068366"/>
            <a:ext cx="5680806" cy="472126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A0204AE-0F94-A5F8-F2A1-13DC34848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3462C1-9328-4496-3959-73BA726AE9A5}"/>
              </a:ext>
            </a:extLst>
          </p:cNvPr>
          <p:cNvSpPr txBox="1"/>
          <p:nvPr/>
        </p:nvSpPr>
        <p:spPr>
          <a:xfrm>
            <a:off x="260167" y="6011475"/>
            <a:ext cx="6103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The cross-validation results suggest that the logistic regression model is performing well and generalizes effectively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98C956-5335-5476-E924-DB31D3D0DA70}"/>
              </a:ext>
            </a:extLst>
          </p:cNvPr>
          <p:cNvSpPr/>
          <p:nvPr/>
        </p:nvSpPr>
        <p:spPr>
          <a:xfrm>
            <a:off x="253884" y="2997724"/>
            <a:ext cx="2913522" cy="53732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979D48-F446-C50C-09E6-EC3410604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884" y="4376507"/>
            <a:ext cx="5363323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25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03DA6-29BC-DBC0-D283-E9EE45E1F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9DE5B24-5DB6-6815-D07E-D99FE4BD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23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48C0F92-444B-4EBE-2E75-1CD5109E08DF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i="0" dirty="0">
                <a:effectLst/>
                <a:latin typeface="system-ui"/>
              </a:rPr>
              <a:t>LOGISTIC REGRESSION AND DECISION TREE ANALYSIS</a:t>
            </a:r>
          </a:p>
          <a:p>
            <a:r>
              <a:rPr lang="en-CA" sz="3600" b="1" dirty="0">
                <a:solidFill>
                  <a:schemeClr val="bg1"/>
                </a:solidFill>
              </a:rPr>
              <a:t>Logistic Regression and Decision Tree Classifier 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66AF1AA-3840-F088-9A98-31E97EEE7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08F707-5590-A235-59BE-B4112EA69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677" y="1047417"/>
            <a:ext cx="5115639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62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BE88D-FA3E-26DA-91D3-08E67D8E0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CEE04FF-801D-F981-15B3-D760044BF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24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D92E176-E336-34AB-4673-F9752B565A70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i="0" dirty="0">
                <a:effectLst/>
                <a:latin typeface="system-ui"/>
              </a:rPr>
              <a:t>LOGISTIC REGRESSION AND DECISION TREE ANALYSIS</a:t>
            </a:r>
          </a:p>
          <a:p>
            <a:r>
              <a:rPr lang="en-CA" sz="3600" b="1" dirty="0">
                <a:solidFill>
                  <a:schemeClr val="bg1"/>
                </a:solidFill>
              </a:rPr>
              <a:t>Logistic Regression and Decision Tree Classifier 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29149F0-8E8F-7045-CB28-477B4B863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F8433-AAB4-C610-404F-3FEA89907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1736"/>
            <a:ext cx="12192000" cy="553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741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A960C-7FDB-46D9-F32D-2A5F2E977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9129EEA4-7324-5A39-766E-D5850097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25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E909F2-FE7D-4199-F1E3-47726F5B6AB4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Overfitting Check: Compare Training &amp; Test Accuracy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C98A0D-4653-3F91-368B-71590C6FF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53" y="1078936"/>
            <a:ext cx="3391373" cy="15146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D81D90-1728-B2B3-0B48-F79537BF0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65" y="2939132"/>
            <a:ext cx="10136015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58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92C71-11BE-DAF1-8462-8AE22ED23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509EAE53-1DC3-40D2-A019-8EAC919E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26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221D8A-D5F6-C6B5-F8B1-B365A730965F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Linear Regression and Regression Tree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887E7B-05FC-0567-FC6C-C5D932BD6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36" y="1053276"/>
            <a:ext cx="11175362" cy="2303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A6A3D6-7A53-AEBD-36BF-B9BFD928B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31" y="3834426"/>
            <a:ext cx="11023012" cy="227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629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8EEAD-565D-7576-65FB-C6E21DB43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F5F0C18-148D-018B-F6C4-CB1F35F9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27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FED7ADF-4395-9493-5326-B476518BB933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Linear Regression and Regression Tree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697D74-52CE-FFE2-3267-EF74712C7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276" y="808314"/>
            <a:ext cx="6767448" cy="591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60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6B65E-7F77-8706-ADC6-3CC2E9E10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ECDF1F2-7C69-A4A9-1802-5A9669BF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28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3982D7B-BA65-7B56-F5E4-353B78C9DE64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Linear Regression and Regression Tree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1ABF8D-7950-CE97-0A45-0896B0060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609" y="917897"/>
            <a:ext cx="9064108" cy="479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05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D3F2C-E366-5FA9-A8ED-894BA0979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5BD49BE-8B96-D08A-F0A9-6E124884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29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D7EE4C-A15D-95CC-AF6B-C0A0AFBC4447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Linear Regression and Regression Tree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DD2990-7633-5564-6428-196B44272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114" y="781079"/>
            <a:ext cx="7030431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5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9E4A8D0-32A5-5E1F-B5A4-15D9D6494A6C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Summary of Dataset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03CD310-5486-18E8-A2A9-8D25E0FF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3</a:t>
            </a:fld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E59EF1-F1BC-961F-E098-571EA28519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484"/>
          <a:stretch/>
        </p:blipFill>
        <p:spPr>
          <a:xfrm>
            <a:off x="133350" y="1100888"/>
            <a:ext cx="11401425" cy="429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76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4C0FC-5A35-FFA8-1568-69A67AD55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EF20703-19A2-7516-B418-A8808336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30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2CC01C-203B-44DA-5B79-EE5D36987E5E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Linear Regression and Regression Tree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4E29B7-4455-169F-14DA-B38301DA3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69" y="1086701"/>
            <a:ext cx="2362530" cy="943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3568E7-4AAF-482D-A97B-6BED4AAC2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759" y="894996"/>
            <a:ext cx="6144482" cy="5068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6FAE63-C0F9-0BF6-B631-ADCC751EC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11" y="2562716"/>
            <a:ext cx="247684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380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A1FB4-1D81-D73C-DCB6-69BED2C7F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6B29C7-3CF7-F5F6-F276-445767FE3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529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0C8137-C092-DCBF-C200-062ADF052ED2}"/>
              </a:ext>
            </a:extLst>
          </p:cNvPr>
          <p:cNvSpPr txBox="1"/>
          <p:nvPr/>
        </p:nvSpPr>
        <p:spPr>
          <a:xfrm>
            <a:off x="0" y="3505200"/>
            <a:ext cx="121253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4800" b="1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04432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12DBB-6F60-DD99-7296-86DFA5035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358B29E-8DEA-6576-EE93-3EE3D91D1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4</a:t>
            </a:fld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C1FFB1-B946-9639-DDCF-D4C2328BC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3" y="1085523"/>
            <a:ext cx="11269648" cy="2343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8E59A0-A5A7-D807-AE34-D2A2DD2FE7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831"/>
          <a:stretch/>
        </p:blipFill>
        <p:spPr>
          <a:xfrm>
            <a:off x="546913" y="3638223"/>
            <a:ext cx="11088647" cy="224839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817EAC4-2CA7-8948-384E-0AFAFDE9EE45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Head and Tail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153741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D6A82-D49B-8D18-3FB3-1931AB98A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A51B4D4-FFDD-1CF7-A2D8-543760F4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5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345095-84BA-AEDC-66C8-DC1C209952BE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Data Types                                                Missing Entries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62381A-886F-E371-11FA-645BE204C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5" y="1476376"/>
            <a:ext cx="3680038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D39C23-E589-8009-11CE-682187F49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087" y="1476376"/>
            <a:ext cx="3016113" cy="365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54E875-5989-CF91-2ED2-234749850BD5}"/>
              </a:ext>
            </a:extLst>
          </p:cNvPr>
          <p:cNvSpPr txBox="1"/>
          <p:nvPr/>
        </p:nvSpPr>
        <p:spPr>
          <a:xfrm>
            <a:off x="6966087" y="5375831"/>
            <a:ext cx="61245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sz="1600" b="1" i="0" dirty="0">
                <a:effectLst/>
                <a:latin typeface="system-ui"/>
              </a:rPr>
              <a:t>Note: No Duplicated records</a:t>
            </a:r>
          </a:p>
        </p:txBody>
      </p:sp>
    </p:spTree>
    <p:extLst>
      <p:ext uri="{BB962C8B-B14F-4D97-AF65-F5344CB8AC3E}">
        <p14:creationId xmlns:p14="http://schemas.microsoft.com/office/powerpoint/2010/main" val="57490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2B1D6-D27E-F9B9-322F-92FB1C607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4B9442-0D09-8ED2-BF2E-A191F95114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35"/>
          <a:stretch/>
        </p:blipFill>
        <p:spPr>
          <a:xfrm>
            <a:off x="380112" y="901964"/>
            <a:ext cx="11441098" cy="4193667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F843BEC-BAC1-AB65-01D2-94234E01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6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3D0703-C690-5569-FE97-B213A9B0993D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Univariate Analysis: </a:t>
            </a:r>
            <a:r>
              <a:rPr lang="en-CA" sz="2800" b="1" dirty="0">
                <a:solidFill>
                  <a:schemeClr val="bg1"/>
                </a:solidFill>
              </a:rPr>
              <a:t>Numerical Data – ‘BMI’ Distribution</a:t>
            </a:r>
            <a:endParaRPr lang="en-CA" sz="36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308B46-B92E-EBBF-30E3-8F549B28E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48" y="5220300"/>
            <a:ext cx="10574226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6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B6CA6-8554-2C2F-B6ED-3BD5B6B00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606676E-3153-75E2-2947-C2B3D81EB7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9"/>
          <a:stretch/>
        </p:blipFill>
        <p:spPr bwMode="auto">
          <a:xfrm>
            <a:off x="6384500" y="2193078"/>
            <a:ext cx="5361298" cy="363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FD2150-0529-D8EC-07BE-0301CD193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02" y="1723137"/>
            <a:ext cx="4955064" cy="4227922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A12111B-AC23-0A97-DD3A-436A447C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7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EFE98A3-B4E8-C526-203C-AF9FCE33D599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Univariate Analysis: </a:t>
            </a:r>
            <a:r>
              <a:rPr lang="en-CA" sz="2800" b="1" dirty="0">
                <a:solidFill>
                  <a:schemeClr val="bg1"/>
                </a:solidFill>
              </a:rPr>
              <a:t>Categorical Data – Population Distribution by Work Type</a:t>
            </a:r>
            <a:endParaRPr lang="en-CA" sz="36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906A50-8FDB-ADBA-66C8-6444D9BD2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85" y="733426"/>
            <a:ext cx="4477375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8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E4565-FE19-2CA7-69C5-415BC2403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EB9C33B-79A8-7B84-FC89-6F6E28358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35" y="733426"/>
            <a:ext cx="9939092" cy="43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9CA760D-1EB1-751B-26E1-F6A581F3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8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5FD470-C271-5D32-2B06-D13AF5829543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Outlier Detection: </a:t>
            </a:r>
            <a:r>
              <a:rPr lang="en-CA" sz="2800" b="1" dirty="0">
                <a:solidFill>
                  <a:schemeClr val="bg1"/>
                </a:solidFill>
              </a:rPr>
              <a:t>Tukey Method</a:t>
            </a:r>
            <a:endParaRPr lang="en-CA" sz="36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FEFE0-6D13-7CAF-FC66-6C249B3A3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03" y="4851875"/>
            <a:ext cx="11686194" cy="167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08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AACA6-B261-7DD9-39E4-5A8AC9B1A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45DF56E-18CF-5817-8B2D-57F6CC41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9</a:t>
            </a:fld>
            <a:endParaRPr lang="en-C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23927D-553B-D296-070C-0CC0AEAEB204}"/>
              </a:ext>
            </a:extLst>
          </p:cNvPr>
          <p:cNvSpPr txBox="1">
            <a:spLocks/>
          </p:cNvSpPr>
          <p:nvPr/>
        </p:nvSpPr>
        <p:spPr>
          <a:xfrm>
            <a:off x="133350" y="136526"/>
            <a:ext cx="11915775" cy="596900"/>
          </a:xfrm>
          <a:prstGeom prst="rect">
            <a:avLst/>
          </a:prstGeom>
          <a:solidFill>
            <a:srgbClr val="01214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chemeClr val="bg1"/>
                </a:solidFill>
              </a:rPr>
              <a:t>Outlier Detection: </a:t>
            </a:r>
            <a:r>
              <a:rPr lang="en-CA" sz="2800" b="1" dirty="0">
                <a:solidFill>
                  <a:schemeClr val="bg1"/>
                </a:solidFill>
              </a:rPr>
              <a:t>Tukey Method</a:t>
            </a:r>
            <a:endParaRPr lang="en-CA" sz="36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ECFBD1-7A17-FFD3-2ECD-70FB944B1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58" y="3072026"/>
            <a:ext cx="3400106" cy="25113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BC26C6-D929-02FF-54A9-991D01E816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780"/>
          <a:stretch/>
        </p:blipFill>
        <p:spPr>
          <a:xfrm>
            <a:off x="177408" y="984978"/>
            <a:ext cx="11827658" cy="183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24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4297</TotalTime>
  <Words>716</Words>
  <Application>Microsoft Office PowerPoint</Application>
  <PresentationFormat>Widescreen</PresentationFormat>
  <Paragraphs>113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system-ui</vt:lpstr>
      <vt:lpstr>var(--jp-code-font-family)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Shirmila Hewapathirana</dc:creator>
  <cp:lastModifiedBy>Shirmila Hewapathirana</cp:lastModifiedBy>
  <cp:revision>442</cp:revision>
  <cp:lastPrinted>2024-11-14T04:03:35Z</cp:lastPrinted>
  <dcterms:created xsi:type="dcterms:W3CDTF">2024-11-13T17:31:53Z</dcterms:created>
  <dcterms:modified xsi:type="dcterms:W3CDTF">2025-08-06T21:33:04Z</dcterms:modified>
</cp:coreProperties>
</file>