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3" r:id="rId1"/>
  </p:sldMasterIdLst>
  <p:notesMasterIdLst>
    <p:notesMasterId r:id="rId22"/>
  </p:notesMasterIdLst>
  <p:sldIdLst>
    <p:sldId id="337" r:id="rId2"/>
    <p:sldId id="338" r:id="rId3"/>
    <p:sldId id="257" r:id="rId4"/>
    <p:sldId id="341" r:id="rId5"/>
    <p:sldId id="343" r:id="rId6"/>
    <p:sldId id="374" r:id="rId7"/>
    <p:sldId id="342" r:id="rId8"/>
    <p:sldId id="375" r:id="rId9"/>
    <p:sldId id="350" r:id="rId10"/>
    <p:sldId id="376" r:id="rId11"/>
    <p:sldId id="377" r:id="rId12"/>
    <p:sldId id="378" r:id="rId13"/>
    <p:sldId id="352" r:id="rId14"/>
    <p:sldId id="366" r:id="rId15"/>
    <p:sldId id="384" r:id="rId16"/>
    <p:sldId id="382" r:id="rId17"/>
    <p:sldId id="414" r:id="rId18"/>
    <p:sldId id="415" r:id="rId19"/>
    <p:sldId id="416" r:id="rId20"/>
    <p:sldId id="290" r:id="rId21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2141"/>
    <a:srgbClr val="2F5597"/>
    <a:srgbClr val="FFFF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1045" autoAdjust="0"/>
  </p:normalViewPr>
  <p:slideViewPr>
    <p:cSldViewPr snapToGrid="0">
      <p:cViewPr varScale="1">
        <p:scale>
          <a:sx n="66" d="100"/>
          <a:sy n="66" d="100"/>
        </p:scale>
        <p:origin x="1152" y="60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18EF07C-512F-47B2-AA3D-17C795D43972}" type="datetimeFigureOut">
              <a:rPr lang="en-CA" smtClean="0"/>
              <a:t>2025-04-06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ED88329-6574-4B8D-AD7F-833F510A3A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1417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EB75B-1CF7-9967-A792-15C6915E6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C6E932-BDE7-F4C9-0293-1B421C68F0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9C729D-1736-8BA3-1DAF-6CDFD29345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5A9B6-301A-183E-89D4-8746001C5D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88329-6574-4B8D-AD7F-833F510A3A29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6353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13615B-E31B-BB0F-9DBF-2CDE883B0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3CA07A-00EA-6C89-58AE-84BE21F8E8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3FD8A3-5362-398C-8664-584CD055AE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BD38E-2CCC-0EB5-4E32-28075FB9E6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88329-6574-4B8D-AD7F-833F510A3A29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4380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6106B7-3EB0-8BAA-6E07-70E520F956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E2EE03-E641-8CC9-CDCE-4AA5BE6466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AAA632-49E2-BA4A-D008-498C2AE5D3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7582E6-7870-B071-20CA-942D986860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88329-6574-4B8D-AD7F-833F510A3A29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4255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839E8-5CC3-C867-B514-056DDB905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F54EFE-F19C-FBFF-6CF5-347BAB09C9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A01FDB-7D4B-6127-A7A3-FC8FCEA7E0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>
              <a:lnSpc>
                <a:spcPts val="1800"/>
              </a:lnSpc>
              <a:buNone/>
            </a:pPr>
            <a:endParaRPr lang="en-CA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BDFD6-4ED0-7FBA-279E-449B6F4012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88329-6574-4B8D-AD7F-833F510A3A29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6855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677935-95D8-27FC-A70E-6B5423A07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1AC0F6-C176-63E6-3B1E-FA8855B8D7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47AB9B-FC50-71FB-2DCB-F88DFBAF0F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>
              <a:lnSpc>
                <a:spcPts val="1800"/>
              </a:lnSpc>
              <a:buNone/>
            </a:pPr>
            <a:endParaRPr lang="en-CA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E67E86-6F34-6B28-6D44-FA8D949DC2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88329-6574-4B8D-AD7F-833F510A3A29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2405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CDD3CF-2C33-3C2B-19D3-7484B3CE9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65E137-A4B6-7542-1559-A0048DBFF5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900DBB-D4AC-F258-5264-C8242945D0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>
              <a:lnSpc>
                <a:spcPts val="1800"/>
              </a:lnSpc>
              <a:buNone/>
            </a:pPr>
            <a:endParaRPr lang="en-CA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E5797-226F-EA8A-05DD-8A0CE31D67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88329-6574-4B8D-AD7F-833F510A3A29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0493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DD363-5339-6091-B869-FFBE8CE0B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47FFB-7363-ABAE-6A20-A28FFF01CE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62A04-CE21-E1C1-2800-9286A5FD2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77DD-C69D-44F9-80E9-D8E458541C1B}" type="datetimeFigureOut">
              <a:rPr lang="en-CA" smtClean="0"/>
              <a:t>2025-04-06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4FB74-1879-85D8-8C96-E0E24096C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8B476-010C-6831-BB6A-C35714AE9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6353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DDF4E-7D7F-DA1A-D1A9-4B4FCD51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542D4C-B570-E481-365D-7111CB54D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7B1D3-D023-9D5F-6396-799FFE4DE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77DD-C69D-44F9-80E9-D8E458541C1B}" type="datetimeFigureOut">
              <a:rPr lang="en-CA" smtClean="0"/>
              <a:t>2025-04-06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47450-22A1-DAE1-84BE-17D6BAC87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6469D-1C1F-3EDD-E29F-9F303F63F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283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F127CE-44BE-ADEE-57DC-03B0D74C87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EA14CB-6DAE-2EE4-750B-CBC0E560D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7DB1B-B81E-7DB6-73F9-93233CB17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77DD-C69D-44F9-80E9-D8E458541C1B}" type="datetimeFigureOut">
              <a:rPr lang="en-CA" smtClean="0"/>
              <a:t>2025-04-06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C1F77-ECA3-BB78-C8A7-AEC3D1566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4FEAA-1572-7231-7085-F8B11D1A1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871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AA4D4-67D8-390B-FB6A-031329B42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41D08-C352-8466-8A06-EC0A75BB0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2033A-F82F-EA40-6145-7C527E44F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77DD-C69D-44F9-80E9-D8E458541C1B}" type="datetimeFigureOut">
              <a:rPr lang="en-CA" smtClean="0"/>
              <a:t>2025-04-06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CEFE6-467E-5DC3-25C5-40B64B605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BEB19-5264-701A-E48B-DE7EB413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2888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AF9F9-E59D-69FC-9D37-C50FAE467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F5673-84A8-389A-D3E4-73D323616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793B9-A7AA-DA17-17DC-B671C8B21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77DD-C69D-44F9-80E9-D8E458541C1B}" type="datetimeFigureOut">
              <a:rPr lang="en-CA" smtClean="0"/>
              <a:t>2025-04-06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F7165-BBF8-0C22-E98C-A2A119FF4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A034A-81AB-CEE1-F106-85B81E6D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9633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CC638-5C2A-0715-BE14-C0F2BFE03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49ED8-E463-D1B0-67F3-ADBBE88B1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80105-3957-36E8-C07B-5013B21B9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2D71E-307A-8F59-C556-3DAB33D2B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77DD-C69D-44F9-80E9-D8E458541C1B}" type="datetimeFigureOut">
              <a:rPr lang="en-CA" smtClean="0"/>
              <a:t>2025-04-06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85447-FCFD-6CE4-F88E-D299830E6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A598B-97FB-A848-65F4-7C9337DA1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9795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DD8C3-3EE7-8D07-37D3-2DBC833C6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4F0AA-111D-540F-E7CD-BDB25CF13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32028-7FC1-AECE-0484-C5BDBD42F1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A22267-9580-66AE-8138-49CF5BD71A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17CBFB-170E-6DCF-C5F8-FBC2B937D1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71DC64-604A-52BD-8455-BEA7614C0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77DD-C69D-44F9-80E9-D8E458541C1B}" type="datetimeFigureOut">
              <a:rPr lang="en-CA" smtClean="0"/>
              <a:t>2025-04-06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F40F13-94D4-306E-97AD-25E967440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DE6664-ABE1-4FF1-C128-8B18C3B30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990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7269F-73BE-7982-9482-010332D8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D4F6F1-A9E3-EB51-129F-128E9D7B3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77DD-C69D-44F9-80E9-D8E458541C1B}" type="datetimeFigureOut">
              <a:rPr lang="en-CA" smtClean="0"/>
              <a:t>2025-04-06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72B95D-F1A2-E943-59BC-6CD139E9F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9CB746-CF47-2B5A-CEC3-EA8D23722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7883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155EAC-B0EE-327D-9B6E-1FE2C9EE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77DD-C69D-44F9-80E9-D8E458541C1B}" type="datetimeFigureOut">
              <a:rPr lang="en-CA" smtClean="0"/>
              <a:t>2025-04-06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027FB9-3E5B-CF5D-52A2-FB49930FC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28539-AB42-15CE-1544-C065D65CE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2029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F9996-3BF8-B9A1-9967-D6D5DA01A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41DC3-2346-774C-1342-8DB092E14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9C020B-F981-0619-61D9-0C8C329D4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F3A97-050B-FA06-4295-8685C0BB4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77DD-C69D-44F9-80E9-D8E458541C1B}" type="datetimeFigureOut">
              <a:rPr lang="en-CA" smtClean="0"/>
              <a:t>2025-04-06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A60F3-2B30-44B1-E258-3A12D2738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6039C-B691-70C9-2454-EDBB1D7AD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7955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6E8C2-A25E-5410-E663-CC168CF61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C7C11C-0707-6017-3722-155BFF9B1F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3FD79F-DE9D-3332-9FB2-2CA90ADBD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5E979-5881-EBB2-6FAF-EBED4204A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77DD-C69D-44F9-80E9-D8E458541C1B}" type="datetimeFigureOut">
              <a:rPr lang="en-CA" smtClean="0"/>
              <a:t>2025-04-06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F23A2-6C05-410A-176C-96B58FB24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BFEEE-F7B5-DE14-25F9-13DF39481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6568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0BBE85-CA7A-6CB6-550F-E81A202BF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F010F-2296-F2D7-A017-FF627E9FF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A5506-1932-EBBB-987E-5BAA5E6304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F77DD-C69D-44F9-80E9-D8E458541C1B}" type="datetimeFigureOut">
              <a:rPr lang="en-CA" smtClean="0"/>
              <a:t>2025-04-06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9DF72-A422-C5A2-9346-7E0E5EA10C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BB20D-EA21-D6B4-BAD5-204799514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40AA7-77E8-4AB0-ABFE-16BEB06571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1136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E5926816-7DDF-8BD8-F2AC-8EC390394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9428" y="-9428"/>
            <a:ext cx="12547293" cy="6949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3EA59C-5EFF-5E57-EF96-0922D7049934}"/>
              </a:ext>
            </a:extLst>
          </p:cNvPr>
          <p:cNvSpPr txBox="1"/>
          <p:nvPr/>
        </p:nvSpPr>
        <p:spPr>
          <a:xfrm>
            <a:off x="145907" y="3239551"/>
            <a:ext cx="105251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800" b="1" dirty="0">
                <a:solidFill>
                  <a:schemeClr val="bg1"/>
                </a:solidFill>
              </a:rPr>
              <a:t>Brain Stroke Prediction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6D673F-1138-1341-3D89-EE927CF6A31F}"/>
              </a:ext>
            </a:extLst>
          </p:cNvPr>
          <p:cNvSpPr txBox="1"/>
          <p:nvPr/>
        </p:nvSpPr>
        <p:spPr>
          <a:xfrm>
            <a:off x="155145" y="6282292"/>
            <a:ext cx="105251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</a:rPr>
              <a:t>Submitted on March 14, 2025</a:t>
            </a:r>
            <a:endParaRPr lang="en-CA" sz="14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D4E1B5-922E-E1B0-7FF3-23F32A2EB1D9}"/>
              </a:ext>
            </a:extLst>
          </p:cNvPr>
          <p:cNvSpPr txBox="1"/>
          <p:nvPr/>
        </p:nvSpPr>
        <p:spPr>
          <a:xfrm>
            <a:off x="145907" y="5450421"/>
            <a:ext cx="34747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Final project - MLDL Course</a:t>
            </a:r>
            <a:endParaRPr lang="en-CA" sz="16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16949E-5B0C-B0F5-83F2-95CDD06ADAF7}"/>
              </a:ext>
            </a:extLst>
          </p:cNvPr>
          <p:cNvSpPr txBox="1"/>
          <p:nvPr/>
        </p:nvSpPr>
        <p:spPr>
          <a:xfrm>
            <a:off x="238271" y="78299"/>
            <a:ext cx="47124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Metro College of Technology</a:t>
            </a:r>
            <a:endParaRPr lang="en-CA" sz="8000" b="1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4E2CF2-F91F-A6C4-AE08-FB4D9A36C5C8}"/>
              </a:ext>
            </a:extLst>
          </p:cNvPr>
          <p:cNvSpPr txBox="1"/>
          <p:nvPr/>
        </p:nvSpPr>
        <p:spPr>
          <a:xfrm>
            <a:off x="145907" y="5777142"/>
            <a:ext cx="40381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A" sz="1400" dirty="0">
                <a:solidFill>
                  <a:schemeClr val="bg1"/>
                </a:solidFill>
              </a:rPr>
              <a:t>By Shirmila Hewapathirana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8100DA-7636-5A06-6BC8-AA2B28E3057F}"/>
              </a:ext>
            </a:extLst>
          </p:cNvPr>
          <p:cNvSpPr txBox="1"/>
          <p:nvPr/>
        </p:nvSpPr>
        <p:spPr>
          <a:xfrm>
            <a:off x="145907" y="2768864"/>
            <a:ext cx="61837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A" sz="2400" b="1" dirty="0">
                <a:solidFill>
                  <a:schemeClr val="bg1"/>
                </a:solidFill>
              </a:rPr>
              <a:t>Comprehensive Analysis of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F4B165-7CEF-CD04-8083-9A496C5A3472}"/>
              </a:ext>
            </a:extLst>
          </p:cNvPr>
          <p:cNvSpPr txBox="1"/>
          <p:nvPr/>
        </p:nvSpPr>
        <p:spPr>
          <a:xfrm>
            <a:off x="145907" y="6030460"/>
            <a:ext cx="40381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A" sz="1400" dirty="0">
                <a:solidFill>
                  <a:schemeClr val="bg1"/>
                </a:solidFill>
              </a:rPr>
              <a:t>Professor: Mr. Amit </a:t>
            </a:r>
            <a:r>
              <a:rPr lang="en-CA" sz="1400" dirty="0" err="1">
                <a:solidFill>
                  <a:schemeClr val="bg1"/>
                </a:solidFill>
              </a:rPr>
              <a:t>Kukreja</a:t>
            </a:r>
            <a:endParaRPr lang="en-CA" sz="1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3E93D5-0878-79B0-822F-EDA36A0F235A}"/>
              </a:ext>
            </a:extLst>
          </p:cNvPr>
          <p:cNvSpPr txBox="1"/>
          <p:nvPr/>
        </p:nvSpPr>
        <p:spPr>
          <a:xfrm>
            <a:off x="252127" y="529039"/>
            <a:ext cx="61837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A" sz="2000" b="1" dirty="0">
                <a:solidFill>
                  <a:schemeClr val="bg1"/>
                </a:solidFill>
              </a:rPr>
              <a:t>Toronto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EFB6F2-9D0B-0AA4-E29C-0F0CAD946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367" y="2469478"/>
            <a:ext cx="4279693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611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A86C3D-1E54-9F00-1FE0-DCB19757F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01638A1D-489D-AC56-FD4F-51753DC0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10</a:t>
            </a:fld>
            <a:endParaRPr lang="en-CA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823E56D-8B2F-25C0-E907-02D95FEE6388}"/>
              </a:ext>
            </a:extLst>
          </p:cNvPr>
          <p:cNvSpPr txBox="1">
            <a:spLocks/>
          </p:cNvSpPr>
          <p:nvPr/>
        </p:nvSpPr>
        <p:spPr>
          <a:xfrm>
            <a:off x="133350" y="136526"/>
            <a:ext cx="11915775" cy="596900"/>
          </a:xfrm>
          <a:prstGeom prst="rect">
            <a:avLst/>
          </a:prstGeom>
          <a:solidFill>
            <a:srgbClr val="012141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b="1" dirty="0">
                <a:solidFill>
                  <a:schemeClr val="bg1"/>
                </a:solidFill>
              </a:rPr>
              <a:t>Outlier Detection: </a:t>
            </a:r>
            <a:r>
              <a:rPr lang="en-CA" sz="2800" b="1" dirty="0" err="1">
                <a:solidFill>
                  <a:schemeClr val="bg1"/>
                </a:solidFill>
              </a:rPr>
              <a:t>LoF</a:t>
            </a:r>
            <a:r>
              <a:rPr lang="en-CA" sz="2800" b="1" dirty="0">
                <a:solidFill>
                  <a:schemeClr val="bg1"/>
                </a:solidFill>
              </a:rPr>
              <a:t>(Local Outlier Factor Method) / Contd..</a:t>
            </a:r>
            <a:endParaRPr lang="en-CA" sz="36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957C80-6C5F-5173-6062-40D87A638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125" y="927904"/>
            <a:ext cx="835535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436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71D94-77DA-2A41-F282-FF2D60A7B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DCF1D20-3D3A-CA4C-BC40-0CEC5DD2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11</a:t>
            </a:fld>
            <a:endParaRPr lang="en-CA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48FF2BB-2749-26F0-37BA-5C801C7D7466}"/>
              </a:ext>
            </a:extLst>
          </p:cNvPr>
          <p:cNvSpPr txBox="1">
            <a:spLocks/>
          </p:cNvSpPr>
          <p:nvPr/>
        </p:nvSpPr>
        <p:spPr>
          <a:xfrm>
            <a:off x="133350" y="136526"/>
            <a:ext cx="11915775" cy="596900"/>
          </a:xfrm>
          <a:prstGeom prst="rect">
            <a:avLst/>
          </a:prstGeom>
          <a:solidFill>
            <a:srgbClr val="012141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b="1" dirty="0">
                <a:solidFill>
                  <a:schemeClr val="bg1"/>
                </a:solidFill>
              </a:rPr>
              <a:t>Outlier Detection: </a:t>
            </a:r>
            <a:r>
              <a:rPr lang="en-CA" sz="2800" b="1" dirty="0" err="1">
                <a:solidFill>
                  <a:schemeClr val="bg1"/>
                </a:solidFill>
              </a:rPr>
              <a:t>LoF</a:t>
            </a:r>
            <a:r>
              <a:rPr lang="en-CA" sz="2800" b="1" dirty="0">
                <a:solidFill>
                  <a:schemeClr val="bg1"/>
                </a:solidFill>
              </a:rPr>
              <a:t>(Local Outlier Factor Method) / Contd..</a:t>
            </a:r>
            <a:endParaRPr lang="en-CA" sz="36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9F7ED3-3A28-0A11-88D8-252EFF607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270" y="1038197"/>
            <a:ext cx="846527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935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D296DF-F8C2-F3CA-982D-6E5034BB1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C84EB0B-7998-2492-BBD6-C69D4B556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12</a:t>
            </a:fld>
            <a:endParaRPr lang="en-CA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C12C14F-62A2-DAF3-6BCC-3968B2ACA487}"/>
              </a:ext>
            </a:extLst>
          </p:cNvPr>
          <p:cNvSpPr txBox="1">
            <a:spLocks/>
          </p:cNvSpPr>
          <p:nvPr/>
        </p:nvSpPr>
        <p:spPr>
          <a:xfrm>
            <a:off x="133350" y="136526"/>
            <a:ext cx="11915775" cy="596900"/>
          </a:xfrm>
          <a:prstGeom prst="rect">
            <a:avLst/>
          </a:prstGeom>
          <a:solidFill>
            <a:srgbClr val="012141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b="1" dirty="0">
                <a:solidFill>
                  <a:schemeClr val="bg1"/>
                </a:solidFill>
              </a:rPr>
              <a:t>Outlier Detection: </a:t>
            </a:r>
            <a:r>
              <a:rPr lang="en-CA" sz="2800" b="1" dirty="0" err="1">
                <a:solidFill>
                  <a:schemeClr val="bg1"/>
                </a:solidFill>
              </a:rPr>
              <a:t>LoF</a:t>
            </a:r>
            <a:r>
              <a:rPr lang="en-CA" sz="2800" b="1" dirty="0">
                <a:solidFill>
                  <a:schemeClr val="bg1"/>
                </a:solidFill>
              </a:rPr>
              <a:t>(Local Outlier Factor Method) / Contd..</a:t>
            </a:r>
            <a:endParaRPr lang="en-CA" sz="36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101214-8897-D2C2-E11E-04D26E42C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953" y="968837"/>
            <a:ext cx="8946292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233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96ED1A-480D-37A7-948F-21171704F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D6DE5BE-AEF8-2B72-A28E-3FB0BCF9A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6659"/>
            <a:ext cx="12192000" cy="4673739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F6A9F29-217B-0847-3C96-6DE6C893B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13</a:t>
            </a:fld>
            <a:endParaRPr lang="en-CA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F1F1FB5-F064-0657-29EB-4FE47360F2FD}"/>
              </a:ext>
            </a:extLst>
          </p:cNvPr>
          <p:cNvSpPr txBox="1">
            <a:spLocks/>
          </p:cNvSpPr>
          <p:nvPr/>
        </p:nvSpPr>
        <p:spPr>
          <a:xfrm>
            <a:off x="133350" y="136526"/>
            <a:ext cx="11915775" cy="596900"/>
          </a:xfrm>
          <a:prstGeom prst="rect">
            <a:avLst/>
          </a:prstGeom>
          <a:solidFill>
            <a:srgbClr val="012141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b="1" dirty="0">
                <a:solidFill>
                  <a:schemeClr val="bg1"/>
                </a:solidFill>
              </a:rPr>
              <a:t>Bivariate Analysis: </a:t>
            </a:r>
            <a:r>
              <a:rPr lang="en-CA" sz="2800" b="1" dirty="0">
                <a:solidFill>
                  <a:schemeClr val="bg1"/>
                </a:solidFill>
              </a:rPr>
              <a:t>Categorical Data – Stroke by Gender</a:t>
            </a:r>
            <a:endParaRPr lang="en-CA" sz="3600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902F76-93F6-BD2A-696C-7C6008FFE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712" y="4890857"/>
            <a:ext cx="3429479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854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B51BA1-1481-1D9E-EE8B-058BB8087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598AFCAA-D1DE-6509-3F79-FB41382D6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14</a:t>
            </a:fld>
            <a:endParaRPr lang="en-CA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ECD6097-4AD6-6573-8A82-F8B2BEC98D8A}"/>
              </a:ext>
            </a:extLst>
          </p:cNvPr>
          <p:cNvSpPr txBox="1">
            <a:spLocks/>
          </p:cNvSpPr>
          <p:nvPr/>
        </p:nvSpPr>
        <p:spPr>
          <a:xfrm>
            <a:off x="133350" y="136526"/>
            <a:ext cx="11915775" cy="596900"/>
          </a:xfrm>
          <a:prstGeom prst="rect">
            <a:avLst/>
          </a:prstGeom>
          <a:solidFill>
            <a:srgbClr val="012141"/>
          </a:solidFill>
        </p:spPr>
        <p:txBody>
          <a:bodyPr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i="0" dirty="0">
                <a:effectLst/>
                <a:latin typeface="system-ui"/>
              </a:rPr>
              <a:t>LOGISTIC REGRESSION AND DECISION TREE ANALYSIS</a:t>
            </a:r>
          </a:p>
          <a:p>
            <a:r>
              <a:rPr lang="en-CA" sz="3600" b="1" dirty="0">
                <a:solidFill>
                  <a:schemeClr val="bg1"/>
                </a:solidFill>
              </a:rPr>
              <a:t>Logistic Regression Classifier – Summary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2D25BFD9-5A10-96F8-61F1-50B69669A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A0204AE-0F94-A5F8-F2A1-13DC34848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5DD39DA-0FD7-7598-4F53-891BBC919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958489"/>
            <a:ext cx="4791744" cy="172426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05FFE83-968C-4B31-F2D3-8034B7BE6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50" y="2813285"/>
            <a:ext cx="4439270" cy="176237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1C33471-FEC8-2372-31DC-40EB396093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350" y="4756606"/>
            <a:ext cx="4544059" cy="170521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B43FB61-1CC6-CE7A-B696-D2D0BD8E0A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1467" y="958489"/>
            <a:ext cx="6506483" cy="181000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447FFA0-FB74-74FC-985B-FCEFA8C550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1467" y="3041249"/>
            <a:ext cx="6039693" cy="1733792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37DC53DB-6955-2685-E13B-57D091A75EBC}"/>
              </a:ext>
            </a:extLst>
          </p:cNvPr>
          <p:cNvSpPr/>
          <p:nvPr/>
        </p:nvSpPr>
        <p:spPr>
          <a:xfrm>
            <a:off x="5436678" y="2850692"/>
            <a:ext cx="6312870" cy="219325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2125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7FDC9-29B4-4DB2-E23C-AFFE87CFA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A48717FD-AB43-8DCC-B4C3-4C53F0FED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15</a:t>
            </a:fld>
            <a:endParaRPr lang="en-CA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5425822-FC9A-23B9-FA3F-9520A366E2FD}"/>
              </a:ext>
            </a:extLst>
          </p:cNvPr>
          <p:cNvSpPr txBox="1">
            <a:spLocks/>
          </p:cNvSpPr>
          <p:nvPr/>
        </p:nvSpPr>
        <p:spPr>
          <a:xfrm>
            <a:off x="133350" y="136526"/>
            <a:ext cx="11915775" cy="596900"/>
          </a:xfrm>
          <a:prstGeom prst="rect">
            <a:avLst/>
          </a:prstGeom>
          <a:solidFill>
            <a:srgbClr val="012141"/>
          </a:solidFill>
        </p:spPr>
        <p:txBody>
          <a:bodyPr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i="0" dirty="0">
                <a:effectLst/>
                <a:latin typeface="system-ui"/>
              </a:rPr>
              <a:t>LOGISTIC REGRESSION AND DECISION TREE ANALYSIS</a:t>
            </a:r>
          </a:p>
          <a:p>
            <a:r>
              <a:rPr lang="en-CA" sz="3600" b="1" dirty="0">
                <a:solidFill>
                  <a:schemeClr val="bg1"/>
                </a:solidFill>
              </a:rPr>
              <a:t>Logistic Regression Classifier - Conclusion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7D283556-6672-07B8-FCB6-9992EA5E5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E91FAB-7081-FEB4-E7B0-5E73CC049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2526C3-706E-76FA-A139-C696F6A5F110}"/>
              </a:ext>
            </a:extLst>
          </p:cNvPr>
          <p:cNvSpPr txBox="1"/>
          <p:nvPr/>
        </p:nvSpPr>
        <p:spPr>
          <a:xfrm>
            <a:off x="217872" y="3989358"/>
            <a:ext cx="610583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b="0" i="0" dirty="0">
                <a:effectLst/>
                <a:latin typeface="system-ui"/>
              </a:rPr>
              <a:t>The "LR - Balanced Weights" model is the best choice for this dataset based on:</a:t>
            </a:r>
            <a:br>
              <a:rPr lang="en-US" b="0" i="0" dirty="0">
                <a:effectLst/>
                <a:latin typeface="system-ui"/>
              </a:rPr>
            </a:br>
            <a:endParaRPr lang="en-US" b="0" i="0" dirty="0"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ystem-ui"/>
              </a:rPr>
              <a:t>Highest AUC-Test (0.792).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ystem-ui"/>
              </a:rPr>
              <a:t>Best Test Recall for positive class (0.86).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ystem-ui"/>
              </a:rPr>
              <a:t>Decent Test F1 Score and </a:t>
            </a:r>
            <a:r>
              <a:rPr lang="en-US" b="0" i="0" dirty="0" err="1">
                <a:effectLst/>
                <a:latin typeface="system-ui"/>
              </a:rPr>
              <a:t>CrossVal_Mean</a:t>
            </a:r>
            <a:r>
              <a:rPr lang="en-US" b="0" i="0" dirty="0">
                <a:effectLst/>
                <a:latin typeface="system-ui"/>
              </a:rPr>
              <a:t>(F1).</a:t>
            </a:r>
            <a:br>
              <a:rPr lang="en-US" b="0" i="0" dirty="0">
                <a:effectLst/>
                <a:latin typeface="system-ui"/>
              </a:rPr>
            </a:br>
            <a:r>
              <a:rPr lang="en-US" b="0" i="0" dirty="0">
                <a:effectLst/>
                <a:latin typeface="system-ui"/>
              </a:rPr>
              <a:t>Since objective of this analysis is stroke prediction, capturing true positives is crucial and this model is highly suitable.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AFDB38-F0CB-B04E-EBCE-88B928A64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72" y="953726"/>
            <a:ext cx="5725324" cy="25911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EA53C05-0399-6FAA-500B-FFAEC10BCA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8701" y="953726"/>
            <a:ext cx="5968972" cy="51236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552682-F396-2118-9360-2716D1B85C50}"/>
              </a:ext>
            </a:extLst>
          </p:cNvPr>
          <p:cNvSpPr txBox="1"/>
          <p:nvPr/>
        </p:nvSpPr>
        <p:spPr>
          <a:xfrm>
            <a:off x="432606" y="3544888"/>
            <a:ext cx="3952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Train f1 score : 0.2127           Test f1 score : 0.2169</a:t>
            </a:r>
          </a:p>
          <a:p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584106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C1529-CA9C-EC9C-21D0-2A214B5F4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A7C0A7-3660-A340-F14E-AB857F12C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898" y="882917"/>
            <a:ext cx="3783128" cy="3371280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0E6B264-D8E7-BF0F-E29E-5AE43E64E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16</a:t>
            </a:fld>
            <a:endParaRPr lang="en-CA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4FC4C44-DB10-A541-6340-8AA44CE29DF5}"/>
              </a:ext>
            </a:extLst>
          </p:cNvPr>
          <p:cNvSpPr txBox="1">
            <a:spLocks/>
          </p:cNvSpPr>
          <p:nvPr/>
        </p:nvSpPr>
        <p:spPr>
          <a:xfrm>
            <a:off x="133350" y="136526"/>
            <a:ext cx="11915775" cy="596900"/>
          </a:xfrm>
          <a:prstGeom prst="rect">
            <a:avLst/>
          </a:prstGeom>
          <a:solidFill>
            <a:srgbClr val="012141"/>
          </a:solidFill>
        </p:spPr>
        <p:txBody>
          <a:bodyPr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i="0" dirty="0">
                <a:effectLst/>
                <a:latin typeface="system-ui"/>
              </a:rPr>
              <a:t>LOGISTIC REGRESSION AND DECISION TREE ANALYSIS</a:t>
            </a:r>
          </a:p>
          <a:p>
            <a:r>
              <a:rPr lang="en-CA" sz="3600" b="1" dirty="0">
                <a:solidFill>
                  <a:schemeClr val="bg1"/>
                </a:solidFill>
              </a:rPr>
              <a:t>K Nearest Neighbor (KNN)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2D486D01-34C5-213B-7E4F-0D070AB4D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B568B3C-B152-3964-F820-F1352ADE6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E217DC-6AB1-E49F-B575-AE759C4EE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3" y="733426"/>
            <a:ext cx="5029902" cy="31246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EB00E5E-E764-D364-15AE-27C7E1E09C78}"/>
              </a:ext>
            </a:extLst>
          </p:cNvPr>
          <p:cNvSpPr txBox="1"/>
          <p:nvPr/>
        </p:nvSpPr>
        <p:spPr>
          <a:xfrm>
            <a:off x="6224104" y="4193569"/>
            <a:ext cx="5854044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i="0" dirty="0">
                <a:solidFill>
                  <a:srgbClr val="060607"/>
                </a:solidFill>
                <a:effectLst/>
                <a:latin typeface="-apple-system"/>
              </a:rPr>
              <a:t>K-Fold Test Scores</a:t>
            </a:r>
            <a:endParaRPr lang="en-US" sz="1400" b="1" i="0" dirty="0">
              <a:solidFill>
                <a:srgbClr val="060607"/>
              </a:solidFill>
              <a:effectLst/>
              <a:latin typeface="-apple-system"/>
            </a:endParaRPr>
          </a:p>
          <a:p>
            <a:pPr algn="l" fontAlgn="base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060607"/>
                </a:solidFill>
                <a:effectLst/>
                <a:latin typeface="inherit"/>
              </a:rPr>
              <a:t>Optimal Number of Neighbors:</a:t>
            </a:r>
            <a:r>
              <a:rPr lang="en-US" sz="1400" b="0" i="0" dirty="0">
                <a:solidFill>
                  <a:srgbClr val="060607"/>
                </a:solidFill>
                <a:effectLst/>
                <a:latin typeface="inherit"/>
              </a:rPr>
              <a:t> The graph shows a significant improvement in test scores from k=1 to around k=5. After k=5, the test scores continue to improve slightly and then start to plateau around k=10.</a:t>
            </a:r>
          </a:p>
          <a:p>
            <a:pPr algn="l" fontAlgn="base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060607"/>
                </a:solidFill>
                <a:effectLst/>
                <a:latin typeface="inherit"/>
              </a:rPr>
              <a:t>Performance Plateau:</a:t>
            </a:r>
            <a:r>
              <a:rPr lang="en-US" sz="1400" b="0" i="0" dirty="0">
                <a:solidFill>
                  <a:srgbClr val="060607"/>
                </a:solidFill>
                <a:effectLst/>
                <a:latin typeface="inherit"/>
              </a:rPr>
              <a:t> This plateau indicates that increasing the number of neighbors beyond k=10 does not contribute much to improving the model's performance, suggesting an optimal range for the number of neighbors.</a:t>
            </a:r>
          </a:p>
          <a:p>
            <a:pPr algn="l" fontAlgn="base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US" sz="900" b="0" i="0" dirty="0">
              <a:solidFill>
                <a:srgbClr val="060607"/>
              </a:solidFill>
              <a:effectLst/>
              <a:latin typeface="inherit"/>
            </a:endParaRPr>
          </a:p>
          <a:p>
            <a:pPr fontAlgn="base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60607"/>
                </a:solidFill>
                <a:effectLst/>
                <a:latin typeface="inherit"/>
              </a:rPr>
              <a:t>The model’s performing with high overall accuracy but poor minority class detection.</a:t>
            </a:r>
          </a:p>
          <a:p>
            <a:endParaRPr lang="en-CA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C081F1-07E2-051F-8ED8-C0896C6C9E22}"/>
              </a:ext>
            </a:extLst>
          </p:cNvPr>
          <p:cNvSpPr txBox="1"/>
          <p:nvPr/>
        </p:nvSpPr>
        <p:spPr>
          <a:xfrm>
            <a:off x="266703" y="3858062"/>
            <a:ext cx="5905638" cy="2159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060607"/>
                </a:solidFill>
                <a:effectLst/>
                <a:latin typeface="inherit"/>
              </a:rPr>
              <a:t>Overall Accuracy:</a:t>
            </a:r>
            <a:r>
              <a:rPr lang="en-US" sz="1400" b="0" i="0" dirty="0">
                <a:solidFill>
                  <a:srgbClr val="060607"/>
                </a:solidFill>
                <a:effectLst/>
                <a:latin typeface="inherit"/>
              </a:rPr>
              <a:t> The model achieves a high overall accuracy of 95.77% on the test dataset, indicating strong predictive capabilities.</a:t>
            </a:r>
          </a:p>
          <a:p>
            <a:pPr algn="l" fontAlgn="base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060607"/>
                </a:solidFill>
                <a:effectLst/>
                <a:latin typeface="inherit"/>
              </a:rPr>
              <a:t>Class 0 Performance:</a:t>
            </a:r>
            <a:r>
              <a:rPr lang="en-US" sz="1400" b="0" i="0" dirty="0">
                <a:solidFill>
                  <a:srgbClr val="060607"/>
                </a:solidFill>
                <a:effectLst/>
                <a:latin typeface="inherit"/>
              </a:rPr>
              <a:t> It demonstrates excellent performance in correctly identifying class 0 instances, with a precision of 0.96, recall of 1.00, and an F1-score of 0.98.</a:t>
            </a:r>
          </a:p>
          <a:p>
            <a:pPr algn="l" fontAlgn="base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060607"/>
                </a:solidFill>
                <a:effectLst/>
                <a:latin typeface="inherit"/>
              </a:rPr>
              <a:t>Class 1 Performance:</a:t>
            </a:r>
            <a:r>
              <a:rPr lang="en-US" sz="1400" b="0" i="0" dirty="0">
                <a:solidFill>
                  <a:srgbClr val="060607"/>
                </a:solidFill>
                <a:effectLst/>
                <a:latin typeface="inherit"/>
              </a:rPr>
              <a:t> However, the model struggles with class 1, exhibiting very low recall (0.02) and F1-score (0.05), suggesting a significant number of false negatives. This highlights a critical need for the model to better detect the minority class.</a:t>
            </a:r>
          </a:p>
        </p:txBody>
      </p:sp>
    </p:spTree>
    <p:extLst>
      <p:ext uri="{BB962C8B-B14F-4D97-AF65-F5344CB8AC3E}">
        <p14:creationId xmlns:p14="http://schemas.microsoft.com/office/powerpoint/2010/main" val="1327624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C2DB8D-785D-15BE-52D6-48764EEBA2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78E73AD-7EB6-3393-8DF2-21E532BD1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675" y="666751"/>
            <a:ext cx="5496692" cy="4982270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E1409156-CF42-85B4-0966-481C2A03C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17</a:t>
            </a:fld>
            <a:endParaRPr lang="en-CA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FDF4313-6F6E-A28D-5003-ADD42C6362CA}"/>
              </a:ext>
            </a:extLst>
          </p:cNvPr>
          <p:cNvSpPr txBox="1">
            <a:spLocks/>
          </p:cNvSpPr>
          <p:nvPr/>
        </p:nvSpPr>
        <p:spPr>
          <a:xfrm>
            <a:off x="133350" y="136526"/>
            <a:ext cx="11915775" cy="596900"/>
          </a:xfrm>
          <a:prstGeom prst="rect">
            <a:avLst/>
          </a:prstGeom>
          <a:solidFill>
            <a:srgbClr val="012141"/>
          </a:solidFill>
        </p:spPr>
        <p:txBody>
          <a:bodyPr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i="0" dirty="0">
                <a:effectLst/>
                <a:latin typeface="system-ui"/>
              </a:rPr>
              <a:t>LOGISTIC REGRESSION AND DECISION TREE ANALYSIS</a:t>
            </a:r>
          </a:p>
          <a:p>
            <a:r>
              <a:rPr lang="en-CA" sz="3600" b="1" dirty="0">
                <a:solidFill>
                  <a:schemeClr val="bg1"/>
                </a:solidFill>
              </a:rPr>
              <a:t>Support Vector Machine (SVM)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90DDA634-EC1E-30A7-2E55-129252F90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46AD007-050E-C3C5-C22B-2268347D9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06B44E6-1FBF-F4E1-BD52-2A62005EC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33" y="733426"/>
            <a:ext cx="4391196" cy="431135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D54D8B3-B411-6182-B6ED-16D306488040}"/>
              </a:ext>
            </a:extLst>
          </p:cNvPr>
          <p:cNvSpPr txBox="1"/>
          <p:nvPr/>
        </p:nvSpPr>
        <p:spPr>
          <a:xfrm>
            <a:off x="133350" y="4942030"/>
            <a:ext cx="59531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60607"/>
                </a:solidFill>
                <a:effectLst/>
                <a:latin typeface="inherit"/>
              </a:rPr>
              <a:t>The Area Under the Curve (AUC) is a measure of the model's ability to distinguish between the positive and negative classes. An AUC of 0.76 suggests that the model has a moderate level of predictive power, with values closer to 1 indicating better performance.</a:t>
            </a:r>
          </a:p>
          <a:p>
            <a:endParaRPr lang="en-CA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C6DCAA-9322-E3AE-1662-8FE66D4AD2BB}"/>
              </a:ext>
            </a:extLst>
          </p:cNvPr>
          <p:cNvSpPr txBox="1"/>
          <p:nvPr/>
        </p:nvSpPr>
        <p:spPr>
          <a:xfrm>
            <a:off x="6220675" y="5703371"/>
            <a:ext cx="5301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060607"/>
                </a:solidFill>
                <a:effectLst/>
                <a:latin typeface="-apple-system"/>
              </a:rPr>
              <a:t>54 false negatives (incorrectly predicted but </a:t>
            </a:r>
            <a:r>
              <a:rPr lang="en-CA" sz="1600" b="0" i="0" dirty="0">
                <a:solidFill>
                  <a:srgbClr val="060607"/>
                </a:solidFill>
                <a:effectLst/>
                <a:latin typeface="-apple-system"/>
              </a:rPr>
              <a:t>no false positives</a:t>
            </a:r>
            <a:endParaRPr lang="en-CA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F8973B-85CC-62FF-349C-3371836C21E0}"/>
              </a:ext>
            </a:extLst>
          </p:cNvPr>
          <p:cNvSpPr txBox="1"/>
          <p:nvPr/>
        </p:nvSpPr>
        <p:spPr>
          <a:xfrm>
            <a:off x="2150608" y="2196606"/>
            <a:ext cx="24619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00B050"/>
                </a:solidFill>
              </a:rPr>
              <a:t>Best Parameters – Grid Search: {'C': 0.1, </a:t>
            </a:r>
          </a:p>
          <a:p>
            <a:r>
              <a:rPr lang="en-CA" sz="1400" b="1" dirty="0">
                <a:solidFill>
                  <a:srgbClr val="00B050"/>
                </a:solidFill>
              </a:rPr>
              <a:t>'degree': 1, </a:t>
            </a:r>
          </a:p>
          <a:p>
            <a:r>
              <a:rPr lang="en-CA" sz="1400" b="1" dirty="0">
                <a:solidFill>
                  <a:srgbClr val="00B050"/>
                </a:solidFill>
              </a:rPr>
              <a:t>'gamma': 0.03, </a:t>
            </a:r>
          </a:p>
          <a:p>
            <a:r>
              <a:rPr lang="en-CA" sz="1400" b="1" dirty="0">
                <a:solidFill>
                  <a:srgbClr val="00B050"/>
                </a:solidFill>
              </a:rPr>
              <a:t>'kernel': 'linear’, </a:t>
            </a:r>
          </a:p>
          <a:p>
            <a:r>
              <a:rPr lang="en-CA" sz="1400" b="1" dirty="0">
                <a:solidFill>
                  <a:srgbClr val="00B050"/>
                </a:solidFill>
              </a:rPr>
              <a:t>'probability': True}</a:t>
            </a:r>
          </a:p>
        </p:txBody>
      </p:sp>
    </p:spTree>
    <p:extLst>
      <p:ext uri="{BB962C8B-B14F-4D97-AF65-F5344CB8AC3E}">
        <p14:creationId xmlns:p14="http://schemas.microsoft.com/office/powerpoint/2010/main" val="2266802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541EEF-6FA3-EBD3-32BE-95F57A324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BB578E74-1207-D589-D6DE-3FDA20C05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18</a:t>
            </a:fld>
            <a:endParaRPr lang="en-CA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7A381AA-0732-FEE8-6076-84CCB4CAE6B4}"/>
              </a:ext>
            </a:extLst>
          </p:cNvPr>
          <p:cNvSpPr txBox="1">
            <a:spLocks/>
          </p:cNvSpPr>
          <p:nvPr/>
        </p:nvSpPr>
        <p:spPr>
          <a:xfrm>
            <a:off x="133350" y="136526"/>
            <a:ext cx="11915775" cy="596900"/>
          </a:xfrm>
          <a:prstGeom prst="rect">
            <a:avLst/>
          </a:prstGeom>
          <a:solidFill>
            <a:srgbClr val="012141"/>
          </a:solidFill>
        </p:spPr>
        <p:txBody>
          <a:bodyPr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i="0" dirty="0">
                <a:effectLst/>
                <a:latin typeface="system-ui"/>
              </a:rPr>
              <a:t>LOGISTIC REGRESSION AND DECISION TREE ANALYSIS</a:t>
            </a:r>
          </a:p>
          <a:p>
            <a:r>
              <a:rPr lang="en-CA" sz="3600" b="1" dirty="0">
                <a:solidFill>
                  <a:schemeClr val="bg1"/>
                </a:solidFill>
              </a:rPr>
              <a:t>Support Vector Machine (SVM)/Contd..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FE8265DB-8B82-EC10-01F4-3E22A1EBE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084BA0D-2C8E-1D5C-5411-B92EE1D53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A68432-EBE6-D245-3752-F868109F1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49" y="1185584"/>
            <a:ext cx="5850578" cy="37293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D37B40-09CD-4E2B-3370-8A3AF793B15D}"/>
              </a:ext>
            </a:extLst>
          </p:cNvPr>
          <p:cNvSpPr txBox="1"/>
          <p:nvPr/>
        </p:nvSpPr>
        <p:spPr>
          <a:xfrm>
            <a:off x="6257925" y="1000125"/>
            <a:ext cx="4924425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60607"/>
                </a:solidFill>
                <a:effectLst/>
                <a:latin typeface="inherit"/>
              </a:rPr>
              <a:t>Accuracy Score:</a:t>
            </a:r>
            <a:r>
              <a:rPr lang="en-US" b="0" i="0" dirty="0">
                <a:solidFill>
                  <a:srgbClr val="060607"/>
                </a:solidFill>
                <a:effectLst/>
                <a:latin typeface="inherit"/>
              </a:rPr>
              <a:t> High overall accuracy of 94.43% on the test dataset, indicating strong predictive capabilities.</a:t>
            </a:r>
          </a:p>
          <a:p>
            <a:pPr algn="l" fontAlgn="base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60607"/>
                </a:solidFill>
                <a:effectLst/>
                <a:latin typeface="inherit"/>
              </a:rPr>
              <a:t>Confusion Matrix:</a:t>
            </a:r>
            <a:r>
              <a:rPr lang="en-US" b="0" i="0" dirty="0">
                <a:solidFill>
                  <a:srgbClr val="060607"/>
                </a:solidFill>
                <a:effectLst/>
                <a:latin typeface="inherit"/>
              </a:rPr>
              <a:t> The model correctly identifies 915 instances of class 0 but fails to identify any instances of class 1, resulting in 54 false negatives.</a:t>
            </a:r>
          </a:p>
          <a:p>
            <a:pPr algn="l" fontAlgn="base">
              <a:lnSpc>
                <a:spcPts val="1800"/>
              </a:lnSpc>
            </a:pPr>
            <a:endParaRPr lang="en-US" b="0" i="0" dirty="0">
              <a:solidFill>
                <a:srgbClr val="060607"/>
              </a:solidFill>
              <a:effectLst/>
              <a:latin typeface="inherit"/>
            </a:endParaRPr>
          </a:p>
          <a:p>
            <a:pPr algn="l" fontAlgn="base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60607"/>
                </a:solidFill>
                <a:effectLst/>
                <a:latin typeface="inherit"/>
              </a:rPr>
              <a:t>Precision and Recall:</a:t>
            </a:r>
            <a:r>
              <a:rPr lang="en-US" b="0" i="0" dirty="0">
                <a:solidFill>
                  <a:srgbClr val="060607"/>
                </a:solidFill>
                <a:effectLst/>
                <a:latin typeface="inherit"/>
              </a:rPr>
              <a:t> For class 0, the model shows excellent precision (0.94) and perfect recall (1.00). However, for class 1, both precision and recall are 0.00, indicating a complete failure to detect positive cases.</a:t>
            </a:r>
          </a:p>
          <a:p>
            <a:pPr algn="l" fontAlgn="base">
              <a:lnSpc>
                <a:spcPts val="1800"/>
              </a:lnSpc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60607"/>
              </a:solidFill>
              <a:effectLst/>
              <a:latin typeface="inherit"/>
            </a:endParaRPr>
          </a:p>
          <a:p>
            <a:pPr algn="l" fontAlgn="base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60607"/>
                </a:solidFill>
                <a:effectLst/>
                <a:latin typeface="inherit"/>
              </a:rPr>
              <a:t>F1-Score:</a:t>
            </a:r>
            <a:r>
              <a:rPr lang="en-US" b="0" i="0" dirty="0">
                <a:solidFill>
                  <a:srgbClr val="060607"/>
                </a:solidFill>
                <a:effectLst/>
                <a:latin typeface="inherit"/>
              </a:rPr>
              <a:t> The F1-score for class 0 is 0.97, reflecting its high precision and recall. For class 1, the F1-score is 0.00 due to the lack of true positives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07747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6274EB-983A-47F4-E2CD-01558C3EA9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06C0EB41-98F7-1362-F2D8-2EB2A1F9C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19</a:t>
            </a:fld>
            <a:endParaRPr lang="en-CA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FD08DFA-FC76-8A1E-C9B8-C2BD1A6DF89D}"/>
              </a:ext>
            </a:extLst>
          </p:cNvPr>
          <p:cNvSpPr txBox="1">
            <a:spLocks/>
          </p:cNvSpPr>
          <p:nvPr/>
        </p:nvSpPr>
        <p:spPr>
          <a:xfrm>
            <a:off x="133350" y="136526"/>
            <a:ext cx="11915775" cy="596900"/>
          </a:xfrm>
          <a:prstGeom prst="rect">
            <a:avLst/>
          </a:prstGeom>
          <a:solidFill>
            <a:srgbClr val="012141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b="1" dirty="0">
                <a:solidFill>
                  <a:schemeClr val="bg1"/>
                </a:solidFill>
              </a:rPr>
              <a:t>Overfitting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BA6FFCD7-D74E-669C-5F32-395E77086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82A7A8C-E5E0-22A7-9FCF-7FF469745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B168E7-7BFE-66DE-0863-C3846E50F844}"/>
              </a:ext>
            </a:extLst>
          </p:cNvPr>
          <p:cNvSpPr txBox="1"/>
          <p:nvPr/>
        </p:nvSpPr>
        <p:spPr>
          <a:xfrm>
            <a:off x="2733674" y="5710019"/>
            <a:ext cx="6715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Test scores are almost same as the Train Accuracy scores. Hence, I conclude that there is no noticeable overfitting in these 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8A5C91-6055-E489-FE88-B6F211848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107" y="837871"/>
            <a:ext cx="6163535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62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A96929-252F-684C-18C9-C6DB9E1A21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431"/>
          <a:stretch/>
        </p:blipFill>
        <p:spPr>
          <a:xfrm>
            <a:off x="200025" y="1066799"/>
            <a:ext cx="11791950" cy="447392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70A65F6-7F10-FC41-07EF-8C2DACC3B83A}"/>
              </a:ext>
            </a:extLst>
          </p:cNvPr>
          <p:cNvSpPr txBox="1">
            <a:spLocks/>
          </p:cNvSpPr>
          <p:nvPr/>
        </p:nvSpPr>
        <p:spPr>
          <a:xfrm>
            <a:off x="133350" y="136526"/>
            <a:ext cx="11915775" cy="596900"/>
          </a:xfrm>
          <a:prstGeom prst="rect">
            <a:avLst/>
          </a:prstGeom>
          <a:solidFill>
            <a:srgbClr val="012141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b="1" dirty="0">
                <a:solidFill>
                  <a:schemeClr val="bg1"/>
                </a:solidFill>
              </a:rPr>
              <a:t>Executive Summary </a:t>
            </a:r>
          </a:p>
        </p:txBody>
      </p:sp>
    </p:spTree>
    <p:extLst>
      <p:ext uri="{BB962C8B-B14F-4D97-AF65-F5344CB8AC3E}">
        <p14:creationId xmlns:p14="http://schemas.microsoft.com/office/powerpoint/2010/main" val="547990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2A1FB4-1D81-D73C-DCB6-69BED2C7F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6B29C7-3CF7-F5F6-F276-445767FE3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35292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0C8137-C092-DCBF-C200-062ADF052ED2}"/>
              </a:ext>
            </a:extLst>
          </p:cNvPr>
          <p:cNvSpPr txBox="1"/>
          <p:nvPr/>
        </p:nvSpPr>
        <p:spPr>
          <a:xfrm>
            <a:off x="0" y="3505200"/>
            <a:ext cx="121253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4800" b="1" dirty="0">
                <a:solidFill>
                  <a:schemeClr val="bg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044326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29E4A8D0-32A5-5E1F-B5A4-15D9D6494A6C}"/>
              </a:ext>
            </a:extLst>
          </p:cNvPr>
          <p:cNvSpPr txBox="1">
            <a:spLocks/>
          </p:cNvSpPr>
          <p:nvPr/>
        </p:nvSpPr>
        <p:spPr>
          <a:xfrm>
            <a:off x="133350" y="136526"/>
            <a:ext cx="11915775" cy="596900"/>
          </a:xfrm>
          <a:prstGeom prst="rect">
            <a:avLst/>
          </a:prstGeom>
          <a:solidFill>
            <a:srgbClr val="012141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b="1" dirty="0">
                <a:solidFill>
                  <a:schemeClr val="bg1"/>
                </a:solidFill>
              </a:rPr>
              <a:t>Summary of Dataset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03CD310-5486-18E8-A2A9-8D25E0FFB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3</a:t>
            </a:fld>
            <a:endParaRPr lang="en-CA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D47E267-E55D-FF28-744C-0C35EB140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582123"/>
              </p:ext>
            </p:extLst>
          </p:nvPr>
        </p:nvGraphicFramePr>
        <p:xfrm>
          <a:off x="511355" y="1022554"/>
          <a:ext cx="11169290" cy="4090216"/>
        </p:xfrm>
        <a:graphic>
          <a:graphicData uri="http://schemas.openxmlformats.org/drawingml/2006/table">
            <a:tbl>
              <a:tblPr/>
              <a:tblGrid>
                <a:gridCol w="406331">
                  <a:extLst>
                    <a:ext uri="{9D8B030D-6E8A-4147-A177-3AD203B41FA5}">
                      <a16:colId xmlns:a16="http://schemas.microsoft.com/office/drawing/2014/main" val="3376087800"/>
                    </a:ext>
                  </a:extLst>
                </a:gridCol>
                <a:gridCol w="1838168">
                  <a:extLst>
                    <a:ext uri="{9D8B030D-6E8A-4147-A177-3AD203B41FA5}">
                      <a16:colId xmlns:a16="http://schemas.microsoft.com/office/drawing/2014/main" val="4159023301"/>
                    </a:ext>
                  </a:extLst>
                </a:gridCol>
                <a:gridCol w="7996032">
                  <a:extLst>
                    <a:ext uri="{9D8B030D-6E8A-4147-A177-3AD203B41FA5}">
                      <a16:colId xmlns:a16="http://schemas.microsoft.com/office/drawing/2014/main" val="3230160309"/>
                    </a:ext>
                  </a:extLst>
                </a:gridCol>
                <a:gridCol w="928759">
                  <a:extLst>
                    <a:ext uri="{9D8B030D-6E8A-4147-A177-3AD203B41FA5}">
                      <a16:colId xmlns:a16="http://schemas.microsoft.com/office/drawing/2014/main" val="2399851530"/>
                    </a:ext>
                  </a:extLst>
                </a:gridCol>
              </a:tblGrid>
              <a:tr h="314632"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Description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1" i="0" u="sng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Dtype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369688"/>
                  </a:ext>
                </a:extLst>
              </a:tr>
              <a:tr h="314632"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Unique identifier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856754"/>
                  </a:ext>
                </a:extLst>
              </a:tr>
              <a:tr h="314632"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Gender(Male, Female, Other)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014270"/>
                  </a:ext>
                </a:extLst>
              </a:tr>
              <a:tr h="314632"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Age of the patient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509166"/>
                  </a:ext>
                </a:extLst>
              </a:tr>
              <a:tr h="314632"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hypertension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'No' if the patient doesn't have hypertension, 'Yes' if the patient has hypertension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761846"/>
                  </a:ext>
                </a:extLst>
              </a:tr>
              <a:tr h="314632"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heart_disease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'No' if the patient doesn't have any heart diseases, 'Yes' if the patient has a heart disease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65351"/>
                  </a:ext>
                </a:extLst>
              </a:tr>
              <a:tr h="314632"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ever_married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'Yes' if the patient is married, 'No' if the patient is not married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46626"/>
                  </a:ext>
                </a:extLst>
              </a:tr>
              <a:tr h="314632"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work_type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Profession of the patient (children,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Govt_job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Never_worked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Private, Self-employed)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07773"/>
                  </a:ext>
                </a:extLst>
              </a:tr>
              <a:tr h="314632"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Residence_type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Residence category of the patient (Rural, Urban)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836223"/>
                  </a:ext>
                </a:extLst>
              </a:tr>
              <a:tr h="314632"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avg_glucose_level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Average glucose level in blood of the patient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423496"/>
                  </a:ext>
                </a:extLst>
              </a:tr>
              <a:tr h="314632"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bmi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Body Mass Index of the patient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float64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318364"/>
                  </a:ext>
                </a:extLst>
              </a:tr>
              <a:tr h="314632"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smoking_status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Smoking status of the patient (formerly smoked, never smoked, smokes, Unknown)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object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326747"/>
                  </a:ext>
                </a:extLst>
              </a:tr>
              <a:tr h="314632">
                <a:tc>
                  <a:txBody>
                    <a:bodyPr/>
                    <a:lstStyle/>
                    <a:p>
                      <a:pPr algn="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stroke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 1 if the patient had a stroke or 0 if not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7851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F36641B-4051-38AC-B470-D4DB448A95C6}"/>
              </a:ext>
            </a:extLst>
          </p:cNvPr>
          <p:cNvSpPr txBox="1"/>
          <p:nvPr/>
        </p:nvSpPr>
        <p:spPr>
          <a:xfrm>
            <a:off x="511355" y="5594603"/>
            <a:ext cx="10992387" cy="761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900"/>
              </a:spcAft>
            </a:pPr>
            <a:r>
              <a:rPr lang="en-US" b="1" i="0" u="sng" dirty="0">
                <a:solidFill>
                  <a:srgbClr val="3C4043"/>
                </a:solidFill>
                <a:effectLst/>
                <a:latin typeface="inherit"/>
              </a:rPr>
              <a:t>Notes:</a:t>
            </a:r>
          </a:p>
          <a:p>
            <a:pPr algn="l" fontAlgn="base">
              <a:spcAft>
                <a:spcPts val="900"/>
              </a:spcAft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File </a:t>
            </a:r>
            <a:r>
              <a:rPr lang="en-US" b="1" dirty="0">
                <a:solidFill>
                  <a:srgbClr val="3C4043"/>
                </a:solidFill>
                <a:latin typeface="inherit"/>
              </a:rPr>
              <a:t>t</a:t>
            </a: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ype : csv      </a:t>
            </a:r>
            <a:r>
              <a:rPr lang="en-US" b="1" dirty="0">
                <a:solidFill>
                  <a:srgbClr val="3C4043"/>
                </a:solidFill>
                <a:latin typeface="inherit"/>
              </a:rPr>
              <a:t>Total records: 5,110       Total features: 12 (5 numerical, 7 categorical)    Target feature: Stroke </a:t>
            </a:r>
            <a:endParaRPr lang="en-US" b="0" i="0" dirty="0">
              <a:solidFill>
                <a:srgbClr val="3C4043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3403176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012DBB-6F60-DD99-7296-86DFA5035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A358B29E-8DEA-6576-EE93-3EE3D91D1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4</a:t>
            </a:fld>
            <a:endParaRPr lang="en-CA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817EAC4-2CA7-8948-384E-0AFAFDE9EE45}"/>
              </a:ext>
            </a:extLst>
          </p:cNvPr>
          <p:cNvSpPr txBox="1">
            <a:spLocks/>
          </p:cNvSpPr>
          <p:nvPr/>
        </p:nvSpPr>
        <p:spPr>
          <a:xfrm>
            <a:off x="133350" y="136526"/>
            <a:ext cx="11915775" cy="596900"/>
          </a:xfrm>
          <a:prstGeom prst="rect">
            <a:avLst/>
          </a:prstGeom>
          <a:solidFill>
            <a:srgbClr val="012141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b="1" dirty="0">
                <a:solidFill>
                  <a:schemeClr val="bg1"/>
                </a:solidFill>
              </a:rPr>
              <a:t>Head and Tail of the Dataset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C441F0-02EC-EAB0-0D53-DFD38BF28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42" y="1110560"/>
            <a:ext cx="11709916" cy="23205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581BD6-966D-D97F-0DFD-63463926A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42" y="3769205"/>
            <a:ext cx="11709916" cy="209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411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ED6A82-D49B-8D18-3FB3-1931AB98A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A51B4D4-FFDD-1CF7-A2D8-543760F45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5</a:t>
            </a:fld>
            <a:endParaRPr lang="en-CA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345095-84BA-AEDC-66C8-DC1C209952BE}"/>
              </a:ext>
            </a:extLst>
          </p:cNvPr>
          <p:cNvSpPr txBox="1">
            <a:spLocks/>
          </p:cNvSpPr>
          <p:nvPr/>
        </p:nvSpPr>
        <p:spPr>
          <a:xfrm>
            <a:off x="133350" y="136526"/>
            <a:ext cx="11915775" cy="596900"/>
          </a:xfrm>
          <a:prstGeom prst="rect">
            <a:avLst/>
          </a:prstGeom>
          <a:solidFill>
            <a:srgbClr val="012141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b="1" dirty="0">
                <a:solidFill>
                  <a:schemeClr val="bg1"/>
                </a:solidFill>
              </a:rPr>
              <a:t>Data Types                                                Missing Entries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86B359-5F7F-E9B2-FF27-B60802D41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81" y="1204027"/>
            <a:ext cx="4251992" cy="43737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1AF505-7A8F-647A-8A6F-1E9DD7C6E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940" y="1199512"/>
            <a:ext cx="3691856" cy="440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904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D3C42-EC79-1E67-9CF4-1299473A94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FEAFCD-358B-CF87-2632-9AF0AEFF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6</a:t>
            </a:fld>
            <a:endParaRPr lang="en-CA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1CC6811-169D-5C50-B60C-1AC9B26540BB}"/>
              </a:ext>
            </a:extLst>
          </p:cNvPr>
          <p:cNvSpPr txBox="1">
            <a:spLocks/>
          </p:cNvSpPr>
          <p:nvPr/>
        </p:nvSpPr>
        <p:spPr>
          <a:xfrm>
            <a:off x="133350" y="136526"/>
            <a:ext cx="11915775" cy="596900"/>
          </a:xfrm>
          <a:prstGeom prst="rect">
            <a:avLst/>
          </a:prstGeom>
          <a:solidFill>
            <a:srgbClr val="012141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b="1" dirty="0">
                <a:solidFill>
                  <a:schemeClr val="bg1"/>
                </a:solidFill>
              </a:rPr>
              <a:t>Exploratory Data Analysis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BCB289-8F4C-73F4-7FD7-B511286C2705}"/>
              </a:ext>
            </a:extLst>
          </p:cNvPr>
          <p:cNvSpPr txBox="1"/>
          <p:nvPr/>
        </p:nvSpPr>
        <p:spPr>
          <a:xfrm>
            <a:off x="303880" y="1025095"/>
            <a:ext cx="10360743" cy="272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fontAlgn="base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There were 201 missing values in </a:t>
            </a:r>
            <a:r>
              <a:rPr lang="en-US" b="1" i="0" dirty="0" err="1">
                <a:solidFill>
                  <a:srgbClr val="3C4043"/>
                </a:solidFill>
                <a:effectLst/>
                <a:latin typeface="inherit"/>
              </a:rPr>
              <a:t>bmi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. I dropped the rows that have missing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inherit"/>
              </a:rPr>
              <a:t>bmi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 values.</a:t>
            </a:r>
          </a:p>
          <a:p>
            <a:pPr marL="285750" indent="-285750" algn="l" fontAlgn="base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There is no duplicate values in this dataset.</a:t>
            </a:r>
          </a:p>
          <a:p>
            <a:pPr marL="285750" indent="-285750" algn="l" fontAlgn="base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4043"/>
                </a:solidFill>
                <a:latin typeface="inherit"/>
              </a:rPr>
              <a:t>I have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 encoded the categorical features into numerical form.</a:t>
            </a:r>
          </a:p>
          <a:p>
            <a:pPr marL="285750" indent="-285750" algn="l" fontAlgn="base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4043"/>
                </a:solidFill>
                <a:latin typeface="inherit"/>
              </a:rPr>
              <a:t>‘id’ feature was dropped as it was not important for the analysis.</a:t>
            </a:r>
          </a:p>
          <a:p>
            <a:pPr marL="285750" indent="-285750" algn="l" fontAlgn="base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4043"/>
                </a:solidFill>
                <a:latin typeface="inherit"/>
              </a:rPr>
              <a:t>‘Other’ gender level with frequency of 1 was dropped from the dataset..</a:t>
            </a:r>
          </a:p>
          <a:p>
            <a:pPr marL="285750" indent="-285750" algn="l" fontAlgn="base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4043"/>
                </a:solidFill>
                <a:latin typeface="inherit"/>
              </a:rPr>
              <a:t>‘Never worked’ level with frequency of 22 will also be dropped from the dataset.</a:t>
            </a:r>
          </a:p>
          <a:p>
            <a:pPr marL="285750" indent="-285750" algn="l" fontAlgn="base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4043"/>
                </a:solidFill>
                <a:latin typeface="inherit"/>
              </a:rPr>
              <a:t>Outliers found in the data set was dropped</a:t>
            </a:r>
          </a:p>
        </p:txBody>
      </p:sp>
    </p:spTree>
    <p:extLst>
      <p:ext uri="{BB962C8B-B14F-4D97-AF65-F5344CB8AC3E}">
        <p14:creationId xmlns:p14="http://schemas.microsoft.com/office/powerpoint/2010/main" val="349437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2B1D6-D27E-F9B9-322F-92FB1C607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74F6DE0D-20DA-EE79-FBDA-6EB88705D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68" y="793342"/>
            <a:ext cx="10864338" cy="469019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73D0703-C690-5569-FE97-B213A9B0993D}"/>
              </a:ext>
            </a:extLst>
          </p:cNvPr>
          <p:cNvSpPr txBox="1">
            <a:spLocks/>
          </p:cNvSpPr>
          <p:nvPr/>
        </p:nvSpPr>
        <p:spPr>
          <a:xfrm>
            <a:off x="133350" y="136526"/>
            <a:ext cx="11915775" cy="596900"/>
          </a:xfrm>
          <a:prstGeom prst="rect">
            <a:avLst/>
          </a:prstGeom>
          <a:solidFill>
            <a:srgbClr val="012141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b="1" dirty="0">
                <a:solidFill>
                  <a:schemeClr val="bg1"/>
                </a:solidFill>
              </a:rPr>
              <a:t>Univariate Analysis: Population Distribution by </a:t>
            </a:r>
            <a:r>
              <a:rPr lang="en-CA" sz="2800" b="1" dirty="0">
                <a:solidFill>
                  <a:schemeClr val="bg1"/>
                </a:solidFill>
              </a:rPr>
              <a:t>‘</a:t>
            </a:r>
            <a:r>
              <a:rPr lang="en-CA" sz="2800" b="1" dirty="0" err="1">
                <a:solidFill>
                  <a:schemeClr val="bg1"/>
                </a:solidFill>
              </a:rPr>
              <a:t>Avg_Glucose_Level</a:t>
            </a:r>
            <a:r>
              <a:rPr lang="en-CA" sz="2800" b="1" dirty="0">
                <a:solidFill>
                  <a:schemeClr val="bg1"/>
                </a:solidFill>
              </a:rPr>
              <a:t>’</a:t>
            </a:r>
            <a:endParaRPr lang="en-CA" sz="3600" b="1" dirty="0">
              <a:solidFill>
                <a:schemeClr val="bg1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D26B56C-CC2C-B01C-1AD6-042475410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97" y="5586878"/>
            <a:ext cx="11523406" cy="95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969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D772E3-B190-C5CE-3644-04812637C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95C8E23-C217-CD49-CEA4-4AC57D3E11E6}"/>
              </a:ext>
            </a:extLst>
          </p:cNvPr>
          <p:cNvSpPr txBox="1">
            <a:spLocks/>
          </p:cNvSpPr>
          <p:nvPr/>
        </p:nvSpPr>
        <p:spPr>
          <a:xfrm>
            <a:off x="133350" y="136526"/>
            <a:ext cx="11915775" cy="596900"/>
          </a:xfrm>
          <a:prstGeom prst="rect">
            <a:avLst/>
          </a:prstGeom>
          <a:solidFill>
            <a:srgbClr val="012141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b="1" dirty="0">
                <a:solidFill>
                  <a:schemeClr val="bg1"/>
                </a:solidFill>
              </a:rPr>
              <a:t>Univariate Analysis: Population Distribution by </a:t>
            </a:r>
            <a:r>
              <a:rPr lang="en-CA" sz="2800" b="1" dirty="0">
                <a:solidFill>
                  <a:schemeClr val="bg1"/>
                </a:solidFill>
              </a:rPr>
              <a:t>‘</a:t>
            </a:r>
            <a:r>
              <a:rPr lang="en-CA" sz="2800" b="1" dirty="0" err="1">
                <a:solidFill>
                  <a:schemeClr val="bg1"/>
                </a:solidFill>
              </a:rPr>
              <a:t>Work_Type</a:t>
            </a:r>
            <a:r>
              <a:rPr lang="en-CA" sz="2800" b="1" dirty="0">
                <a:solidFill>
                  <a:schemeClr val="bg1"/>
                </a:solidFill>
              </a:rPr>
              <a:t>’</a:t>
            </a:r>
            <a:endParaRPr lang="en-CA" sz="3600" b="1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D07696-05B1-F7FC-C7F6-68BB660BC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03" y="981725"/>
            <a:ext cx="5249110" cy="41148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228154-F740-39A9-DE66-4ACC8A339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910" y="789926"/>
            <a:ext cx="4415194" cy="43714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33810D8-EAC2-94EE-17C2-8671F45C8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4422" y="5123094"/>
            <a:ext cx="7230538" cy="150636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59BCBB8-2DD1-FE1D-8093-A2E86F563A74}"/>
              </a:ext>
            </a:extLst>
          </p:cNvPr>
          <p:cNvCxnSpPr/>
          <p:nvPr/>
        </p:nvCxnSpPr>
        <p:spPr>
          <a:xfrm>
            <a:off x="2333246" y="5466735"/>
            <a:ext cx="329184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4C01FAD-B0B0-423B-868E-879EB63A1279}"/>
              </a:ext>
            </a:extLst>
          </p:cNvPr>
          <p:cNvCxnSpPr>
            <a:cxnSpLocks/>
          </p:cNvCxnSpPr>
          <p:nvPr/>
        </p:nvCxnSpPr>
        <p:spPr>
          <a:xfrm>
            <a:off x="2313582" y="6022257"/>
            <a:ext cx="7135217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076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E4565-FE19-2CA7-69C5-415BC2403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F9CA760D-1EB1-751B-26E1-F6A581F3A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9</a:t>
            </a:fld>
            <a:endParaRPr lang="en-CA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B5FD470-C271-5D32-2B06-D13AF5829543}"/>
              </a:ext>
            </a:extLst>
          </p:cNvPr>
          <p:cNvSpPr txBox="1">
            <a:spLocks/>
          </p:cNvSpPr>
          <p:nvPr/>
        </p:nvSpPr>
        <p:spPr>
          <a:xfrm>
            <a:off x="133350" y="136526"/>
            <a:ext cx="11915775" cy="596900"/>
          </a:xfrm>
          <a:prstGeom prst="rect">
            <a:avLst/>
          </a:prstGeom>
          <a:solidFill>
            <a:srgbClr val="012141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b="1" dirty="0">
                <a:solidFill>
                  <a:schemeClr val="bg1"/>
                </a:solidFill>
              </a:rPr>
              <a:t>Outlier Detection: </a:t>
            </a:r>
            <a:r>
              <a:rPr lang="en-CA" sz="2800" b="1" dirty="0" err="1">
                <a:solidFill>
                  <a:schemeClr val="bg1"/>
                </a:solidFill>
              </a:rPr>
              <a:t>LoF</a:t>
            </a:r>
            <a:r>
              <a:rPr lang="en-CA" sz="2800" b="1" dirty="0">
                <a:solidFill>
                  <a:schemeClr val="bg1"/>
                </a:solidFill>
              </a:rPr>
              <a:t>(Local Outlier Factor Method)</a:t>
            </a:r>
            <a:endParaRPr lang="en-CA" sz="36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0A8EC6-E541-25FD-250D-EED082C46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68" y="740859"/>
            <a:ext cx="10677832" cy="45762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E03287-443E-CFEE-020F-B589B68A7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960" y="5324506"/>
            <a:ext cx="6020640" cy="146705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961FAC-5824-00BD-D069-E942902AA0CA}"/>
              </a:ext>
            </a:extLst>
          </p:cNvPr>
          <p:cNvCxnSpPr>
            <a:cxnSpLocks/>
          </p:cNvCxnSpPr>
          <p:nvPr/>
        </p:nvCxnSpPr>
        <p:spPr>
          <a:xfrm>
            <a:off x="2619456" y="5707625"/>
            <a:ext cx="588544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508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4732</TotalTime>
  <Words>1045</Words>
  <Application>Microsoft Office PowerPoint</Application>
  <PresentationFormat>Widescreen</PresentationFormat>
  <Paragraphs>141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-apple-system</vt:lpstr>
      <vt:lpstr>Arial</vt:lpstr>
      <vt:lpstr>Calibri</vt:lpstr>
      <vt:lpstr>Calibri Light</vt:lpstr>
      <vt:lpstr>inherit</vt:lpstr>
      <vt:lpstr>system-ui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Shirmila Hewapathirana</dc:creator>
  <cp:lastModifiedBy>Shirmila Tharanga Hewapathirana</cp:lastModifiedBy>
  <cp:revision>519</cp:revision>
  <cp:lastPrinted>2024-11-14T04:03:35Z</cp:lastPrinted>
  <dcterms:created xsi:type="dcterms:W3CDTF">2024-11-13T17:31:53Z</dcterms:created>
  <dcterms:modified xsi:type="dcterms:W3CDTF">2025-04-07T01:37:11Z</dcterms:modified>
</cp:coreProperties>
</file>