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3" r:id="rId1"/>
  </p:sldMasterIdLst>
  <p:notesMasterIdLst>
    <p:notesMasterId r:id="rId21"/>
  </p:notesMasterIdLst>
  <p:sldIdLst>
    <p:sldId id="256" r:id="rId2"/>
    <p:sldId id="257" r:id="rId3"/>
    <p:sldId id="260" r:id="rId4"/>
    <p:sldId id="281" r:id="rId5"/>
    <p:sldId id="265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84" r:id="rId14"/>
    <p:sldId id="272" r:id="rId15"/>
    <p:sldId id="285" r:id="rId16"/>
    <p:sldId id="282" r:id="rId17"/>
    <p:sldId id="287" r:id="rId18"/>
    <p:sldId id="286" r:id="rId19"/>
    <p:sldId id="2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12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EF07C-512F-47B2-AA3D-17C795D43972}" type="datetimeFigureOut">
              <a:rPr lang="en-CA" smtClean="0"/>
              <a:t>2024-11-13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88329-6574-4B8D-AD7F-833F510A3A2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1417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DD363-5339-6091-B869-FFBE8CE0B1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47FFB-7363-ABAE-6A20-A28FFF01C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62A04-CE21-E1C1-2800-9286A5FD2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77DD-C69D-44F9-80E9-D8E458541C1B}" type="datetimeFigureOut">
              <a:rPr lang="en-CA" smtClean="0"/>
              <a:t>2024-11-13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4FB74-1879-85D8-8C96-E0E24096C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8B476-010C-6831-BB6A-C35714AE9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635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DDF4E-7D7F-DA1A-D1A9-4B4FCD51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42D4C-B570-E481-365D-7111CB54D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7B1D3-D023-9D5F-6396-799FFE4DE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77DD-C69D-44F9-80E9-D8E458541C1B}" type="datetimeFigureOut">
              <a:rPr lang="en-CA" smtClean="0"/>
              <a:t>2024-11-13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47450-22A1-DAE1-84BE-17D6BAC87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6469D-1C1F-3EDD-E29F-9F303F63F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283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F127CE-44BE-ADEE-57DC-03B0D74C87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EA14CB-6DAE-2EE4-750B-CBC0E560D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7DB1B-B81E-7DB6-73F9-93233CB17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77DD-C69D-44F9-80E9-D8E458541C1B}" type="datetimeFigureOut">
              <a:rPr lang="en-CA" smtClean="0"/>
              <a:t>2024-11-13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C1F77-ECA3-BB78-C8A7-AEC3D156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4FEAA-1572-7231-7085-F8B11D1A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871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AA4D4-67D8-390B-FB6A-031329B4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41D08-C352-8466-8A06-EC0A75BB0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2033A-F82F-EA40-6145-7C527E44F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77DD-C69D-44F9-80E9-D8E458541C1B}" type="datetimeFigureOut">
              <a:rPr lang="en-CA" smtClean="0"/>
              <a:t>2024-11-13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CEFE6-467E-5DC3-25C5-40B64B605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BEB19-5264-701A-E48B-DE7EB4134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2888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AF9F9-E59D-69FC-9D37-C50FAE467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F5673-84A8-389A-D3E4-73D323616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793B9-A7AA-DA17-17DC-B671C8B21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77DD-C69D-44F9-80E9-D8E458541C1B}" type="datetimeFigureOut">
              <a:rPr lang="en-CA" smtClean="0"/>
              <a:t>2024-11-13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F7165-BBF8-0C22-E98C-A2A119FF4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A034A-81AB-CEE1-F106-85B81E6D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9633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CC638-5C2A-0715-BE14-C0F2BFE03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49ED8-E463-D1B0-67F3-ADBBE88B1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80105-3957-36E8-C07B-5013B21B9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A2D71E-307A-8F59-C556-3DAB33D2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77DD-C69D-44F9-80E9-D8E458541C1B}" type="datetimeFigureOut">
              <a:rPr lang="en-CA" smtClean="0"/>
              <a:t>2024-11-13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85447-FCFD-6CE4-F88E-D299830E6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A598B-97FB-A848-65F4-7C9337DA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979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DD8C3-3EE7-8D07-37D3-2DBC833C6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4F0AA-111D-540F-E7CD-BDB25CF13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32028-7FC1-AECE-0484-C5BDBD42F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A22267-9580-66AE-8138-49CF5BD71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17CBFB-170E-6DCF-C5F8-FBC2B937D1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71DC64-604A-52BD-8455-BEA7614C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77DD-C69D-44F9-80E9-D8E458541C1B}" type="datetimeFigureOut">
              <a:rPr lang="en-CA" smtClean="0"/>
              <a:t>2024-11-13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F40F13-94D4-306E-97AD-25E96744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DE6664-ABE1-4FF1-C128-8B18C3B30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99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269F-73BE-7982-9482-010332D8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D4F6F1-A9E3-EB51-129F-128E9D7B3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77DD-C69D-44F9-80E9-D8E458541C1B}" type="datetimeFigureOut">
              <a:rPr lang="en-CA" smtClean="0"/>
              <a:t>2024-11-13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2B95D-F1A2-E943-59BC-6CD139E9F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CB746-CF47-2B5A-CEC3-EA8D23722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7883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155EAC-B0EE-327D-9B6E-1FE2C9EE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77DD-C69D-44F9-80E9-D8E458541C1B}" type="datetimeFigureOut">
              <a:rPr lang="en-CA" smtClean="0"/>
              <a:t>2024-11-13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027FB9-3E5B-CF5D-52A2-FB49930FC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28539-AB42-15CE-1544-C065D65CE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2029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F9996-3BF8-B9A1-9967-D6D5DA01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41DC3-2346-774C-1342-8DB092E14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C020B-F981-0619-61D9-0C8C329D4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F3A97-050B-FA06-4295-8685C0BB4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77DD-C69D-44F9-80E9-D8E458541C1B}" type="datetimeFigureOut">
              <a:rPr lang="en-CA" smtClean="0"/>
              <a:t>2024-11-13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A60F3-2B30-44B1-E258-3A12D2738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6039C-B691-70C9-2454-EDBB1D7A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7955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6E8C2-A25E-5410-E663-CC168CF6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C7C11C-0707-6017-3722-155BFF9B1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3FD79F-DE9D-3332-9FB2-2CA90ADBD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5E979-5881-EBB2-6FAF-EBED4204A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F77DD-C69D-44F9-80E9-D8E458541C1B}" type="datetimeFigureOut">
              <a:rPr lang="en-CA" smtClean="0"/>
              <a:t>2024-11-13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F23A2-6C05-410A-176C-96B58FB2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BFEEE-F7B5-DE14-25F9-13DF39481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56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BBE85-CA7A-6CB6-550F-E81A202BF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F010F-2296-F2D7-A017-FF627E9FF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A5506-1932-EBBB-987E-5BAA5E630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F77DD-C69D-44F9-80E9-D8E458541C1B}" type="datetimeFigureOut">
              <a:rPr lang="en-CA" smtClean="0"/>
              <a:t>2024-11-13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9DF72-A422-C5A2-9346-7E0E5EA10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BB20D-EA21-D6B4-BAD5-204799514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40AA7-77E8-4AB0-ABFE-16BEB06571A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113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6FEA0-9B54-81BA-BE6D-8697085B4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23850"/>
            <a:ext cx="12192000" cy="3143250"/>
          </a:xfrm>
        </p:spPr>
        <p:txBody>
          <a:bodyPr>
            <a:normAutofit/>
          </a:bodyPr>
          <a:lstStyle/>
          <a:p>
            <a:r>
              <a:rPr lang="en-CA" sz="6600" b="1" dirty="0">
                <a:solidFill>
                  <a:srgbClr val="0070C0"/>
                </a:solidFill>
              </a:rPr>
              <a:t>FUNDAMENTALS OF SQL </a:t>
            </a:r>
            <a:br>
              <a:rPr lang="en-CA" sz="6600" b="1" dirty="0">
                <a:solidFill>
                  <a:srgbClr val="0070C0"/>
                </a:solidFill>
              </a:rPr>
            </a:br>
            <a:r>
              <a:rPr lang="en-CA" sz="6600" b="1" dirty="0">
                <a:solidFill>
                  <a:srgbClr val="0070C0"/>
                </a:solidFill>
              </a:rPr>
              <a:t>PROGRAMING</a:t>
            </a:r>
            <a:br>
              <a:rPr lang="en-CA" sz="6600" dirty="0"/>
            </a:br>
            <a:r>
              <a:rPr lang="en-CA" sz="4800" dirty="0">
                <a:solidFill>
                  <a:srgbClr val="0070C0"/>
                </a:solidFill>
              </a:rPr>
              <a:t>PROJECT</a:t>
            </a:r>
            <a:r>
              <a:rPr lang="en-CA" sz="3200" dirty="0">
                <a:solidFill>
                  <a:srgbClr val="0070C0"/>
                </a:solidFill>
              </a:rPr>
              <a:t> </a:t>
            </a:r>
            <a:br>
              <a:rPr lang="en-CA" sz="3600" dirty="0">
                <a:solidFill>
                  <a:srgbClr val="0070C0"/>
                </a:solidFill>
              </a:rPr>
            </a:br>
            <a:r>
              <a:rPr lang="en-CA" sz="3600" dirty="0">
                <a:solidFill>
                  <a:srgbClr val="0070C0"/>
                </a:solidFill>
              </a:rPr>
              <a:t>PHASE - 2</a:t>
            </a:r>
            <a:endParaRPr lang="en-CA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43643E-DF31-8158-35D6-6492AFF3B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290560"/>
            <a:ext cx="12192000" cy="1329190"/>
          </a:xfrm>
        </p:spPr>
        <p:txBody>
          <a:bodyPr>
            <a:normAutofit fontScale="85000" lnSpcReduction="20000"/>
          </a:bodyPr>
          <a:lstStyle/>
          <a:p>
            <a:r>
              <a:rPr lang="en-CA" sz="2000" dirty="0">
                <a:solidFill>
                  <a:schemeClr val="accent5">
                    <a:lumMod val="75000"/>
                  </a:schemeClr>
                </a:solidFill>
              </a:rPr>
              <a:t>Shirmila Hewapathirana (</a:t>
            </a:r>
            <a:r>
              <a:rPr lang="en-CA" sz="2000" i="1" dirty="0">
                <a:solidFill>
                  <a:schemeClr val="accent5">
                    <a:lumMod val="75000"/>
                  </a:schemeClr>
                </a:solidFill>
              </a:rPr>
              <a:t>Student</a:t>
            </a:r>
            <a:r>
              <a:rPr lang="en-CA" sz="2000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r>
              <a:rPr lang="en-CA" dirty="0" err="1">
                <a:solidFill>
                  <a:schemeClr val="accent5">
                    <a:lumMod val="50000"/>
                  </a:schemeClr>
                </a:solidFill>
              </a:rPr>
              <a:t>Ms</a:t>
            </a:r>
            <a:r>
              <a:rPr lang="en-CA" dirty="0">
                <a:solidFill>
                  <a:schemeClr val="accent5">
                    <a:lumMod val="50000"/>
                  </a:schemeClr>
                </a:solidFill>
              </a:rPr>
              <a:t> Maryam Kazemi (</a:t>
            </a:r>
            <a:r>
              <a:rPr lang="en-CA" i="1" dirty="0">
                <a:solidFill>
                  <a:schemeClr val="accent5">
                    <a:lumMod val="50000"/>
                  </a:schemeClr>
                </a:solidFill>
              </a:rPr>
              <a:t>Professor</a:t>
            </a:r>
            <a:r>
              <a:rPr lang="en-CA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r>
              <a:rPr lang="en-CA" b="1" dirty="0">
                <a:solidFill>
                  <a:schemeClr val="accent5">
                    <a:lumMod val="50000"/>
                  </a:schemeClr>
                </a:solidFill>
              </a:rPr>
              <a:t>METRO COLLEGE OF TECHNOLOGY</a:t>
            </a:r>
          </a:p>
          <a:p>
            <a:r>
              <a:rPr lang="en-CA" sz="2100" dirty="0">
                <a:solidFill>
                  <a:schemeClr val="accent5">
                    <a:lumMod val="50000"/>
                  </a:schemeClr>
                </a:solidFill>
              </a:rPr>
              <a:t>2024/25</a:t>
            </a:r>
          </a:p>
        </p:txBody>
      </p:sp>
    </p:spTree>
    <p:extLst>
      <p:ext uri="{BB962C8B-B14F-4D97-AF65-F5344CB8AC3E}">
        <p14:creationId xmlns:p14="http://schemas.microsoft.com/office/powerpoint/2010/main" val="1786488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4740E-2F3D-5968-2D7C-290E57D29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D80120F6-044D-92BA-926A-EA50A6CE1B9F}"/>
              </a:ext>
            </a:extLst>
          </p:cNvPr>
          <p:cNvSpPr txBox="1">
            <a:spLocks/>
          </p:cNvSpPr>
          <p:nvPr/>
        </p:nvSpPr>
        <p:spPr>
          <a:xfrm>
            <a:off x="0" y="124402"/>
            <a:ext cx="1219200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Q7.</a:t>
            </a:r>
            <a:endParaRPr lang="en-CA" sz="3600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9769B94-4618-0107-9832-93F493805DEC}"/>
              </a:ext>
            </a:extLst>
          </p:cNvPr>
          <p:cNvSpPr txBox="1">
            <a:spLocks/>
          </p:cNvSpPr>
          <p:nvPr/>
        </p:nvSpPr>
        <p:spPr>
          <a:xfrm>
            <a:off x="521854" y="124402"/>
            <a:ext cx="11734800" cy="17136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0070C0"/>
                </a:solidFill>
              </a:rPr>
              <a:t>Create a stored procedure that accepts </a:t>
            </a:r>
            <a:r>
              <a:rPr lang="en-US" sz="2000" b="1" dirty="0" err="1">
                <a:solidFill>
                  <a:srgbClr val="0070C0"/>
                </a:solidFill>
              </a:rPr>
              <a:t>AccountId</a:t>
            </a:r>
            <a:r>
              <a:rPr lang="en-US" sz="2000" b="1" dirty="0">
                <a:solidFill>
                  <a:srgbClr val="0070C0"/>
                </a:solidFill>
              </a:rPr>
              <a:t> as a parameter and returns the customer’s full name.</a:t>
            </a:r>
            <a:endParaRPr lang="en-CA" sz="3600" b="1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24E2C3-4F6B-B1F4-889C-215775952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36" y="637890"/>
            <a:ext cx="9869277" cy="40772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983262-402D-D0C0-E07A-FDB42B054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36" y="4826577"/>
            <a:ext cx="4696480" cy="714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105695-11F6-5627-3315-9318DBDC1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336" y="5598202"/>
            <a:ext cx="5115639" cy="7240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D0C773-04E9-7036-BD5E-F423E9CEF3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4666" y="4636043"/>
            <a:ext cx="4420217" cy="9621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D0D52E-D1B2-442F-E889-ACB6C7A360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4666" y="5598202"/>
            <a:ext cx="4991797" cy="1000265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CD52B99-5330-510A-AD0D-C08B5496C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10</a:t>
            </a:fld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81D34D-3FF4-D4DE-CE63-F0240D228349}"/>
              </a:ext>
            </a:extLst>
          </p:cNvPr>
          <p:cNvSpPr/>
          <p:nvPr/>
        </p:nvSpPr>
        <p:spPr>
          <a:xfrm>
            <a:off x="1606003" y="3121924"/>
            <a:ext cx="6071147" cy="307076"/>
          </a:xfrm>
          <a:prstGeom prst="rect">
            <a:avLst/>
          </a:prstGeom>
          <a:solidFill>
            <a:schemeClr val="accent6">
              <a:lumMod val="40000"/>
              <a:lumOff val="60000"/>
              <a:alpha val="23922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63AA98-B285-A48D-FE49-B7521912D698}"/>
              </a:ext>
            </a:extLst>
          </p:cNvPr>
          <p:cNvSpPr/>
          <p:nvPr/>
        </p:nvSpPr>
        <p:spPr>
          <a:xfrm>
            <a:off x="1720303" y="4000301"/>
            <a:ext cx="6414047" cy="286338"/>
          </a:xfrm>
          <a:prstGeom prst="rect">
            <a:avLst/>
          </a:prstGeom>
          <a:solidFill>
            <a:srgbClr val="FFC000">
              <a:alpha val="2392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9051F6-A38F-BCF5-687B-663C0E96A9EF}"/>
              </a:ext>
            </a:extLst>
          </p:cNvPr>
          <p:cNvSpPr/>
          <p:nvPr/>
        </p:nvSpPr>
        <p:spPr>
          <a:xfrm>
            <a:off x="5603602" y="5786767"/>
            <a:ext cx="3321324" cy="212280"/>
          </a:xfrm>
          <a:prstGeom prst="rect">
            <a:avLst/>
          </a:prstGeom>
          <a:solidFill>
            <a:srgbClr val="FFC000">
              <a:alpha val="2392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6FAFC4-E2E3-F52F-2B4A-72FE8C7BB8EB}"/>
              </a:ext>
            </a:extLst>
          </p:cNvPr>
          <p:cNvSpPr/>
          <p:nvPr/>
        </p:nvSpPr>
        <p:spPr>
          <a:xfrm>
            <a:off x="5562687" y="4826577"/>
            <a:ext cx="2959374" cy="307076"/>
          </a:xfrm>
          <a:prstGeom prst="rect">
            <a:avLst/>
          </a:prstGeom>
          <a:solidFill>
            <a:schemeClr val="accent6">
              <a:lumMod val="40000"/>
              <a:lumOff val="60000"/>
              <a:alpha val="23922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420567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B0EFB-68CA-2495-93C6-605DEC1F8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4639E28-5649-DBB0-5F7E-97E47EFCC986}"/>
              </a:ext>
            </a:extLst>
          </p:cNvPr>
          <p:cNvSpPr txBox="1">
            <a:spLocks/>
          </p:cNvSpPr>
          <p:nvPr/>
        </p:nvSpPr>
        <p:spPr>
          <a:xfrm>
            <a:off x="0" y="124402"/>
            <a:ext cx="1219200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Q8.</a:t>
            </a:r>
            <a:endParaRPr lang="en-CA" sz="3600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3E9572-9C9E-4A82-150A-CE3D84454757}"/>
              </a:ext>
            </a:extLst>
          </p:cNvPr>
          <p:cNvSpPr txBox="1">
            <a:spLocks/>
          </p:cNvSpPr>
          <p:nvPr/>
        </p:nvSpPr>
        <p:spPr>
          <a:xfrm>
            <a:off x="512613" y="124402"/>
            <a:ext cx="11734800" cy="17136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0070C0"/>
                </a:solidFill>
              </a:rPr>
              <a:t>Create a stored procedure that returns error logs inserted in the last 24 hours.</a:t>
            </a:r>
            <a:endParaRPr lang="en-CA" sz="3600" b="1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551D40-0D1D-EBA1-0CA5-AD8A898C0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83" y="725008"/>
            <a:ext cx="8631492" cy="23784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63059E-E044-BEC4-3790-72522E5DF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50" y="3514725"/>
            <a:ext cx="6395500" cy="14478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C2B20-5D8C-F368-ACC1-089F64F1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4661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6245F-9582-8C4C-8CC2-FCA83F093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AFEEF83A-5059-BD21-24DE-ECA1BE501BDD}"/>
              </a:ext>
            </a:extLst>
          </p:cNvPr>
          <p:cNvSpPr txBox="1">
            <a:spLocks/>
          </p:cNvSpPr>
          <p:nvPr/>
        </p:nvSpPr>
        <p:spPr>
          <a:xfrm>
            <a:off x="0" y="124402"/>
            <a:ext cx="1219200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Q9.</a:t>
            </a:r>
            <a:endParaRPr lang="en-CA" sz="3600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0B692DB-A542-D3B7-2AD0-0DA5A8703BAB}"/>
              </a:ext>
            </a:extLst>
          </p:cNvPr>
          <p:cNvSpPr txBox="1">
            <a:spLocks/>
          </p:cNvSpPr>
          <p:nvPr/>
        </p:nvSpPr>
        <p:spPr>
          <a:xfrm>
            <a:off x="512614" y="124402"/>
            <a:ext cx="11734800" cy="17136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0070C0"/>
                </a:solidFill>
              </a:rPr>
              <a:t>Create a stored procedure that takes a deposit as a parameter and updates the </a:t>
            </a:r>
            <a:r>
              <a:rPr lang="en-US" sz="2000" b="1" dirty="0" err="1">
                <a:solidFill>
                  <a:srgbClr val="0070C0"/>
                </a:solidFill>
              </a:rPr>
              <a:t>CurrentBalance</a:t>
            </a:r>
            <a:r>
              <a:rPr lang="en-US" sz="2000" b="1" dirty="0">
                <a:solidFill>
                  <a:srgbClr val="0070C0"/>
                </a:solidFill>
              </a:rPr>
              <a:t> value for that particular account.</a:t>
            </a:r>
            <a:endParaRPr lang="en-CA" sz="3600" b="1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DA0C9-AD28-B563-F895-4347617CD5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641"/>
          <a:stretch/>
        </p:blipFill>
        <p:spPr>
          <a:xfrm>
            <a:off x="200025" y="730243"/>
            <a:ext cx="11991975" cy="6003355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7329A-D8FD-26F0-FA82-35A6279E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12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95137-AE9D-35CE-356A-0E77DE3C9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335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54691-85DF-C5E5-7852-326845945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02A862D7-1A35-FA70-2B89-37BCE5934485}"/>
              </a:ext>
            </a:extLst>
          </p:cNvPr>
          <p:cNvSpPr txBox="1">
            <a:spLocks/>
          </p:cNvSpPr>
          <p:nvPr/>
        </p:nvSpPr>
        <p:spPr>
          <a:xfrm>
            <a:off x="0" y="124402"/>
            <a:ext cx="1219200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Q9.</a:t>
            </a:r>
            <a:endParaRPr lang="en-CA" sz="3600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13F40B5-F656-4E06-139D-8B5292B27C3C}"/>
              </a:ext>
            </a:extLst>
          </p:cNvPr>
          <p:cNvSpPr txBox="1">
            <a:spLocks/>
          </p:cNvSpPr>
          <p:nvPr/>
        </p:nvSpPr>
        <p:spPr>
          <a:xfrm>
            <a:off x="512614" y="124402"/>
            <a:ext cx="11734800" cy="17136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0070C0"/>
                </a:solidFill>
              </a:rPr>
              <a:t>-/</a:t>
            </a:r>
            <a:r>
              <a:rPr lang="en-US" sz="2000" b="1" dirty="0" err="1">
                <a:solidFill>
                  <a:srgbClr val="0070C0"/>
                </a:solidFill>
              </a:rPr>
              <a:t>Contid</a:t>
            </a:r>
            <a:endParaRPr lang="en-CA" sz="3600" b="1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A4F0FE-009F-2B6E-EAF2-2EA5BB8FA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4925" y="689188"/>
            <a:ext cx="5101036" cy="24955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0F0F56-E9CF-4426-CC8D-E0A607F8B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68" y="950008"/>
            <a:ext cx="6452902" cy="7717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E3FDF6-9C79-343F-F5DB-BB1C58B17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905" y="1832209"/>
            <a:ext cx="6039693" cy="10193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22F05E-CFBE-E8BE-01D4-FB80150C32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200" y="3536394"/>
            <a:ext cx="6197398" cy="77595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1A18DD9-55E0-D7D8-9391-F28372F5DC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4589" y="4877592"/>
            <a:ext cx="6742220" cy="102119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6338A25-1105-B3F3-ED1E-B308FBD81F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47542" y="3467100"/>
            <a:ext cx="5244458" cy="249525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FB11E81-8886-22ED-4D47-F93CE14ED03A}"/>
              </a:ext>
            </a:extLst>
          </p:cNvPr>
          <p:cNvSpPr/>
          <p:nvPr/>
        </p:nvSpPr>
        <p:spPr>
          <a:xfrm>
            <a:off x="6964925" y="2845699"/>
            <a:ext cx="4389120" cy="182880"/>
          </a:xfrm>
          <a:prstGeom prst="rect">
            <a:avLst/>
          </a:prstGeom>
          <a:solidFill>
            <a:schemeClr val="accent6">
              <a:lumMod val="40000"/>
              <a:lumOff val="60000"/>
              <a:alpha val="23922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0D00DA-E2DE-7400-ACB9-C46B828CB164}"/>
              </a:ext>
            </a:extLst>
          </p:cNvPr>
          <p:cNvSpPr/>
          <p:nvPr/>
        </p:nvSpPr>
        <p:spPr>
          <a:xfrm>
            <a:off x="6974418" y="5653295"/>
            <a:ext cx="4389120" cy="182880"/>
          </a:xfrm>
          <a:prstGeom prst="rect">
            <a:avLst/>
          </a:prstGeom>
          <a:solidFill>
            <a:schemeClr val="accent6">
              <a:lumMod val="40000"/>
              <a:lumOff val="60000"/>
              <a:alpha val="23922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88CFED-6A5A-09CA-CB59-5B5E978D6D99}"/>
              </a:ext>
            </a:extLst>
          </p:cNvPr>
          <p:cNvSpPr/>
          <p:nvPr/>
        </p:nvSpPr>
        <p:spPr>
          <a:xfrm>
            <a:off x="3943350" y="1422548"/>
            <a:ext cx="923926" cy="241703"/>
          </a:xfrm>
          <a:prstGeom prst="rect">
            <a:avLst/>
          </a:prstGeom>
          <a:solidFill>
            <a:schemeClr val="accent6">
              <a:lumMod val="40000"/>
              <a:lumOff val="60000"/>
              <a:alpha val="23922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FDE305F-33B6-34F4-ECF7-C688DD6C1FD6}"/>
              </a:ext>
            </a:extLst>
          </p:cNvPr>
          <p:cNvSpPr/>
          <p:nvPr/>
        </p:nvSpPr>
        <p:spPr>
          <a:xfrm>
            <a:off x="3891909" y="3838917"/>
            <a:ext cx="266700" cy="579320"/>
          </a:xfrm>
          <a:prstGeom prst="ellipse">
            <a:avLst/>
          </a:prstGeom>
          <a:solidFill>
            <a:srgbClr val="FFFF00">
              <a:alpha val="2392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757FBD79-513F-80FC-3A84-7C2BB44C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9891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FC10F-47AC-90B0-92AE-20466DC4B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3C973536-7DB9-A83F-65B7-B25D96218A44}"/>
              </a:ext>
            </a:extLst>
          </p:cNvPr>
          <p:cNvSpPr txBox="1">
            <a:spLocks/>
          </p:cNvSpPr>
          <p:nvPr/>
        </p:nvSpPr>
        <p:spPr>
          <a:xfrm>
            <a:off x="0" y="124402"/>
            <a:ext cx="1219200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Q10.</a:t>
            </a:r>
            <a:endParaRPr lang="en-CA" sz="3600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FAD9A40-1DB2-7F35-1C67-69B1AEE63EBE}"/>
              </a:ext>
            </a:extLst>
          </p:cNvPr>
          <p:cNvSpPr txBox="1">
            <a:spLocks/>
          </p:cNvSpPr>
          <p:nvPr/>
        </p:nvSpPr>
        <p:spPr>
          <a:xfrm>
            <a:off x="512613" y="124402"/>
            <a:ext cx="11734800" cy="17136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0070C0"/>
                </a:solidFill>
              </a:rPr>
              <a:t>Create a stored procedure that takes a withdrawal amount as a parameter and updates</a:t>
            </a:r>
            <a:endParaRPr lang="en-CA" sz="3600" b="1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759D96-F7B5-AC46-5A45-81CBC97FA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677107"/>
            <a:ext cx="9944100" cy="578953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FC1675-215C-0B63-E8F7-10E29249D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7819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CEB73-1B88-B491-A71C-7223E1249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11DFB91-1CC0-D730-D24C-1FFB748D2ED8}"/>
              </a:ext>
            </a:extLst>
          </p:cNvPr>
          <p:cNvSpPr txBox="1">
            <a:spLocks/>
          </p:cNvSpPr>
          <p:nvPr/>
        </p:nvSpPr>
        <p:spPr>
          <a:xfrm>
            <a:off x="0" y="124402"/>
            <a:ext cx="1219200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Q10.</a:t>
            </a:r>
            <a:endParaRPr lang="en-CA" sz="3600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740C66C-FE58-3F7A-3DBE-EF3DE15F6CE9}"/>
              </a:ext>
            </a:extLst>
          </p:cNvPr>
          <p:cNvSpPr txBox="1">
            <a:spLocks/>
          </p:cNvSpPr>
          <p:nvPr/>
        </p:nvSpPr>
        <p:spPr>
          <a:xfrm>
            <a:off x="512613" y="124402"/>
            <a:ext cx="11734800" cy="17136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0070C0"/>
                </a:solidFill>
              </a:rPr>
              <a:t>-/</a:t>
            </a:r>
            <a:r>
              <a:rPr lang="en-US" sz="2000" b="1" dirty="0" err="1">
                <a:solidFill>
                  <a:srgbClr val="0070C0"/>
                </a:solidFill>
              </a:rPr>
              <a:t>Contid</a:t>
            </a:r>
            <a:endParaRPr lang="en-CA" sz="3600" b="1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BB55D-C239-907B-ECB5-25CF55157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803" y="726592"/>
            <a:ext cx="4391638" cy="21624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29F1C3-3386-A6DA-A85C-15DFFE6D2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10" y="568297"/>
            <a:ext cx="7541824" cy="816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C7C9FF-821E-313D-74E6-53A0E6B76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74" y="1380180"/>
            <a:ext cx="5642028" cy="14012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4FC3918-9F92-5993-FF45-4406127E88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559" y="2648063"/>
            <a:ext cx="7578370" cy="8041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BDB3F8-06A7-CB26-C40C-CAF094D36C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474" y="3556971"/>
            <a:ext cx="5935822" cy="9378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1E03E7D-0F80-3206-1D10-D51FF50210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474" y="5498191"/>
            <a:ext cx="7173996" cy="10359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54A3C53-A00F-0978-B1B3-3F4E7D3140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1604" y="3624357"/>
            <a:ext cx="4410691" cy="217200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A330ABB-2A0D-5548-D8C4-DE2A056516F7}"/>
              </a:ext>
            </a:extLst>
          </p:cNvPr>
          <p:cNvSpPr/>
          <p:nvPr/>
        </p:nvSpPr>
        <p:spPr>
          <a:xfrm>
            <a:off x="7652285" y="1262671"/>
            <a:ext cx="4389120" cy="182880"/>
          </a:xfrm>
          <a:prstGeom prst="rect">
            <a:avLst/>
          </a:prstGeom>
          <a:solidFill>
            <a:schemeClr val="accent6">
              <a:lumMod val="40000"/>
              <a:lumOff val="60000"/>
              <a:alpha val="23922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DE6E9F-3D04-A1CC-ED48-0F2621AF9D87}"/>
              </a:ext>
            </a:extLst>
          </p:cNvPr>
          <p:cNvSpPr/>
          <p:nvPr/>
        </p:nvSpPr>
        <p:spPr>
          <a:xfrm>
            <a:off x="7654803" y="4125088"/>
            <a:ext cx="4389120" cy="182880"/>
          </a:xfrm>
          <a:prstGeom prst="rect">
            <a:avLst/>
          </a:prstGeom>
          <a:solidFill>
            <a:schemeClr val="accent6">
              <a:lumMod val="40000"/>
              <a:lumOff val="60000"/>
              <a:alpha val="23922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9C82F6-4D39-EAC7-734E-71EAD397166C}"/>
              </a:ext>
            </a:extLst>
          </p:cNvPr>
          <p:cNvSpPr/>
          <p:nvPr/>
        </p:nvSpPr>
        <p:spPr>
          <a:xfrm>
            <a:off x="7639049" y="2615985"/>
            <a:ext cx="4389120" cy="182880"/>
          </a:xfrm>
          <a:prstGeom prst="rect">
            <a:avLst/>
          </a:prstGeom>
          <a:solidFill>
            <a:schemeClr val="accent4">
              <a:lumMod val="40000"/>
              <a:lumOff val="60000"/>
              <a:alpha val="23922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67164E1-F132-5604-802D-4DA84819DE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5558" y="4514628"/>
            <a:ext cx="7417291" cy="50924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BA0C24F-9F59-9B69-FD23-D6420D4047EA}"/>
              </a:ext>
            </a:extLst>
          </p:cNvPr>
          <p:cNvSpPr/>
          <p:nvPr/>
        </p:nvSpPr>
        <p:spPr>
          <a:xfrm>
            <a:off x="3733799" y="1000786"/>
            <a:ext cx="3124201" cy="359575"/>
          </a:xfrm>
          <a:prstGeom prst="rect">
            <a:avLst/>
          </a:prstGeom>
          <a:solidFill>
            <a:schemeClr val="accent6">
              <a:lumMod val="40000"/>
              <a:lumOff val="60000"/>
              <a:alpha val="23922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CB0B13-F2D3-6D9D-2F94-BF0BD6AD1A0C}"/>
              </a:ext>
            </a:extLst>
          </p:cNvPr>
          <p:cNvSpPr/>
          <p:nvPr/>
        </p:nvSpPr>
        <p:spPr>
          <a:xfrm>
            <a:off x="3438525" y="4710811"/>
            <a:ext cx="3159771" cy="313066"/>
          </a:xfrm>
          <a:prstGeom prst="rect">
            <a:avLst/>
          </a:prstGeom>
          <a:solidFill>
            <a:schemeClr val="accent4">
              <a:lumMod val="40000"/>
              <a:lumOff val="60000"/>
              <a:alpha val="23922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2D5BFA9-0BC2-D584-208F-774F66BEFCD6}"/>
              </a:ext>
            </a:extLst>
          </p:cNvPr>
          <p:cNvSpPr/>
          <p:nvPr/>
        </p:nvSpPr>
        <p:spPr>
          <a:xfrm>
            <a:off x="5124450" y="2977651"/>
            <a:ext cx="266700" cy="579320"/>
          </a:xfrm>
          <a:prstGeom prst="ellipse">
            <a:avLst/>
          </a:prstGeom>
          <a:solidFill>
            <a:srgbClr val="FFFF00">
              <a:alpha val="2392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D067FB8E-7EE8-F274-885E-B25858D9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0405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815A3-E1E5-671C-B61D-0E37B21C6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94EFBC1-0DB0-9347-FC04-3A03B789D0D4}"/>
              </a:ext>
            </a:extLst>
          </p:cNvPr>
          <p:cNvSpPr txBox="1">
            <a:spLocks/>
          </p:cNvSpPr>
          <p:nvPr/>
        </p:nvSpPr>
        <p:spPr>
          <a:xfrm>
            <a:off x="0" y="1866900"/>
            <a:ext cx="12192000" cy="10477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5400" b="1" dirty="0">
                <a:solidFill>
                  <a:srgbClr val="0070C0"/>
                </a:solidFill>
              </a:rPr>
              <a:t>THANK YOU !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3C58B93-193F-D573-1098-C1D9D284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5360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F74B8-EF19-CBED-37D7-FC0BB0EB1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691B48-A798-FD0A-F608-4F98366D07AB}"/>
              </a:ext>
            </a:extLst>
          </p:cNvPr>
          <p:cNvSpPr txBox="1">
            <a:spLocks/>
          </p:cNvSpPr>
          <p:nvPr/>
        </p:nvSpPr>
        <p:spPr>
          <a:xfrm>
            <a:off x="100487" y="1805117"/>
            <a:ext cx="11991025" cy="290975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8000" dirty="0">
                <a:solidFill>
                  <a:srgbClr val="00B050"/>
                </a:solidFill>
              </a:rPr>
              <a:t>BACKUP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103D05-1171-5D85-5865-E7D2057F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5680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3BCB5-7D75-D298-0F0A-A0DAD5B9A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AC010FC8-07AB-25C4-12E3-3872168D03D5}"/>
              </a:ext>
            </a:extLst>
          </p:cNvPr>
          <p:cNvSpPr txBox="1">
            <a:spLocks/>
          </p:cNvSpPr>
          <p:nvPr/>
        </p:nvSpPr>
        <p:spPr>
          <a:xfrm>
            <a:off x="0" y="124402"/>
            <a:ext cx="1219200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Q3.</a:t>
            </a:r>
            <a:endParaRPr lang="en-CA" sz="3600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9E4F7F9-6274-3F18-4BA2-C4CDE52C6CEE}"/>
              </a:ext>
            </a:extLst>
          </p:cNvPr>
          <p:cNvSpPr txBox="1">
            <a:spLocks/>
          </p:cNvSpPr>
          <p:nvPr/>
        </p:nvSpPr>
        <p:spPr>
          <a:xfrm>
            <a:off x="521855" y="124402"/>
            <a:ext cx="11734800" cy="17136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0070C0"/>
                </a:solidFill>
              </a:rPr>
              <a:t>Create a view to get counts of checking and savings accounts by customer.</a:t>
            </a:r>
            <a:endParaRPr lang="en-CA" sz="2000" b="1" dirty="0">
              <a:solidFill>
                <a:srgbClr val="0070C0"/>
              </a:solidFill>
            </a:endParaRPr>
          </a:p>
          <a:p>
            <a:endParaRPr lang="en-CA" sz="3600" b="1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2DC700-010D-91FE-DF7E-B865FF994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23" y="669636"/>
            <a:ext cx="9304837" cy="53035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1C8BB8-E12C-1424-6FDB-78E9B237A243}"/>
              </a:ext>
            </a:extLst>
          </p:cNvPr>
          <p:cNvSpPr txBox="1">
            <a:spLocks/>
          </p:cNvSpPr>
          <p:nvPr/>
        </p:nvSpPr>
        <p:spPr>
          <a:xfrm>
            <a:off x="10390909" y="127036"/>
            <a:ext cx="1801091" cy="55092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b="1" dirty="0">
                <a:solidFill>
                  <a:srgbClr val="00B050"/>
                </a:solidFill>
              </a:rPr>
              <a:t>BACKUP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C33911-2137-082C-1B21-4E9B862C4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135" y="3387436"/>
            <a:ext cx="4840520" cy="279260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C29C51-521B-EEB5-06BC-A0549C871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1304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3FBB4-6F0C-9793-F00D-28642C4B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DB5DDB70-3F14-BFF2-E465-16C174F63C2F}"/>
              </a:ext>
            </a:extLst>
          </p:cNvPr>
          <p:cNvSpPr txBox="1">
            <a:spLocks/>
          </p:cNvSpPr>
          <p:nvPr/>
        </p:nvSpPr>
        <p:spPr>
          <a:xfrm>
            <a:off x="0" y="124402"/>
            <a:ext cx="1219200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Q5.</a:t>
            </a:r>
            <a:endParaRPr lang="en-CA" sz="3600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7A12A66-6D91-28EF-8529-6BD1B111AA9D}"/>
              </a:ext>
            </a:extLst>
          </p:cNvPr>
          <p:cNvSpPr txBox="1">
            <a:spLocks/>
          </p:cNvSpPr>
          <p:nvPr/>
        </p:nvSpPr>
        <p:spPr>
          <a:xfrm>
            <a:off x="521854" y="124402"/>
            <a:ext cx="11734800" cy="17136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0070C0"/>
                </a:solidFill>
              </a:rPr>
              <a:t>Create a view to get all customers’ overdraft amounts.</a:t>
            </a:r>
            <a:endParaRPr lang="en-CA" sz="3600" b="1" dirty="0">
              <a:solidFill>
                <a:srgbClr val="0070C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7116D3-8021-3BD0-5CF8-6D8139CB90FB}"/>
              </a:ext>
            </a:extLst>
          </p:cNvPr>
          <p:cNvSpPr txBox="1">
            <a:spLocks/>
          </p:cNvSpPr>
          <p:nvPr/>
        </p:nvSpPr>
        <p:spPr>
          <a:xfrm>
            <a:off x="10390909" y="127036"/>
            <a:ext cx="1801091" cy="55092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3600" b="1" dirty="0">
                <a:solidFill>
                  <a:srgbClr val="00B050"/>
                </a:solidFill>
              </a:rPr>
              <a:t>BACKUP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28E730-7E08-EB3D-5276-4E35F2594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53" y="677956"/>
            <a:ext cx="11790744" cy="3943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AEBD24A-E21D-2E0F-184E-1B8660606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3429000"/>
            <a:ext cx="3913094" cy="22860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5CF65-66AA-7587-A081-01E14C996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923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635A99E0-FF7C-407E-5182-3EBA0FED0DBD}"/>
              </a:ext>
            </a:extLst>
          </p:cNvPr>
          <p:cNvSpPr txBox="1">
            <a:spLocks/>
          </p:cNvSpPr>
          <p:nvPr/>
        </p:nvSpPr>
        <p:spPr>
          <a:xfrm>
            <a:off x="110837" y="1015114"/>
            <a:ext cx="12192000" cy="635723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Data sample: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Bank data (Checking, Savings, Business. Students and Visitor accounts)</a:t>
            </a:r>
          </a:p>
          <a:p>
            <a:pPr marL="0" indent="0" algn="ctr">
              <a:buNone/>
            </a:pP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Total number of Tables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	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17 tables </a:t>
            </a:r>
          </a:p>
          <a:p>
            <a:pPr marL="0" indent="0" algn="ctr">
              <a:buNone/>
            </a:pP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Development Method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Tables : T-SQL method   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  Database Diagram : GUI</a:t>
            </a:r>
          </a:p>
          <a:p>
            <a:pPr marL="0" indent="0" algn="ctr">
              <a:buNone/>
            </a:pPr>
            <a:endParaRPr lang="en-US" sz="1200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Process Followed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62589847-B9FB-821C-66FB-D7BBA4BD1EB7}"/>
              </a:ext>
            </a:extLst>
          </p:cNvPr>
          <p:cNvSpPr txBox="1">
            <a:spLocks/>
          </p:cNvSpPr>
          <p:nvPr/>
        </p:nvSpPr>
        <p:spPr>
          <a:xfrm>
            <a:off x="3977987" y="5152592"/>
            <a:ext cx="7915275" cy="138632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Creating tables with primary key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Creating tables with primary keys and Foreign keys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Creating Database Diagram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Coding work  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9E4A8D0-32A5-5E1F-B5A4-15D9D6494A6C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12192000" cy="8001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4800" b="1" dirty="0">
                <a:solidFill>
                  <a:srgbClr val="0070C0"/>
                </a:solidFill>
              </a:rPr>
              <a:t>PROJECT SUMMARY</a:t>
            </a:r>
            <a:r>
              <a:rPr lang="en-CA" sz="3200" b="1" dirty="0">
                <a:solidFill>
                  <a:srgbClr val="0070C0"/>
                </a:solidFill>
              </a:rPr>
              <a:t> </a:t>
            </a:r>
            <a:endParaRPr lang="en-CA" sz="4000" b="1" dirty="0">
              <a:solidFill>
                <a:srgbClr val="0070C0"/>
              </a:solidFill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03CD310-5486-18E8-A2A9-8D25E0FFB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3176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C8AC0-0847-9AA2-06B3-CE2A08703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917E108-7244-CB05-523D-8A0B3BABD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85" y="969510"/>
            <a:ext cx="9662738" cy="588849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ECF00A19-D1BF-3AA8-2BBD-15566FC0D4C3}"/>
              </a:ext>
            </a:extLst>
          </p:cNvPr>
          <p:cNvSpPr txBox="1">
            <a:spLocks/>
          </p:cNvSpPr>
          <p:nvPr/>
        </p:nvSpPr>
        <p:spPr>
          <a:xfrm>
            <a:off x="0" y="142875"/>
            <a:ext cx="12192000" cy="8001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sz="4800" b="1" dirty="0">
                <a:solidFill>
                  <a:srgbClr val="0070C0"/>
                </a:solidFill>
              </a:rPr>
              <a:t>DATABASE DIAGRAM</a:t>
            </a:r>
            <a:endParaRPr lang="en-CA" sz="4000" b="1" dirty="0">
              <a:solidFill>
                <a:srgbClr val="0070C0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08351A1-ADB8-680F-B5AF-BAA28615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816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50E03-2BB6-72D1-706B-A49D75C76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9C94AAEF-6B38-477E-41B9-FCB9A80F0533}"/>
              </a:ext>
            </a:extLst>
          </p:cNvPr>
          <p:cNvSpPr txBox="1">
            <a:spLocks/>
          </p:cNvSpPr>
          <p:nvPr/>
        </p:nvSpPr>
        <p:spPr>
          <a:xfrm>
            <a:off x="0" y="124402"/>
            <a:ext cx="1219200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Q1.</a:t>
            </a:r>
            <a:endParaRPr lang="en-CA" sz="3600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AC3FAD8-60AD-5CEA-A06C-947AD6D2C284}"/>
              </a:ext>
            </a:extLst>
          </p:cNvPr>
          <p:cNvSpPr txBox="1">
            <a:spLocks/>
          </p:cNvSpPr>
          <p:nvPr/>
        </p:nvSpPr>
        <p:spPr>
          <a:xfrm>
            <a:off x="512618" y="124402"/>
            <a:ext cx="11734800" cy="17136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0070C0"/>
                </a:solidFill>
              </a:rPr>
              <a:t>Create a view to get all customers with checking accounts from ON province.</a:t>
            </a:r>
            <a:endParaRPr lang="en-CA" sz="3600" b="1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0AE6C-EE8D-4745-DF20-81DE97D02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14" y="653471"/>
            <a:ext cx="11512006" cy="51206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C9A2A8-5AFD-5EE5-A518-41B668722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162" y="3429000"/>
            <a:ext cx="4415546" cy="128847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453E-A677-32A1-8531-3DBE2B23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363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930990-7379-F447-DB01-A7AA8A765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A4ED4086-0F21-EDB7-92DD-1F56034AE1F5}"/>
              </a:ext>
            </a:extLst>
          </p:cNvPr>
          <p:cNvSpPr txBox="1">
            <a:spLocks/>
          </p:cNvSpPr>
          <p:nvPr/>
        </p:nvSpPr>
        <p:spPr>
          <a:xfrm>
            <a:off x="0" y="124402"/>
            <a:ext cx="1219200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Q2.</a:t>
            </a:r>
            <a:endParaRPr lang="en-CA" sz="3600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1244A2B-5BBB-CFB1-5E53-98DAEC92B346}"/>
              </a:ext>
            </a:extLst>
          </p:cNvPr>
          <p:cNvSpPr txBox="1">
            <a:spLocks/>
          </p:cNvSpPr>
          <p:nvPr/>
        </p:nvSpPr>
        <p:spPr>
          <a:xfrm>
            <a:off x="512618" y="124402"/>
            <a:ext cx="11734800" cy="17136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0070C0"/>
                </a:solidFill>
              </a:rPr>
              <a:t>Create a view to get all customers with a total account balance (including interest rate) greater than 5000.</a:t>
            </a:r>
            <a:endParaRPr lang="en-CA" sz="3600" b="1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F37528-3B17-5B4D-B926-38666BD8B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47" y="690148"/>
            <a:ext cx="11070940" cy="53035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B59A8E-FFA8-1945-17F8-DACDA826D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506" y="3429000"/>
            <a:ext cx="4463810" cy="1204312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EB78B-CA62-6F85-034E-C380C88AA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7904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3E6AD-467F-A4FD-0795-DCAF41DF7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FAD099DB-C98E-8D42-790A-9F90A54B48BD}"/>
              </a:ext>
            </a:extLst>
          </p:cNvPr>
          <p:cNvSpPr txBox="1">
            <a:spLocks/>
          </p:cNvSpPr>
          <p:nvPr/>
        </p:nvSpPr>
        <p:spPr>
          <a:xfrm>
            <a:off x="0" y="124402"/>
            <a:ext cx="1219200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Q3.</a:t>
            </a:r>
            <a:endParaRPr lang="en-CA" sz="3600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E34E3FC-93D8-6926-050A-420DD8F60A67}"/>
              </a:ext>
            </a:extLst>
          </p:cNvPr>
          <p:cNvSpPr txBox="1">
            <a:spLocks/>
          </p:cNvSpPr>
          <p:nvPr/>
        </p:nvSpPr>
        <p:spPr>
          <a:xfrm>
            <a:off x="521855" y="124402"/>
            <a:ext cx="11734800" cy="17136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0070C0"/>
                </a:solidFill>
              </a:rPr>
              <a:t>Create a view to get counts of checking and savings accounts by customer.</a:t>
            </a:r>
            <a:endParaRPr lang="en-CA" sz="2000" b="1" dirty="0">
              <a:solidFill>
                <a:srgbClr val="0070C0"/>
              </a:solidFill>
            </a:endParaRPr>
          </a:p>
          <a:p>
            <a:endParaRPr lang="en-CA" sz="3600" b="1" dirty="0">
              <a:solidFill>
                <a:srgbClr val="0070C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DF31C9-34BA-D46D-9DEE-566A010B5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84" y="657224"/>
            <a:ext cx="9247582" cy="50482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6FAF21-4FA9-FAFE-1EE9-2A1A6AAEA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932" y="3429000"/>
            <a:ext cx="4324854" cy="2209582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CB3094E-4564-D83B-444E-4B5585B3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8986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03239-6125-70F8-A438-3771C5DA6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F4E7DC3-5255-28BB-9DC5-A2A74A800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69" y="702748"/>
            <a:ext cx="10155062" cy="4747654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04FC14B-DF5B-0E45-34C8-0DE46659E204}"/>
              </a:ext>
            </a:extLst>
          </p:cNvPr>
          <p:cNvSpPr txBox="1">
            <a:spLocks/>
          </p:cNvSpPr>
          <p:nvPr/>
        </p:nvSpPr>
        <p:spPr>
          <a:xfrm>
            <a:off x="0" y="124402"/>
            <a:ext cx="1219200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Q4.</a:t>
            </a:r>
            <a:endParaRPr lang="en-CA" sz="3600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0E832A9-50B8-74D2-153D-05AB53A9C435}"/>
              </a:ext>
            </a:extLst>
          </p:cNvPr>
          <p:cNvSpPr txBox="1">
            <a:spLocks/>
          </p:cNvSpPr>
          <p:nvPr/>
        </p:nvSpPr>
        <p:spPr>
          <a:xfrm>
            <a:off x="512615" y="124402"/>
            <a:ext cx="11734800" cy="17136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0070C0"/>
                </a:solidFill>
              </a:rPr>
              <a:t>Create a view to get any particular user’s login and password using </a:t>
            </a:r>
            <a:r>
              <a:rPr lang="en-US" sz="2000" b="1" dirty="0" err="1">
                <a:solidFill>
                  <a:srgbClr val="0070C0"/>
                </a:solidFill>
              </a:rPr>
              <a:t>AccountId</a:t>
            </a:r>
            <a:r>
              <a:rPr lang="en-US" sz="2000" b="1" dirty="0">
                <a:solidFill>
                  <a:srgbClr val="0070C0"/>
                </a:solidFill>
              </a:rPr>
              <a:t>.</a:t>
            </a:r>
            <a:endParaRPr lang="en-CA" sz="3600" b="1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2593D0-42E5-884A-F213-D7800A43B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550" y="3429000"/>
            <a:ext cx="4514850" cy="102107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B8F168-6694-0638-5549-8E8E2E0D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3532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1D4E6-D916-2ED0-05AC-80F573918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507107AF-09E1-9F77-4791-59A82D816ED2}"/>
              </a:ext>
            </a:extLst>
          </p:cNvPr>
          <p:cNvSpPr txBox="1">
            <a:spLocks/>
          </p:cNvSpPr>
          <p:nvPr/>
        </p:nvSpPr>
        <p:spPr>
          <a:xfrm>
            <a:off x="0" y="124402"/>
            <a:ext cx="1219200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Q5.</a:t>
            </a:r>
            <a:endParaRPr lang="en-CA" sz="3600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231F01D-5953-C930-9579-6B133ABBC45B}"/>
              </a:ext>
            </a:extLst>
          </p:cNvPr>
          <p:cNvSpPr txBox="1">
            <a:spLocks/>
          </p:cNvSpPr>
          <p:nvPr/>
        </p:nvSpPr>
        <p:spPr>
          <a:xfrm>
            <a:off x="521854" y="124402"/>
            <a:ext cx="11734800" cy="17136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0070C0"/>
                </a:solidFill>
              </a:rPr>
              <a:t>Create a view to get all customers’ overdraft amounts.</a:t>
            </a:r>
            <a:endParaRPr lang="en-CA" sz="3600" b="1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8FA6A3-A456-2019-4C2E-29D8D6499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31" y="637885"/>
            <a:ext cx="10187688" cy="43058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980275-8D06-64B0-DCAB-C93E338C7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743" y="3429000"/>
            <a:ext cx="4219076" cy="21336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AD0BE-5B19-8D5C-A10E-E9F8B943A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606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2B8DB-C365-64CF-CD69-D73291298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F9D112F-D2DA-4DB1-86A6-49E0FE237EC2}"/>
              </a:ext>
            </a:extLst>
          </p:cNvPr>
          <p:cNvSpPr txBox="1">
            <a:spLocks/>
          </p:cNvSpPr>
          <p:nvPr/>
        </p:nvSpPr>
        <p:spPr>
          <a:xfrm>
            <a:off x="0" y="124402"/>
            <a:ext cx="12192000" cy="40207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000" b="1" dirty="0">
                <a:solidFill>
                  <a:srgbClr val="0070C0"/>
                </a:solidFill>
              </a:rPr>
              <a:t>Q6.</a:t>
            </a:r>
            <a:endParaRPr lang="en-CA" sz="3600" b="1" dirty="0">
              <a:solidFill>
                <a:srgbClr val="0070C0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CA487E-D7A9-A072-373F-12367BDDE226}"/>
              </a:ext>
            </a:extLst>
          </p:cNvPr>
          <p:cNvSpPr txBox="1">
            <a:spLocks/>
          </p:cNvSpPr>
          <p:nvPr/>
        </p:nvSpPr>
        <p:spPr>
          <a:xfrm>
            <a:off x="512615" y="124402"/>
            <a:ext cx="11734800" cy="171363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0070C0"/>
                </a:solidFill>
              </a:rPr>
              <a:t>Create a stored procedure to add “User_” as a prefix to everyone’s login (username)</a:t>
            </a:r>
            <a:endParaRPr lang="en-CA" sz="3600" b="1" dirty="0">
              <a:solidFill>
                <a:srgbClr val="0070C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0ED3F2-E5B2-2E2C-200D-54FDE6235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72" y="733713"/>
            <a:ext cx="11844256" cy="42862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3C9B19-EECF-A6F1-8B1B-DE6CB563C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402" y="5334804"/>
            <a:ext cx="6435726" cy="11422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4DF4AA-D11D-6999-CCB9-9CA09B23C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615" y="5267528"/>
            <a:ext cx="4807348" cy="1466070"/>
          </a:xfrm>
          <a:prstGeom prst="rect">
            <a:avLst/>
          </a:prstGeom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59A165F-3531-A61F-9728-0D0B9E869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40AA7-77E8-4AB0-ABFE-16BEB06571A0}" type="slidenum">
              <a:rPr lang="en-CA" smtClean="0"/>
              <a:t>9</a:t>
            </a:fld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F1FBBC-8F65-FEE1-0A6C-67CEF51D7613}"/>
              </a:ext>
            </a:extLst>
          </p:cNvPr>
          <p:cNvSpPr/>
          <p:nvPr/>
        </p:nvSpPr>
        <p:spPr>
          <a:xfrm>
            <a:off x="2516749" y="2998099"/>
            <a:ext cx="6579625" cy="307076"/>
          </a:xfrm>
          <a:prstGeom prst="rect">
            <a:avLst/>
          </a:prstGeom>
          <a:solidFill>
            <a:schemeClr val="accent6">
              <a:lumMod val="40000"/>
              <a:lumOff val="60000"/>
              <a:alpha val="23922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E84D18-2D16-F4DC-94E2-F4BE8C1494E2}"/>
              </a:ext>
            </a:extLst>
          </p:cNvPr>
          <p:cNvSpPr/>
          <p:nvPr/>
        </p:nvSpPr>
        <p:spPr>
          <a:xfrm>
            <a:off x="716014" y="5657850"/>
            <a:ext cx="4400550" cy="466437"/>
          </a:xfrm>
          <a:prstGeom prst="rect">
            <a:avLst/>
          </a:prstGeom>
          <a:solidFill>
            <a:schemeClr val="accent6">
              <a:lumMod val="40000"/>
              <a:lumOff val="60000"/>
              <a:alpha val="23922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E23A61-1FC2-7E10-0AD1-2FFD81785EB6}"/>
              </a:ext>
            </a:extLst>
          </p:cNvPr>
          <p:cNvSpPr/>
          <p:nvPr/>
        </p:nvSpPr>
        <p:spPr>
          <a:xfrm>
            <a:off x="2516749" y="4076794"/>
            <a:ext cx="7989326" cy="388443"/>
          </a:xfrm>
          <a:prstGeom prst="rect">
            <a:avLst/>
          </a:prstGeom>
          <a:solidFill>
            <a:srgbClr val="FFC000">
              <a:alpha val="2392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EA4621-D3D9-23AE-4EF3-7B2F484F169E}"/>
              </a:ext>
            </a:extLst>
          </p:cNvPr>
          <p:cNvSpPr/>
          <p:nvPr/>
        </p:nvSpPr>
        <p:spPr>
          <a:xfrm>
            <a:off x="5840149" y="5543933"/>
            <a:ext cx="5635837" cy="388443"/>
          </a:xfrm>
          <a:prstGeom prst="rect">
            <a:avLst/>
          </a:prstGeom>
          <a:solidFill>
            <a:srgbClr val="FFC000">
              <a:alpha val="2392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908850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</TotalTime>
  <Words>326</Words>
  <Application>Microsoft Office PowerPoint</Application>
  <PresentationFormat>Widescreen</PresentationFormat>
  <Paragraphs>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FUNDAMENTALS OF SQL  PROGRAMING PROJECT  PHASE - 2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Shirmila Hewapathirana</dc:creator>
  <cp:lastModifiedBy>Shirmila Hewapathirana</cp:lastModifiedBy>
  <cp:revision>55</cp:revision>
  <dcterms:created xsi:type="dcterms:W3CDTF">2024-11-13T17:31:53Z</dcterms:created>
  <dcterms:modified xsi:type="dcterms:W3CDTF">2024-11-14T04:16:53Z</dcterms:modified>
</cp:coreProperties>
</file>