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58" r:id="rId6"/>
    <p:sldId id="272" r:id="rId7"/>
    <p:sldId id="273" r:id="rId8"/>
    <p:sldId id="274" r:id="rId9"/>
    <p:sldId id="261" r:id="rId10"/>
    <p:sldId id="276" r:id="rId11"/>
    <p:sldId id="27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82" d="100"/>
          <a:sy n="82" d="100"/>
        </p:scale>
        <p:origin x="720"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1/9/2024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a:t>Autonomy at Work</a:t>
            </a:r>
            <a:endParaRPr lang="en-US"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a:t>Binh Nguyen</a:t>
            </a:r>
            <a:endParaRPr lang="en-US" dirty="0"/>
          </a:p>
        </p:txBody>
      </p:sp>
    </p:spTree>
    <p:extLst>
      <p:ext uri="{BB962C8B-B14F-4D97-AF65-F5344CB8AC3E}">
        <p14:creationId xmlns:p14="http://schemas.microsoft.com/office/powerpoint/2010/main" val="25860588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b="1"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177396"/>
            <a:ext cx="6858194" cy="1872279"/>
          </a:xfrm>
        </p:spPr>
        <p:txBody>
          <a:bodyPr>
            <a:normAutofit/>
          </a:bodyPr>
          <a:lstStyle/>
          <a:p>
            <a:r>
              <a:rPr lang="en-US" sz="2000" i="0">
                <a:effectLst/>
                <a:latin typeface="Sohne"/>
              </a:rPr>
              <a:t>Autonomy at work refers to how much freedom employees have to do their jobs. Specifically, it relates to the pace at which work is completed, its order of completion, and a person's freedom to work without micromanagement.</a:t>
            </a:r>
            <a:endParaRPr lang="en-US" sz="2000"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a:t>Topic 3</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377CD-F319-AAA3-05A3-9377671BCFCF}"/>
              </a:ext>
            </a:extLst>
          </p:cNvPr>
          <p:cNvSpPr>
            <a:spLocks noGrp="1"/>
          </p:cNvSpPr>
          <p:nvPr>
            <p:ph type="title"/>
          </p:nvPr>
        </p:nvSpPr>
        <p:spPr>
          <a:xfrm>
            <a:off x="5476875" y="458854"/>
            <a:ext cx="5111750" cy="1204912"/>
          </a:xfrm>
        </p:spPr>
        <p:txBody>
          <a:bodyPr>
            <a:noAutofit/>
          </a:bodyPr>
          <a:lstStyle/>
          <a:p>
            <a:r>
              <a:rPr lang="en-US" b="1" i="0">
                <a:solidFill>
                  <a:srgbClr val="000000"/>
                </a:solidFill>
                <a:effectLst/>
                <a:latin typeface="HGSGothicE" panose="020B0400000000000000" pitchFamily="34" charset="-128"/>
                <a:ea typeface="HGSGothicE" panose="020B0400000000000000" pitchFamily="34" charset="-128"/>
              </a:rPr>
              <a:t>Why is autonomy in the workplace important?</a:t>
            </a:r>
            <a:br>
              <a:rPr lang="en-US" b="1" i="0">
                <a:solidFill>
                  <a:srgbClr val="000000"/>
                </a:solidFill>
                <a:effectLst/>
                <a:latin typeface="HGSGothicE" panose="020B0400000000000000" pitchFamily="34" charset="-128"/>
                <a:ea typeface="HGSGothicE" panose="020B0400000000000000" pitchFamily="34" charset="-128"/>
              </a:rPr>
            </a:br>
            <a:endParaRPr lang="en-US">
              <a:latin typeface="HGSGothicE" panose="020B0400000000000000" pitchFamily="34" charset="-128"/>
              <a:ea typeface="HGSGothicE" panose="020B0400000000000000" pitchFamily="34" charset="-128"/>
            </a:endParaRPr>
          </a:p>
        </p:txBody>
      </p:sp>
      <p:sp>
        <p:nvSpPr>
          <p:cNvPr id="3" name="Text Placeholder 2">
            <a:extLst>
              <a:ext uri="{FF2B5EF4-FFF2-40B4-BE49-F238E27FC236}">
                <a16:creationId xmlns:a16="http://schemas.microsoft.com/office/drawing/2014/main" id="{DEDC4A74-3A72-93F1-0981-B53FC787642E}"/>
              </a:ext>
            </a:extLst>
          </p:cNvPr>
          <p:cNvSpPr>
            <a:spLocks noGrp="1"/>
          </p:cNvSpPr>
          <p:nvPr>
            <p:ph type="body" idx="1"/>
          </p:nvPr>
        </p:nvSpPr>
        <p:spPr>
          <a:xfrm>
            <a:off x="5476875" y="2136710"/>
            <a:ext cx="5999778" cy="3273586"/>
          </a:xfrm>
        </p:spPr>
        <p:txBody>
          <a:bodyPr>
            <a:normAutofit/>
          </a:bodyPr>
          <a:lstStyle/>
          <a:p>
            <a:pPr marL="342900" indent="-342900">
              <a:buFont typeface="Wingdings" panose="05000000000000000000" pitchFamily="2" charset="2"/>
              <a:buChar char="q"/>
            </a:pPr>
            <a:r>
              <a:rPr lang="en-US" sz="2800" i="0">
                <a:solidFill>
                  <a:srgbClr val="000000"/>
                </a:solidFill>
                <a:effectLst/>
                <a:latin typeface="HGPGothicE" panose="020B0400000000000000" pitchFamily="34" charset="-128"/>
                <a:ea typeface="HGPGothicE" panose="020B0400000000000000" pitchFamily="34" charset="-128"/>
              </a:rPr>
              <a:t>Increases job satisfaction</a:t>
            </a:r>
          </a:p>
          <a:p>
            <a:pPr marL="342900" indent="-342900">
              <a:buFont typeface="Wingdings" panose="05000000000000000000" pitchFamily="2" charset="2"/>
              <a:buChar char="q"/>
            </a:pPr>
            <a:r>
              <a:rPr lang="en-US" sz="2800" i="0">
                <a:solidFill>
                  <a:srgbClr val="000000"/>
                </a:solidFill>
                <a:effectLst/>
                <a:latin typeface="HGPGothicE" panose="020B0400000000000000" pitchFamily="34" charset="-128"/>
                <a:ea typeface="HGPGothicE" panose="020B0400000000000000" pitchFamily="34" charset="-128"/>
              </a:rPr>
              <a:t>Improves employee retention</a:t>
            </a:r>
          </a:p>
          <a:p>
            <a:pPr marL="342900" indent="-342900">
              <a:buFont typeface="Wingdings" panose="05000000000000000000" pitchFamily="2" charset="2"/>
              <a:buChar char="q"/>
            </a:pPr>
            <a:r>
              <a:rPr lang="en-US" sz="2800" i="0">
                <a:solidFill>
                  <a:srgbClr val="000000"/>
                </a:solidFill>
                <a:effectLst/>
                <a:latin typeface="HGPGothicE" panose="020B0400000000000000" pitchFamily="34" charset="-128"/>
                <a:ea typeface="HGPGothicE" panose="020B0400000000000000" pitchFamily="34" charset="-128"/>
              </a:rPr>
              <a:t>Builds a culture of trust</a:t>
            </a:r>
          </a:p>
          <a:p>
            <a:pPr marL="342900" indent="-342900">
              <a:buFont typeface="Wingdings" panose="05000000000000000000" pitchFamily="2" charset="2"/>
              <a:buChar char="q"/>
            </a:pPr>
            <a:r>
              <a:rPr lang="en-US" sz="2800" i="0">
                <a:solidFill>
                  <a:srgbClr val="000000"/>
                </a:solidFill>
                <a:effectLst/>
                <a:latin typeface="HGPGothicE" panose="020B0400000000000000" pitchFamily="34" charset="-128"/>
                <a:ea typeface="HGPGothicE" panose="020B0400000000000000" pitchFamily="34" charset="-128"/>
              </a:rPr>
              <a:t>Boosts productivity</a:t>
            </a:r>
          </a:p>
          <a:p>
            <a:endParaRPr lang="en-US" sz="2800">
              <a:solidFill>
                <a:srgbClr val="000000"/>
              </a:solidFill>
              <a:latin typeface="HGPGothicE" panose="020B0400000000000000" pitchFamily="34" charset="-128"/>
              <a:ea typeface="HGPGothicE" panose="020B0400000000000000" pitchFamily="34" charset="-128"/>
            </a:endParaRPr>
          </a:p>
        </p:txBody>
      </p:sp>
      <p:sp>
        <p:nvSpPr>
          <p:cNvPr id="4" name="Footer Placeholder 3">
            <a:extLst>
              <a:ext uri="{FF2B5EF4-FFF2-40B4-BE49-F238E27FC236}">
                <a16:creationId xmlns:a16="http://schemas.microsoft.com/office/drawing/2014/main" id="{EE2CD456-E57F-7459-88AA-DDA3150D1D0E}"/>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461D4A2-939D-CB18-229D-3554DDE0996D}"/>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
        <p:nvSpPr>
          <p:cNvPr id="6" name="Chord 5">
            <a:extLst>
              <a:ext uri="{FF2B5EF4-FFF2-40B4-BE49-F238E27FC236}">
                <a16:creationId xmlns:a16="http://schemas.microsoft.com/office/drawing/2014/main" id="{F1937EF3-E16E-A6ED-5BFA-98F117258E74}"/>
              </a:ext>
            </a:extLst>
          </p:cNvPr>
          <p:cNvSpPr/>
          <p:nvPr/>
        </p:nvSpPr>
        <p:spPr>
          <a:xfrm rot="207824">
            <a:off x="321510" y="2166160"/>
            <a:ext cx="5796646" cy="3457281"/>
          </a:xfrm>
          <a:prstGeom prst="chord">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33464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4">
            <a:extLst>
              <a:ext uri="{FF2B5EF4-FFF2-40B4-BE49-F238E27FC236}">
                <a16:creationId xmlns:a16="http://schemas.microsoft.com/office/drawing/2014/main" id="{145CC442-A61C-030F-A64B-46FB7EB12BAF}"/>
              </a:ext>
            </a:extLst>
          </p:cNvPr>
          <p:cNvSpPr>
            <a:spLocks noGrp="1"/>
          </p:cNvSpPr>
          <p:nvPr>
            <p:ph type="ftr" sz="quarter" idx="11"/>
          </p:nvPr>
        </p:nvSpPr>
        <p:spPr/>
        <p:txBody>
          <a:bodyPr/>
          <a:lstStyle/>
          <a:p>
            <a:r>
              <a:rPr lang="en-US"/>
              <a:t>Topic 3</a:t>
            </a:r>
            <a:endParaRPr lang="en-US" dirty="0"/>
          </a:p>
        </p:txBody>
      </p:sp>
      <p:sp>
        <p:nvSpPr>
          <p:cNvPr id="16" name="Slide Number Placeholder 15">
            <a:extLst>
              <a:ext uri="{FF2B5EF4-FFF2-40B4-BE49-F238E27FC236}">
                <a16:creationId xmlns:a16="http://schemas.microsoft.com/office/drawing/2014/main" id="{48A1DE43-BFEF-A1C5-AD2A-C72BAD47CEDF}"/>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
        <p:nvSpPr>
          <p:cNvPr id="18" name="TextBox 17">
            <a:extLst>
              <a:ext uri="{FF2B5EF4-FFF2-40B4-BE49-F238E27FC236}">
                <a16:creationId xmlns:a16="http://schemas.microsoft.com/office/drawing/2014/main" id="{47AFB115-0CFC-EF74-2FE0-987C9BAE3D08}"/>
              </a:ext>
            </a:extLst>
          </p:cNvPr>
          <p:cNvSpPr txBox="1"/>
          <p:nvPr/>
        </p:nvSpPr>
        <p:spPr>
          <a:xfrm>
            <a:off x="4562669" y="613102"/>
            <a:ext cx="6102220" cy="369332"/>
          </a:xfrm>
          <a:prstGeom prst="rect">
            <a:avLst/>
          </a:prstGeom>
          <a:noFill/>
        </p:spPr>
        <p:txBody>
          <a:bodyPr wrap="square">
            <a:spAutoFit/>
          </a:bodyPr>
          <a:lstStyle/>
          <a:p>
            <a:r>
              <a:rPr lang="en-US" sz="1800" i="0">
                <a:solidFill>
                  <a:srgbClr val="000000"/>
                </a:solidFill>
                <a:effectLst/>
                <a:latin typeface="HGPGothicE" panose="020B0400000000000000" pitchFamily="34" charset="-128"/>
                <a:ea typeface="HGPGothicE" panose="020B0400000000000000" pitchFamily="34" charset="-128"/>
              </a:rPr>
              <a:t>Increases job satisfaction</a:t>
            </a:r>
          </a:p>
        </p:txBody>
      </p:sp>
      <p:sp>
        <p:nvSpPr>
          <p:cNvPr id="22" name="TextBox 21">
            <a:extLst>
              <a:ext uri="{FF2B5EF4-FFF2-40B4-BE49-F238E27FC236}">
                <a16:creationId xmlns:a16="http://schemas.microsoft.com/office/drawing/2014/main" id="{B86C5B7C-1E8A-E047-7C70-E7CE9BC52675}"/>
              </a:ext>
            </a:extLst>
          </p:cNvPr>
          <p:cNvSpPr txBox="1"/>
          <p:nvPr/>
        </p:nvSpPr>
        <p:spPr>
          <a:xfrm>
            <a:off x="1747934" y="1818840"/>
            <a:ext cx="8696131" cy="1477328"/>
          </a:xfrm>
          <a:prstGeom prst="rect">
            <a:avLst/>
          </a:prstGeom>
          <a:noFill/>
        </p:spPr>
        <p:txBody>
          <a:bodyPr wrap="square">
            <a:spAutoFit/>
          </a:bodyPr>
          <a:lstStyle/>
          <a:p>
            <a:pPr algn="just"/>
            <a:r>
              <a:rPr lang="en-US" b="0" i="0">
                <a:effectLst/>
                <a:latin typeface="Montserrat" panose="00000500000000000000" pitchFamily="2" charset="0"/>
              </a:rPr>
              <a:t>Autonomy allows individuals to use their skills and expertise to complete tasks in their own way, which often leads to a sense of accomplishment and fulfillment. When employees have the freedom to determine their own goals, pace, and methods of work, they are more likely to feel engaged and motivated.</a:t>
            </a:r>
          </a:p>
        </p:txBody>
      </p:sp>
      <p:pic>
        <p:nvPicPr>
          <p:cNvPr id="1026" name="Picture 2" descr="50 Incredible Job Satisfaction Statistics - [NEW DATA]">
            <a:extLst>
              <a:ext uri="{FF2B5EF4-FFF2-40B4-BE49-F238E27FC236}">
                <a16:creationId xmlns:a16="http://schemas.microsoft.com/office/drawing/2014/main" id="{394C44A4-FDE8-57C4-92C8-67C67924F6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283" y="3561833"/>
            <a:ext cx="4467431" cy="2613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66174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802A2F58-F628-313B-3599-1B10104466E1}"/>
              </a:ext>
            </a:extLst>
          </p:cNvPr>
          <p:cNvSpPr>
            <a:spLocks noGrp="1"/>
          </p:cNvSpPr>
          <p:nvPr>
            <p:ph type="ftr" sz="quarter" idx="11"/>
          </p:nvPr>
        </p:nvSpPr>
        <p:spPr/>
        <p:txBody>
          <a:bodyPr/>
          <a:lstStyle/>
          <a:p>
            <a:r>
              <a:rPr lang="en-US"/>
              <a:t>Topic 3</a:t>
            </a:r>
            <a:endParaRPr lang="en-US" dirty="0"/>
          </a:p>
        </p:txBody>
      </p:sp>
      <p:sp>
        <p:nvSpPr>
          <p:cNvPr id="10" name="Slide Number Placeholder 9">
            <a:extLst>
              <a:ext uri="{FF2B5EF4-FFF2-40B4-BE49-F238E27FC236}">
                <a16:creationId xmlns:a16="http://schemas.microsoft.com/office/drawing/2014/main" id="{2638022C-1B9C-68DA-3566-4A3F07F00705}"/>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12" name="TextBox 11">
            <a:extLst>
              <a:ext uri="{FF2B5EF4-FFF2-40B4-BE49-F238E27FC236}">
                <a16:creationId xmlns:a16="http://schemas.microsoft.com/office/drawing/2014/main" id="{1A9FFAF2-707D-F3AE-02C1-9AD67615E72F}"/>
              </a:ext>
            </a:extLst>
          </p:cNvPr>
          <p:cNvSpPr txBox="1"/>
          <p:nvPr/>
        </p:nvSpPr>
        <p:spPr>
          <a:xfrm>
            <a:off x="4840255" y="295860"/>
            <a:ext cx="6097554" cy="369332"/>
          </a:xfrm>
          <a:prstGeom prst="rect">
            <a:avLst/>
          </a:prstGeom>
          <a:noFill/>
        </p:spPr>
        <p:txBody>
          <a:bodyPr wrap="square">
            <a:spAutoFit/>
          </a:bodyPr>
          <a:lstStyle/>
          <a:p>
            <a:r>
              <a:rPr lang="en-US" sz="1800" i="0">
                <a:solidFill>
                  <a:srgbClr val="000000"/>
                </a:solidFill>
                <a:effectLst/>
                <a:latin typeface="HGPGothicE" panose="020B0400000000000000" pitchFamily="34" charset="-128"/>
                <a:ea typeface="HGPGothicE" panose="020B0400000000000000" pitchFamily="34" charset="-128"/>
              </a:rPr>
              <a:t>Boosts productivity</a:t>
            </a:r>
          </a:p>
        </p:txBody>
      </p:sp>
      <p:sp>
        <p:nvSpPr>
          <p:cNvPr id="14" name="TextBox 13">
            <a:extLst>
              <a:ext uri="{FF2B5EF4-FFF2-40B4-BE49-F238E27FC236}">
                <a16:creationId xmlns:a16="http://schemas.microsoft.com/office/drawing/2014/main" id="{F3E10301-9C74-77B3-25CA-8EED406E2F4E}"/>
              </a:ext>
            </a:extLst>
          </p:cNvPr>
          <p:cNvSpPr txBox="1"/>
          <p:nvPr/>
        </p:nvSpPr>
        <p:spPr>
          <a:xfrm>
            <a:off x="1761153" y="1228350"/>
            <a:ext cx="8847753" cy="1477328"/>
          </a:xfrm>
          <a:prstGeom prst="rect">
            <a:avLst/>
          </a:prstGeom>
          <a:noFill/>
        </p:spPr>
        <p:txBody>
          <a:bodyPr wrap="square">
            <a:spAutoFit/>
          </a:bodyPr>
          <a:lstStyle/>
          <a:p>
            <a:pPr algn="just"/>
            <a:r>
              <a:rPr lang="en-US" b="0" i="0">
                <a:effectLst/>
                <a:latin typeface="Montserrat" panose="00000500000000000000" pitchFamily="2" charset="0"/>
              </a:rPr>
              <a:t>With autonomy, individuals are more likely to show initiative, be creative, and be more engaged in their work. They can prioritize tasks, set goals, and choose their own methods and strategies. This flexibility allows for better utilization of personal strengths and working styles, which in turn leads to increased productivity.</a:t>
            </a:r>
            <a:endParaRPr lang="en-US"/>
          </a:p>
        </p:txBody>
      </p:sp>
      <p:pic>
        <p:nvPicPr>
          <p:cNvPr id="2050" name="Picture 2" descr="Breaking Down the Productivity Paradox - Ciel HR">
            <a:extLst>
              <a:ext uri="{FF2B5EF4-FFF2-40B4-BE49-F238E27FC236}">
                <a16:creationId xmlns:a16="http://schemas.microsoft.com/office/drawing/2014/main" id="{5EA2C053-A490-2CAF-445B-909173DC68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6646" y="3072569"/>
            <a:ext cx="5029978" cy="3017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5737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a:t>Topic 3</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26" name="TextBox 25">
            <a:extLst>
              <a:ext uri="{FF2B5EF4-FFF2-40B4-BE49-F238E27FC236}">
                <a16:creationId xmlns:a16="http://schemas.microsoft.com/office/drawing/2014/main" id="{6000507A-24B4-5C65-5ED5-B9A56CFE6561}"/>
              </a:ext>
            </a:extLst>
          </p:cNvPr>
          <p:cNvSpPr txBox="1"/>
          <p:nvPr/>
        </p:nvSpPr>
        <p:spPr>
          <a:xfrm>
            <a:off x="4485109" y="421487"/>
            <a:ext cx="6096000" cy="369332"/>
          </a:xfrm>
          <a:prstGeom prst="rect">
            <a:avLst/>
          </a:prstGeom>
          <a:noFill/>
        </p:spPr>
        <p:txBody>
          <a:bodyPr wrap="square">
            <a:spAutoFit/>
          </a:bodyPr>
          <a:lstStyle/>
          <a:p>
            <a:r>
              <a:rPr lang="en-US" sz="1800" i="0">
                <a:solidFill>
                  <a:srgbClr val="000000"/>
                </a:solidFill>
                <a:effectLst/>
                <a:latin typeface="HGPGothicE" panose="020B0400000000000000" pitchFamily="34" charset="-128"/>
                <a:ea typeface="HGPGothicE" panose="020B0400000000000000" pitchFamily="34" charset="-128"/>
              </a:rPr>
              <a:t>Improves employee retention</a:t>
            </a:r>
          </a:p>
        </p:txBody>
      </p:sp>
      <p:sp>
        <p:nvSpPr>
          <p:cNvPr id="28" name="TextBox 27">
            <a:extLst>
              <a:ext uri="{FF2B5EF4-FFF2-40B4-BE49-F238E27FC236}">
                <a16:creationId xmlns:a16="http://schemas.microsoft.com/office/drawing/2014/main" id="{1D5FA4BF-63C6-D61B-B384-E00F6E0FCC2B}"/>
              </a:ext>
            </a:extLst>
          </p:cNvPr>
          <p:cNvSpPr txBox="1"/>
          <p:nvPr/>
        </p:nvSpPr>
        <p:spPr>
          <a:xfrm>
            <a:off x="1826467" y="1240600"/>
            <a:ext cx="9143222" cy="1754326"/>
          </a:xfrm>
          <a:prstGeom prst="rect">
            <a:avLst/>
          </a:prstGeom>
          <a:noFill/>
        </p:spPr>
        <p:txBody>
          <a:bodyPr wrap="square">
            <a:spAutoFit/>
          </a:bodyPr>
          <a:lstStyle/>
          <a:p>
            <a:pPr algn="just"/>
            <a:r>
              <a:rPr lang="en-US">
                <a:latin typeface="Montserrat" panose="00000500000000000000" pitchFamily="2" charset="0"/>
              </a:rPr>
              <a:t>A</a:t>
            </a:r>
            <a:r>
              <a:rPr lang="en-US" b="0" i="0">
                <a:effectLst/>
                <a:latin typeface="Montserrat" panose="00000500000000000000" pitchFamily="2" charset="0"/>
              </a:rPr>
              <a:t>utonomy encourages a sense of trust and respect between employees and their managers. When employees feel trusted to make decisions and given the freedom to do their work without constant supervision, it can foster a positive work environment and improve the relationship between employees and their managers. This positive work environment can contribute to higher job satisfaction and retention rates.</a:t>
            </a:r>
            <a:endParaRPr lang="en-US"/>
          </a:p>
        </p:txBody>
      </p:sp>
      <p:pic>
        <p:nvPicPr>
          <p:cNvPr id="3074" name="Picture 2" descr="How To Improve Employee Retention - 6 Actionable Strategies - Recognize">
            <a:extLst>
              <a:ext uri="{FF2B5EF4-FFF2-40B4-BE49-F238E27FC236}">
                <a16:creationId xmlns:a16="http://schemas.microsoft.com/office/drawing/2014/main" id="{275A3AE2-AFD3-7D0D-9C72-2D8F580944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1896" y="3291149"/>
            <a:ext cx="4031504" cy="2615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4294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22206A37-06A1-A51C-F7F6-103D1A155FA2}"/>
              </a:ext>
            </a:extLst>
          </p:cNvPr>
          <p:cNvSpPr>
            <a:spLocks noGrp="1"/>
          </p:cNvSpPr>
          <p:nvPr>
            <p:ph type="ftr" sz="quarter" idx="11"/>
          </p:nvPr>
        </p:nvSpPr>
        <p:spPr>
          <a:xfrm>
            <a:off x="3907971" y="6356350"/>
            <a:ext cx="4114800" cy="365125"/>
          </a:xfrm>
        </p:spPr>
        <p:txBody>
          <a:bodyPr/>
          <a:lstStyle/>
          <a:p>
            <a:r>
              <a:rPr lang="en-US"/>
              <a:t>Topic 3</a:t>
            </a:r>
            <a:endParaRPr lang="en-US" dirty="0"/>
          </a:p>
        </p:txBody>
      </p:sp>
      <p:sp>
        <p:nvSpPr>
          <p:cNvPr id="10" name="Slide Number Placeholder 9">
            <a:extLst>
              <a:ext uri="{FF2B5EF4-FFF2-40B4-BE49-F238E27FC236}">
                <a16:creationId xmlns:a16="http://schemas.microsoft.com/office/drawing/2014/main" id="{5EDAF471-B8B3-123B-D4D6-62BFCE0D909C}"/>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
        <p:nvSpPr>
          <p:cNvPr id="12" name="TextBox 11">
            <a:extLst>
              <a:ext uri="{FF2B5EF4-FFF2-40B4-BE49-F238E27FC236}">
                <a16:creationId xmlns:a16="http://schemas.microsoft.com/office/drawing/2014/main" id="{B5AB7B2E-6366-A43D-C662-B85B1EE6635C}"/>
              </a:ext>
            </a:extLst>
          </p:cNvPr>
          <p:cNvSpPr txBox="1"/>
          <p:nvPr/>
        </p:nvSpPr>
        <p:spPr>
          <a:xfrm>
            <a:off x="4448370" y="136525"/>
            <a:ext cx="6097554" cy="369332"/>
          </a:xfrm>
          <a:prstGeom prst="rect">
            <a:avLst/>
          </a:prstGeom>
          <a:noFill/>
        </p:spPr>
        <p:txBody>
          <a:bodyPr wrap="square">
            <a:spAutoFit/>
          </a:bodyPr>
          <a:lstStyle/>
          <a:p>
            <a:r>
              <a:rPr lang="en-US" sz="1800" i="0">
                <a:solidFill>
                  <a:srgbClr val="000000"/>
                </a:solidFill>
                <a:effectLst/>
                <a:latin typeface="HGPGothicE" panose="020B0400000000000000" pitchFamily="34" charset="-128"/>
                <a:ea typeface="HGPGothicE" panose="020B0400000000000000" pitchFamily="34" charset="-128"/>
              </a:rPr>
              <a:t>Builds a culture of trust</a:t>
            </a:r>
          </a:p>
        </p:txBody>
      </p:sp>
      <p:sp>
        <p:nvSpPr>
          <p:cNvPr id="14" name="TextBox 13">
            <a:extLst>
              <a:ext uri="{FF2B5EF4-FFF2-40B4-BE49-F238E27FC236}">
                <a16:creationId xmlns:a16="http://schemas.microsoft.com/office/drawing/2014/main" id="{6759EEA7-9B18-B751-CE28-6873999833CA}"/>
              </a:ext>
            </a:extLst>
          </p:cNvPr>
          <p:cNvSpPr txBox="1"/>
          <p:nvPr/>
        </p:nvSpPr>
        <p:spPr>
          <a:xfrm>
            <a:off x="1644132" y="1229810"/>
            <a:ext cx="8903736" cy="1477328"/>
          </a:xfrm>
          <a:prstGeom prst="rect">
            <a:avLst/>
          </a:prstGeom>
          <a:noFill/>
        </p:spPr>
        <p:txBody>
          <a:bodyPr wrap="square">
            <a:spAutoFit/>
          </a:bodyPr>
          <a:lstStyle/>
          <a:p>
            <a:pPr algn="just"/>
            <a:r>
              <a:rPr lang="en-US" b="0" i="0">
                <a:effectLst/>
                <a:latin typeface="Montserrat" panose="00000500000000000000" pitchFamily="2" charset="0"/>
              </a:rPr>
              <a:t>Autonomy builds a culture of trust by promoting a sense of ownership and empowerment among individuals. When employees are given autonomy, they are trusted to make decisions and take responsibility for their work. This trust is reciprocated as employees feel valued and empowered, leading to a more positive and open work environment.</a:t>
            </a:r>
            <a:endParaRPr lang="en-US"/>
          </a:p>
        </p:txBody>
      </p:sp>
      <p:pic>
        <p:nvPicPr>
          <p:cNvPr id="5122" name="Picture 2" descr="Trust - YouTube">
            <a:extLst>
              <a:ext uri="{FF2B5EF4-FFF2-40B4-BE49-F238E27FC236}">
                <a16:creationId xmlns:a16="http://schemas.microsoft.com/office/drawing/2014/main" id="{974BAFED-5113-4D9A-E454-3E1F1688F2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8370" y="3173362"/>
            <a:ext cx="2861388" cy="2861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66251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1AB26-B90D-AB59-8046-022E5E579AAD}"/>
              </a:ext>
            </a:extLst>
          </p:cNvPr>
          <p:cNvSpPr>
            <a:spLocks noGrp="1"/>
          </p:cNvSpPr>
          <p:nvPr>
            <p:ph type="ctrTitle"/>
          </p:nvPr>
        </p:nvSpPr>
        <p:spPr/>
        <p:txBody>
          <a:bodyPr/>
          <a:lstStyle/>
          <a:p>
            <a:r>
              <a:rPr lang="en-US"/>
              <a:t>Thank you</a:t>
            </a:r>
          </a:p>
        </p:txBody>
      </p:sp>
      <p:sp>
        <p:nvSpPr>
          <p:cNvPr id="3" name="Subtitle 2">
            <a:extLst>
              <a:ext uri="{FF2B5EF4-FFF2-40B4-BE49-F238E27FC236}">
                <a16:creationId xmlns:a16="http://schemas.microsoft.com/office/drawing/2014/main" id="{FA4685D9-336F-FED1-FF91-275163C6B724}"/>
              </a:ext>
            </a:extLst>
          </p:cNvPr>
          <p:cNvSpPr>
            <a:spLocks noGrp="1"/>
          </p:cNvSpPr>
          <p:nvPr>
            <p:ph type="subTitle" idx="1"/>
          </p:nvPr>
        </p:nvSpPr>
        <p:spPr/>
        <p:txBody>
          <a:bodyPr/>
          <a:lstStyle/>
          <a:p>
            <a:r>
              <a:rPr lang="en-US"/>
              <a:t>Binh Nguyen</a:t>
            </a:r>
          </a:p>
          <a:p>
            <a:endParaRPr lang="en-US"/>
          </a:p>
        </p:txBody>
      </p:sp>
    </p:spTree>
    <p:extLst>
      <p:ext uri="{BB962C8B-B14F-4D97-AF65-F5344CB8AC3E}">
        <p14:creationId xmlns:p14="http://schemas.microsoft.com/office/powerpoint/2010/main" val="31041086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{AD2BD7CF-D659-4F32-A5C9-2C53400C6E85}tf67328976_win32</Template>
  <TotalTime>31</TotalTime>
  <Words>341</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HGPGothicE</vt:lpstr>
      <vt:lpstr>HGSGothicE</vt:lpstr>
      <vt:lpstr>Arial</vt:lpstr>
      <vt:lpstr>Calibri</vt:lpstr>
      <vt:lpstr>Montserrat</vt:lpstr>
      <vt:lpstr>Sohne</vt:lpstr>
      <vt:lpstr>Tenorite</vt:lpstr>
      <vt:lpstr>Wingdings</vt:lpstr>
      <vt:lpstr>Office Theme</vt:lpstr>
      <vt:lpstr>Autonomy at Work</vt:lpstr>
      <vt:lpstr>INTRODUCTION</vt:lpstr>
      <vt:lpstr>Why is autonomy in the workplace important? </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Autonomy at Work</dc:title>
  <dc:creator>Nguyen, Binh</dc:creator>
  <cp:lastModifiedBy>Nguyen, Binh</cp:lastModifiedBy>
  <cp:revision>2</cp:revision>
  <dcterms:created xsi:type="dcterms:W3CDTF">2024-01-09T08:37:38Z</dcterms:created>
  <dcterms:modified xsi:type="dcterms:W3CDTF">2024-01-09T09:09:17Z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