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86" r:id="rId7"/>
    <p:sldId id="263" r:id="rId8"/>
    <p:sldId id="290" r:id="rId9"/>
    <p:sldId id="291" r:id="rId10"/>
    <p:sldId id="292" r:id="rId11"/>
    <p:sldId id="293" r:id="rId12"/>
    <p:sldId id="294"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varScale="1">
        <p:scale>
          <a:sx n="82" d="100"/>
          <a:sy n="82" d="100"/>
        </p:scale>
        <p:origin x="720" y="7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1/9/2024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918857" y="1122363"/>
            <a:ext cx="7652207" cy="2387600"/>
          </a:xfrm>
        </p:spPr>
        <p:txBody>
          <a:bodyPr>
            <a:noAutofit/>
          </a:bodyPr>
          <a:lstStyle/>
          <a:p>
            <a:r>
              <a:rPr lang="en-US" sz="4400"/>
              <a:t>Top-down approach </a:t>
            </a:r>
            <a:br>
              <a:rPr lang="en-US" sz="4400"/>
            </a:br>
            <a:r>
              <a:rPr lang="en-US" sz="4400"/>
              <a:t>&amp; apply to your work</a:t>
            </a:r>
            <a:endParaRPr lang="en-US" sz="44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a:t>Binh Nguyen</a:t>
            </a:r>
            <a:endParaRPr lang="en-US" dirty="0"/>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a:t>Thank You</a:t>
            </a:r>
            <a:endParaRPr lang="en-US" dirty="0"/>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a:t>9</a:t>
            </a:r>
            <a:r>
              <a:rPr lang="en-US" baseline="30000"/>
              <a:t>th</a:t>
            </a:r>
            <a:r>
              <a:rPr lang="en-US"/>
              <a:t> Jan 2024</a:t>
            </a:r>
            <a:endParaRPr lang="en-US" dirty="0"/>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a:t>TOPIC 1</a:t>
            </a:r>
            <a:endParaRPr lang="en-US" dirty="0"/>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a:t>Introduction</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algn="just"/>
            <a:r>
              <a:rPr lang="en-US" b="0" i="0">
                <a:effectLst/>
                <a:latin typeface="Montserrat" panose="00000500000000000000" pitchFamily="2" charset="0"/>
              </a:rPr>
              <a:t>The top-down approach is a problem-solving or design methodology that starts with an overview of the system to be tackled and gradually breaks it down into smaller, more manageable components. It involves first identifying the main goals or objectives and then progressively decomposing them into sub-goals and tasks until a detailed plan is formed.</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a:t>9</a:t>
            </a:r>
            <a:r>
              <a:rPr lang="en-US" baseline="30000"/>
              <a:t>th</a:t>
            </a:r>
            <a:r>
              <a:rPr lang="en-US"/>
              <a:t> Jan 2024</a:t>
            </a:r>
            <a:endParaRPr lang="en-US" dirty="0"/>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a:t>TOPIC 1</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3747" y="923179"/>
            <a:ext cx="6339840" cy="1325880"/>
          </a:xfrm>
        </p:spPr>
        <p:txBody>
          <a:bodyPr/>
          <a:lstStyle/>
          <a:p>
            <a:r>
              <a:rPr lang="en-US"/>
              <a:t>How to apply it ?</a:t>
            </a:r>
            <a:endParaRPr lang="en-US" dirty="0"/>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a:t>Identify the</a:t>
            </a:r>
          </a:p>
          <a:p>
            <a:r>
              <a:rPr lang="en-US"/>
              <a:t>overall objective</a:t>
            </a:r>
            <a:endParaRPr lang="en-US" dirty="0"/>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a:t>Analyze the </a:t>
            </a:r>
          </a:p>
          <a:p>
            <a:r>
              <a:rPr lang="en-US"/>
              <a:t>sub-goals</a:t>
            </a:r>
            <a:endParaRPr lang="en-US" dirty="0"/>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a:t>Execute the plan</a:t>
            </a:r>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33498"/>
            <a:ext cx="3200400" cy="365760"/>
          </a:xfrm>
        </p:spPr>
        <p:txBody>
          <a:bodyPr/>
          <a:lstStyle/>
          <a:p>
            <a:r>
              <a:rPr lang="en-US"/>
              <a:t>Devide into </a:t>
            </a:r>
          </a:p>
          <a:p>
            <a:r>
              <a:rPr lang="en-US"/>
              <a:t>smaller sub-goals</a:t>
            </a:r>
            <a:endParaRPr lang="en-US" dirty="0"/>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6" y="3417082"/>
            <a:ext cx="3550273" cy="365760"/>
          </a:xfrm>
        </p:spPr>
        <p:txBody>
          <a:bodyPr/>
          <a:lstStyle/>
          <a:p>
            <a:r>
              <a:rPr lang="en-US"/>
              <a:t>Assign responsibilities and create a plan</a:t>
            </a:r>
            <a:endParaRPr lang="en-US" dirty="0"/>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a:t>9</a:t>
            </a:r>
            <a:r>
              <a:rPr lang="en-US" baseline="30000"/>
              <a:t>th</a:t>
            </a:r>
            <a:r>
              <a:rPr lang="en-US"/>
              <a:t> Jan 2024</a:t>
            </a:r>
            <a:endParaRPr lang="en-US" dirty="0"/>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a:t>TOPIC 1</a:t>
            </a:r>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20" name="Text Placeholder 26">
            <a:extLst>
              <a:ext uri="{FF2B5EF4-FFF2-40B4-BE49-F238E27FC236}">
                <a16:creationId xmlns:a16="http://schemas.microsoft.com/office/drawing/2014/main" id="{3E08F4BD-67F2-C0DE-BE83-C63B20F5C542}"/>
              </a:ext>
            </a:extLst>
          </p:cNvPr>
          <p:cNvSpPr txBox="1">
            <a:spLocks/>
          </p:cNvSpPr>
          <p:nvPr/>
        </p:nvSpPr>
        <p:spPr>
          <a:xfrm>
            <a:off x="8486217" y="4767985"/>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Review</a:t>
            </a:r>
            <a:endParaRPr lang="en-US" dirty="0"/>
          </a:p>
        </p:txBody>
      </p:sp>
    </p:spTree>
    <p:extLst>
      <p:ext uri="{BB962C8B-B14F-4D97-AF65-F5344CB8AC3E}">
        <p14:creationId xmlns:p14="http://schemas.microsoft.com/office/powerpoint/2010/main" val="14187899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39755" y="137795"/>
            <a:ext cx="6800850" cy="1325880"/>
          </a:xfrm>
        </p:spPr>
        <p:txBody>
          <a:bodyPr/>
          <a:lstStyle/>
          <a:p>
            <a:r>
              <a:rPr lang="en-US"/>
              <a:t>Identify the</a:t>
            </a:r>
            <a:br>
              <a:rPr lang="en-US"/>
            </a:br>
            <a:r>
              <a:rPr lang="en-US"/>
              <a:t>overall objective</a:t>
            </a:r>
            <a:endParaRPr lang="en-US"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9</a:t>
            </a:r>
            <a:r>
              <a:rPr lang="en-US" baseline="30000"/>
              <a:t>th</a:t>
            </a:r>
            <a:r>
              <a:rPr lang="en-US"/>
              <a:t> Jan 2024</a:t>
            </a:r>
            <a:endParaRPr lang="en-US" dirty="0"/>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a:t>TOPIC 1</a:t>
            </a: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
        <p:nvSpPr>
          <p:cNvPr id="31" name="TextBox 30">
            <a:extLst>
              <a:ext uri="{FF2B5EF4-FFF2-40B4-BE49-F238E27FC236}">
                <a16:creationId xmlns:a16="http://schemas.microsoft.com/office/drawing/2014/main" id="{F5B89062-63D1-12DB-A27C-3F61AD26B709}"/>
              </a:ext>
            </a:extLst>
          </p:cNvPr>
          <p:cNvSpPr txBox="1"/>
          <p:nvPr/>
        </p:nvSpPr>
        <p:spPr>
          <a:xfrm>
            <a:off x="914400" y="2196099"/>
            <a:ext cx="6097554" cy="2800767"/>
          </a:xfrm>
          <a:prstGeom prst="rect">
            <a:avLst/>
          </a:prstGeom>
          <a:noFill/>
        </p:spPr>
        <p:txBody>
          <a:bodyPr wrap="square">
            <a:spAutoFit/>
          </a:bodyPr>
          <a:lstStyle/>
          <a:p>
            <a:pPr algn="r"/>
            <a:r>
              <a:rPr lang="en-US" sz="4400"/>
              <a:t>Clearly define the ultimate goal or objective that you want to achieve.</a:t>
            </a:r>
          </a:p>
        </p:txBody>
      </p:sp>
    </p:spTree>
    <p:extLst>
      <p:ext uri="{BB962C8B-B14F-4D97-AF65-F5344CB8AC3E}">
        <p14:creationId xmlns:p14="http://schemas.microsoft.com/office/powerpoint/2010/main" val="6279115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39755" y="137795"/>
            <a:ext cx="6800850" cy="1325880"/>
          </a:xfrm>
        </p:spPr>
        <p:txBody>
          <a:bodyPr/>
          <a:lstStyle/>
          <a:p>
            <a:r>
              <a:rPr lang="en-US"/>
              <a:t>Devide into </a:t>
            </a:r>
            <a:br>
              <a:rPr lang="en-US"/>
            </a:br>
            <a:r>
              <a:rPr lang="en-US"/>
              <a:t>smaller sub-goals</a:t>
            </a:r>
            <a:endParaRPr lang="en-US"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9</a:t>
            </a:r>
            <a:r>
              <a:rPr lang="en-US" baseline="30000"/>
              <a:t>th</a:t>
            </a:r>
            <a:r>
              <a:rPr lang="en-US"/>
              <a:t> Jan 2024</a:t>
            </a:r>
            <a:endParaRPr lang="en-US" dirty="0"/>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a:t>TOPIC 1</a:t>
            </a: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7" name="TextBox 6">
            <a:extLst>
              <a:ext uri="{FF2B5EF4-FFF2-40B4-BE49-F238E27FC236}">
                <a16:creationId xmlns:a16="http://schemas.microsoft.com/office/drawing/2014/main" id="{E0A4A32E-B754-D473-E834-96C7593FBAEC}"/>
              </a:ext>
            </a:extLst>
          </p:cNvPr>
          <p:cNvSpPr txBox="1"/>
          <p:nvPr/>
        </p:nvSpPr>
        <p:spPr>
          <a:xfrm>
            <a:off x="914400" y="2151727"/>
            <a:ext cx="6097554" cy="2554545"/>
          </a:xfrm>
          <a:prstGeom prst="rect">
            <a:avLst/>
          </a:prstGeom>
          <a:noFill/>
        </p:spPr>
        <p:txBody>
          <a:bodyPr wrap="square">
            <a:spAutoFit/>
          </a:bodyPr>
          <a:lstStyle/>
          <a:p>
            <a:pPr algn="ctr"/>
            <a:r>
              <a:rPr lang="en-US" sz="4000"/>
              <a:t>Break down the main objective into smaller and more manageable sub-goals.</a:t>
            </a:r>
          </a:p>
        </p:txBody>
      </p:sp>
    </p:spTree>
    <p:extLst>
      <p:ext uri="{BB962C8B-B14F-4D97-AF65-F5344CB8AC3E}">
        <p14:creationId xmlns:p14="http://schemas.microsoft.com/office/powerpoint/2010/main" val="360809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463040" y="259093"/>
            <a:ext cx="6800850" cy="1325880"/>
          </a:xfrm>
        </p:spPr>
        <p:txBody>
          <a:bodyPr/>
          <a:lstStyle/>
          <a:p>
            <a:r>
              <a:rPr lang="en-US"/>
              <a:t>Analyze the </a:t>
            </a:r>
            <a:br>
              <a:rPr lang="en-US"/>
            </a:br>
            <a:r>
              <a:rPr lang="en-US"/>
              <a:t>sub-goals</a:t>
            </a:r>
            <a:endParaRPr lang="en-US"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9</a:t>
            </a:r>
            <a:r>
              <a:rPr lang="en-US" baseline="30000"/>
              <a:t>th</a:t>
            </a:r>
            <a:r>
              <a:rPr lang="en-US"/>
              <a:t> Jan 2024</a:t>
            </a:r>
            <a:endParaRPr lang="en-US" dirty="0"/>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a:t>TOPIC 1</a:t>
            </a: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
        <p:nvSpPr>
          <p:cNvPr id="7" name="TextBox 6">
            <a:extLst>
              <a:ext uri="{FF2B5EF4-FFF2-40B4-BE49-F238E27FC236}">
                <a16:creationId xmlns:a16="http://schemas.microsoft.com/office/drawing/2014/main" id="{83063099-F412-C601-29F7-8656F74C261E}"/>
              </a:ext>
            </a:extLst>
          </p:cNvPr>
          <p:cNvSpPr txBox="1"/>
          <p:nvPr/>
        </p:nvSpPr>
        <p:spPr>
          <a:xfrm>
            <a:off x="657299" y="2017473"/>
            <a:ext cx="6097554" cy="3046988"/>
          </a:xfrm>
          <a:prstGeom prst="rect">
            <a:avLst/>
          </a:prstGeom>
          <a:noFill/>
        </p:spPr>
        <p:txBody>
          <a:bodyPr wrap="square">
            <a:spAutoFit/>
          </a:bodyPr>
          <a:lstStyle/>
          <a:p>
            <a:pPr algn="ctr"/>
            <a:r>
              <a:rPr lang="en-US" sz="3200"/>
              <a:t>Analyze each sub-goal and determine the steps required to accomplish them. This analysis helps in identifying the necessary resources, time, and effort needed </a:t>
            </a:r>
          </a:p>
        </p:txBody>
      </p:sp>
    </p:spTree>
    <p:extLst>
      <p:ext uri="{BB962C8B-B14F-4D97-AF65-F5344CB8AC3E}">
        <p14:creationId xmlns:p14="http://schemas.microsoft.com/office/powerpoint/2010/main" val="2435362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39755" y="137795"/>
            <a:ext cx="6800850" cy="1325880"/>
          </a:xfrm>
        </p:spPr>
        <p:txBody>
          <a:bodyPr>
            <a:normAutofit fontScale="90000"/>
          </a:bodyPr>
          <a:lstStyle/>
          <a:p>
            <a:r>
              <a:rPr lang="en-US"/>
              <a:t>Assign responsibilities and create a plan</a:t>
            </a:r>
            <a:endParaRPr lang="en-US"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9</a:t>
            </a:r>
            <a:r>
              <a:rPr lang="en-US" baseline="30000"/>
              <a:t>th</a:t>
            </a:r>
            <a:r>
              <a:rPr lang="en-US"/>
              <a:t> Jan 2024</a:t>
            </a:r>
            <a:endParaRPr lang="en-US" dirty="0"/>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a:t>TOPIC 1</a:t>
            </a: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
        <p:nvSpPr>
          <p:cNvPr id="7" name="TextBox 6">
            <a:extLst>
              <a:ext uri="{FF2B5EF4-FFF2-40B4-BE49-F238E27FC236}">
                <a16:creationId xmlns:a16="http://schemas.microsoft.com/office/drawing/2014/main" id="{69614422-915E-FE73-816E-270927990A96}"/>
              </a:ext>
            </a:extLst>
          </p:cNvPr>
          <p:cNvSpPr txBox="1"/>
          <p:nvPr/>
        </p:nvSpPr>
        <p:spPr>
          <a:xfrm>
            <a:off x="914400" y="1891110"/>
            <a:ext cx="6097554" cy="3539430"/>
          </a:xfrm>
          <a:prstGeom prst="rect">
            <a:avLst/>
          </a:prstGeom>
          <a:noFill/>
        </p:spPr>
        <p:txBody>
          <a:bodyPr wrap="square">
            <a:spAutoFit/>
          </a:bodyPr>
          <a:lstStyle/>
          <a:p>
            <a:pPr algn="ctr"/>
            <a:r>
              <a:rPr lang="en-US" sz="3200"/>
              <a:t>Assign responsibilities to individuals or teams for each sub-goal or task. Based on this, create a plan that outlines the sequence of actions and timelines required to achieve each sub-goal.</a:t>
            </a:r>
          </a:p>
        </p:txBody>
      </p:sp>
    </p:spTree>
    <p:extLst>
      <p:ext uri="{BB962C8B-B14F-4D97-AF65-F5344CB8AC3E}">
        <p14:creationId xmlns:p14="http://schemas.microsoft.com/office/powerpoint/2010/main" val="765513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39755" y="137795"/>
            <a:ext cx="6800850" cy="1325880"/>
          </a:xfrm>
        </p:spPr>
        <p:txBody>
          <a:bodyPr/>
          <a:lstStyle/>
          <a:p>
            <a:r>
              <a:rPr lang="en-US"/>
              <a:t>Execute the plan</a:t>
            </a:r>
            <a:endParaRPr lang="en-US"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9</a:t>
            </a:r>
            <a:r>
              <a:rPr lang="en-US" baseline="30000"/>
              <a:t>th</a:t>
            </a:r>
            <a:r>
              <a:rPr lang="en-US"/>
              <a:t> Jan 2024</a:t>
            </a:r>
            <a:endParaRPr lang="en-US" dirty="0"/>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a:t>TOPIC 1</a:t>
            </a: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
        <p:nvSpPr>
          <p:cNvPr id="7" name="TextBox 6">
            <a:extLst>
              <a:ext uri="{FF2B5EF4-FFF2-40B4-BE49-F238E27FC236}">
                <a16:creationId xmlns:a16="http://schemas.microsoft.com/office/drawing/2014/main" id="{7AE28F06-C711-971F-3BD4-789C52E06CE9}"/>
              </a:ext>
            </a:extLst>
          </p:cNvPr>
          <p:cNvSpPr txBox="1"/>
          <p:nvPr/>
        </p:nvSpPr>
        <p:spPr>
          <a:xfrm>
            <a:off x="697464" y="2112125"/>
            <a:ext cx="6097554" cy="2308324"/>
          </a:xfrm>
          <a:prstGeom prst="rect">
            <a:avLst/>
          </a:prstGeom>
          <a:noFill/>
        </p:spPr>
        <p:txBody>
          <a:bodyPr wrap="square">
            <a:spAutoFit/>
          </a:bodyPr>
          <a:lstStyle/>
          <a:p>
            <a:pPr algn="ctr"/>
            <a:r>
              <a:rPr lang="en-US" sz="3600"/>
              <a:t>Start implementing the plan by performing the identified tasks according to the assigned responsibilities</a:t>
            </a:r>
          </a:p>
        </p:txBody>
      </p:sp>
    </p:spTree>
    <p:extLst>
      <p:ext uri="{BB962C8B-B14F-4D97-AF65-F5344CB8AC3E}">
        <p14:creationId xmlns:p14="http://schemas.microsoft.com/office/powerpoint/2010/main" val="601900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2369976" y="492214"/>
            <a:ext cx="6800850" cy="1325880"/>
          </a:xfrm>
        </p:spPr>
        <p:txBody>
          <a:bodyPr/>
          <a:lstStyle/>
          <a:p>
            <a:r>
              <a:rPr lang="en-US"/>
              <a:t>Review</a:t>
            </a:r>
            <a:endParaRPr lang="en-US"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a:t>9</a:t>
            </a:r>
            <a:r>
              <a:rPr lang="en-US" baseline="30000"/>
              <a:t>th</a:t>
            </a:r>
            <a:r>
              <a:rPr lang="en-US"/>
              <a:t> Jan 2024</a:t>
            </a:r>
            <a:endParaRPr lang="en-US" dirty="0"/>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a:t>TOPIC 1</a:t>
            </a:r>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7" name="TextBox 6">
            <a:extLst>
              <a:ext uri="{FF2B5EF4-FFF2-40B4-BE49-F238E27FC236}">
                <a16:creationId xmlns:a16="http://schemas.microsoft.com/office/drawing/2014/main" id="{BE2FC3D9-5A1A-AC83-3E3A-7142623885A2}"/>
              </a:ext>
            </a:extLst>
          </p:cNvPr>
          <p:cNvSpPr txBox="1"/>
          <p:nvPr/>
        </p:nvSpPr>
        <p:spPr>
          <a:xfrm>
            <a:off x="685292" y="1993640"/>
            <a:ext cx="6097554" cy="2246769"/>
          </a:xfrm>
          <a:prstGeom prst="rect">
            <a:avLst/>
          </a:prstGeom>
          <a:noFill/>
        </p:spPr>
        <p:txBody>
          <a:bodyPr wrap="square">
            <a:spAutoFit/>
          </a:bodyPr>
          <a:lstStyle/>
          <a:p>
            <a:pPr algn="ctr"/>
            <a:r>
              <a:rPr lang="en-US" sz="2800"/>
              <a:t>Once each sub-goal is completed, evaluate the results achieved. Compare them with the initial objectives to ensure they align and meet the desired outcomes.</a:t>
            </a:r>
          </a:p>
        </p:txBody>
      </p:sp>
    </p:spTree>
    <p:extLst>
      <p:ext uri="{BB962C8B-B14F-4D97-AF65-F5344CB8AC3E}">
        <p14:creationId xmlns:p14="http://schemas.microsoft.com/office/powerpoint/2010/main" val="2841909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{EEA1CA68-2596-450D-B314-9B2E87088B9C}tf33968143_win32</Template>
  <TotalTime>12</TotalTime>
  <Words>299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Montserrat</vt:lpstr>
      <vt:lpstr>Office Theme</vt:lpstr>
      <vt:lpstr>Top-down approach  &amp; apply to your work</vt:lpstr>
      <vt:lpstr>Introduction</vt:lpstr>
      <vt:lpstr>How to apply it ?</vt:lpstr>
      <vt:lpstr>Identify the overall objective</vt:lpstr>
      <vt:lpstr>Devide into  smaller sub-goals</vt:lpstr>
      <vt:lpstr>Analyze the  sub-goals</vt:lpstr>
      <vt:lpstr>Assign responsibilities and create a plan</vt:lpstr>
      <vt:lpstr>Execute the plan</vt:lpstr>
      <vt:lpstr>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approach &amp; apply it to your work</dc:title>
  <dc:creator>Nguyen, Binh</dc:creator>
  <cp:lastModifiedBy>Nguyen, Binh</cp:lastModifiedBy>
  <cp:revision>7</cp:revision>
  <dcterms:created xsi:type="dcterms:W3CDTF">2024-01-09T09:46:43Z</dcterms:created>
  <dcterms:modified xsi:type="dcterms:W3CDTF">2024-01-09T09:59:13Z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