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70" r:id="rId6"/>
    <p:sldId id="260" r:id="rId7"/>
    <p:sldId id="261" r:id="rId8"/>
    <p:sldId id="262" r:id="rId9"/>
    <p:sldId id="263" r:id="rId10"/>
    <p:sldId id="264" r:id="rId11"/>
    <p:sldId id="265" r:id="rId12"/>
    <p:sldId id="267" r:id="rId13"/>
    <p:sldId id="272" r:id="rId14"/>
    <p:sldId id="266" r:id="rId15"/>
    <p:sldId id="268" r:id="rId16"/>
    <p:sldId id="269" r:id="rId17"/>
    <p:sldId id="271" r:id="rId18"/>
    <p:sldId id="273" r:id="rId19"/>
    <p:sldId id="274" r:id="rId2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81" autoAdjust="0"/>
    <p:restoredTop sz="94509"/>
  </p:normalViewPr>
  <p:slideViewPr>
    <p:cSldViewPr snapToGrid="0">
      <p:cViewPr varScale="1">
        <p:scale>
          <a:sx n="155" d="100"/>
          <a:sy n="155" d="100"/>
        </p:scale>
        <p:origin x="13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DD27D-344A-4F75-B779-B26B816341B3}" type="datetimeFigureOut">
              <a:rPr lang="zh-TW" altLang="en-US" smtClean="0"/>
              <a:t>2020/11/2</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2B9E66-5831-4CEA-AFFF-E1CBE1910FE9}" type="slidenum">
              <a:rPr lang="zh-TW" altLang="en-US" smtClean="0"/>
              <a:t>‹#›</a:t>
            </a:fld>
            <a:endParaRPr lang="zh-TW" altLang="en-US"/>
          </a:p>
        </p:txBody>
      </p:sp>
    </p:spTree>
    <p:extLst>
      <p:ext uri="{BB962C8B-B14F-4D97-AF65-F5344CB8AC3E}">
        <p14:creationId xmlns:p14="http://schemas.microsoft.com/office/powerpoint/2010/main" val="3081751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D22B9E66-5831-4CEA-AFFF-E1CBE1910FE9}" type="slidenum">
              <a:rPr lang="zh-TW" altLang="en-US" smtClean="0"/>
              <a:t>2</a:t>
            </a:fld>
            <a:endParaRPr lang="zh-TW" altLang="en-US"/>
          </a:p>
        </p:txBody>
      </p:sp>
    </p:spTree>
    <p:extLst>
      <p:ext uri="{BB962C8B-B14F-4D97-AF65-F5344CB8AC3E}">
        <p14:creationId xmlns:p14="http://schemas.microsoft.com/office/powerpoint/2010/main" val="3759172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D22B9E66-5831-4CEA-AFFF-E1CBE1910FE9}" type="slidenum">
              <a:rPr lang="zh-TW" altLang="en-US" smtClean="0"/>
              <a:t>7</a:t>
            </a:fld>
            <a:endParaRPr lang="zh-TW" altLang="en-US"/>
          </a:p>
        </p:txBody>
      </p:sp>
    </p:spTree>
    <p:extLst>
      <p:ext uri="{BB962C8B-B14F-4D97-AF65-F5344CB8AC3E}">
        <p14:creationId xmlns:p14="http://schemas.microsoft.com/office/powerpoint/2010/main" val="4278470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22B9E66-5831-4CEA-AFFF-E1CBE1910FE9}" type="slidenum">
              <a:rPr lang="zh-TW" altLang="en-US" smtClean="0"/>
              <a:t>15</a:t>
            </a:fld>
            <a:endParaRPr lang="zh-TW" altLang="en-US"/>
          </a:p>
        </p:txBody>
      </p:sp>
    </p:spTree>
    <p:extLst>
      <p:ext uri="{BB962C8B-B14F-4D97-AF65-F5344CB8AC3E}">
        <p14:creationId xmlns:p14="http://schemas.microsoft.com/office/powerpoint/2010/main" val="3011960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651DCF42-3226-4A96-B50C-0755CD376D07}" type="datetimeFigureOut">
              <a:rPr lang="zh-TW" altLang="en-US" smtClean="0"/>
              <a:t>2020/11/2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03907D-72F0-4458-BC63-ADBA50393FB2}" type="slidenum">
              <a:rPr lang="zh-TW" altLang="en-US" smtClean="0"/>
              <a:t>‹#›</a:t>
            </a:fld>
            <a:endParaRPr lang="zh-TW" altLang="en-US"/>
          </a:p>
        </p:txBody>
      </p:sp>
    </p:spTree>
    <p:extLst>
      <p:ext uri="{BB962C8B-B14F-4D97-AF65-F5344CB8AC3E}">
        <p14:creationId xmlns:p14="http://schemas.microsoft.com/office/powerpoint/2010/main" val="3756682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51DCF42-3226-4A96-B50C-0755CD376D07}" type="datetimeFigureOut">
              <a:rPr lang="zh-TW" altLang="en-US" smtClean="0"/>
              <a:t>2020/11/2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03907D-72F0-4458-BC63-ADBA50393FB2}" type="slidenum">
              <a:rPr lang="zh-TW" altLang="en-US" smtClean="0"/>
              <a:t>‹#›</a:t>
            </a:fld>
            <a:endParaRPr lang="zh-TW" altLang="en-US"/>
          </a:p>
        </p:txBody>
      </p:sp>
    </p:spTree>
    <p:extLst>
      <p:ext uri="{BB962C8B-B14F-4D97-AF65-F5344CB8AC3E}">
        <p14:creationId xmlns:p14="http://schemas.microsoft.com/office/powerpoint/2010/main" val="1746215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51DCF42-3226-4A96-B50C-0755CD376D07}" type="datetimeFigureOut">
              <a:rPr lang="zh-TW" altLang="en-US" smtClean="0"/>
              <a:t>2020/11/2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03907D-72F0-4458-BC63-ADBA50393FB2}" type="slidenum">
              <a:rPr lang="zh-TW" altLang="en-US" smtClean="0"/>
              <a:t>‹#›</a:t>
            </a:fld>
            <a:endParaRPr lang="zh-TW" altLang="en-US"/>
          </a:p>
        </p:txBody>
      </p:sp>
    </p:spTree>
    <p:extLst>
      <p:ext uri="{BB962C8B-B14F-4D97-AF65-F5344CB8AC3E}">
        <p14:creationId xmlns:p14="http://schemas.microsoft.com/office/powerpoint/2010/main" val="3889634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51DCF42-3226-4A96-B50C-0755CD376D07}" type="datetimeFigureOut">
              <a:rPr lang="zh-TW" altLang="en-US" smtClean="0"/>
              <a:t>2020/11/2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03907D-72F0-4458-BC63-ADBA50393FB2}" type="slidenum">
              <a:rPr lang="zh-TW" altLang="en-US" smtClean="0"/>
              <a:t>‹#›</a:t>
            </a:fld>
            <a:endParaRPr lang="zh-TW" altLang="en-US"/>
          </a:p>
        </p:txBody>
      </p:sp>
    </p:spTree>
    <p:extLst>
      <p:ext uri="{BB962C8B-B14F-4D97-AF65-F5344CB8AC3E}">
        <p14:creationId xmlns:p14="http://schemas.microsoft.com/office/powerpoint/2010/main" val="106973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651DCF42-3226-4A96-B50C-0755CD376D07}" type="datetimeFigureOut">
              <a:rPr lang="zh-TW" altLang="en-US" smtClean="0"/>
              <a:t>2020/11/2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03907D-72F0-4458-BC63-ADBA50393FB2}" type="slidenum">
              <a:rPr lang="zh-TW" altLang="en-US" smtClean="0"/>
              <a:t>‹#›</a:t>
            </a:fld>
            <a:endParaRPr lang="zh-TW" altLang="en-US"/>
          </a:p>
        </p:txBody>
      </p:sp>
    </p:spTree>
    <p:extLst>
      <p:ext uri="{BB962C8B-B14F-4D97-AF65-F5344CB8AC3E}">
        <p14:creationId xmlns:p14="http://schemas.microsoft.com/office/powerpoint/2010/main" val="2142731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651DCF42-3226-4A96-B50C-0755CD376D07}" type="datetimeFigureOut">
              <a:rPr lang="zh-TW" altLang="en-US" smtClean="0"/>
              <a:t>2020/11/2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603907D-72F0-4458-BC63-ADBA50393FB2}" type="slidenum">
              <a:rPr lang="zh-TW" altLang="en-US" smtClean="0"/>
              <a:t>‹#›</a:t>
            </a:fld>
            <a:endParaRPr lang="zh-TW" altLang="en-US"/>
          </a:p>
        </p:txBody>
      </p:sp>
    </p:spTree>
    <p:extLst>
      <p:ext uri="{BB962C8B-B14F-4D97-AF65-F5344CB8AC3E}">
        <p14:creationId xmlns:p14="http://schemas.microsoft.com/office/powerpoint/2010/main" val="1581040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651DCF42-3226-4A96-B50C-0755CD376D07}" type="datetimeFigureOut">
              <a:rPr lang="zh-TW" altLang="en-US" smtClean="0"/>
              <a:t>2020/11/2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603907D-72F0-4458-BC63-ADBA50393FB2}" type="slidenum">
              <a:rPr lang="zh-TW" altLang="en-US" smtClean="0"/>
              <a:t>‹#›</a:t>
            </a:fld>
            <a:endParaRPr lang="zh-TW" altLang="en-US"/>
          </a:p>
        </p:txBody>
      </p:sp>
    </p:spTree>
    <p:extLst>
      <p:ext uri="{BB962C8B-B14F-4D97-AF65-F5344CB8AC3E}">
        <p14:creationId xmlns:p14="http://schemas.microsoft.com/office/powerpoint/2010/main" val="3339120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651DCF42-3226-4A96-B50C-0755CD376D07}" type="datetimeFigureOut">
              <a:rPr lang="zh-TW" altLang="en-US" smtClean="0"/>
              <a:t>2020/11/2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603907D-72F0-4458-BC63-ADBA50393FB2}" type="slidenum">
              <a:rPr lang="zh-TW" altLang="en-US" smtClean="0"/>
              <a:t>‹#›</a:t>
            </a:fld>
            <a:endParaRPr lang="zh-TW" altLang="en-US"/>
          </a:p>
        </p:txBody>
      </p:sp>
    </p:spTree>
    <p:extLst>
      <p:ext uri="{BB962C8B-B14F-4D97-AF65-F5344CB8AC3E}">
        <p14:creationId xmlns:p14="http://schemas.microsoft.com/office/powerpoint/2010/main" val="510661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DCF42-3226-4A96-B50C-0755CD376D07}" type="datetimeFigureOut">
              <a:rPr lang="zh-TW" altLang="en-US" smtClean="0"/>
              <a:t>2020/11/2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603907D-72F0-4458-BC63-ADBA50393FB2}" type="slidenum">
              <a:rPr lang="zh-TW" altLang="en-US" smtClean="0"/>
              <a:t>‹#›</a:t>
            </a:fld>
            <a:endParaRPr lang="zh-TW" altLang="en-US"/>
          </a:p>
        </p:txBody>
      </p:sp>
    </p:spTree>
    <p:extLst>
      <p:ext uri="{BB962C8B-B14F-4D97-AF65-F5344CB8AC3E}">
        <p14:creationId xmlns:p14="http://schemas.microsoft.com/office/powerpoint/2010/main" val="1943557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651DCF42-3226-4A96-B50C-0755CD376D07}" type="datetimeFigureOut">
              <a:rPr lang="zh-TW" altLang="en-US" smtClean="0"/>
              <a:t>2020/11/2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603907D-72F0-4458-BC63-ADBA50393FB2}" type="slidenum">
              <a:rPr lang="zh-TW" altLang="en-US" smtClean="0"/>
              <a:t>‹#›</a:t>
            </a:fld>
            <a:endParaRPr lang="zh-TW" altLang="en-US"/>
          </a:p>
        </p:txBody>
      </p:sp>
    </p:spTree>
    <p:extLst>
      <p:ext uri="{BB962C8B-B14F-4D97-AF65-F5344CB8AC3E}">
        <p14:creationId xmlns:p14="http://schemas.microsoft.com/office/powerpoint/2010/main" val="3598235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651DCF42-3226-4A96-B50C-0755CD376D07}" type="datetimeFigureOut">
              <a:rPr lang="zh-TW" altLang="en-US" smtClean="0"/>
              <a:t>2020/11/2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603907D-72F0-4458-BC63-ADBA50393FB2}" type="slidenum">
              <a:rPr lang="zh-TW" altLang="en-US" smtClean="0"/>
              <a:t>‹#›</a:t>
            </a:fld>
            <a:endParaRPr lang="zh-TW" altLang="en-US"/>
          </a:p>
        </p:txBody>
      </p:sp>
    </p:spTree>
    <p:extLst>
      <p:ext uri="{BB962C8B-B14F-4D97-AF65-F5344CB8AC3E}">
        <p14:creationId xmlns:p14="http://schemas.microsoft.com/office/powerpoint/2010/main" val="2298828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1DCF42-3226-4A96-B50C-0755CD376D07}" type="datetimeFigureOut">
              <a:rPr lang="zh-TW" altLang="en-US" smtClean="0"/>
              <a:t>2020/11/2</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03907D-72F0-4458-BC63-ADBA50393FB2}" type="slidenum">
              <a:rPr lang="zh-TW" altLang="en-US" smtClean="0"/>
              <a:t>‹#›</a:t>
            </a:fld>
            <a:endParaRPr lang="zh-TW" altLang="en-US"/>
          </a:p>
        </p:txBody>
      </p:sp>
    </p:spTree>
    <p:extLst>
      <p:ext uri="{BB962C8B-B14F-4D97-AF65-F5344CB8AC3E}">
        <p14:creationId xmlns:p14="http://schemas.microsoft.com/office/powerpoint/2010/main" val="4091243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712177" y="533279"/>
            <a:ext cx="7772400" cy="2387600"/>
          </a:xfrm>
        </p:spPr>
        <p:txBody>
          <a:bodyPr>
            <a:normAutofit/>
          </a:bodyPr>
          <a:lstStyle/>
          <a:p>
            <a:r>
              <a:rPr lang="en-US" altLang="zh-TW" sz="5400" dirty="0"/>
              <a:t>109 Data Structure Quiz-1</a:t>
            </a:r>
            <a:endParaRPr lang="zh-TW" altLang="en-US" sz="5400" dirty="0"/>
          </a:p>
        </p:txBody>
      </p:sp>
      <p:sp>
        <p:nvSpPr>
          <p:cNvPr id="3" name="副標題 2"/>
          <p:cNvSpPr>
            <a:spLocks noGrp="1"/>
          </p:cNvSpPr>
          <p:nvPr>
            <p:ph type="subTitle" idx="1"/>
          </p:nvPr>
        </p:nvSpPr>
        <p:spPr>
          <a:xfrm>
            <a:off x="1169377" y="3602038"/>
            <a:ext cx="6858000" cy="1655762"/>
          </a:xfrm>
        </p:spPr>
        <p:txBody>
          <a:bodyPr/>
          <a:lstStyle/>
          <a:p>
            <a:r>
              <a:rPr lang="zh-TW" altLang="en-US" dirty="0"/>
              <a:t>助教</a:t>
            </a:r>
            <a:r>
              <a:rPr lang="en-US" altLang="zh-TW" dirty="0"/>
              <a:t>:</a:t>
            </a:r>
            <a:r>
              <a:rPr lang="zh-TW" altLang="en-US" dirty="0"/>
              <a:t>蔡秉翰</a:t>
            </a:r>
          </a:p>
        </p:txBody>
      </p:sp>
    </p:spTree>
    <p:extLst>
      <p:ext uri="{BB962C8B-B14F-4D97-AF65-F5344CB8AC3E}">
        <p14:creationId xmlns:p14="http://schemas.microsoft.com/office/powerpoint/2010/main" val="1837068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9C1C9F-90DE-574C-8CF3-5178E2EC470D}"/>
              </a:ext>
            </a:extLst>
          </p:cNvPr>
          <p:cNvSpPr>
            <a:spLocks noChangeArrowheads="1"/>
          </p:cNvSpPr>
          <p:nvPr/>
        </p:nvSpPr>
        <p:spPr bwMode="auto">
          <a:xfrm>
            <a:off x="547817" y="567717"/>
            <a:ext cx="828314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 Assume the string of "ABCDEF" are sequentially pushed into a stack where elements in the stack can be popped during the period of pushing the letters. The state of the stack is shown as below and the next char is ‘F’. What is the possible outcome of the stack permutation? (3%)</a:t>
            </a:r>
            <a:endParaRPr kumimoji="0" lang="zh-TW" altLang="zh-TW" sz="1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121" name="圖片 2">
            <a:extLst>
              <a:ext uri="{FF2B5EF4-FFF2-40B4-BE49-F238E27FC236}">
                <a16:creationId xmlns:a16="http://schemas.microsoft.com/office/drawing/2014/main" id="{602A292C-F146-6B4F-A462-FBA5262C7B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906" y="2248070"/>
            <a:ext cx="1420418" cy="22878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3FDBBE0C-181E-7E46-9FCE-66B5CFB451EB}"/>
              </a:ext>
            </a:extLst>
          </p:cNvPr>
          <p:cNvSpPr>
            <a:spLocks noChangeArrowheads="1"/>
          </p:cNvSpPr>
          <p:nvPr/>
        </p:nvSpPr>
        <p:spPr bwMode="auto">
          <a:xfrm>
            <a:off x="1365163" y="2345897"/>
            <a:ext cx="699032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zh-TW" altLang="zh-TW"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altLang="zh-TW"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a:t>
            </a:r>
            <a:r>
              <a:rPr lang="zh-TW" altLang="zh-TW" dirty="0">
                <a:latin typeface="Calibri" panose="020F0502020204030204" pitchFamily="34" charset="0"/>
                <a:ea typeface="Times New Roman" panose="02020603050405020304" pitchFamily="18" charset="0"/>
                <a:cs typeface="Times New Roman" panose="02020603050405020304" pitchFamily="18" charset="0"/>
              </a:rPr>
              <a:t>Ans: </a:t>
            </a:r>
            <a:r>
              <a:rPr lang="zh-TW" altLang="zh-TW"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bdefca</a:t>
            </a:r>
            <a:r>
              <a:rPr lang="zh-TW" alt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a:t>
            </a:r>
            <a:r>
              <a:rPr kumimoji="0" lang="zh-TW" altLang="zh-TW"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bdecfa</a:t>
            </a:r>
            <a:r>
              <a:rPr lang="zh-TW" altLang="en-US" sz="1050" dirty="0"/>
              <a:t>  </a:t>
            </a:r>
            <a:r>
              <a:rPr kumimoji="0" lang="zh-TW" altLang="zh-TW"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bdecaf</a:t>
            </a:r>
            <a:endParaRPr kumimoji="0" lang="zh-TW" altLang="zh-TW"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zh-TW" alt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a:t>
            </a:r>
            <a:r>
              <a:rPr lang="en-US" altLang="zh-TW"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a:t>
            </a:r>
            <a:r>
              <a:rPr kumimoji="0" lang="zh-TW" altLang="zh-TW"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bedfca</a:t>
            </a:r>
            <a:r>
              <a:rPr lang="zh-TW" altLang="en-US" sz="1050" dirty="0"/>
              <a:t>   </a:t>
            </a:r>
            <a:r>
              <a:rPr kumimoji="0" lang="zh-TW" altLang="zh-TW"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bedcfa</a:t>
            </a:r>
            <a:r>
              <a:rPr lang="en-US" altLang="zh-TW" sz="1050" dirty="0"/>
              <a:t>  </a:t>
            </a:r>
            <a:r>
              <a:rPr kumimoji="0" lang="zh-TW" altLang="zh-TW"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bedcaf</a:t>
            </a:r>
            <a:endParaRPr kumimoji="0" lang="zh-TW" altLang="zh-TW"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zh-TW" altLang="zh-TW"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940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a:t>
            </a:r>
            <a:endParaRPr lang="zh-TW" altLang="en-US" dirty="0"/>
          </a:p>
        </p:txBody>
      </p:sp>
      <p:sp>
        <p:nvSpPr>
          <p:cNvPr id="9" name="矩形 8"/>
          <p:cNvSpPr/>
          <p:nvPr/>
        </p:nvSpPr>
        <p:spPr>
          <a:xfrm>
            <a:off x="1540757" y="1220562"/>
            <a:ext cx="6445987" cy="584775"/>
          </a:xfrm>
          <a:prstGeom prst="rect">
            <a:avLst/>
          </a:prstGeom>
        </p:spPr>
        <p:txBody>
          <a:bodyPr wrap="square">
            <a:spAutoFit/>
          </a:bodyPr>
          <a:lstStyle/>
          <a:p>
            <a:r>
              <a:rPr lang="en-US" altLang="zh-TW" sz="3200" b="1" kern="100" dirty="0">
                <a:latin typeface="Times New Roman" panose="02020603050405020304" pitchFamily="18" charset="0"/>
                <a:cs typeface="Times New Roman" panose="02020603050405020304" pitchFamily="18" charset="0"/>
              </a:rPr>
              <a:t>(a) Insert 3x</a:t>
            </a:r>
            <a:r>
              <a:rPr lang="en-US" altLang="zh-TW" sz="3200" b="1" kern="100" baseline="30000" dirty="0">
                <a:latin typeface="Times New Roman" panose="02020603050405020304" pitchFamily="18" charset="0"/>
                <a:cs typeface="Times New Roman" panose="02020603050405020304" pitchFamily="18" charset="0"/>
              </a:rPr>
              <a:t>5</a:t>
            </a:r>
            <a:r>
              <a:rPr lang="en-US" altLang="zh-TW" sz="3200" b="1" kern="100" dirty="0">
                <a:latin typeface="Times New Roman" panose="02020603050405020304" pitchFamily="18" charset="0"/>
                <a:cs typeface="Times New Roman" panose="02020603050405020304" pitchFamily="18" charset="0"/>
              </a:rPr>
              <a:t> between 2x</a:t>
            </a:r>
            <a:r>
              <a:rPr lang="en-US" altLang="zh-TW" sz="3200" b="1" kern="100" baseline="30000" dirty="0">
                <a:latin typeface="Times New Roman" panose="02020603050405020304" pitchFamily="18" charset="0"/>
                <a:cs typeface="Times New Roman" panose="02020603050405020304" pitchFamily="18" charset="0"/>
              </a:rPr>
              <a:t>7 </a:t>
            </a:r>
            <a:r>
              <a:rPr lang="en-US" altLang="zh-TW" sz="3200" b="1" kern="100" dirty="0">
                <a:latin typeface="Times New Roman" panose="02020603050405020304" pitchFamily="18" charset="0"/>
                <a:cs typeface="Times New Roman" panose="02020603050405020304" pitchFamily="18" charset="0"/>
              </a:rPr>
              <a:t>and 9x</a:t>
            </a:r>
            <a:r>
              <a:rPr lang="en-US" altLang="zh-TW" sz="3200" b="1" kern="100" baseline="30000" dirty="0">
                <a:latin typeface="Times New Roman" panose="02020603050405020304" pitchFamily="18" charset="0"/>
                <a:cs typeface="Times New Roman" panose="02020603050405020304" pitchFamily="18" charset="0"/>
              </a:rPr>
              <a:t>0</a:t>
            </a:r>
            <a:r>
              <a:rPr lang="en-US" altLang="zh-TW" sz="3200" b="1" kern="100" dirty="0">
                <a:latin typeface="Times New Roman" panose="02020603050405020304" pitchFamily="18" charset="0"/>
                <a:cs typeface="Times New Roman" panose="02020603050405020304" pitchFamily="18" charset="0"/>
              </a:rPr>
              <a:t>. </a:t>
            </a:r>
            <a:endParaRPr lang="zh-TW" altLang="zh-TW" sz="3200" b="1" kern="100" dirty="0">
              <a:latin typeface="Calibri" panose="020F0502020204030204" pitchFamily="34" charset="0"/>
              <a:cs typeface="Times New Roman" panose="02020603050405020304" pitchFamily="18" charset="0"/>
            </a:endParaRPr>
          </a:p>
        </p:txBody>
      </p:sp>
      <p:sp>
        <p:nvSpPr>
          <p:cNvPr id="10" name="矩形 9"/>
          <p:cNvSpPr/>
          <p:nvPr/>
        </p:nvSpPr>
        <p:spPr>
          <a:xfrm>
            <a:off x="1428960" y="3637536"/>
            <a:ext cx="6609712" cy="584775"/>
          </a:xfrm>
          <a:prstGeom prst="rect">
            <a:avLst/>
          </a:prstGeom>
        </p:spPr>
        <p:txBody>
          <a:bodyPr wrap="square">
            <a:spAutoFit/>
          </a:bodyPr>
          <a:lstStyle/>
          <a:p>
            <a:r>
              <a:rPr lang="en-US" altLang="zh-TW" sz="3200" b="1" dirty="0">
                <a:latin typeface="Times New Roman" panose="02020603050405020304" pitchFamily="18" charset="0"/>
              </a:rPr>
              <a:t>(b) Delete the tail of the linked list. </a:t>
            </a:r>
            <a:endParaRPr lang="zh-TW" altLang="en-US" sz="3200" b="1" dirty="0"/>
          </a:p>
        </p:txBody>
      </p:sp>
      <p:pic>
        <p:nvPicPr>
          <p:cNvPr id="6" name="圖片 5"/>
          <p:cNvPicPr>
            <a:picLocks noChangeAspect="1"/>
          </p:cNvPicPr>
          <p:nvPr/>
        </p:nvPicPr>
        <p:blipFill>
          <a:blip r:embed="rId2"/>
          <a:stretch>
            <a:fillRect/>
          </a:stretch>
        </p:blipFill>
        <p:spPr>
          <a:xfrm>
            <a:off x="1428960" y="4278316"/>
            <a:ext cx="6010275" cy="2333625"/>
          </a:xfrm>
          <a:prstGeom prst="rect">
            <a:avLst/>
          </a:prstGeom>
        </p:spPr>
      </p:pic>
      <p:pic>
        <p:nvPicPr>
          <p:cNvPr id="12" name="圖片 11"/>
          <p:cNvPicPr>
            <a:picLocks noChangeAspect="1"/>
          </p:cNvPicPr>
          <p:nvPr/>
        </p:nvPicPr>
        <p:blipFill>
          <a:blip r:embed="rId3"/>
          <a:stretch>
            <a:fillRect/>
          </a:stretch>
        </p:blipFill>
        <p:spPr>
          <a:xfrm>
            <a:off x="1428960" y="1932110"/>
            <a:ext cx="6457950" cy="1457325"/>
          </a:xfrm>
          <a:prstGeom prst="rect">
            <a:avLst/>
          </a:prstGeom>
        </p:spPr>
      </p:pic>
    </p:spTree>
    <p:extLst>
      <p:ext uri="{BB962C8B-B14F-4D97-AF65-F5344CB8AC3E}">
        <p14:creationId xmlns:p14="http://schemas.microsoft.com/office/powerpoint/2010/main" val="2414171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10.</a:t>
            </a:r>
            <a:endParaRPr lang="zh-TW" altLang="en-US" dirty="0"/>
          </a:p>
        </p:txBody>
      </p:sp>
      <p:sp>
        <p:nvSpPr>
          <p:cNvPr id="5" name="矩形 4"/>
          <p:cNvSpPr/>
          <p:nvPr/>
        </p:nvSpPr>
        <p:spPr>
          <a:xfrm>
            <a:off x="542735" y="1429079"/>
            <a:ext cx="8601265" cy="523220"/>
          </a:xfrm>
          <a:prstGeom prst="rect">
            <a:avLst/>
          </a:prstGeom>
        </p:spPr>
        <p:txBody>
          <a:bodyPr wrap="none">
            <a:spAutoFit/>
          </a:bodyPr>
          <a:lstStyle/>
          <a:p>
            <a:r>
              <a:rPr lang="en-US" altLang="zh-TW" sz="2800" b="1" kern="100" dirty="0">
                <a:latin typeface="Times New Roman" panose="02020603050405020304" pitchFamily="18" charset="0"/>
                <a:cs typeface="Times New Roman" panose="02020603050405020304" pitchFamily="18" charset="0"/>
              </a:rPr>
              <a:t>(c) </a:t>
            </a:r>
            <a:r>
              <a:rPr lang="en-US" altLang="zh-TW" sz="2400" b="1" dirty="0">
                <a:latin typeface="Times New Roman" panose="02020603050405020304" pitchFamily="18" charset="0"/>
                <a:cs typeface="Times New Roman" panose="02020603050405020304" pitchFamily="18" charset="0"/>
              </a:rPr>
              <a:t>Finish a function that differentiates the polynomial function.</a:t>
            </a:r>
            <a:endParaRPr lang="zh-TW" altLang="zh-TW" sz="3600" b="1" kern="100" dirty="0">
              <a:latin typeface="Times New Roman" panose="02020603050405020304" pitchFamily="18" charset="0"/>
              <a:cs typeface="Times New Roman" panose="02020603050405020304" pitchFamily="18" charset="0"/>
            </a:endParaRPr>
          </a:p>
        </p:txBody>
      </p:sp>
      <p:pic>
        <p:nvPicPr>
          <p:cNvPr id="4" name="圖片 3">
            <a:extLst>
              <a:ext uri="{FF2B5EF4-FFF2-40B4-BE49-F238E27FC236}">
                <a16:creationId xmlns:a16="http://schemas.microsoft.com/office/drawing/2014/main" id="{B790F1E7-E53A-524A-A6FC-6B8BCFABD7F5}"/>
              </a:ext>
            </a:extLst>
          </p:cNvPr>
          <p:cNvPicPr>
            <a:picLocks noChangeAspect="1"/>
          </p:cNvPicPr>
          <p:nvPr/>
        </p:nvPicPr>
        <p:blipFill>
          <a:blip r:embed="rId2"/>
          <a:stretch>
            <a:fillRect/>
          </a:stretch>
        </p:blipFill>
        <p:spPr>
          <a:xfrm>
            <a:off x="1403350" y="2061631"/>
            <a:ext cx="6337300" cy="3898901"/>
          </a:xfrm>
          <a:prstGeom prst="rect">
            <a:avLst/>
          </a:prstGeom>
        </p:spPr>
      </p:pic>
      <p:sp>
        <p:nvSpPr>
          <p:cNvPr id="7" name="矩形 6">
            <a:extLst>
              <a:ext uri="{FF2B5EF4-FFF2-40B4-BE49-F238E27FC236}">
                <a16:creationId xmlns:a16="http://schemas.microsoft.com/office/drawing/2014/main" id="{C688E055-4284-2348-807E-0CD8A319B7AC}"/>
              </a:ext>
            </a:extLst>
          </p:cNvPr>
          <p:cNvSpPr/>
          <p:nvPr/>
        </p:nvSpPr>
        <p:spPr>
          <a:xfrm>
            <a:off x="2973755" y="3268133"/>
            <a:ext cx="2554977" cy="5926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93205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0FF336-D3A8-394A-ABA0-6668ED575174}"/>
              </a:ext>
            </a:extLst>
          </p:cNvPr>
          <p:cNvSpPr>
            <a:spLocks noGrp="1"/>
          </p:cNvSpPr>
          <p:nvPr>
            <p:ph type="title"/>
          </p:nvPr>
        </p:nvSpPr>
        <p:spPr/>
        <p:txBody>
          <a:bodyPr/>
          <a:lstStyle/>
          <a:p>
            <a:r>
              <a:rPr kumimoji="1" lang="en-US" altLang="zh-TW" dirty="0"/>
              <a:t>10. Main function</a:t>
            </a:r>
            <a:endParaRPr kumimoji="1" lang="zh-TW" altLang="en-US" dirty="0"/>
          </a:p>
        </p:txBody>
      </p:sp>
      <p:pic>
        <p:nvPicPr>
          <p:cNvPr id="5" name="內容版面配置區 4">
            <a:extLst>
              <a:ext uri="{FF2B5EF4-FFF2-40B4-BE49-F238E27FC236}">
                <a16:creationId xmlns:a16="http://schemas.microsoft.com/office/drawing/2014/main" id="{B0F100E6-B834-7A4F-8035-FDDDD1EC10AA}"/>
              </a:ext>
            </a:extLst>
          </p:cNvPr>
          <p:cNvPicPr>
            <a:picLocks noGrp="1" noChangeAspect="1"/>
          </p:cNvPicPr>
          <p:nvPr>
            <p:ph idx="1"/>
          </p:nvPr>
        </p:nvPicPr>
        <p:blipFill>
          <a:blip r:embed="rId2"/>
          <a:stretch>
            <a:fillRect/>
          </a:stretch>
        </p:blipFill>
        <p:spPr>
          <a:xfrm>
            <a:off x="628650" y="2018021"/>
            <a:ext cx="7886700" cy="3966546"/>
          </a:xfrm>
          <a:prstGeom prst="rect">
            <a:avLst/>
          </a:prstGeom>
        </p:spPr>
      </p:pic>
    </p:spTree>
    <p:extLst>
      <p:ext uri="{BB962C8B-B14F-4D97-AF65-F5344CB8AC3E}">
        <p14:creationId xmlns:p14="http://schemas.microsoft.com/office/powerpoint/2010/main" val="3562407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2"/>
          <a:stretch>
            <a:fillRect/>
          </a:stretch>
        </p:blipFill>
        <p:spPr>
          <a:xfrm>
            <a:off x="111735" y="2562739"/>
            <a:ext cx="5889729" cy="2828925"/>
          </a:xfrm>
          <a:prstGeom prst="rect">
            <a:avLst/>
          </a:prstGeom>
        </p:spPr>
      </p:pic>
      <p:sp>
        <p:nvSpPr>
          <p:cNvPr id="8" name="橢圓 7"/>
          <p:cNvSpPr/>
          <p:nvPr/>
        </p:nvSpPr>
        <p:spPr>
          <a:xfrm>
            <a:off x="6631037" y="3015763"/>
            <a:ext cx="676275" cy="70078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chemeClr val="tx1"/>
                </a:solidFill>
              </a:rPr>
              <a:t>A</a:t>
            </a:r>
            <a:endParaRPr lang="zh-TW" altLang="en-US" dirty="0">
              <a:solidFill>
                <a:schemeClr val="tx1"/>
              </a:solidFill>
            </a:endParaRPr>
          </a:p>
        </p:txBody>
      </p:sp>
      <p:sp>
        <p:nvSpPr>
          <p:cNvPr id="9" name="橢圓 8"/>
          <p:cNvSpPr/>
          <p:nvPr/>
        </p:nvSpPr>
        <p:spPr>
          <a:xfrm>
            <a:off x="7729536" y="3015763"/>
            <a:ext cx="676275" cy="70078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chemeClr val="tx1"/>
                </a:solidFill>
              </a:rPr>
              <a:t>B</a:t>
            </a:r>
            <a:endParaRPr lang="zh-TW" altLang="en-US" dirty="0">
              <a:solidFill>
                <a:schemeClr val="tx1"/>
              </a:solidFill>
            </a:endParaRPr>
          </a:p>
        </p:txBody>
      </p:sp>
      <p:grpSp>
        <p:nvGrpSpPr>
          <p:cNvPr id="15" name="群組 14"/>
          <p:cNvGrpSpPr/>
          <p:nvPr/>
        </p:nvGrpSpPr>
        <p:grpSpPr>
          <a:xfrm>
            <a:off x="6003512" y="2562739"/>
            <a:ext cx="708638" cy="559270"/>
            <a:chOff x="6113051" y="2175873"/>
            <a:chExt cx="708638" cy="559270"/>
          </a:xfrm>
        </p:grpSpPr>
        <p:cxnSp>
          <p:nvCxnSpPr>
            <p:cNvPr id="11" name="直線單箭頭接點 10"/>
            <p:cNvCxnSpPr/>
            <p:nvPr/>
          </p:nvCxnSpPr>
          <p:spPr>
            <a:xfrm>
              <a:off x="6535275" y="2522651"/>
              <a:ext cx="286414" cy="2124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6113051" y="2175873"/>
              <a:ext cx="676788" cy="369332"/>
            </a:xfrm>
            <a:prstGeom prst="rect">
              <a:avLst/>
            </a:prstGeom>
            <a:noFill/>
          </p:spPr>
          <p:txBody>
            <a:bodyPr wrap="none" rtlCol="0">
              <a:spAutoFit/>
            </a:bodyPr>
            <a:lstStyle/>
            <a:p>
              <a:r>
                <a:rPr lang="en-US" altLang="zh-TW" dirty="0"/>
                <a:t>Head</a:t>
              </a:r>
              <a:endParaRPr lang="zh-TW" altLang="en-US" dirty="0"/>
            </a:p>
          </p:txBody>
        </p:sp>
      </p:grpSp>
      <p:cxnSp>
        <p:nvCxnSpPr>
          <p:cNvPr id="17" name="直線單箭頭接點 16"/>
          <p:cNvCxnSpPr>
            <a:stCxn id="8" idx="6"/>
            <a:endCxn id="9" idx="2"/>
          </p:cNvCxnSpPr>
          <p:nvPr/>
        </p:nvCxnSpPr>
        <p:spPr>
          <a:xfrm>
            <a:off x="7307312" y="3366158"/>
            <a:ext cx="4222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橢圓 17"/>
          <p:cNvSpPr/>
          <p:nvPr/>
        </p:nvSpPr>
        <p:spPr>
          <a:xfrm>
            <a:off x="6631037" y="4615963"/>
            <a:ext cx="676275" cy="70078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chemeClr val="tx1"/>
                </a:solidFill>
              </a:rPr>
              <a:t>A</a:t>
            </a:r>
            <a:endParaRPr lang="zh-TW" altLang="en-US" dirty="0">
              <a:solidFill>
                <a:schemeClr val="tx1"/>
              </a:solidFill>
            </a:endParaRPr>
          </a:p>
        </p:txBody>
      </p:sp>
      <p:sp>
        <p:nvSpPr>
          <p:cNvPr id="19" name="橢圓 18"/>
          <p:cNvSpPr/>
          <p:nvPr/>
        </p:nvSpPr>
        <p:spPr>
          <a:xfrm>
            <a:off x="7729536" y="4615963"/>
            <a:ext cx="676275" cy="70078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chemeClr val="tx1"/>
                </a:solidFill>
              </a:rPr>
              <a:t>B</a:t>
            </a:r>
            <a:endParaRPr lang="zh-TW" altLang="en-US" dirty="0">
              <a:solidFill>
                <a:schemeClr val="tx1"/>
              </a:solidFill>
            </a:endParaRPr>
          </a:p>
        </p:txBody>
      </p:sp>
      <p:sp>
        <p:nvSpPr>
          <p:cNvPr id="22" name="文字方塊 21"/>
          <p:cNvSpPr txBox="1"/>
          <p:nvPr/>
        </p:nvSpPr>
        <p:spPr>
          <a:xfrm>
            <a:off x="8184737" y="4185047"/>
            <a:ext cx="676788" cy="369332"/>
          </a:xfrm>
          <a:prstGeom prst="rect">
            <a:avLst/>
          </a:prstGeom>
          <a:noFill/>
        </p:spPr>
        <p:txBody>
          <a:bodyPr wrap="none" rtlCol="0">
            <a:spAutoFit/>
          </a:bodyPr>
          <a:lstStyle/>
          <a:p>
            <a:r>
              <a:rPr lang="en-US" altLang="zh-TW" dirty="0"/>
              <a:t>Head</a:t>
            </a:r>
            <a:endParaRPr lang="zh-TW" altLang="en-US" dirty="0"/>
          </a:p>
        </p:txBody>
      </p:sp>
      <p:cxnSp>
        <p:nvCxnSpPr>
          <p:cNvPr id="23" name="直線單箭頭接點 22"/>
          <p:cNvCxnSpPr>
            <a:stCxn id="19" idx="2"/>
            <a:endCxn id="18" idx="6"/>
          </p:cNvCxnSpPr>
          <p:nvPr/>
        </p:nvCxnSpPr>
        <p:spPr>
          <a:xfrm flipH="1">
            <a:off x="7307312" y="4966358"/>
            <a:ext cx="4222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cxnSpLocks/>
            <a:stCxn id="22" idx="2"/>
            <a:endCxn id="19" idx="7"/>
          </p:cNvCxnSpPr>
          <p:nvPr/>
        </p:nvCxnSpPr>
        <p:spPr>
          <a:xfrm flipH="1">
            <a:off x="8306773" y="4554379"/>
            <a:ext cx="216358" cy="1642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a:off x="7518424" y="3826416"/>
            <a:ext cx="0" cy="63715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肘形接點 35"/>
          <p:cNvCxnSpPr>
            <a:cxnSpLocks/>
          </p:cNvCxnSpPr>
          <p:nvPr/>
        </p:nvCxnSpPr>
        <p:spPr>
          <a:xfrm>
            <a:off x="8413763" y="3325872"/>
            <a:ext cx="347149" cy="35039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2" name="群組 41"/>
          <p:cNvGrpSpPr/>
          <p:nvPr/>
        </p:nvGrpSpPr>
        <p:grpSpPr>
          <a:xfrm>
            <a:off x="8587337" y="3716008"/>
            <a:ext cx="409575" cy="109864"/>
            <a:chOff x="8629650" y="4268487"/>
            <a:chExt cx="409575" cy="109864"/>
          </a:xfrm>
        </p:grpSpPr>
        <p:cxnSp>
          <p:nvCxnSpPr>
            <p:cNvPr id="39" name="直線接點 38"/>
            <p:cNvCxnSpPr/>
            <p:nvPr/>
          </p:nvCxnSpPr>
          <p:spPr>
            <a:xfrm>
              <a:off x="8629650" y="4268487"/>
              <a:ext cx="4095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a:off x="8629650" y="4378351"/>
              <a:ext cx="4095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5" name="肘形接點 44"/>
          <p:cNvCxnSpPr>
            <a:cxnSpLocks/>
          </p:cNvCxnSpPr>
          <p:nvPr/>
        </p:nvCxnSpPr>
        <p:spPr>
          <a:xfrm rot="10800000" flipV="1">
            <a:off x="6332124" y="4966358"/>
            <a:ext cx="291179" cy="31544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6" name="群組 45"/>
          <p:cNvGrpSpPr/>
          <p:nvPr/>
        </p:nvGrpSpPr>
        <p:grpSpPr>
          <a:xfrm>
            <a:off x="6145581" y="5336732"/>
            <a:ext cx="409575" cy="109864"/>
            <a:chOff x="8629650" y="4268487"/>
            <a:chExt cx="409575" cy="109864"/>
          </a:xfrm>
        </p:grpSpPr>
        <p:cxnSp>
          <p:nvCxnSpPr>
            <p:cNvPr id="47" name="直線接點 46"/>
            <p:cNvCxnSpPr/>
            <p:nvPr/>
          </p:nvCxnSpPr>
          <p:spPr>
            <a:xfrm>
              <a:off x="8629650" y="4268487"/>
              <a:ext cx="4095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接點 47"/>
            <p:cNvCxnSpPr/>
            <p:nvPr/>
          </p:nvCxnSpPr>
          <p:spPr>
            <a:xfrm>
              <a:off x="8629650" y="4378351"/>
              <a:ext cx="4095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1" name="文字方塊 50"/>
          <p:cNvSpPr txBox="1"/>
          <p:nvPr/>
        </p:nvSpPr>
        <p:spPr>
          <a:xfrm>
            <a:off x="1866385" y="4636485"/>
            <a:ext cx="314510" cy="400110"/>
          </a:xfrm>
          <a:prstGeom prst="rect">
            <a:avLst/>
          </a:prstGeom>
          <a:noFill/>
        </p:spPr>
        <p:txBody>
          <a:bodyPr wrap="none" rtlCol="0">
            <a:spAutoFit/>
          </a:bodyPr>
          <a:lstStyle/>
          <a:p>
            <a:r>
              <a:rPr lang="en-US" altLang="zh-TW" sz="2000" b="1" dirty="0">
                <a:solidFill>
                  <a:srgbClr val="FF0000"/>
                </a:solidFill>
              </a:rPr>
              <a:t>1</a:t>
            </a:r>
            <a:endParaRPr lang="zh-TW" altLang="en-US" b="1" dirty="0">
              <a:solidFill>
                <a:srgbClr val="FF0000"/>
              </a:solidFill>
            </a:endParaRPr>
          </a:p>
        </p:txBody>
      </p:sp>
      <p:sp>
        <p:nvSpPr>
          <p:cNvPr id="52" name="文字方塊 51"/>
          <p:cNvSpPr txBox="1"/>
          <p:nvPr/>
        </p:nvSpPr>
        <p:spPr>
          <a:xfrm>
            <a:off x="4800085" y="3166102"/>
            <a:ext cx="314510" cy="400110"/>
          </a:xfrm>
          <a:prstGeom prst="rect">
            <a:avLst/>
          </a:prstGeom>
          <a:noFill/>
        </p:spPr>
        <p:txBody>
          <a:bodyPr wrap="none" rtlCol="0">
            <a:spAutoFit/>
          </a:bodyPr>
          <a:lstStyle/>
          <a:p>
            <a:r>
              <a:rPr lang="en-US" altLang="zh-TW" sz="2000" b="1" dirty="0">
                <a:solidFill>
                  <a:srgbClr val="FF0000"/>
                </a:solidFill>
              </a:rPr>
              <a:t>2</a:t>
            </a:r>
            <a:endParaRPr lang="zh-TW" altLang="en-US" b="1" dirty="0">
              <a:solidFill>
                <a:srgbClr val="FF0000"/>
              </a:solidFill>
            </a:endParaRPr>
          </a:p>
        </p:txBody>
      </p:sp>
      <p:sp>
        <p:nvSpPr>
          <p:cNvPr id="54" name="文字方塊 53"/>
          <p:cNvSpPr txBox="1"/>
          <p:nvPr/>
        </p:nvSpPr>
        <p:spPr>
          <a:xfrm>
            <a:off x="532885" y="3473931"/>
            <a:ext cx="314510" cy="400110"/>
          </a:xfrm>
          <a:prstGeom prst="rect">
            <a:avLst/>
          </a:prstGeom>
          <a:noFill/>
        </p:spPr>
        <p:txBody>
          <a:bodyPr wrap="none" rtlCol="0">
            <a:spAutoFit/>
          </a:bodyPr>
          <a:lstStyle/>
          <a:p>
            <a:r>
              <a:rPr lang="en-US" altLang="zh-TW" sz="2000" b="1" dirty="0">
                <a:solidFill>
                  <a:srgbClr val="FF0000"/>
                </a:solidFill>
              </a:rPr>
              <a:t>3</a:t>
            </a:r>
            <a:endParaRPr lang="zh-TW" altLang="en-US" b="1" dirty="0">
              <a:solidFill>
                <a:srgbClr val="FF0000"/>
              </a:solidFill>
            </a:endParaRPr>
          </a:p>
        </p:txBody>
      </p:sp>
      <p:sp>
        <p:nvSpPr>
          <p:cNvPr id="55" name="文字方塊 54"/>
          <p:cNvSpPr txBox="1"/>
          <p:nvPr/>
        </p:nvSpPr>
        <p:spPr>
          <a:xfrm>
            <a:off x="4800085" y="3492981"/>
            <a:ext cx="314510" cy="400110"/>
          </a:xfrm>
          <a:prstGeom prst="rect">
            <a:avLst/>
          </a:prstGeom>
          <a:noFill/>
        </p:spPr>
        <p:txBody>
          <a:bodyPr wrap="none" rtlCol="0">
            <a:spAutoFit/>
          </a:bodyPr>
          <a:lstStyle/>
          <a:p>
            <a:r>
              <a:rPr lang="en-US" altLang="zh-TW" sz="2000" b="1" dirty="0">
                <a:solidFill>
                  <a:srgbClr val="FF0000"/>
                </a:solidFill>
              </a:rPr>
              <a:t>4</a:t>
            </a:r>
            <a:endParaRPr lang="zh-TW" altLang="en-US" b="1" dirty="0">
              <a:solidFill>
                <a:srgbClr val="FF0000"/>
              </a:solidFill>
            </a:endParaRPr>
          </a:p>
        </p:txBody>
      </p:sp>
      <p:sp>
        <p:nvSpPr>
          <p:cNvPr id="56" name="文字方塊 55"/>
          <p:cNvSpPr txBox="1"/>
          <p:nvPr/>
        </p:nvSpPr>
        <p:spPr>
          <a:xfrm>
            <a:off x="2861244" y="3758096"/>
            <a:ext cx="314510" cy="400110"/>
          </a:xfrm>
          <a:prstGeom prst="rect">
            <a:avLst/>
          </a:prstGeom>
          <a:noFill/>
        </p:spPr>
        <p:txBody>
          <a:bodyPr wrap="none" rtlCol="0">
            <a:spAutoFit/>
          </a:bodyPr>
          <a:lstStyle/>
          <a:p>
            <a:r>
              <a:rPr lang="en-US" altLang="zh-TW" sz="2000" b="1" dirty="0">
                <a:solidFill>
                  <a:srgbClr val="FF0000"/>
                </a:solidFill>
              </a:rPr>
              <a:t>5</a:t>
            </a:r>
            <a:endParaRPr lang="zh-TW" altLang="en-US" b="1" dirty="0">
              <a:solidFill>
                <a:srgbClr val="FF0000"/>
              </a:solidFill>
            </a:endParaRPr>
          </a:p>
        </p:txBody>
      </p:sp>
      <p:sp>
        <p:nvSpPr>
          <p:cNvPr id="57" name="文字方塊 56"/>
          <p:cNvSpPr txBox="1"/>
          <p:nvPr/>
        </p:nvSpPr>
        <p:spPr>
          <a:xfrm>
            <a:off x="2189841" y="4063456"/>
            <a:ext cx="314510" cy="400110"/>
          </a:xfrm>
          <a:prstGeom prst="rect">
            <a:avLst/>
          </a:prstGeom>
          <a:noFill/>
        </p:spPr>
        <p:txBody>
          <a:bodyPr wrap="none" rtlCol="0">
            <a:spAutoFit/>
          </a:bodyPr>
          <a:lstStyle/>
          <a:p>
            <a:r>
              <a:rPr lang="en-US" altLang="zh-TW" sz="2000" b="1" dirty="0">
                <a:solidFill>
                  <a:srgbClr val="FF0000"/>
                </a:solidFill>
              </a:rPr>
              <a:t>6</a:t>
            </a:r>
            <a:endParaRPr lang="zh-TW" altLang="en-US" b="1" dirty="0">
              <a:solidFill>
                <a:srgbClr val="FF0000"/>
              </a:solidFill>
            </a:endParaRPr>
          </a:p>
        </p:txBody>
      </p:sp>
      <p:sp>
        <p:nvSpPr>
          <p:cNvPr id="3" name="Rectangle 2">
            <a:extLst>
              <a:ext uri="{FF2B5EF4-FFF2-40B4-BE49-F238E27FC236}">
                <a16:creationId xmlns:a16="http://schemas.microsoft.com/office/drawing/2014/main" id="{1BDEA067-B03B-AA44-9F70-C2E77E3DF3C9}"/>
              </a:ext>
            </a:extLst>
          </p:cNvPr>
          <p:cNvSpPr>
            <a:spLocks noChangeArrowheads="1"/>
          </p:cNvSpPr>
          <p:nvPr/>
        </p:nvSpPr>
        <p:spPr bwMode="auto">
          <a:xfrm>
            <a:off x="453558" y="1069558"/>
            <a:ext cx="817609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11.</a:t>
            </a:r>
            <a:r>
              <a:rPr kumimoji="0" lang="zh-TW" altLang="zh-TW"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Given a linked list, swap every two adjacent nodes and return its head. (10%)</a:t>
            </a:r>
            <a:endParaRPr kumimoji="0" lang="en-US" altLang="zh-TW"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zh-TW" altLang="zh-TW" dirty="0">
                <a:latin typeface="Times New Roman" panose="02020603050405020304" pitchFamily="18" charset="0"/>
                <a:cs typeface="Times New Roman" panose="02020603050405020304" pitchFamily="18" charset="0"/>
              </a:rPr>
              <a:t>※</a:t>
            </a:r>
            <a:r>
              <a:rPr lang="zh-TW" altLang="zh-TW" dirty="0">
                <a:latin typeface="Times New Roman" panose="02020603050405020304" pitchFamily="18" charset="0"/>
                <a:ea typeface="Times New Roman" panose="02020603050405020304" pitchFamily="18" charset="0"/>
                <a:cs typeface="Times New Roman" panose="02020603050405020304" pitchFamily="18" charset="0"/>
              </a:rPr>
              <a:t>You cannot modify the values in the list's nodes. </a:t>
            </a:r>
            <a:endParaRPr lang="zh-TW" altLang="zh-TW"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8751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a:t>
            </a:r>
            <a:endParaRPr lang="zh-TW" altLang="en-US" dirty="0"/>
          </a:p>
        </p:txBody>
      </p:sp>
      <p:sp>
        <p:nvSpPr>
          <p:cNvPr id="3" name="內容版面配置區 2"/>
          <p:cNvSpPr>
            <a:spLocks noGrp="1"/>
          </p:cNvSpPr>
          <p:nvPr>
            <p:ph idx="1"/>
          </p:nvPr>
        </p:nvSpPr>
        <p:spPr>
          <a:xfrm>
            <a:off x="4885863" y="1690689"/>
            <a:ext cx="4092819" cy="3054306"/>
          </a:xfrm>
        </p:spPr>
        <p:txBody>
          <a:bodyPr>
            <a:normAutofit fontScale="70000" lnSpcReduction="20000"/>
          </a:bodyPr>
          <a:lstStyle/>
          <a:p>
            <a:pPr marL="0" indent="0">
              <a:lnSpc>
                <a:spcPct val="150000"/>
              </a:lnSpc>
              <a:buNone/>
            </a:pPr>
            <a:r>
              <a:rPr lang="en-US" altLang="zh-TW" sz="2200" dirty="0">
                <a:solidFill>
                  <a:schemeClr val="accent1">
                    <a:lumMod val="75000"/>
                  </a:schemeClr>
                </a:solidFill>
                <a:latin typeface="微軟正黑體" panose="020B0604030504040204" pitchFamily="34" charset="-120"/>
                <a:ea typeface="微軟正黑體" panose="020B0604030504040204" pitchFamily="34" charset="-120"/>
              </a:rPr>
              <a:t>(b) d2</a:t>
            </a:r>
            <a:r>
              <a:rPr lang="zh-TW" altLang="zh-TW" sz="2200" dirty="0">
                <a:solidFill>
                  <a:schemeClr val="accent1">
                    <a:lumMod val="75000"/>
                  </a:schemeClr>
                </a:solidFill>
                <a:latin typeface="微軟正黑體" panose="020B0604030504040204" pitchFamily="34" charset="-120"/>
                <a:ea typeface="微軟正黑體" panose="020B0604030504040204" pitchFamily="34" charset="-120"/>
              </a:rPr>
              <a:t>指向</a:t>
            </a:r>
            <a:r>
              <a:rPr lang="en-US" altLang="zh-TW" sz="2200" dirty="0">
                <a:solidFill>
                  <a:schemeClr val="accent1">
                    <a:lumMod val="75000"/>
                  </a:schemeClr>
                </a:solidFill>
                <a:latin typeface="微軟正黑體" panose="020B0604030504040204" pitchFamily="34" charset="-120"/>
                <a:ea typeface="微軟正黑體" panose="020B0604030504040204" pitchFamily="34" charset="-120"/>
              </a:rPr>
              <a:t>c, c</a:t>
            </a:r>
            <a:r>
              <a:rPr lang="zh-TW" altLang="zh-TW" sz="2200" dirty="0">
                <a:solidFill>
                  <a:schemeClr val="accent1">
                    <a:lumMod val="75000"/>
                  </a:schemeClr>
                </a:solidFill>
                <a:latin typeface="微軟正黑體" panose="020B0604030504040204" pitchFamily="34" charset="-120"/>
                <a:ea typeface="微軟正黑體" panose="020B0604030504040204" pitchFamily="34" charset="-120"/>
              </a:rPr>
              <a:t>指向</a:t>
            </a:r>
            <a:r>
              <a:rPr lang="en-US" altLang="zh-TW" sz="2200" dirty="0">
                <a:solidFill>
                  <a:schemeClr val="accent1">
                    <a:lumMod val="75000"/>
                  </a:schemeClr>
                </a:solidFill>
                <a:latin typeface="微軟正黑體" panose="020B0604030504040204" pitchFamily="34" charset="-120"/>
                <a:ea typeface="微軟正黑體" panose="020B0604030504040204" pitchFamily="34" charset="-120"/>
              </a:rPr>
              <a:t>a</a:t>
            </a:r>
            <a:r>
              <a:rPr lang="zh-TW" altLang="zh-TW" sz="2200" dirty="0">
                <a:solidFill>
                  <a:schemeClr val="accent1">
                    <a:lumMod val="75000"/>
                  </a:schemeClr>
                </a:solidFill>
                <a:latin typeface="微軟正黑體" panose="020B0604030504040204" pitchFamily="34" charset="-120"/>
                <a:ea typeface="微軟正黑體" panose="020B0604030504040204" pitchFamily="34" charset="-120"/>
              </a:rPr>
              <a:t>所以答案為</a:t>
            </a:r>
            <a:r>
              <a:rPr lang="en-US" altLang="zh-TW" sz="2200" dirty="0">
                <a:solidFill>
                  <a:schemeClr val="accent1">
                    <a:lumMod val="75000"/>
                  </a:schemeClr>
                </a:solidFill>
                <a:latin typeface="微軟正黑體" panose="020B0604030504040204" pitchFamily="34" charset="-120"/>
                <a:ea typeface="微軟正黑體" panose="020B0604030504040204" pitchFamily="34" charset="-120"/>
              </a:rPr>
              <a:t>a</a:t>
            </a:r>
            <a:r>
              <a:rPr lang="zh-TW" altLang="zh-TW" sz="2200" dirty="0">
                <a:solidFill>
                  <a:schemeClr val="accent1">
                    <a:lumMod val="75000"/>
                  </a:schemeClr>
                </a:solidFill>
                <a:latin typeface="微軟正黑體" panose="020B0604030504040204" pitchFamily="34" charset="-120"/>
                <a:ea typeface="微軟正黑體" panose="020B0604030504040204" pitchFamily="34" charset="-120"/>
              </a:rPr>
              <a:t>的位置</a:t>
            </a:r>
          </a:p>
          <a:p>
            <a:pPr marL="0" indent="0">
              <a:lnSpc>
                <a:spcPct val="150000"/>
              </a:lnSpc>
              <a:buNone/>
            </a:pPr>
            <a:r>
              <a:rPr lang="en-US" altLang="zh-TW" sz="2200" dirty="0">
                <a:solidFill>
                  <a:schemeClr val="accent2">
                    <a:lumMod val="50000"/>
                  </a:schemeClr>
                </a:solidFill>
                <a:latin typeface="微軟正黑體" panose="020B0604030504040204" pitchFamily="34" charset="-120"/>
                <a:ea typeface="微軟正黑體" panose="020B0604030504040204" pitchFamily="34" charset="-120"/>
              </a:rPr>
              <a:t>(c)</a:t>
            </a:r>
            <a:r>
              <a:rPr lang="zh-TW" altLang="zh-TW" sz="2200" dirty="0">
                <a:solidFill>
                  <a:schemeClr val="accent2">
                    <a:lumMod val="50000"/>
                  </a:schemeClr>
                </a:solidFill>
                <a:latin typeface="微軟正黑體" panose="020B0604030504040204" pitchFamily="34" charset="-120"/>
                <a:ea typeface="微軟正黑體" panose="020B0604030504040204" pitchFamily="34" charset="-120"/>
              </a:rPr>
              <a:t>為</a:t>
            </a:r>
            <a:r>
              <a:rPr lang="en-US" altLang="zh-TW" sz="2200" dirty="0">
                <a:solidFill>
                  <a:schemeClr val="accent2">
                    <a:lumMod val="50000"/>
                  </a:schemeClr>
                </a:solidFill>
                <a:latin typeface="微軟正黑體" panose="020B0604030504040204" pitchFamily="34" charset="-120"/>
                <a:ea typeface="微軟正黑體" panose="020B0604030504040204" pitchFamily="34" charset="-120"/>
              </a:rPr>
              <a:t>d</a:t>
            </a:r>
            <a:r>
              <a:rPr lang="zh-TW" altLang="zh-TW" sz="2200" dirty="0">
                <a:solidFill>
                  <a:schemeClr val="accent2">
                    <a:lumMod val="50000"/>
                  </a:schemeClr>
                </a:solidFill>
                <a:latin typeface="微軟正黑體" panose="020B0604030504040204" pitchFamily="34" charset="-120"/>
                <a:ea typeface="微軟正黑體" panose="020B0604030504040204" pitchFamily="34" charset="-120"/>
              </a:rPr>
              <a:t>的位置跟</a:t>
            </a:r>
            <a:r>
              <a:rPr lang="en-US" altLang="zh-TW" sz="2200" dirty="0">
                <a:solidFill>
                  <a:schemeClr val="accent2">
                    <a:lumMod val="50000"/>
                  </a:schemeClr>
                </a:solidFill>
                <a:latin typeface="微軟正黑體" panose="020B0604030504040204" pitchFamily="34" charset="-120"/>
                <a:ea typeface="微軟正黑體" panose="020B0604030504040204" pitchFamily="34" charset="-120"/>
              </a:rPr>
              <a:t>*d[0]</a:t>
            </a:r>
            <a:r>
              <a:rPr lang="zh-TW" altLang="zh-TW" sz="2200" dirty="0">
                <a:solidFill>
                  <a:schemeClr val="accent2">
                    <a:lumMod val="50000"/>
                  </a:schemeClr>
                </a:solidFill>
                <a:latin typeface="微軟正黑體" panose="020B0604030504040204" pitchFamily="34" charset="-120"/>
                <a:ea typeface="微軟正黑體" panose="020B0604030504040204" pitchFamily="34" charset="-120"/>
              </a:rPr>
              <a:t>一樣意思</a:t>
            </a:r>
          </a:p>
          <a:p>
            <a:pPr marL="0" indent="0">
              <a:lnSpc>
                <a:spcPct val="150000"/>
              </a:lnSpc>
              <a:buNone/>
            </a:pPr>
            <a:r>
              <a:rPr lang="en-US" altLang="zh-TW" sz="2200" dirty="0">
                <a:solidFill>
                  <a:srgbClr val="7030A0"/>
                </a:solidFill>
                <a:latin typeface="微軟正黑體" panose="020B0604030504040204" pitchFamily="34" charset="-120"/>
                <a:ea typeface="微軟正黑體" panose="020B0604030504040204" pitchFamily="34" charset="-120"/>
              </a:rPr>
              <a:t>(d) e</a:t>
            </a:r>
            <a:r>
              <a:rPr lang="zh-TW" altLang="zh-TW" sz="2200" dirty="0">
                <a:solidFill>
                  <a:srgbClr val="7030A0"/>
                </a:solidFill>
                <a:latin typeface="微軟正黑體" panose="020B0604030504040204" pitchFamily="34" charset="-120"/>
                <a:ea typeface="微軟正黑體" panose="020B0604030504040204" pitchFamily="34" charset="-120"/>
              </a:rPr>
              <a:t>為指向一個有</a:t>
            </a:r>
            <a:r>
              <a:rPr lang="en-US" altLang="zh-TW" sz="2200" dirty="0">
                <a:solidFill>
                  <a:srgbClr val="7030A0"/>
                </a:solidFill>
                <a:latin typeface="微軟正黑體" panose="020B0604030504040204" pitchFamily="34" charset="-120"/>
                <a:ea typeface="微軟正黑體" panose="020B0604030504040204" pitchFamily="34" charset="-120"/>
              </a:rPr>
              <a:t>4</a:t>
            </a:r>
            <a:r>
              <a:rPr lang="zh-TW" altLang="zh-TW" sz="2200" dirty="0">
                <a:solidFill>
                  <a:srgbClr val="7030A0"/>
                </a:solidFill>
                <a:latin typeface="微軟正黑體" panose="020B0604030504040204" pitchFamily="34" charset="-120"/>
                <a:ea typeface="微軟正黑體" panose="020B0604030504040204" pitchFamily="34" charset="-120"/>
              </a:rPr>
              <a:t>個</a:t>
            </a:r>
            <a:r>
              <a:rPr lang="en-US" altLang="zh-TW" sz="2200" dirty="0" err="1">
                <a:solidFill>
                  <a:srgbClr val="7030A0"/>
                </a:solidFill>
                <a:latin typeface="微軟正黑體" panose="020B0604030504040204" pitchFamily="34" charset="-120"/>
                <a:ea typeface="微軟正黑體" panose="020B0604030504040204" pitchFamily="34" charset="-120"/>
              </a:rPr>
              <a:t>int</a:t>
            </a:r>
            <a:r>
              <a:rPr lang="zh-TW" altLang="zh-TW" sz="2200" dirty="0">
                <a:solidFill>
                  <a:srgbClr val="7030A0"/>
                </a:solidFill>
                <a:latin typeface="微軟正黑體" panose="020B0604030504040204" pitchFamily="34" charset="-120"/>
                <a:ea typeface="微軟正黑體" panose="020B0604030504040204" pitchFamily="34" charset="-120"/>
              </a:rPr>
              <a:t>的</a:t>
            </a:r>
            <a:r>
              <a:rPr lang="en-US" altLang="zh-TW" sz="2200" dirty="0">
                <a:solidFill>
                  <a:srgbClr val="7030A0"/>
                </a:solidFill>
                <a:latin typeface="微軟正黑體" panose="020B0604030504040204" pitchFamily="34" charset="-120"/>
                <a:ea typeface="微軟正黑體" panose="020B0604030504040204" pitchFamily="34" charset="-120"/>
              </a:rPr>
              <a:t>array </a:t>
            </a:r>
          </a:p>
          <a:p>
            <a:pPr marL="0" indent="0">
              <a:lnSpc>
                <a:spcPct val="150000"/>
              </a:lnSpc>
              <a:buNone/>
            </a:pPr>
            <a:r>
              <a:rPr lang="zh-TW" altLang="zh-TW" sz="2200" dirty="0">
                <a:solidFill>
                  <a:srgbClr val="7030A0"/>
                </a:solidFill>
                <a:latin typeface="微軟正黑體" panose="020B0604030504040204" pitchFamily="34" charset="-120"/>
                <a:ea typeface="微軟正黑體" panose="020B0604030504040204" pitchFamily="34" charset="-120"/>
              </a:rPr>
              <a:t>其</a:t>
            </a:r>
            <a:r>
              <a:rPr lang="en-US" altLang="zh-TW" sz="2200" dirty="0">
                <a:solidFill>
                  <a:srgbClr val="7030A0"/>
                </a:solidFill>
                <a:latin typeface="微軟正黑體" panose="020B0604030504040204" pitchFamily="34" charset="-120"/>
                <a:ea typeface="微軟正黑體" panose="020B0604030504040204" pitchFamily="34" charset="-120"/>
              </a:rPr>
              <a:t>size = 4*4 = 16, </a:t>
            </a:r>
          </a:p>
          <a:p>
            <a:pPr marL="0" indent="0">
              <a:lnSpc>
                <a:spcPct val="150000"/>
              </a:lnSpc>
              <a:buNone/>
            </a:pPr>
            <a:r>
              <a:rPr lang="zh-TW" altLang="zh-TW" sz="2200" dirty="0">
                <a:solidFill>
                  <a:srgbClr val="7030A0"/>
                </a:solidFill>
                <a:latin typeface="微軟正黑體" panose="020B0604030504040204" pitchFamily="34" charset="-120"/>
                <a:ea typeface="微軟正黑體" panose="020B0604030504040204" pitchFamily="34" charset="-120"/>
              </a:rPr>
              <a:t>故</a:t>
            </a:r>
            <a:r>
              <a:rPr lang="en-US" altLang="zh-TW" sz="2200" dirty="0">
                <a:solidFill>
                  <a:srgbClr val="7030A0"/>
                </a:solidFill>
                <a:latin typeface="微軟正黑體" panose="020B0604030504040204" pitchFamily="34" charset="-120"/>
                <a:ea typeface="微軟正黑體" panose="020B0604030504040204" pitchFamily="34" charset="-120"/>
              </a:rPr>
              <a:t>e[2]</a:t>
            </a:r>
            <a:r>
              <a:rPr lang="zh-TW" altLang="zh-TW" sz="2200" dirty="0">
                <a:solidFill>
                  <a:srgbClr val="7030A0"/>
                </a:solidFill>
                <a:latin typeface="微軟正黑體" panose="020B0604030504040204" pitchFamily="34" charset="-120"/>
                <a:ea typeface="微軟正黑體" panose="020B0604030504040204" pitchFamily="34" charset="-120"/>
              </a:rPr>
              <a:t>為第三個</a:t>
            </a:r>
            <a:r>
              <a:rPr lang="en-US" altLang="zh-TW" sz="2200" dirty="0">
                <a:solidFill>
                  <a:srgbClr val="7030A0"/>
                </a:solidFill>
                <a:latin typeface="微軟正黑體" panose="020B0604030504040204" pitchFamily="34" charset="-120"/>
                <a:ea typeface="微軟正黑體" panose="020B0604030504040204" pitchFamily="34" charset="-120"/>
              </a:rPr>
              <a:t>(</a:t>
            </a:r>
            <a:r>
              <a:rPr lang="zh-TW" altLang="zh-TW" sz="2200" dirty="0">
                <a:solidFill>
                  <a:srgbClr val="7030A0"/>
                </a:solidFill>
                <a:latin typeface="微軟正黑體" panose="020B0604030504040204" pitchFamily="34" charset="-120"/>
                <a:ea typeface="微軟正黑體" panose="020B0604030504040204" pitchFamily="34" charset="-120"/>
              </a:rPr>
              <a:t>從</a:t>
            </a:r>
            <a:r>
              <a:rPr lang="en-US" altLang="zh-TW" sz="2200" dirty="0">
                <a:solidFill>
                  <a:srgbClr val="7030A0"/>
                </a:solidFill>
                <a:latin typeface="微軟正黑體" panose="020B0604030504040204" pitchFamily="34" charset="-120"/>
                <a:ea typeface="微軟正黑體" panose="020B0604030504040204" pitchFamily="34" charset="-120"/>
              </a:rPr>
              <a:t>0</a:t>
            </a:r>
            <a:r>
              <a:rPr lang="zh-TW" altLang="zh-TW" sz="2200" dirty="0">
                <a:solidFill>
                  <a:srgbClr val="7030A0"/>
                </a:solidFill>
                <a:latin typeface="微軟正黑體" panose="020B0604030504040204" pitchFamily="34" charset="-120"/>
                <a:ea typeface="微軟正黑體" panose="020B0604030504040204" pitchFamily="34" charset="-120"/>
              </a:rPr>
              <a:t>數</a:t>
            </a:r>
            <a:r>
              <a:rPr lang="en-US" altLang="zh-TW" sz="2200" dirty="0">
                <a:solidFill>
                  <a:srgbClr val="7030A0"/>
                </a:solidFill>
                <a:latin typeface="微軟正黑體" panose="020B0604030504040204" pitchFamily="34" charset="-120"/>
                <a:ea typeface="微軟正黑體" panose="020B0604030504040204" pitchFamily="34" charset="-120"/>
              </a:rPr>
              <a:t>)</a:t>
            </a:r>
            <a:r>
              <a:rPr lang="zh-TW" altLang="zh-TW" sz="2200" dirty="0">
                <a:solidFill>
                  <a:srgbClr val="7030A0"/>
                </a:solidFill>
                <a:latin typeface="微軟正黑體" panose="020B0604030504040204" pitchFamily="34" charset="-120"/>
                <a:ea typeface="微軟正黑體" panose="020B0604030504040204" pitchFamily="34" charset="-120"/>
              </a:rPr>
              <a:t>的</a:t>
            </a:r>
            <a:r>
              <a:rPr lang="en-US" altLang="zh-TW" sz="2200" dirty="0">
                <a:solidFill>
                  <a:srgbClr val="7030A0"/>
                </a:solidFill>
                <a:latin typeface="微軟正黑體" panose="020B0604030504040204" pitchFamily="34" charset="-120"/>
                <a:ea typeface="微軟正黑體" panose="020B0604030504040204" pitchFamily="34" charset="-120"/>
              </a:rPr>
              <a:t>array, </a:t>
            </a:r>
          </a:p>
          <a:p>
            <a:pPr marL="0" indent="0">
              <a:lnSpc>
                <a:spcPct val="150000"/>
              </a:lnSpc>
              <a:buNone/>
            </a:pPr>
            <a:r>
              <a:rPr lang="en-US" altLang="zh-TW" sz="2200" dirty="0">
                <a:solidFill>
                  <a:srgbClr val="7030A0"/>
                </a:solidFill>
                <a:latin typeface="微軟正黑體" panose="020B0604030504040204" pitchFamily="34" charset="-120"/>
                <a:ea typeface="微軟正黑體" panose="020B0604030504040204" pitchFamily="34" charset="-120"/>
              </a:rPr>
              <a:t>5000(</a:t>
            </a:r>
            <a:r>
              <a:rPr lang="zh-TW" altLang="zh-TW" sz="2200" dirty="0">
                <a:solidFill>
                  <a:srgbClr val="7030A0"/>
                </a:solidFill>
                <a:latin typeface="微軟正黑體" panose="020B0604030504040204" pitchFamily="34" charset="-120"/>
                <a:ea typeface="微軟正黑體" panose="020B0604030504040204" pitchFamily="34" charset="-120"/>
              </a:rPr>
              <a:t>第</a:t>
            </a:r>
            <a:r>
              <a:rPr lang="en-US" altLang="zh-TW" sz="2200" dirty="0">
                <a:solidFill>
                  <a:srgbClr val="7030A0"/>
                </a:solidFill>
                <a:latin typeface="微軟正黑體" panose="020B0604030504040204" pitchFamily="34" charset="-120"/>
                <a:ea typeface="微軟正黑體" panose="020B0604030504040204" pitchFamily="34" charset="-120"/>
              </a:rPr>
              <a:t>1</a:t>
            </a:r>
            <a:r>
              <a:rPr lang="zh-TW" altLang="zh-TW" sz="2200" dirty="0">
                <a:solidFill>
                  <a:srgbClr val="7030A0"/>
                </a:solidFill>
                <a:latin typeface="微軟正黑體" panose="020B0604030504040204" pitchFamily="34" charset="-120"/>
                <a:ea typeface="微軟正黑體" panose="020B0604030504040204" pitchFamily="34" charset="-120"/>
              </a:rPr>
              <a:t>個的位置</a:t>
            </a:r>
            <a:r>
              <a:rPr lang="en-US" altLang="zh-TW" sz="2200" dirty="0">
                <a:solidFill>
                  <a:srgbClr val="7030A0"/>
                </a:solidFill>
                <a:latin typeface="微軟正黑體" panose="020B0604030504040204" pitchFamily="34" charset="-120"/>
                <a:ea typeface="微軟正黑體" panose="020B0604030504040204" pitchFamily="34" charset="-120"/>
              </a:rPr>
              <a:t>) + 2*16 = 5032</a:t>
            </a:r>
            <a:endParaRPr lang="zh-TW" altLang="zh-TW" sz="2200" dirty="0">
              <a:solidFill>
                <a:srgbClr val="7030A0"/>
              </a:solidFill>
              <a:latin typeface="微軟正黑體" panose="020B0604030504040204" pitchFamily="34" charset="-120"/>
              <a:ea typeface="微軟正黑體" panose="020B0604030504040204" pitchFamily="34" charset="-120"/>
            </a:endParaRPr>
          </a:p>
          <a:p>
            <a:pPr marL="0" indent="0">
              <a:lnSpc>
                <a:spcPct val="150000"/>
              </a:lnSpc>
              <a:buNone/>
            </a:pPr>
            <a:r>
              <a:rPr lang="en-US" altLang="zh-TW" sz="2200" dirty="0">
                <a:solidFill>
                  <a:schemeClr val="accent6">
                    <a:lumMod val="50000"/>
                  </a:schemeClr>
                </a:solidFill>
                <a:latin typeface="微軟正黑體" panose="020B0604030504040204" pitchFamily="34" charset="-120"/>
                <a:ea typeface="微軟正黑體" panose="020B0604030504040204" pitchFamily="34" charset="-120"/>
              </a:rPr>
              <a:t>(e) f</a:t>
            </a:r>
            <a:r>
              <a:rPr lang="zh-TW" altLang="zh-TW" sz="2200" dirty="0">
                <a:solidFill>
                  <a:schemeClr val="accent6">
                    <a:lumMod val="50000"/>
                  </a:schemeClr>
                </a:solidFill>
                <a:latin typeface="微軟正黑體" panose="020B0604030504040204" pitchFamily="34" charset="-120"/>
                <a:ea typeface="微軟正黑體" panose="020B0604030504040204" pitchFamily="34" charset="-120"/>
              </a:rPr>
              <a:t>指向 一個指向</a:t>
            </a:r>
            <a:r>
              <a:rPr lang="en-US" altLang="zh-TW" sz="2200" dirty="0" err="1">
                <a:solidFill>
                  <a:schemeClr val="accent6">
                    <a:lumMod val="50000"/>
                  </a:schemeClr>
                </a:solidFill>
                <a:latin typeface="微軟正黑體" panose="020B0604030504040204" pitchFamily="34" charset="-120"/>
                <a:ea typeface="微軟正黑體" panose="020B0604030504040204" pitchFamily="34" charset="-120"/>
              </a:rPr>
              <a:t>int</a:t>
            </a:r>
            <a:r>
              <a:rPr lang="zh-TW" altLang="zh-TW" sz="2200" dirty="0">
                <a:solidFill>
                  <a:schemeClr val="accent6">
                    <a:lumMod val="50000"/>
                  </a:schemeClr>
                </a:solidFill>
                <a:latin typeface="微軟正黑體" panose="020B0604030504040204" pitchFamily="34" charset="-120"/>
                <a:ea typeface="微軟正黑體" panose="020B0604030504040204" pitchFamily="34" charset="-120"/>
              </a:rPr>
              <a:t>的指標</a:t>
            </a:r>
            <a:r>
              <a:rPr lang="en-US" altLang="zh-TW" sz="2200" dirty="0">
                <a:solidFill>
                  <a:schemeClr val="accent6">
                    <a:lumMod val="50000"/>
                  </a:schemeClr>
                </a:solidFill>
                <a:latin typeface="微軟正黑體" panose="020B0604030504040204" pitchFamily="34" charset="-120"/>
                <a:ea typeface="微軟正黑體" panose="020B0604030504040204" pitchFamily="34" charset="-120"/>
              </a:rPr>
              <a:t>, *f=9 + 2*4 = 17</a:t>
            </a:r>
            <a:endParaRPr lang="zh-TW" altLang="zh-TW" sz="2200" dirty="0">
              <a:solidFill>
                <a:schemeClr val="accent6">
                  <a:lumMod val="50000"/>
                </a:schemeClr>
              </a:solidFill>
              <a:latin typeface="微軟正黑體" panose="020B0604030504040204" pitchFamily="34" charset="-120"/>
              <a:ea typeface="微軟正黑體" panose="020B0604030504040204" pitchFamily="34" charset="-120"/>
            </a:endParaRPr>
          </a:p>
          <a:p>
            <a:pPr>
              <a:lnSpc>
                <a:spcPct val="150000"/>
              </a:lnSpc>
            </a:pPr>
            <a:endParaRPr lang="zh-TW" altLang="en-US" sz="1800" dirty="0">
              <a:latin typeface="微軟正黑體" panose="020B0604030504040204" pitchFamily="34" charset="-120"/>
              <a:ea typeface="微軟正黑體" panose="020B0604030504040204" pitchFamily="34" charset="-120"/>
            </a:endParaRPr>
          </a:p>
        </p:txBody>
      </p:sp>
      <p:sp>
        <p:nvSpPr>
          <p:cNvPr id="4" name="文字方塊 2"/>
          <p:cNvSpPr txBox="1">
            <a:spLocks noChangeArrowheads="1"/>
          </p:cNvSpPr>
          <p:nvPr/>
        </p:nvSpPr>
        <p:spPr bwMode="auto">
          <a:xfrm>
            <a:off x="628650" y="1690689"/>
            <a:ext cx="4254195" cy="3981978"/>
          </a:xfrm>
          <a:prstGeom prst="rect">
            <a:avLst/>
          </a:prstGeom>
          <a:solidFill>
            <a:srgbClr val="FFFFFF"/>
          </a:solidFill>
          <a:ln w="9525">
            <a:solidFill>
              <a:srgbClr val="000000"/>
            </a:solidFill>
            <a:miter lim="800000"/>
            <a:headEnd/>
            <a:tailEnd/>
          </a:ln>
        </p:spPr>
        <p:txBody>
          <a:bodyPr rot="0" vert="horz" wrap="square" lIns="68580" tIns="34290" rIns="68580" bIns="34290" anchor="t" anchorCtr="0">
            <a:noAutofit/>
          </a:bodyPr>
          <a:lstStyle/>
          <a:p>
            <a:r>
              <a:rPr lang="en-US" sz="1200" kern="100" dirty="0" err="1">
                <a:latin typeface="Calibri" panose="020F0502020204030204" pitchFamily="34" charset="0"/>
                <a:ea typeface="新細明體" panose="02020500000000000000" pitchFamily="18" charset="-120"/>
                <a:cs typeface="Times New Roman" panose="02020603050405020304" pitchFamily="18" charset="0"/>
              </a:rPr>
              <a:t>int</a:t>
            </a:r>
            <a:r>
              <a:rPr lang="en-US" sz="1200" kern="100" dirty="0">
                <a:latin typeface="Calibri" panose="020F0502020204030204" pitchFamily="34" charset="0"/>
                <a:ea typeface="新細明體" panose="02020500000000000000" pitchFamily="18" charset="-120"/>
                <a:cs typeface="Times New Roman" panose="02020603050405020304" pitchFamily="18" charset="0"/>
              </a:rPr>
              <a:t> main(){</a:t>
            </a:r>
            <a:endParaRPr lang="zh-TW" altLang="en-US" sz="1200" kern="100" dirty="0">
              <a:latin typeface="Calibri" panose="020F0502020204030204" pitchFamily="34" charset="0"/>
              <a:ea typeface="新細明體" panose="02020500000000000000" pitchFamily="18" charset="-120"/>
              <a:cs typeface="Times New Roman" panose="02020603050405020304" pitchFamily="18" charset="0"/>
            </a:endParaRPr>
          </a:p>
          <a:p>
            <a:r>
              <a:rPr lang="en-US" sz="1200" kern="100" dirty="0">
                <a:latin typeface="Calibri" panose="020F0502020204030204" pitchFamily="34" charset="0"/>
                <a:ea typeface="新細明體" panose="02020500000000000000" pitchFamily="18" charset="-120"/>
                <a:cs typeface="Times New Roman" panose="02020603050405020304" pitchFamily="18" charset="0"/>
              </a:rPr>
              <a:t>    </a:t>
            </a:r>
            <a:r>
              <a:rPr lang="en-US" sz="1200" kern="100" dirty="0" err="1">
                <a:latin typeface="Calibri" panose="020F0502020204030204" pitchFamily="34" charset="0"/>
                <a:ea typeface="新細明體" panose="02020500000000000000" pitchFamily="18" charset="-120"/>
                <a:cs typeface="Times New Roman" panose="02020603050405020304" pitchFamily="18" charset="0"/>
              </a:rPr>
              <a:t>int</a:t>
            </a:r>
            <a:r>
              <a:rPr lang="en-US" sz="1200" kern="100" dirty="0">
                <a:latin typeface="Calibri" panose="020F0502020204030204" pitchFamily="34" charset="0"/>
                <a:ea typeface="新細明體" panose="02020500000000000000" pitchFamily="18" charset="-120"/>
                <a:cs typeface="Times New Roman" panose="02020603050405020304" pitchFamily="18" charset="0"/>
              </a:rPr>
              <a:t> mark[4] = {9,5,2,7};</a:t>
            </a:r>
            <a:endParaRPr lang="zh-TW" altLang="en-US" sz="1200" kern="100" dirty="0">
              <a:latin typeface="Calibri" panose="020F0502020204030204" pitchFamily="34" charset="0"/>
              <a:ea typeface="新細明體" panose="02020500000000000000" pitchFamily="18" charset="-120"/>
              <a:cs typeface="Times New Roman" panose="02020603050405020304" pitchFamily="18" charset="0"/>
            </a:endParaRPr>
          </a:p>
          <a:p>
            <a:r>
              <a:rPr lang="en-US" sz="1200" kern="100" dirty="0">
                <a:latin typeface="Calibri" panose="020F0502020204030204" pitchFamily="34" charset="0"/>
                <a:ea typeface="新細明體" panose="02020500000000000000" pitchFamily="18" charset="-120"/>
                <a:cs typeface="Times New Roman" panose="02020603050405020304" pitchFamily="18" charset="0"/>
              </a:rPr>
              <a:t>    </a:t>
            </a:r>
            <a:r>
              <a:rPr lang="en-US" sz="1200" kern="100" dirty="0" err="1">
                <a:latin typeface="Calibri" panose="020F0502020204030204" pitchFamily="34" charset="0"/>
                <a:ea typeface="新細明體" panose="02020500000000000000" pitchFamily="18" charset="-120"/>
                <a:cs typeface="Times New Roman" panose="02020603050405020304" pitchFamily="18" charset="0"/>
              </a:rPr>
              <a:t>int</a:t>
            </a:r>
            <a:r>
              <a:rPr lang="en-US" sz="1200" kern="100" dirty="0">
                <a:latin typeface="Calibri" panose="020F0502020204030204" pitchFamily="34" charset="0"/>
                <a:ea typeface="新細明體" panose="02020500000000000000" pitchFamily="18" charset="-120"/>
                <a:cs typeface="Times New Roman" panose="02020603050405020304" pitchFamily="18" charset="0"/>
              </a:rPr>
              <a:t> a = 50;</a:t>
            </a:r>
            <a:endParaRPr lang="zh-TW" altLang="en-US" sz="1200" kern="100" dirty="0">
              <a:latin typeface="Calibri" panose="020F0502020204030204" pitchFamily="34" charset="0"/>
              <a:ea typeface="新細明體" panose="02020500000000000000" pitchFamily="18" charset="-120"/>
              <a:cs typeface="Times New Roman" panose="02020603050405020304" pitchFamily="18" charset="0"/>
            </a:endParaRPr>
          </a:p>
          <a:p>
            <a:r>
              <a:rPr lang="en-US" sz="1200" kern="100" dirty="0">
                <a:latin typeface="Calibri" panose="020F0502020204030204" pitchFamily="34" charset="0"/>
                <a:ea typeface="新細明體" panose="02020500000000000000" pitchFamily="18" charset="-120"/>
                <a:cs typeface="Times New Roman" panose="02020603050405020304" pitchFamily="18" charset="0"/>
              </a:rPr>
              <a:t>    </a:t>
            </a:r>
            <a:r>
              <a:rPr lang="en-US" sz="1200" kern="100" dirty="0" err="1">
                <a:latin typeface="Calibri" panose="020F0502020204030204" pitchFamily="34" charset="0"/>
                <a:ea typeface="新細明體" panose="02020500000000000000" pitchFamily="18" charset="-120"/>
                <a:cs typeface="Times New Roman" panose="02020603050405020304" pitchFamily="18" charset="0"/>
              </a:rPr>
              <a:t>int</a:t>
            </a:r>
            <a:r>
              <a:rPr lang="en-US" sz="1200" kern="100" dirty="0">
                <a:latin typeface="Calibri" panose="020F0502020204030204" pitchFamily="34" charset="0"/>
                <a:ea typeface="新細明體" panose="02020500000000000000" pitchFamily="18" charset="-120"/>
                <a:cs typeface="Times New Roman" panose="02020603050405020304" pitchFamily="18" charset="0"/>
              </a:rPr>
              <a:t> *b = a;</a:t>
            </a:r>
            <a:endParaRPr lang="zh-TW" altLang="en-US" sz="1200" kern="100" dirty="0">
              <a:latin typeface="Calibri" panose="020F0502020204030204" pitchFamily="34" charset="0"/>
              <a:ea typeface="新細明體" panose="02020500000000000000" pitchFamily="18" charset="-120"/>
              <a:cs typeface="Times New Roman" panose="02020603050405020304" pitchFamily="18" charset="0"/>
            </a:endParaRPr>
          </a:p>
          <a:p>
            <a:r>
              <a:rPr lang="en-US" sz="1200" kern="100" dirty="0">
                <a:latin typeface="Calibri" panose="020F0502020204030204" pitchFamily="34" charset="0"/>
                <a:ea typeface="新細明體" panose="02020500000000000000" pitchFamily="18" charset="-120"/>
                <a:cs typeface="Times New Roman" panose="02020603050405020304" pitchFamily="18" charset="0"/>
              </a:rPr>
              <a:t>    </a:t>
            </a:r>
            <a:r>
              <a:rPr lang="en-US" sz="1200" kern="100" dirty="0" err="1">
                <a:latin typeface="Calibri" panose="020F0502020204030204" pitchFamily="34" charset="0"/>
                <a:ea typeface="新細明體" panose="02020500000000000000" pitchFamily="18" charset="-120"/>
                <a:cs typeface="Times New Roman" panose="02020603050405020304" pitchFamily="18" charset="0"/>
              </a:rPr>
              <a:t>int</a:t>
            </a:r>
            <a:r>
              <a:rPr lang="en-US" sz="1200" kern="100" dirty="0">
                <a:latin typeface="Calibri" panose="020F0502020204030204" pitchFamily="34" charset="0"/>
                <a:ea typeface="新細明體" panose="02020500000000000000" pitchFamily="18" charset="-120"/>
                <a:cs typeface="Times New Roman" panose="02020603050405020304" pitchFamily="18" charset="0"/>
              </a:rPr>
              <a:t> *c = &amp;a;</a:t>
            </a:r>
            <a:endParaRPr lang="zh-TW" altLang="en-US" sz="1200" kern="100" dirty="0">
              <a:latin typeface="Calibri" panose="020F0502020204030204" pitchFamily="34" charset="0"/>
              <a:ea typeface="新細明體" panose="02020500000000000000" pitchFamily="18" charset="-120"/>
              <a:cs typeface="Times New Roman" panose="02020603050405020304" pitchFamily="18" charset="0"/>
            </a:endParaRPr>
          </a:p>
          <a:p>
            <a:r>
              <a:rPr lang="en-US" sz="1200" kern="100" dirty="0">
                <a:latin typeface="Calibri" panose="020F0502020204030204" pitchFamily="34" charset="0"/>
                <a:ea typeface="新細明體" panose="02020500000000000000" pitchFamily="18" charset="-120"/>
                <a:cs typeface="Times New Roman" panose="02020603050405020304" pitchFamily="18" charset="0"/>
              </a:rPr>
              <a:t>    </a:t>
            </a:r>
            <a:r>
              <a:rPr lang="en-US" sz="1200" kern="100" dirty="0" err="1">
                <a:latin typeface="Calibri" panose="020F0502020204030204" pitchFamily="34" charset="0"/>
                <a:ea typeface="新細明體" panose="02020500000000000000" pitchFamily="18" charset="-120"/>
                <a:cs typeface="Times New Roman" panose="02020603050405020304" pitchFamily="18" charset="0"/>
              </a:rPr>
              <a:t>int</a:t>
            </a:r>
            <a:r>
              <a:rPr lang="en-US" sz="1200" kern="100" dirty="0">
                <a:latin typeface="Calibri" panose="020F0502020204030204" pitchFamily="34" charset="0"/>
                <a:ea typeface="新細明體" panose="02020500000000000000" pitchFamily="18" charset="-120"/>
                <a:cs typeface="Times New Roman" panose="02020603050405020304" pitchFamily="18" charset="0"/>
              </a:rPr>
              <a:t> *d[4];</a:t>
            </a:r>
            <a:endParaRPr lang="zh-TW" altLang="en-US" sz="1200" kern="100" dirty="0">
              <a:latin typeface="Calibri" panose="020F0502020204030204" pitchFamily="34" charset="0"/>
              <a:ea typeface="新細明體" panose="02020500000000000000" pitchFamily="18" charset="-120"/>
              <a:cs typeface="Times New Roman" panose="02020603050405020304" pitchFamily="18" charset="0"/>
            </a:endParaRPr>
          </a:p>
          <a:p>
            <a:r>
              <a:rPr lang="en-US" sz="1200" kern="100" dirty="0">
                <a:latin typeface="Calibri" panose="020F0502020204030204" pitchFamily="34" charset="0"/>
                <a:ea typeface="新細明體" panose="02020500000000000000" pitchFamily="18" charset="-120"/>
                <a:cs typeface="Times New Roman" panose="02020603050405020304" pitchFamily="18" charset="0"/>
              </a:rPr>
              <a:t>    </a:t>
            </a:r>
            <a:r>
              <a:rPr lang="en-US" sz="1200" kern="100" dirty="0" err="1">
                <a:latin typeface="Calibri" panose="020F0502020204030204" pitchFamily="34" charset="0"/>
                <a:ea typeface="新細明體" panose="02020500000000000000" pitchFamily="18" charset="-120"/>
                <a:cs typeface="Times New Roman" panose="02020603050405020304" pitchFamily="18" charset="0"/>
              </a:rPr>
              <a:t>int</a:t>
            </a:r>
            <a:r>
              <a:rPr lang="en-US" sz="1200" kern="100" dirty="0">
                <a:latin typeface="Calibri" panose="020F0502020204030204" pitchFamily="34" charset="0"/>
                <a:ea typeface="新細明體" panose="02020500000000000000" pitchFamily="18" charset="-120"/>
                <a:cs typeface="Times New Roman" panose="02020603050405020304" pitchFamily="18" charset="0"/>
              </a:rPr>
              <a:t> (*e)[4] = mark;</a:t>
            </a:r>
            <a:endParaRPr lang="zh-TW" altLang="en-US" sz="1200" kern="100" dirty="0">
              <a:latin typeface="Calibri" panose="020F0502020204030204" pitchFamily="34" charset="0"/>
              <a:ea typeface="新細明體" panose="02020500000000000000" pitchFamily="18" charset="-120"/>
              <a:cs typeface="Times New Roman" panose="02020603050405020304" pitchFamily="18" charset="0"/>
            </a:endParaRPr>
          </a:p>
          <a:p>
            <a:r>
              <a:rPr lang="en-US" sz="1200" kern="100" dirty="0">
                <a:latin typeface="Calibri" panose="020F0502020204030204" pitchFamily="34" charset="0"/>
                <a:ea typeface="新細明體" panose="02020500000000000000" pitchFamily="18" charset="-120"/>
                <a:cs typeface="Times New Roman" panose="02020603050405020304" pitchFamily="18" charset="0"/>
              </a:rPr>
              <a:t>    </a:t>
            </a:r>
            <a:r>
              <a:rPr lang="en-US" sz="1200" kern="100" dirty="0" err="1">
                <a:latin typeface="Calibri" panose="020F0502020204030204" pitchFamily="34" charset="0"/>
                <a:ea typeface="新細明體" panose="02020500000000000000" pitchFamily="18" charset="-120"/>
                <a:cs typeface="Times New Roman" panose="02020603050405020304" pitchFamily="18" charset="0"/>
              </a:rPr>
              <a:t>int</a:t>
            </a:r>
            <a:r>
              <a:rPr lang="en-US" sz="1200" kern="100" dirty="0">
                <a:latin typeface="Calibri" panose="020F0502020204030204" pitchFamily="34" charset="0"/>
                <a:ea typeface="新細明體" panose="02020500000000000000" pitchFamily="18" charset="-120"/>
                <a:cs typeface="Times New Roman" panose="02020603050405020304" pitchFamily="18" charset="0"/>
              </a:rPr>
              <a:t> **f = e;</a:t>
            </a:r>
            <a:endParaRPr lang="zh-TW" altLang="en-US" sz="1200" kern="100" dirty="0">
              <a:latin typeface="Calibri" panose="020F0502020204030204" pitchFamily="34" charset="0"/>
              <a:ea typeface="新細明體" panose="02020500000000000000" pitchFamily="18" charset="-120"/>
              <a:cs typeface="Times New Roman" panose="02020603050405020304" pitchFamily="18" charset="0"/>
            </a:endParaRPr>
          </a:p>
          <a:p>
            <a:r>
              <a:rPr lang="en-US" sz="1200" kern="100" dirty="0">
                <a:latin typeface="Calibri" panose="020F0502020204030204" pitchFamily="34" charset="0"/>
                <a:ea typeface="新細明體" panose="02020500000000000000" pitchFamily="18" charset="-120"/>
                <a:cs typeface="Times New Roman" panose="02020603050405020304" pitchFamily="18" charset="0"/>
              </a:rPr>
              <a:t>    d[0] = d;</a:t>
            </a:r>
            <a:endParaRPr lang="zh-TW" altLang="en-US" sz="1200" kern="100" dirty="0">
              <a:latin typeface="Calibri" panose="020F0502020204030204" pitchFamily="34" charset="0"/>
              <a:ea typeface="新細明體" panose="02020500000000000000" pitchFamily="18" charset="-120"/>
              <a:cs typeface="Times New Roman" panose="02020603050405020304" pitchFamily="18" charset="0"/>
            </a:endParaRPr>
          </a:p>
          <a:p>
            <a:r>
              <a:rPr lang="en-US" sz="1200" kern="100" dirty="0">
                <a:latin typeface="Calibri" panose="020F0502020204030204" pitchFamily="34" charset="0"/>
                <a:ea typeface="新細明體" panose="02020500000000000000" pitchFamily="18" charset="-120"/>
                <a:cs typeface="Times New Roman" panose="02020603050405020304" pitchFamily="18" charset="0"/>
              </a:rPr>
              <a:t>    d[1] = b;</a:t>
            </a:r>
            <a:endParaRPr lang="zh-TW" altLang="en-US" sz="1200" kern="100" dirty="0">
              <a:latin typeface="Calibri" panose="020F0502020204030204" pitchFamily="34" charset="0"/>
              <a:ea typeface="新細明體" panose="02020500000000000000" pitchFamily="18" charset="-120"/>
              <a:cs typeface="Times New Roman" panose="02020603050405020304" pitchFamily="18" charset="0"/>
            </a:endParaRPr>
          </a:p>
          <a:p>
            <a:r>
              <a:rPr lang="en-US" sz="1200" kern="100" dirty="0">
                <a:latin typeface="Calibri" panose="020F0502020204030204" pitchFamily="34" charset="0"/>
                <a:ea typeface="新細明體" panose="02020500000000000000" pitchFamily="18" charset="-120"/>
                <a:cs typeface="Times New Roman" panose="02020603050405020304" pitchFamily="18" charset="0"/>
              </a:rPr>
              <a:t>    d[2] = c;</a:t>
            </a:r>
            <a:endParaRPr lang="zh-TW" altLang="en-US" sz="1200" kern="100" dirty="0">
              <a:latin typeface="Calibri" panose="020F0502020204030204" pitchFamily="34" charset="0"/>
              <a:ea typeface="新細明體" panose="02020500000000000000" pitchFamily="18" charset="-120"/>
              <a:cs typeface="Times New Roman" panose="02020603050405020304" pitchFamily="18" charset="0"/>
            </a:endParaRPr>
          </a:p>
          <a:p>
            <a:r>
              <a:rPr lang="en-US" sz="1200" kern="100" dirty="0">
                <a:latin typeface="Calibri" panose="020F0502020204030204" pitchFamily="34" charset="0"/>
                <a:ea typeface="新細明體" panose="02020500000000000000" pitchFamily="18" charset="-120"/>
                <a:cs typeface="Times New Roman" panose="02020603050405020304" pitchFamily="18" charset="0"/>
              </a:rPr>
              <a:t>    </a:t>
            </a:r>
            <a:r>
              <a:rPr lang="en-US" sz="1200" kern="100" dirty="0" err="1">
                <a:latin typeface="Calibri" panose="020F0502020204030204" pitchFamily="34" charset="0"/>
                <a:ea typeface="新細明體" panose="02020500000000000000" pitchFamily="18" charset="-120"/>
                <a:cs typeface="Times New Roman" panose="02020603050405020304" pitchFamily="18" charset="0"/>
              </a:rPr>
              <a:t>printf</a:t>
            </a:r>
            <a:r>
              <a:rPr lang="en-US" sz="1200" kern="100" dirty="0">
                <a:latin typeface="Calibri" panose="020F0502020204030204" pitchFamily="34" charset="0"/>
                <a:ea typeface="新細明體" panose="02020500000000000000" pitchFamily="18" charset="-120"/>
                <a:cs typeface="Times New Roman" panose="02020603050405020304" pitchFamily="18" charset="0"/>
              </a:rPr>
              <a:t>("mark’s position: %d\n", &amp;mark);</a:t>
            </a:r>
            <a:endParaRPr lang="zh-TW" altLang="en-US" sz="1200" kern="100" dirty="0">
              <a:latin typeface="Calibri" panose="020F0502020204030204" pitchFamily="34" charset="0"/>
              <a:ea typeface="新細明體" panose="02020500000000000000" pitchFamily="18" charset="-120"/>
              <a:cs typeface="Times New Roman" panose="02020603050405020304" pitchFamily="18" charset="0"/>
            </a:endParaRPr>
          </a:p>
          <a:p>
            <a:r>
              <a:rPr lang="en-US" sz="1200" kern="100" dirty="0">
                <a:latin typeface="Calibri" panose="020F0502020204030204" pitchFamily="34" charset="0"/>
                <a:ea typeface="新細明體" panose="02020500000000000000" pitchFamily="18" charset="-120"/>
                <a:cs typeface="Times New Roman" panose="02020603050405020304" pitchFamily="18" charset="0"/>
              </a:rPr>
              <a:t>    </a:t>
            </a:r>
            <a:r>
              <a:rPr lang="en-US" sz="1200" kern="100" dirty="0" err="1">
                <a:latin typeface="Calibri" panose="020F0502020204030204" pitchFamily="34" charset="0"/>
                <a:ea typeface="新細明體" panose="02020500000000000000" pitchFamily="18" charset="-120"/>
                <a:cs typeface="Times New Roman" panose="02020603050405020304" pitchFamily="18" charset="0"/>
              </a:rPr>
              <a:t>printf</a:t>
            </a:r>
            <a:r>
              <a:rPr lang="en-US" sz="1200" kern="100" dirty="0">
                <a:latin typeface="Calibri" panose="020F0502020204030204" pitchFamily="34" charset="0"/>
                <a:ea typeface="新細明體" panose="02020500000000000000" pitchFamily="18" charset="-120"/>
                <a:cs typeface="Times New Roman" panose="02020603050405020304" pitchFamily="18" charset="0"/>
              </a:rPr>
              <a:t>("a1:%d, a2:%d\n", a, &amp;a+10);</a:t>
            </a:r>
            <a:endParaRPr lang="zh-TW" altLang="en-US" sz="1200" kern="100" dirty="0">
              <a:latin typeface="Calibri" panose="020F0502020204030204" pitchFamily="34" charset="0"/>
              <a:ea typeface="新細明體" panose="02020500000000000000" pitchFamily="18" charset="-120"/>
              <a:cs typeface="Times New Roman" panose="02020603050405020304" pitchFamily="18" charset="0"/>
            </a:endParaRPr>
          </a:p>
          <a:p>
            <a:r>
              <a:rPr lang="en-US" sz="1200" kern="100" dirty="0">
                <a:latin typeface="Calibri" panose="020F0502020204030204" pitchFamily="34" charset="0"/>
                <a:ea typeface="新細明體" panose="02020500000000000000" pitchFamily="18" charset="-120"/>
                <a:cs typeface="Times New Roman" panose="02020603050405020304" pitchFamily="18" charset="0"/>
              </a:rPr>
              <a:t>    </a:t>
            </a:r>
            <a:r>
              <a:rPr lang="en-US" sz="1200" kern="100" dirty="0" err="1">
                <a:latin typeface="Calibri" panose="020F0502020204030204" pitchFamily="34" charset="0"/>
                <a:ea typeface="新細明體" panose="02020500000000000000" pitchFamily="18" charset="-120"/>
                <a:cs typeface="Times New Roman" panose="02020603050405020304" pitchFamily="18" charset="0"/>
              </a:rPr>
              <a:t>printf</a:t>
            </a:r>
            <a:r>
              <a:rPr lang="en-US" sz="1200" kern="100" dirty="0">
                <a:latin typeface="Calibri" panose="020F0502020204030204" pitchFamily="34" charset="0"/>
                <a:ea typeface="新細明體" panose="02020500000000000000" pitchFamily="18" charset="-120"/>
                <a:cs typeface="Times New Roman" panose="02020603050405020304" pitchFamily="18" charset="0"/>
              </a:rPr>
              <a:t>("</a:t>
            </a:r>
            <a:r>
              <a:rPr lang="en-US" sz="1200" kern="100" dirty="0">
                <a:solidFill>
                  <a:srgbClr val="FF0000"/>
                </a:solidFill>
                <a:latin typeface="Calibri" panose="020F0502020204030204" pitchFamily="34" charset="0"/>
                <a:ea typeface="新細明體" panose="02020500000000000000" pitchFamily="18" charset="-120"/>
                <a:cs typeface="Times New Roman" panose="02020603050405020304" pitchFamily="18" charset="0"/>
              </a:rPr>
              <a:t>b1:%d</a:t>
            </a:r>
            <a:r>
              <a:rPr lang="en-US" sz="1200" kern="100" dirty="0">
                <a:latin typeface="Calibri" panose="020F0502020204030204" pitchFamily="34" charset="0"/>
                <a:ea typeface="新細明體" panose="02020500000000000000" pitchFamily="18" charset="-120"/>
                <a:cs typeface="Times New Roman" panose="02020603050405020304" pitchFamily="18" charset="0"/>
              </a:rPr>
              <a:t>, b2:%d\n", </a:t>
            </a:r>
            <a:r>
              <a:rPr lang="en-US" sz="1200" kern="100" dirty="0">
                <a:solidFill>
                  <a:srgbClr val="FF0000"/>
                </a:solidFill>
                <a:latin typeface="Calibri" panose="020F0502020204030204" pitchFamily="34" charset="0"/>
                <a:ea typeface="新細明體" panose="02020500000000000000" pitchFamily="18" charset="-120"/>
                <a:cs typeface="Times New Roman" panose="02020603050405020304" pitchFamily="18" charset="0"/>
              </a:rPr>
              <a:t>b</a:t>
            </a:r>
            <a:r>
              <a:rPr lang="en-US" sz="1200" kern="100" dirty="0">
                <a:latin typeface="Calibri" panose="020F0502020204030204" pitchFamily="34" charset="0"/>
                <a:ea typeface="新細明體" panose="02020500000000000000" pitchFamily="18" charset="-120"/>
                <a:cs typeface="Times New Roman" panose="02020603050405020304" pitchFamily="18" charset="0"/>
              </a:rPr>
              <a:t>, &amp;b);</a:t>
            </a:r>
            <a:endParaRPr lang="zh-TW" altLang="en-US" sz="1200" kern="100" dirty="0">
              <a:latin typeface="Calibri" panose="020F0502020204030204" pitchFamily="34" charset="0"/>
              <a:ea typeface="新細明體" panose="02020500000000000000" pitchFamily="18" charset="-120"/>
              <a:cs typeface="Times New Roman" panose="02020603050405020304" pitchFamily="18" charset="0"/>
            </a:endParaRPr>
          </a:p>
          <a:p>
            <a:r>
              <a:rPr lang="en-US" sz="1200" kern="100" dirty="0">
                <a:latin typeface="Calibri" panose="020F0502020204030204" pitchFamily="34" charset="0"/>
                <a:ea typeface="新細明體" panose="02020500000000000000" pitchFamily="18" charset="-120"/>
                <a:cs typeface="Times New Roman" panose="02020603050405020304" pitchFamily="18" charset="0"/>
              </a:rPr>
              <a:t>    </a:t>
            </a:r>
            <a:r>
              <a:rPr lang="en-US" sz="1200" kern="100" dirty="0" err="1">
                <a:latin typeface="Calibri" panose="020F0502020204030204" pitchFamily="34" charset="0"/>
                <a:ea typeface="新細明體" panose="02020500000000000000" pitchFamily="18" charset="-120"/>
                <a:cs typeface="Times New Roman" panose="02020603050405020304" pitchFamily="18" charset="0"/>
              </a:rPr>
              <a:t>printf</a:t>
            </a:r>
            <a:r>
              <a:rPr lang="en-US" sz="1200" kern="100" dirty="0">
                <a:latin typeface="Calibri" panose="020F0502020204030204" pitchFamily="34" charset="0"/>
                <a:ea typeface="新細明體" panose="02020500000000000000" pitchFamily="18" charset="-120"/>
                <a:cs typeface="Times New Roman" panose="02020603050405020304" pitchFamily="18" charset="0"/>
              </a:rPr>
              <a:t>("</a:t>
            </a:r>
            <a:r>
              <a:rPr lang="en-US" sz="1200" kern="100" dirty="0">
                <a:solidFill>
                  <a:schemeClr val="accent1">
                    <a:lumMod val="75000"/>
                  </a:schemeClr>
                </a:solidFill>
                <a:latin typeface="Calibri" panose="020F0502020204030204" pitchFamily="34" charset="0"/>
                <a:ea typeface="新細明體" panose="02020500000000000000" pitchFamily="18" charset="-120"/>
                <a:cs typeface="Times New Roman" panose="02020603050405020304" pitchFamily="18" charset="0"/>
              </a:rPr>
              <a:t>c1:%d</a:t>
            </a:r>
            <a:r>
              <a:rPr lang="en-US" sz="1200" kern="100" dirty="0">
                <a:latin typeface="Calibri" panose="020F0502020204030204" pitchFamily="34" charset="0"/>
                <a:ea typeface="新細明體" panose="02020500000000000000" pitchFamily="18" charset="-120"/>
                <a:cs typeface="Times New Roman" panose="02020603050405020304" pitchFamily="18" charset="0"/>
              </a:rPr>
              <a:t>, c2:%d\n", </a:t>
            </a:r>
            <a:r>
              <a:rPr lang="en-US" sz="1200" kern="100" dirty="0">
                <a:solidFill>
                  <a:schemeClr val="accent1">
                    <a:lumMod val="75000"/>
                  </a:schemeClr>
                </a:solidFill>
                <a:latin typeface="Calibri" panose="020F0502020204030204" pitchFamily="34" charset="0"/>
                <a:ea typeface="新細明體" panose="02020500000000000000" pitchFamily="18" charset="-120"/>
                <a:cs typeface="Times New Roman" panose="02020603050405020304" pitchFamily="18" charset="0"/>
              </a:rPr>
              <a:t>c</a:t>
            </a:r>
            <a:r>
              <a:rPr lang="en-US" sz="1200" kern="100" dirty="0">
                <a:latin typeface="Calibri" panose="020F0502020204030204" pitchFamily="34" charset="0"/>
                <a:ea typeface="新細明體" panose="02020500000000000000" pitchFamily="18" charset="-120"/>
                <a:cs typeface="Times New Roman" panose="02020603050405020304" pitchFamily="18" charset="0"/>
              </a:rPr>
              <a:t>, &amp;c);</a:t>
            </a:r>
            <a:endParaRPr lang="zh-TW" altLang="en-US" sz="1200" kern="100" dirty="0">
              <a:latin typeface="Calibri" panose="020F0502020204030204" pitchFamily="34" charset="0"/>
              <a:ea typeface="新細明體" panose="02020500000000000000" pitchFamily="18" charset="-120"/>
              <a:cs typeface="Times New Roman" panose="02020603050405020304" pitchFamily="18" charset="0"/>
            </a:endParaRPr>
          </a:p>
          <a:p>
            <a:r>
              <a:rPr lang="en-US" sz="1200" kern="100" dirty="0">
                <a:latin typeface="Calibri" panose="020F0502020204030204" pitchFamily="34" charset="0"/>
                <a:ea typeface="新細明體" panose="02020500000000000000" pitchFamily="18" charset="-120"/>
                <a:cs typeface="Times New Roman" panose="02020603050405020304" pitchFamily="18" charset="0"/>
              </a:rPr>
              <a:t>    </a:t>
            </a:r>
            <a:r>
              <a:rPr lang="en-US" sz="1200" kern="100" dirty="0" err="1">
                <a:latin typeface="Calibri" panose="020F0502020204030204" pitchFamily="34" charset="0"/>
                <a:ea typeface="新細明體" panose="02020500000000000000" pitchFamily="18" charset="-120"/>
                <a:cs typeface="Times New Roman" panose="02020603050405020304" pitchFamily="18" charset="0"/>
              </a:rPr>
              <a:t>printf</a:t>
            </a:r>
            <a:r>
              <a:rPr lang="en-US" sz="1200" kern="100" dirty="0">
                <a:latin typeface="Calibri" panose="020F0502020204030204" pitchFamily="34" charset="0"/>
                <a:ea typeface="新細明體" panose="02020500000000000000" pitchFamily="18" charset="-120"/>
                <a:cs typeface="Times New Roman" panose="02020603050405020304" pitchFamily="18" charset="0"/>
              </a:rPr>
              <a:t>("d1:%d, d2:%d, </a:t>
            </a:r>
            <a:r>
              <a:rPr lang="en-US" sz="1200" kern="100" dirty="0">
                <a:solidFill>
                  <a:schemeClr val="accent1">
                    <a:lumMod val="75000"/>
                  </a:schemeClr>
                </a:solidFill>
                <a:latin typeface="Calibri" panose="020F0502020204030204" pitchFamily="34" charset="0"/>
                <a:ea typeface="新細明體" panose="02020500000000000000" pitchFamily="18" charset="-120"/>
                <a:cs typeface="Times New Roman" panose="02020603050405020304" pitchFamily="18" charset="0"/>
              </a:rPr>
              <a:t>d3:%d</a:t>
            </a:r>
            <a:r>
              <a:rPr lang="en-US" sz="1200" kern="100" dirty="0">
                <a:latin typeface="Calibri" panose="020F0502020204030204" pitchFamily="34" charset="0"/>
                <a:ea typeface="新細明體" panose="02020500000000000000" pitchFamily="18" charset="-120"/>
                <a:cs typeface="Times New Roman" panose="02020603050405020304" pitchFamily="18" charset="0"/>
              </a:rPr>
              <a:t>, </a:t>
            </a:r>
            <a:r>
              <a:rPr lang="en-US" sz="1200" kern="100" dirty="0">
                <a:solidFill>
                  <a:schemeClr val="accent2">
                    <a:lumMod val="50000"/>
                  </a:schemeClr>
                </a:solidFill>
                <a:latin typeface="Calibri" panose="020F0502020204030204" pitchFamily="34" charset="0"/>
                <a:ea typeface="新細明體" panose="02020500000000000000" pitchFamily="18" charset="-120"/>
                <a:cs typeface="Times New Roman" panose="02020603050405020304" pitchFamily="18" charset="0"/>
              </a:rPr>
              <a:t>d4:%d\n</a:t>
            </a:r>
            <a:r>
              <a:rPr lang="en-US" sz="1200" kern="100" dirty="0">
                <a:latin typeface="Calibri" panose="020F0502020204030204" pitchFamily="34" charset="0"/>
                <a:ea typeface="新細明體" panose="02020500000000000000" pitchFamily="18" charset="-120"/>
                <a:cs typeface="Times New Roman" panose="02020603050405020304" pitchFamily="18" charset="0"/>
              </a:rPr>
              <a:t>", *d[0], &amp;d[1], </a:t>
            </a:r>
            <a:r>
              <a:rPr lang="en-US" sz="1200" kern="100" dirty="0">
                <a:solidFill>
                  <a:schemeClr val="accent1">
                    <a:lumMod val="75000"/>
                  </a:schemeClr>
                </a:solidFill>
                <a:latin typeface="Calibri" panose="020F0502020204030204" pitchFamily="34" charset="0"/>
                <a:ea typeface="新細明體" panose="02020500000000000000" pitchFamily="18" charset="-120"/>
                <a:cs typeface="Times New Roman" panose="02020603050405020304" pitchFamily="18" charset="0"/>
              </a:rPr>
              <a:t>d[2]</a:t>
            </a:r>
            <a:r>
              <a:rPr lang="en-US" sz="1200" kern="100" dirty="0">
                <a:latin typeface="Calibri" panose="020F0502020204030204" pitchFamily="34" charset="0"/>
                <a:ea typeface="新細明體" panose="02020500000000000000" pitchFamily="18" charset="-120"/>
                <a:cs typeface="Times New Roman" panose="02020603050405020304" pitchFamily="18" charset="0"/>
              </a:rPr>
              <a:t>, </a:t>
            </a:r>
            <a:r>
              <a:rPr lang="en-US" sz="1200" kern="100" dirty="0">
                <a:solidFill>
                  <a:schemeClr val="accent2">
                    <a:lumMod val="50000"/>
                  </a:schemeClr>
                </a:solidFill>
                <a:latin typeface="Calibri" panose="020F0502020204030204" pitchFamily="34" charset="0"/>
                <a:ea typeface="新細明體" panose="02020500000000000000" pitchFamily="18" charset="-120"/>
                <a:cs typeface="Times New Roman" panose="02020603050405020304" pitchFamily="18" charset="0"/>
              </a:rPr>
              <a:t>&amp;d</a:t>
            </a:r>
            <a:r>
              <a:rPr lang="en-US" sz="1200" kern="100" dirty="0">
                <a:latin typeface="Calibri" panose="020F0502020204030204" pitchFamily="34" charset="0"/>
                <a:ea typeface="新細明體" panose="02020500000000000000" pitchFamily="18" charset="-120"/>
                <a:cs typeface="Times New Roman" panose="02020603050405020304" pitchFamily="18" charset="0"/>
              </a:rPr>
              <a:t>);</a:t>
            </a:r>
            <a:endParaRPr lang="zh-TW" altLang="en-US" sz="1200" kern="100" dirty="0">
              <a:latin typeface="Calibri" panose="020F0502020204030204" pitchFamily="34" charset="0"/>
              <a:ea typeface="新細明體" panose="02020500000000000000" pitchFamily="18" charset="-120"/>
              <a:cs typeface="Times New Roman" panose="02020603050405020304" pitchFamily="18" charset="0"/>
            </a:endParaRPr>
          </a:p>
          <a:p>
            <a:r>
              <a:rPr lang="en-US" sz="1200" kern="100" dirty="0">
                <a:latin typeface="Calibri" panose="020F0502020204030204" pitchFamily="34" charset="0"/>
                <a:ea typeface="新細明體" panose="02020500000000000000" pitchFamily="18" charset="-120"/>
                <a:cs typeface="Times New Roman" panose="02020603050405020304" pitchFamily="18" charset="0"/>
              </a:rPr>
              <a:t>    </a:t>
            </a:r>
            <a:r>
              <a:rPr lang="en-US" sz="1200" kern="100" dirty="0" err="1">
                <a:latin typeface="Calibri" panose="020F0502020204030204" pitchFamily="34" charset="0"/>
                <a:ea typeface="新細明體" panose="02020500000000000000" pitchFamily="18" charset="-120"/>
                <a:cs typeface="Times New Roman" panose="02020603050405020304" pitchFamily="18" charset="0"/>
              </a:rPr>
              <a:t>printf</a:t>
            </a:r>
            <a:r>
              <a:rPr lang="en-US" sz="1200" kern="100" dirty="0">
                <a:latin typeface="Calibri" panose="020F0502020204030204" pitchFamily="34" charset="0"/>
                <a:ea typeface="新細明體" panose="02020500000000000000" pitchFamily="18" charset="-120"/>
                <a:cs typeface="Times New Roman" panose="02020603050405020304" pitchFamily="18" charset="0"/>
              </a:rPr>
              <a:t>("</a:t>
            </a:r>
            <a:r>
              <a:rPr lang="en-US" sz="1200" kern="100" dirty="0">
                <a:solidFill>
                  <a:srgbClr val="7030A0"/>
                </a:solidFill>
                <a:latin typeface="Calibri" panose="020F0502020204030204" pitchFamily="34" charset="0"/>
                <a:ea typeface="新細明體" panose="02020500000000000000" pitchFamily="18" charset="-120"/>
                <a:cs typeface="Times New Roman" panose="02020603050405020304" pitchFamily="18" charset="0"/>
              </a:rPr>
              <a:t>e1:%d</a:t>
            </a:r>
            <a:r>
              <a:rPr lang="en-US" sz="1200" kern="100" dirty="0">
                <a:latin typeface="Calibri" panose="020F0502020204030204" pitchFamily="34" charset="0"/>
                <a:ea typeface="新細明體" panose="02020500000000000000" pitchFamily="18" charset="-120"/>
                <a:cs typeface="Times New Roman" panose="02020603050405020304" pitchFamily="18" charset="0"/>
              </a:rPr>
              <a:t>, e2:%d\n", </a:t>
            </a:r>
            <a:r>
              <a:rPr lang="en-US" sz="1200" kern="100" dirty="0">
                <a:solidFill>
                  <a:srgbClr val="7030A0"/>
                </a:solidFill>
                <a:latin typeface="Calibri" panose="020F0502020204030204" pitchFamily="34" charset="0"/>
                <a:ea typeface="新細明體" panose="02020500000000000000" pitchFamily="18" charset="-120"/>
                <a:cs typeface="Times New Roman" panose="02020603050405020304" pitchFamily="18" charset="0"/>
              </a:rPr>
              <a:t>e[2]</a:t>
            </a:r>
            <a:r>
              <a:rPr lang="en-US" sz="1200" kern="100" dirty="0">
                <a:latin typeface="Calibri" panose="020F0502020204030204" pitchFamily="34" charset="0"/>
                <a:ea typeface="新細明體" panose="02020500000000000000" pitchFamily="18" charset="-120"/>
                <a:cs typeface="Times New Roman" panose="02020603050405020304" pitchFamily="18" charset="0"/>
              </a:rPr>
              <a:t>, &amp;e);</a:t>
            </a:r>
            <a:endParaRPr lang="zh-TW" altLang="en-US" sz="1200" kern="100" dirty="0">
              <a:latin typeface="Calibri" panose="020F0502020204030204" pitchFamily="34" charset="0"/>
              <a:ea typeface="新細明體" panose="02020500000000000000" pitchFamily="18" charset="-120"/>
              <a:cs typeface="Times New Roman" panose="02020603050405020304" pitchFamily="18" charset="0"/>
            </a:endParaRPr>
          </a:p>
          <a:p>
            <a:r>
              <a:rPr lang="en-US" sz="1200" kern="100" dirty="0">
                <a:latin typeface="Calibri" panose="020F0502020204030204" pitchFamily="34" charset="0"/>
                <a:ea typeface="新細明體" panose="02020500000000000000" pitchFamily="18" charset="-120"/>
                <a:cs typeface="Times New Roman" panose="02020603050405020304" pitchFamily="18" charset="0"/>
              </a:rPr>
              <a:t>    </a:t>
            </a:r>
            <a:r>
              <a:rPr lang="en-US" sz="1200" kern="100" dirty="0" err="1">
                <a:latin typeface="Calibri" panose="020F0502020204030204" pitchFamily="34" charset="0"/>
                <a:ea typeface="新細明體" panose="02020500000000000000" pitchFamily="18" charset="-120"/>
                <a:cs typeface="Times New Roman" panose="02020603050405020304" pitchFamily="18" charset="0"/>
              </a:rPr>
              <a:t>printf</a:t>
            </a:r>
            <a:r>
              <a:rPr lang="en-US" sz="1200" kern="100" dirty="0">
                <a:latin typeface="Calibri" panose="020F0502020204030204" pitchFamily="34" charset="0"/>
                <a:ea typeface="新細明體" panose="02020500000000000000" pitchFamily="18" charset="-120"/>
                <a:cs typeface="Times New Roman" panose="02020603050405020304" pitchFamily="18" charset="0"/>
              </a:rPr>
              <a:t>("</a:t>
            </a:r>
            <a:r>
              <a:rPr lang="en-US" sz="1200" kern="100" dirty="0">
                <a:solidFill>
                  <a:schemeClr val="accent6">
                    <a:lumMod val="50000"/>
                  </a:schemeClr>
                </a:solidFill>
                <a:latin typeface="Calibri" panose="020F0502020204030204" pitchFamily="34" charset="0"/>
                <a:ea typeface="新細明體" panose="02020500000000000000" pitchFamily="18" charset="-120"/>
                <a:cs typeface="Times New Roman" panose="02020603050405020304" pitchFamily="18" charset="0"/>
              </a:rPr>
              <a:t>f1:%d</a:t>
            </a:r>
            <a:r>
              <a:rPr lang="en-US" sz="1200" kern="100" dirty="0">
                <a:latin typeface="Calibri" panose="020F0502020204030204" pitchFamily="34" charset="0"/>
                <a:ea typeface="新細明體" panose="02020500000000000000" pitchFamily="18" charset="-120"/>
                <a:cs typeface="Times New Roman" panose="02020603050405020304" pitchFamily="18" charset="0"/>
              </a:rPr>
              <a:t>, f2:%d\n", </a:t>
            </a:r>
            <a:r>
              <a:rPr lang="en-US" sz="1200" kern="100" dirty="0">
                <a:solidFill>
                  <a:schemeClr val="accent6">
                    <a:lumMod val="50000"/>
                  </a:schemeClr>
                </a:solidFill>
                <a:latin typeface="Calibri" panose="020F0502020204030204" pitchFamily="34" charset="0"/>
                <a:ea typeface="新細明體" panose="02020500000000000000" pitchFamily="18" charset="-120"/>
                <a:cs typeface="Times New Roman" panose="02020603050405020304" pitchFamily="18" charset="0"/>
              </a:rPr>
              <a:t>*f+2,</a:t>
            </a:r>
            <a:r>
              <a:rPr lang="en-US" sz="1200" kern="100" dirty="0">
                <a:latin typeface="Calibri" panose="020F0502020204030204" pitchFamily="34" charset="0"/>
                <a:ea typeface="新細明體" panose="02020500000000000000" pitchFamily="18" charset="-120"/>
                <a:cs typeface="Times New Roman" panose="02020603050405020304" pitchFamily="18" charset="0"/>
              </a:rPr>
              <a:t> &amp;f);</a:t>
            </a:r>
            <a:endParaRPr lang="zh-TW" altLang="en-US" sz="1200" kern="100" dirty="0">
              <a:latin typeface="Calibri" panose="020F0502020204030204" pitchFamily="34" charset="0"/>
              <a:ea typeface="新細明體" panose="02020500000000000000" pitchFamily="18" charset="-120"/>
              <a:cs typeface="Times New Roman" panose="02020603050405020304" pitchFamily="18" charset="0"/>
            </a:endParaRPr>
          </a:p>
          <a:p>
            <a:r>
              <a:rPr lang="en-US" sz="1200" kern="100" dirty="0">
                <a:latin typeface="Calibri" panose="020F0502020204030204" pitchFamily="34" charset="0"/>
                <a:ea typeface="新細明體" panose="02020500000000000000" pitchFamily="18" charset="-120"/>
                <a:cs typeface="Times New Roman" panose="02020603050405020304" pitchFamily="18" charset="0"/>
              </a:rPr>
              <a:t>    return 0;</a:t>
            </a:r>
            <a:endParaRPr lang="zh-TW" altLang="en-US" sz="1200" kern="100" dirty="0">
              <a:latin typeface="Calibri" panose="020F0502020204030204" pitchFamily="34" charset="0"/>
              <a:ea typeface="新細明體" panose="02020500000000000000" pitchFamily="18" charset="-120"/>
              <a:cs typeface="Times New Roman" panose="02020603050405020304" pitchFamily="18" charset="0"/>
            </a:endParaRPr>
          </a:p>
          <a:p>
            <a:r>
              <a:rPr lang="en-US" sz="1200" kern="100" dirty="0">
                <a:latin typeface="Calibri" panose="020F0502020204030204" pitchFamily="34" charset="0"/>
                <a:ea typeface="新細明體" panose="02020500000000000000" pitchFamily="18" charset="-120"/>
                <a:cs typeface="Times New Roman" panose="02020603050405020304" pitchFamily="18" charset="0"/>
              </a:rPr>
              <a:t>}</a:t>
            </a:r>
            <a:endParaRPr lang="zh-TW" altLang="en-US" sz="1200" kern="100" dirty="0">
              <a:latin typeface="Calibri" panose="020F0502020204030204" pitchFamily="34" charset="0"/>
              <a:ea typeface="新細明體" panose="02020500000000000000" pitchFamily="18" charset="-120"/>
              <a:cs typeface="Times New Roman" panose="02020603050405020304" pitchFamily="18" charset="0"/>
            </a:endParaRPr>
          </a:p>
        </p:txBody>
      </p:sp>
      <p:sp>
        <p:nvSpPr>
          <p:cNvPr id="6" name="矩形 5">
            <a:extLst>
              <a:ext uri="{FF2B5EF4-FFF2-40B4-BE49-F238E27FC236}">
                <a16:creationId xmlns:a16="http://schemas.microsoft.com/office/drawing/2014/main" id="{90820FED-556A-8F45-9F2D-8CB42ABD7349}"/>
              </a:ext>
            </a:extLst>
          </p:cNvPr>
          <p:cNvSpPr/>
          <p:nvPr/>
        </p:nvSpPr>
        <p:spPr>
          <a:xfrm>
            <a:off x="4921438" y="4572000"/>
            <a:ext cx="4021667" cy="2031325"/>
          </a:xfrm>
          <a:prstGeom prst="rect">
            <a:avLst/>
          </a:prstGeom>
        </p:spPr>
        <p:txBody>
          <a:bodyPr wrap="square">
            <a:spAutoFit/>
          </a:bodyPr>
          <a:lstStyle/>
          <a:p>
            <a:r>
              <a:rPr lang="en-US" altLang="zh-TW" sz="1400" kern="100" dirty="0">
                <a:latin typeface="Times New Roman" panose="02020603050405020304" pitchFamily="18" charset="0"/>
                <a:cs typeface="Times New Roman" panose="02020603050405020304" pitchFamily="18" charset="0"/>
              </a:rPr>
              <a:t>Output</a:t>
            </a:r>
            <a:r>
              <a:rPr lang="en-US" altLang="zh-TW" sz="1200" kern="100" dirty="0">
                <a:latin typeface="Times New Roman" panose="02020603050405020304" pitchFamily="18" charset="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r>
              <a:rPr lang="en-US" altLang="zh-TW" sz="1400" kern="100" dirty="0">
                <a:latin typeface="Times New Roman" panose="02020603050405020304" pitchFamily="18" charset="0"/>
                <a:cs typeface="Times New Roman" panose="02020603050405020304" pitchFamily="18" charset="0"/>
              </a:rPr>
              <a:t>mark’s position: 5000</a:t>
            </a:r>
            <a:endParaRPr lang="zh-TW" altLang="zh-TW" sz="1200" kern="100" dirty="0">
              <a:latin typeface="Calibri" panose="020F0502020204030204" pitchFamily="34" charset="0"/>
              <a:cs typeface="Times New Roman" panose="02020603050405020304" pitchFamily="18" charset="0"/>
            </a:endParaRPr>
          </a:p>
          <a:p>
            <a:r>
              <a:rPr lang="en-US" altLang="zh-TW" sz="1400" kern="100" dirty="0">
                <a:latin typeface="Times New Roman" panose="02020603050405020304" pitchFamily="18" charset="0"/>
                <a:cs typeface="Times New Roman" panose="02020603050405020304" pitchFamily="18" charset="0"/>
              </a:rPr>
              <a:t>a1:50, a2:4000</a:t>
            </a:r>
            <a:endParaRPr lang="zh-TW" altLang="zh-TW" sz="1200" kern="100" dirty="0">
              <a:latin typeface="Calibri" panose="020F0502020204030204" pitchFamily="34" charset="0"/>
              <a:cs typeface="Times New Roman" panose="02020603050405020304" pitchFamily="18" charset="0"/>
            </a:endParaRPr>
          </a:p>
          <a:p>
            <a:r>
              <a:rPr lang="en-US" altLang="zh-TW" sz="1400" kern="100" dirty="0">
                <a:latin typeface="Times New Roman" panose="02020603050405020304" pitchFamily="18" charset="0"/>
                <a:cs typeface="Times New Roman" panose="02020603050405020304" pitchFamily="18" charset="0"/>
              </a:rPr>
              <a:t>b1:</a:t>
            </a:r>
            <a:r>
              <a:rPr lang="en-US" altLang="zh-TW" sz="1400" u="sng" kern="100" dirty="0">
                <a:latin typeface="Times New Roman" panose="02020603050405020304" pitchFamily="18" charset="0"/>
                <a:cs typeface="Times New Roman" panose="02020603050405020304" pitchFamily="18" charset="0"/>
              </a:rPr>
              <a:t>  (a)  </a:t>
            </a:r>
            <a:r>
              <a:rPr lang="en-US" altLang="zh-TW" sz="1400" kern="100" dirty="0">
                <a:latin typeface="Times New Roman" panose="02020603050405020304" pitchFamily="18" charset="0"/>
                <a:cs typeface="Times New Roman" panose="02020603050405020304" pitchFamily="18" charset="0"/>
              </a:rPr>
              <a:t>, b2:3000</a:t>
            </a:r>
            <a:endParaRPr lang="zh-TW" altLang="zh-TW" sz="1200" kern="100" dirty="0">
              <a:latin typeface="Calibri" panose="020F0502020204030204" pitchFamily="34" charset="0"/>
              <a:cs typeface="Times New Roman" panose="02020603050405020304" pitchFamily="18" charset="0"/>
            </a:endParaRPr>
          </a:p>
          <a:p>
            <a:r>
              <a:rPr lang="en-US" altLang="zh-TW" sz="1400" kern="100" dirty="0">
                <a:latin typeface="Times New Roman" panose="02020603050405020304" pitchFamily="18" charset="0"/>
                <a:cs typeface="Times New Roman" panose="02020603050405020304" pitchFamily="18" charset="0"/>
              </a:rPr>
              <a:t>c1:</a:t>
            </a:r>
            <a:r>
              <a:rPr lang="en-US" altLang="zh-TW" sz="1400" u="sng" kern="100" dirty="0">
                <a:latin typeface="Times New Roman" panose="02020603050405020304" pitchFamily="18" charset="0"/>
                <a:cs typeface="Times New Roman" panose="02020603050405020304" pitchFamily="18" charset="0"/>
              </a:rPr>
              <a:t>  (b)  </a:t>
            </a:r>
            <a:r>
              <a:rPr lang="en-US" altLang="zh-TW" sz="1400" kern="100" dirty="0">
                <a:latin typeface="Times New Roman" panose="02020603050405020304" pitchFamily="18" charset="0"/>
                <a:cs typeface="Times New Roman" panose="02020603050405020304" pitchFamily="18" charset="0"/>
              </a:rPr>
              <a:t>, c2:2000</a:t>
            </a:r>
            <a:endParaRPr lang="zh-TW" altLang="zh-TW" sz="1200" kern="100" dirty="0">
              <a:latin typeface="Calibri" panose="020F0502020204030204" pitchFamily="34" charset="0"/>
              <a:cs typeface="Times New Roman" panose="02020603050405020304" pitchFamily="18" charset="0"/>
            </a:endParaRPr>
          </a:p>
          <a:p>
            <a:r>
              <a:rPr lang="en-US" altLang="zh-TW" sz="1400" kern="100" dirty="0">
                <a:latin typeface="Times New Roman" panose="02020603050405020304" pitchFamily="18" charset="0"/>
                <a:cs typeface="Times New Roman" panose="02020603050405020304" pitchFamily="18" charset="0"/>
              </a:rPr>
              <a:t>d1:1000, d2:1008, d3:</a:t>
            </a:r>
            <a:r>
              <a:rPr lang="en-US" altLang="zh-TW" sz="1400" u="sng" kern="100" dirty="0">
                <a:latin typeface="Times New Roman" panose="02020603050405020304" pitchFamily="18" charset="0"/>
                <a:cs typeface="Times New Roman" panose="02020603050405020304" pitchFamily="18" charset="0"/>
              </a:rPr>
              <a:t>  (b)  </a:t>
            </a:r>
            <a:r>
              <a:rPr lang="en-US" altLang="zh-TW" sz="1400" kern="100" dirty="0">
                <a:latin typeface="Times New Roman" panose="02020603050405020304" pitchFamily="18" charset="0"/>
                <a:cs typeface="Times New Roman" panose="02020603050405020304" pitchFamily="18" charset="0"/>
              </a:rPr>
              <a:t>, d4:</a:t>
            </a:r>
            <a:r>
              <a:rPr lang="en-US" altLang="zh-TW" sz="1400" u="sng" kern="100" dirty="0">
                <a:latin typeface="Times New Roman" panose="02020603050405020304" pitchFamily="18" charset="0"/>
                <a:cs typeface="Times New Roman" panose="02020603050405020304" pitchFamily="18" charset="0"/>
              </a:rPr>
              <a:t>  (c)  </a:t>
            </a:r>
            <a:endParaRPr lang="zh-TW" altLang="zh-TW" sz="1200" kern="100" dirty="0">
              <a:latin typeface="Calibri" panose="020F0502020204030204" pitchFamily="34" charset="0"/>
              <a:cs typeface="Times New Roman" panose="02020603050405020304" pitchFamily="18" charset="0"/>
            </a:endParaRPr>
          </a:p>
          <a:p>
            <a:r>
              <a:rPr lang="en-US" altLang="zh-TW" sz="1400" kern="100" dirty="0">
                <a:latin typeface="Times New Roman" panose="02020603050405020304" pitchFamily="18" charset="0"/>
                <a:cs typeface="Times New Roman" panose="02020603050405020304" pitchFamily="18" charset="0"/>
              </a:rPr>
              <a:t>e1:</a:t>
            </a:r>
            <a:r>
              <a:rPr lang="en-US" altLang="zh-TW" sz="1400" u="sng" kern="100" dirty="0">
                <a:latin typeface="Times New Roman" panose="02020603050405020304" pitchFamily="18" charset="0"/>
                <a:cs typeface="Times New Roman" panose="02020603050405020304" pitchFamily="18" charset="0"/>
              </a:rPr>
              <a:t>  (d)  </a:t>
            </a:r>
            <a:r>
              <a:rPr lang="en-US" altLang="zh-TW" sz="1400" kern="100" dirty="0">
                <a:latin typeface="Times New Roman" panose="02020603050405020304" pitchFamily="18" charset="0"/>
                <a:cs typeface="Times New Roman" panose="02020603050405020304" pitchFamily="18" charset="0"/>
              </a:rPr>
              <a:t>, e2:500</a:t>
            </a:r>
            <a:endParaRPr lang="zh-TW" altLang="zh-TW" sz="1200" kern="100" dirty="0">
              <a:latin typeface="Calibri" panose="020F0502020204030204" pitchFamily="34" charset="0"/>
              <a:cs typeface="Times New Roman" panose="02020603050405020304" pitchFamily="18" charset="0"/>
            </a:endParaRPr>
          </a:p>
          <a:p>
            <a:r>
              <a:rPr lang="en-US" altLang="zh-TW" sz="1400" kern="100" dirty="0">
                <a:latin typeface="Times New Roman" panose="02020603050405020304" pitchFamily="18" charset="0"/>
                <a:cs typeface="Times New Roman" panose="02020603050405020304" pitchFamily="18" charset="0"/>
              </a:rPr>
              <a:t>f1:</a:t>
            </a:r>
            <a:r>
              <a:rPr lang="en-US" altLang="zh-TW" sz="1400" u="sng" kern="100" dirty="0">
                <a:latin typeface="Times New Roman" panose="02020603050405020304" pitchFamily="18" charset="0"/>
                <a:cs typeface="Times New Roman" panose="02020603050405020304" pitchFamily="18" charset="0"/>
              </a:rPr>
              <a:t>  (e)  </a:t>
            </a:r>
            <a:r>
              <a:rPr lang="en-US" altLang="zh-TW" sz="1400" kern="100" dirty="0">
                <a:latin typeface="Times New Roman" panose="02020603050405020304" pitchFamily="18" charset="0"/>
                <a:cs typeface="Times New Roman" panose="02020603050405020304" pitchFamily="18" charset="0"/>
              </a:rPr>
              <a:t>, f2:250</a:t>
            </a:r>
            <a:endParaRPr lang="zh-TW" altLang="zh-TW" sz="1200" kern="100" dirty="0">
              <a:latin typeface="Calibri" panose="020F0502020204030204" pitchFamily="34" charset="0"/>
              <a:cs typeface="Times New Roman" panose="02020603050405020304" pitchFamily="18" charset="0"/>
            </a:endParaRPr>
          </a:p>
          <a:p>
            <a:r>
              <a:rPr lang="en-US" altLang="zh-TW" sz="1400" dirty="0">
                <a:latin typeface="Times New Roman" panose="02020603050405020304" pitchFamily="18" charset="0"/>
              </a:rPr>
              <a:t>Ans: (a)</a:t>
            </a:r>
            <a:r>
              <a:rPr lang="en-US" altLang="zh-TW" sz="1400" u="sng" dirty="0">
                <a:latin typeface="Times New Roman" panose="02020603050405020304" pitchFamily="18" charset="0"/>
              </a:rPr>
              <a:t>  </a:t>
            </a:r>
            <a:r>
              <a:rPr lang="en-US" altLang="zh-TW" sz="1400" u="sng" dirty="0">
                <a:solidFill>
                  <a:srgbClr val="FF0000"/>
                </a:solidFill>
                <a:latin typeface="Times New Roman" panose="02020603050405020304" pitchFamily="18" charset="0"/>
              </a:rPr>
              <a:t>50</a:t>
            </a:r>
            <a:r>
              <a:rPr lang="en-US" altLang="zh-TW" sz="1400" u="sng" dirty="0">
                <a:latin typeface="Times New Roman" panose="02020603050405020304" pitchFamily="18" charset="0"/>
              </a:rPr>
              <a:t>  </a:t>
            </a:r>
            <a:r>
              <a:rPr lang="en-US" altLang="zh-TW" sz="1400" dirty="0">
                <a:latin typeface="Times New Roman" panose="02020603050405020304" pitchFamily="18" charset="0"/>
              </a:rPr>
              <a:t> (b)</a:t>
            </a:r>
            <a:r>
              <a:rPr lang="en-US" altLang="zh-TW" sz="1400" u="sng" dirty="0">
                <a:latin typeface="Times New Roman" panose="02020603050405020304" pitchFamily="18" charset="0"/>
              </a:rPr>
              <a:t>  </a:t>
            </a:r>
            <a:r>
              <a:rPr lang="en-US" altLang="zh-TW" sz="1400" u="sng" dirty="0">
                <a:solidFill>
                  <a:srgbClr val="FF0000"/>
                </a:solidFill>
                <a:latin typeface="Times New Roman" panose="02020603050405020304" pitchFamily="18" charset="0"/>
              </a:rPr>
              <a:t>3960</a:t>
            </a:r>
            <a:r>
              <a:rPr lang="en-US" altLang="zh-TW" sz="1400" u="sng" dirty="0">
                <a:latin typeface="Times New Roman" panose="02020603050405020304" pitchFamily="18" charset="0"/>
              </a:rPr>
              <a:t> </a:t>
            </a:r>
            <a:r>
              <a:rPr lang="en-US" altLang="zh-TW" sz="1400" dirty="0">
                <a:latin typeface="Times New Roman" panose="02020603050405020304" pitchFamily="18" charset="0"/>
              </a:rPr>
              <a:t> (c)</a:t>
            </a:r>
            <a:r>
              <a:rPr lang="en-US" altLang="zh-TW" sz="1400" u="sng" dirty="0">
                <a:latin typeface="Times New Roman" panose="02020603050405020304" pitchFamily="18" charset="0"/>
              </a:rPr>
              <a:t> </a:t>
            </a:r>
            <a:r>
              <a:rPr lang="en-US" altLang="zh-TW" sz="1400" u="sng" dirty="0">
                <a:solidFill>
                  <a:srgbClr val="FF0000"/>
                </a:solidFill>
                <a:latin typeface="Times New Roman" panose="02020603050405020304" pitchFamily="18" charset="0"/>
              </a:rPr>
              <a:t>1000</a:t>
            </a:r>
            <a:r>
              <a:rPr lang="en-US" altLang="zh-TW" sz="1400" u="sng" dirty="0">
                <a:latin typeface="Times New Roman" panose="02020603050405020304" pitchFamily="18" charset="0"/>
              </a:rPr>
              <a:t>  </a:t>
            </a:r>
            <a:r>
              <a:rPr lang="en-US" altLang="zh-TW" sz="1400" dirty="0">
                <a:latin typeface="Times New Roman" panose="02020603050405020304" pitchFamily="18" charset="0"/>
              </a:rPr>
              <a:t> (d)</a:t>
            </a:r>
            <a:r>
              <a:rPr lang="en-US" altLang="zh-TW" sz="1400" u="sng" dirty="0">
                <a:latin typeface="Times New Roman" panose="02020603050405020304" pitchFamily="18" charset="0"/>
              </a:rPr>
              <a:t>  </a:t>
            </a:r>
            <a:r>
              <a:rPr lang="en-US" altLang="zh-TW" sz="1400" u="sng" dirty="0">
                <a:solidFill>
                  <a:srgbClr val="FF0000"/>
                </a:solidFill>
                <a:latin typeface="Times New Roman" panose="02020603050405020304" pitchFamily="18" charset="0"/>
              </a:rPr>
              <a:t>5032</a:t>
            </a:r>
            <a:r>
              <a:rPr lang="en-US" altLang="zh-TW" sz="1400" u="sng" dirty="0">
                <a:latin typeface="Times New Roman" panose="02020603050405020304" pitchFamily="18" charset="0"/>
              </a:rPr>
              <a:t> </a:t>
            </a:r>
            <a:r>
              <a:rPr lang="en-US" altLang="zh-TW" sz="1400" dirty="0">
                <a:latin typeface="Times New Roman" panose="02020603050405020304" pitchFamily="18" charset="0"/>
              </a:rPr>
              <a:t> (e)</a:t>
            </a:r>
            <a:r>
              <a:rPr lang="en-US" altLang="zh-TW" sz="1400" u="sng" dirty="0">
                <a:latin typeface="Times New Roman" panose="02020603050405020304" pitchFamily="18" charset="0"/>
              </a:rPr>
              <a:t>  </a:t>
            </a:r>
            <a:r>
              <a:rPr lang="en-US" altLang="zh-TW" sz="1400" u="sng" dirty="0">
                <a:solidFill>
                  <a:srgbClr val="FF0000"/>
                </a:solidFill>
                <a:latin typeface="Times New Roman" panose="02020603050405020304" pitchFamily="18" charset="0"/>
              </a:rPr>
              <a:t>17</a:t>
            </a:r>
            <a:r>
              <a:rPr lang="en-US" altLang="zh-TW" sz="1400" u="sng" dirty="0">
                <a:latin typeface="Times New Roman" panose="02020603050405020304" pitchFamily="18" charset="0"/>
              </a:rPr>
              <a:t> </a:t>
            </a:r>
            <a:endParaRPr lang="zh-TW" altLang="en-US" sz="1400" dirty="0"/>
          </a:p>
        </p:txBody>
      </p:sp>
    </p:spTree>
    <p:extLst>
      <p:ext uri="{BB962C8B-B14F-4D97-AF65-F5344CB8AC3E}">
        <p14:creationId xmlns:p14="http://schemas.microsoft.com/office/powerpoint/2010/main" val="842384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a:t>
            </a:r>
            <a:endParaRPr lang="zh-TW" altLang="en-US" dirty="0"/>
          </a:p>
        </p:txBody>
      </p:sp>
      <p:sp>
        <p:nvSpPr>
          <p:cNvPr id="3" name="內容版面配置區 2"/>
          <p:cNvSpPr>
            <a:spLocks noGrp="1"/>
          </p:cNvSpPr>
          <p:nvPr>
            <p:ph idx="1"/>
          </p:nvPr>
        </p:nvSpPr>
        <p:spPr>
          <a:xfrm>
            <a:off x="628650" y="1558925"/>
            <a:ext cx="7886700" cy="4351338"/>
          </a:xfrm>
        </p:spPr>
        <p:txBody>
          <a:bodyPr/>
          <a:lstStyle/>
          <a:p>
            <a:r>
              <a:rPr lang="en-US" altLang="zh-TW" dirty="0"/>
              <a:t>(D)</a:t>
            </a:r>
            <a:endParaRPr lang="zh-TW" altLang="en-US" dirty="0"/>
          </a:p>
        </p:txBody>
      </p:sp>
      <p:grpSp>
        <p:nvGrpSpPr>
          <p:cNvPr id="4" name="群組 3"/>
          <p:cNvGrpSpPr/>
          <p:nvPr/>
        </p:nvGrpSpPr>
        <p:grpSpPr>
          <a:xfrm rot="5400000">
            <a:off x="2510157" y="2077491"/>
            <a:ext cx="1186856" cy="586740"/>
            <a:chOff x="2743200" y="1005840"/>
            <a:chExt cx="2139645" cy="845820"/>
          </a:xfrm>
        </p:grpSpPr>
        <p:sp>
          <p:nvSpPr>
            <p:cNvPr id="5" name="矩形 4"/>
            <p:cNvSpPr/>
            <p:nvPr/>
          </p:nvSpPr>
          <p:spPr>
            <a:xfrm>
              <a:off x="2743200" y="1005840"/>
              <a:ext cx="2139645" cy="8458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5" idx="0"/>
              <a:endCxn id="5" idx="2"/>
            </p:cNvCxnSpPr>
            <p:nvPr/>
          </p:nvCxnSpPr>
          <p:spPr>
            <a:xfrm>
              <a:off x="3813023" y="1005840"/>
              <a:ext cx="0" cy="8458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3287591" y="1005840"/>
              <a:ext cx="0" cy="8458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4377251" y="1005840"/>
              <a:ext cx="0" cy="8458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群組 15"/>
          <p:cNvGrpSpPr/>
          <p:nvPr/>
        </p:nvGrpSpPr>
        <p:grpSpPr>
          <a:xfrm>
            <a:off x="3538221" y="1805631"/>
            <a:ext cx="1859280" cy="1136161"/>
            <a:chOff x="3520440" y="1788975"/>
            <a:chExt cx="2525735" cy="1637202"/>
          </a:xfrm>
        </p:grpSpPr>
        <p:sp>
          <p:nvSpPr>
            <p:cNvPr id="13" name="右大括弧 12"/>
            <p:cNvSpPr/>
            <p:nvPr/>
          </p:nvSpPr>
          <p:spPr>
            <a:xfrm>
              <a:off x="3520440" y="1788975"/>
              <a:ext cx="495300" cy="1637202"/>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5" name="文字方塊 14"/>
            <p:cNvSpPr txBox="1"/>
            <p:nvPr/>
          </p:nvSpPr>
          <p:spPr>
            <a:xfrm>
              <a:off x="4080215" y="2422910"/>
              <a:ext cx="1965960" cy="369332"/>
            </a:xfrm>
            <a:prstGeom prst="rect">
              <a:avLst/>
            </a:prstGeom>
            <a:noFill/>
          </p:spPr>
          <p:txBody>
            <a:bodyPr wrap="square" rtlCol="0">
              <a:spAutoFit/>
            </a:bodyPr>
            <a:lstStyle/>
            <a:p>
              <a:r>
                <a:rPr lang="en-US" altLang="zh-TW" dirty="0"/>
                <a:t>4*4 = 16</a:t>
              </a:r>
              <a:endParaRPr lang="zh-TW" altLang="en-US" dirty="0"/>
            </a:p>
          </p:txBody>
        </p:sp>
      </p:grpSp>
      <p:grpSp>
        <p:nvGrpSpPr>
          <p:cNvPr id="27" name="群組 26"/>
          <p:cNvGrpSpPr/>
          <p:nvPr/>
        </p:nvGrpSpPr>
        <p:grpSpPr>
          <a:xfrm rot="5400000">
            <a:off x="2515237" y="3354749"/>
            <a:ext cx="1186856" cy="586740"/>
            <a:chOff x="2743200" y="1005840"/>
            <a:chExt cx="2139645" cy="845820"/>
          </a:xfrm>
        </p:grpSpPr>
        <p:sp>
          <p:nvSpPr>
            <p:cNvPr id="28" name="矩形 27"/>
            <p:cNvSpPr/>
            <p:nvPr/>
          </p:nvSpPr>
          <p:spPr>
            <a:xfrm>
              <a:off x="2743200" y="1005840"/>
              <a:ext cx="2139645" cy="8458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9" name="直線接點 28"/>
            <p:cNvCxnSpPr>
              <a:stCxn id="28" idx="0"/>
              <a:endCxn id="28" idx="2"/>
            </p:cNvCxnSpPr>
            <p:nvPr/>
          </p:nvCxnSpPr>
          <p:spPr>
            <a:xfrm>
              <a:off x="3813023" y="1005840"/>
              <a:ext cx="0" cy="8458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a:off x="3287591" y="1005840"/>
              <a:ext cx="0" cy="8458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a:off x="4377251" y="1005840"/>
              <a:ext cx="0" cy="8458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群組 31"/>
          <p:cNvGrpSpPr/>
          <p:nvPr/>
        </p:nvGrpSpPr>
        <p:grpSpPr>
          <a:xfrm>
            <a:off x="1580949" y="2775051"/>
            <a:ext cx="1164791" cy="553998"/>
            <a:chOff x="2569009" y="1025266"/>
            <a:chExt cx="1164791" cy="553998"/>
          </a:xfrm>
        </p:grpSpPr>
        <p:sp>
          <p:nvSpPr>
            <p:cNvPr id="33" name="向右箭號 32"/>
            <p:cNvSpPr/>
            <p:nvPr/>
          </p:nvSpPr>
          <p:spPr>
            <a:xfrm>
              <a:off x="3131820" y="1192137"/>
              <a:ext cx="601980" cy="289567"/>
            </a:xfrm>
            <a:prstGeom prst="rightArrow">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文字方塊 33"/>
            <p:cNvSpPr txBox="1"/>
            <p:nvPr/>
          </p:nvSpPr>
          <p:spPr>
            <a:xfrm rot="16200000">
              <a:off x="2593054" y="1001221"/>
              <a:ext cx="553998" cy="602088"/>
            </a:xfrm>
            <a:prstGeom prst="rect">
              <a:avLst/>
            </a:prstGeom>
            <a:noFill/>
          </p:spPr>
          <p:txBody>
            <a:bodyPr vert="eaVert" wrap="none" rtlCol="0">
              <a:spAutoFit/>
            </a:bodyPr>
            <a:lstStyle/>
            <a:p>
              <a:r>
                <a:rPr lang="en-US" altLang="zh-TW" sz="2400" b="1" dirty="0"/>
                <a:t>e[1]</a:t>
              </a:r>
              <a:endParaRPr lang="zh-TW" altLang="en-US" sz="2400" b="1" dirty="0"/>
            </a:p>
          </p:txBody>
        </p:sp>
      </p:grpSp>
      <p:grpSp>
        <p:nvGrpSpPr>
          <p:cNvPr id="35" name="群組 34"/>
          <p:cNvGrpSpPr/>
          <p:nvPr/>
        </p:nvGrpSpPr>
        <p:grpSpPr>
          <a:xfrm>
            <a:off x="1580949" y="4019080"/>
            <a:ext cx="1164791" cy="553998"/>
            <a:chOff x="2569009" y="1025266"/>
            <a:chExt cx="1164791" cy="553998"/>
          </a:xfrm>
        </p:grpSpPr>
        <p:sp>
          <p:nvSpPr>
            <p:cNvPr id="36" name="向右箭號 35"/>
            <p:cNvSpPr/>
            <p:nvPr/>
          </p:nvSpPr>
          <p:spPr>
            <a:xfrm>
              <a:off x="3131820" y="1192137"/>
              <a:ext cx="601980" cy="289567"/>
            </a:xfrm>
            <a:prstGeom prst="rightArrow">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文字方塊 36"/>
            <p:cNvSpPr txBox="1"/>
            <p:nvPr/>
          </p:nvSpPr>
          <p:spPr>
            <a:xfrm rot="16200000">
              <a:off x="2593054" y="1001221"/>
              <a:ext cx="553998" cy="602088"/>
            </a:xfrm>
            <a:prstGeom prst="rect">
              <a:avLst/>
            </a:prstGeom>
            <a:noFill/>
          </p:spPr>
          <p:txBody>
            <a:bodyPr vert="eaVert" wrap="none" rtlCol="0">
              <a:spAutoFit/>
            </a:bodyPr>
            <a:lstStyle/>
            <a:p>
              <a:r>
                <a:rPr lang="en-US" altLang="zh-TW" sz="2400" b="1" dirty="0"/>
                <a:t>e[2]</a:t>
              </a:r>
              <a:endParaRPr lang="zh-TW" altLang="en-US" sz="2400" b="1" dirty="0"/>
            </a:p>
          </p:txBody>
        </p:sp>
      </p:grpSp>
      <p:grpSp>
        <p:nvGrpSpPr>
          <p:cNvPr id="38" name="群組 37"/>
          <p:cNvGrpSpPr/>
          <p:nvPr/>
        </p:nvGrpSpPr>
        <p:grpSpPr>
          <a:xfrm rot="5400000">
            <a:off x="2515237" y="4680382"/>
            <a:ext cx="1186856" cy="586740"/>
            <a:chOff x="2743200" y="1005840"/>
            <a:chExt cx="2139645" cy="845820"/>
          </a:xfrm>
        </p:grpSpPr>
        <p:sp>
          <p:nvSpPr>
            <p:cNvPr id="39" name="矩形 38"/>
            <p:cNvSpPr/>
            <p:nvPr/>
          </p:nvSpPr>
          <p:spPr>
            <a:xfrm>
              <a:off x="2743200" y="1005840"/>
              <a:ext cx="2139645" cy="8458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0" name="直線接點 39"/>
            <p:cNvCxnSpPr>
              <a:stCxn id="39" idx="0"/>
              <a:endCxn id="39" idx="2"/>
            </p:cNvCxnSpPr>
            <p:nvPr/>
          </p:nvCxnSpPr>
          <p:spPr>
            <a:xfrm>
              <a:off x="3813023" y="1005840"/>
              <a:ext cx="0" cy="8458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a:off x="3287591" y="1005840"/>
              <a:ext cx="0" cy="8458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a:xfrm>
              <a:off x="4377251" y="1005840"/>
              <a:ext cx="0" cy="8458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 name="群組 43"/>
          <p:cNvGrpSpPr/>
          <p:nvPr/>
        </p:nvGrpSpPr>
        <p:grpSpPr>
          <a:xfrm>
            <a:off x="1391791" y="1521095"/>
            <a:ext cx="1503938" cy="738664"/>
            <a:chOff x="1391791" y="1521095"/>
            <a:chExt cx="1503938" cy="738664"/>
          </a:xfrm>
        </p:grpSpPr>
        <p:grpSp>
          <p:nvGrpSpPr>
            <p:cNvPr id="9" name="群組 8"/>
            <p:cNvGrpSpPr/>
            <p:nvPr/>
          </p:nvGrpSpPr>
          <p:grpSpPr>
            <a:xfrm>
              <a:off x="1844940" y="1521095"/>
              <a:ext cx="900800" cy="553998"/>
              <a:chOff x="2833000" y="1027907"/>
              <a:chExt cx="900800" cy="553998"/>
            </a:xfrm>
          </p:grpSpPr>
          <p:sp>
            <p:nvSpPr>
              <p:cNvPr id="10" name="向右箭號 9"/>
              <p:cNvSpPr/>
              <p:nvPr/>
            </p:nvSpPr>
            <p:spPr>
              <a:xfrm>
                <a:off x="3131820" y="1192137"/>
                <a:ext cx="601980" cy="289567"/>
              </a:xfrm>
              <a:prstGeom prst="rightArrow">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rot="16200000">
                <a:off x="2679914" y="1180993"/>
                <a:ext cx="553998" cy="247825"/>
              </a:xfrm>
              <a:prstGeom prst="rect">
                <a:avLst/>
              </a:prstGeom>
              <a:noFill/>
            </p:spPr>
            <p:txBody>
              <a:bodyPr vert="eaVert" wrap="none" rtlCol="0">
                <a:spAutoFit/>
              </a:bodyPr>
              <a:lstStyle/>
              <a:p>
                <a:r>
                  <a:rPr lang="en-US" altLang="zh-TW" sz="2400" b="1" dirty="0"/>
                  <a:t>e</a:t>
                </a:r>
                <a:endParaRPr lang="zh-TW" altLang="en-US" sz="2400" b="1" dirty="0"/>
              </a:p>
            </p:txBody>
          </p:sp>
        </p:grpSp>
        <p:sp>
          <p:nvSpPr>
            <p:cNvPr id="43" name="文字方塊 42"/>
            <p:cNvSpPr txBox="1"/>
            <p:nvPr/>
          </p:nvSpPr>
          <p:spPr>
            <a:xfrm>
              <a:off x="1391791" y="1890427"/>
              <a:ext cx="1503938" cy="369332"/>
            </a:xfrm>
            <a:prstGeom prst="rect">
              <a:avLst/>
            </a:prstGeom>
            <a:noFill/>
          </p:spPr>
          <p:txBody>
            <a:bodyPr wrap="none" rtlCol="0">
              <a:spAutoFit/>
            </a:bodyPr>
            <a:lstStyle/>
            <a:p>
              <a:r>
                <a:rPr lang="en-US" altLang="zh-TW" dirty="0"/>
                <a:t>(=mark=5000)</a:t>
              </a:r>
              <a:endParaRPr lang="zh-TW" altLang="en-US" dirty="0"/>
            </a:p>
          </p:txBody>
        </p:sp>
      </p:grpSp>
    </p:spTree>
    <p:extLst>
      <p:ext uri="{BB962C8B-B14F-4D97-AF65-F5344CB8AC3E}">
        <p14:creationId xmlns:p14="http://schemas.microsoft.com/office/powerpoint/2010/main" val="3984173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4"/>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2"/>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常見程式錯誤</a:t>
            </a:r>
          </a:p>
        </p:txBody>
      </p:sp>
      <p:sp>
        <p:nvSpPr>
          <p:cNvPr id="3" name="內容版面配置區 2"/>
          <p:cNvSpPr>
            <a:spLocks noGrp="1"/>
          </p:cNvSpPr>
          <p:nvPr>
            <p:ph idx="1"/>
          </p:nvPr>
        </p:nvSpPr>
        <p:spPr>
          <a:xfrm>
            <a:off x="180238" y="1825625"/>
            <a:ext cx="8761535" cy="4351338"/>
          </a:xfrm>
        </p:spPr>
        <p:txBody>
          <a:bodyPr>
            <a:normAutofit/>
          </a:bodyPr>
          <a:lstStyle/>
          <a:p>
            <a:r>
              <a:rPr lang="zh-TW" altLang="en-US" sz="2400" dirty="0">
                <a:latin typeface="微軟正黑體" panose="020B0604030504040204" pitchFamily="34" charset="-120"/>
                <a:ea typeface="微軟正黑體" panose="020B0604030504040204" pitchFamily="34" charset="-120"/>
              </a:rPr>
              <a:t>沒有看好題目的</a:t>
            </a:r>
            <a:r>
              <a:rPr lang="en-US" altLang="zh-TW" sz="2400" dirty="0">
                <a:latin typeface="微軟正黑體" panose="020B0604030504040204" pitchFamily="34" charset="-120"/>
                <a:ea typeface="微軟正黑體" panose="020B0604030504040204" pitchFamily="34" charset="-120"/>
              </a:rPr>
              <a:t>function</a:t>
            </a:r>
            <a:r>
              <a:rPr lang="zh-TW" altLang="en-US" sz="2400" dirty="0">
                <a:latin typeface="微軟正黑體" panose="020B0604030504040204" pitchFamily="34" charset="-120"/>
                <a:ea typeface="微軟正黑體" panose="020B0604030504040204" pitchFamily="34" charset="-120"/>
              </a:rPr>
              <a:t>需要的</a:t>
            </a:r>
            <a:r>
              <a:rPr lang="en-US" altLang="zh-TW" sz="2400" dirty="0" err="1">
                <a:latin typeface="微軟正黑體" panose="020B0604030504040204" pitchFamily="34" charset="-120"/>
                <a:ea typeface="微軟正黑體" panose="020B0604030504040204" pitchFamily="34" charset="-120"/>
              </a:rPr>
              <a:t>return&amp;parameter</a:t>
            </a:r>
            <a:r>
              <a:rPr lang="zh-TW" altLang="en-US" sz="2400" dirty="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a:p>
            <a:endParaRPr lang="en-US" altLang="zh-TW" sz="2400" dirty="0">
              <a:latin typeface="微軟正黑體" panose="020B0604030504040204" pitchFamily="34" charset="-120"/>
              <a:ea typeface="微軟正黑體" panose="020B0604030504040204" pitchFamily="34" charset="-120"/>
            </a:endParaRPr>
          </a:p>
          <a:p>
            <a:r>
              <a:rPr lang="zh-TW" altLang="en-US" sz="2400" dirty="0">
                <a:latin typeface="微軟正黑體" panose="020B0604030504040204" pitchFamily="34" charset="-120"/>
                <a:ea typeface="微軟正黑體" panose="020B0604030504040204" pitchFamily="34" charset="-120"/>
              </a:rPr>
              <a:t>將</a:t>
            </a:r>
            <a:r>
              <a:rPr lang="en-US" altLang="zh-TW" sz="2400" dirty="0" err="1">
                <a:latin typeface="微軟正黑體" panose="020B0604030504040204" pitchFamily="34" charset="-120"/>
                <a:ea typeface="微軟正黑體" panose="020B0604030504040204" pitchFamily="34" charset="-120"/>
              </a:rPr>
              <a:t>malloc</a:t>
            </a:r>
            <a:r>
              <a:rPr lang="zh-TW" altLang="en-US" sz="2400" dirty="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assign </a:t>
            </a:r>
            <a:r>
              <a:rPr lang="zh-TW" altLang="en-US" sz="2400" dirty="0">
                <a:latin typeface="微軟正黑體" panose="020B0604030504040204" pitchFamily="34" charset="-120"/>
                <a:ea typeface="微軟正黑體" panose="020B0604030504040204" pitchFamily="34" charset="-120"/>
              </a:rPr>
              <a:t>給</a:t>
            </a:r>
            <a:r>
              <a:rPr lang="en-US" altLang="zh-TW" sz="2400" dirty="0">
                <a:latin typeface="微軟正黑體" panose="020B0604030504040204" pitchFamily="34" charset="-120"/>
                <a:ea typeface="微軟正黑體" panose="020B0604030504040204" pitchFamily="34" charset="-120"/>
              </a:rPr>
              <a:t> struct</a:t>
            </a:r>
            <a:r>
              <a:rPr lang="zh-TW" altLang="en-US" sz="2400" dirty="0">
                <a:latin typeface="微軟正黑體" panose="020B0604030504040204" pitchFamily="34" charset="-120"/>
                <a:ea typeface="微軟正黑體" panose="020B0604030504040204" pitchFamily="34" charset="-120"/>
              </a:rPr>
              <a:t>，</a:t>
            </a:r>
            <a:r>
              <a:rPr lang="en-US" altLang="zh-TW" sz="2400" dirty="0">
                <a:latin typeface="微軟正黑體" panose="020B0604030504040204" pitchFamily="34" charset="-120"/>
                <a:ea typeface="微軟正黑體" panose="020B0604030504040204" pitchFamily="34" charset="-120"/>
              </a:rPr>
              <a:t>malloc</a:t>
            </a:r>
            <a:r>
              <a:rPr lang="zh-TW" altLang="en-US" sz="2400" dirty="0">
                <a:latin typeface="微軟正黑體" panose="020B0604030504040204" pitchFamily="34" charset="-120"/>
                <a:ea typeface="微軟正黑體" panose="020B0604030504040204" pitchFamily="34" charset="-120"/>
              </a:rPr>
              <a:t>只能</a:t>
            </a:r>
            <a:r>
              <a:rPr lang="en-US" altLang="zh-TW" sz="2400" dirty="0">
                <a:latin typeface="微軟正黑體" panose="020B0604030504040204" pitchFamily="34" charset="-120"/>
                <a:ea typeface="微軟正黑體" panose="020B0604030504040204" pitchFamily="34" charset="-120"/>
              </a:rPr>
              <a:t>assign</a:t>
            </a:r>
            <a:r>
              <a:rPr lang="zh-TW" altLang="en-US" sz="2400" dirty="0">
                <a:latin typeface="微軟正黑體" panose="020B0604030504040204" pitchFamily="34" charset="-120"/>
                <a:ea typeface="微軟正黑體" panose="020B0604030504040204" pitchFamily="34" charset="-120"/>
              </a:rPr>
              <a:t>給</a:t>
            </a:r>
            <a:r>
              <a:rPr lang="en-US" altLang="zh-TW" sz="2400" dirty="0">
                <a:latin typeface="微軟正黑體" panose="020B0604030504040204" pitchFamily="34" charset="-120"/>
                <a:ea typeface="微軟正黑體" panose="020B0604030504040204" pitchFamily="34" charset="-120"/>
              </a:rPr>
              <a:t>pointer.</a:t>
            </a:r>
          </a:p>
          <a:p>
            <a:pPr marL="0" indent="0">
              <a:buNone/>
            </a:pPr>
            <a:endParaRPr lang="en-US" altLang="zh-TW" sz="2400" dirty="0">
              <a:latin typeface="微軟正黑體" panose="020B0604030504040204" pitchFamily="34" charset="-120"/>
              <a:ea typeface="微軟正黑體" panose="020B0604030504040204" pitchFamily="34" charset="-120"/>
            </a:endParaRPr>
          </a:p>
          <a:p>
            <a:r>
              <a:rPr lang="en-US" altLang="zh-TW" sz="2400" dirty="0" err="1">
                <a:latin typeface="微軟正黑體" panose="020B0604030504040204" pitchFamily="34" charset="-120"/>
                <a:ea typeface="微軟正黑體" panose="020B0604030504040204" pitchFamily="34" charset="-120"/>
              </a:rPr>
              <a:t>LinkList</a:t>
            </a:r>
            <a:r>
              <a:rPr lang="zh-TW" altLang="en-US" sz="2400" dirty="0">
                <a:latin typeface="微軟正黑體" panose="020B0604030504040204" pitchFamily="34" charset="-120"/>
                <a:ea typeface="微軟正黑體" panose="020B0604030504040204" pitchFamily="34" charset="-120"/>
              </a:rPr>
              <a:t>的</a:t>
            </a:r>
            <a:r>
              <a:rPr lang="en-US" altLang="zh-TW" sz="2400" dirty="0">
                <a:latin typeface="微軟正黑體" panose="020B0604030504040204" pitchFamily="34" charset="-120"/>
                <a:ea typeface="微軟正黑體" panose="020B0604030504040204" pitchFamily="34" charset="-120"/>
              </a:rPr>
              <a:t>tail</a:t>
            </a:r>
            <a:r>
              <a:rPr lang="zh-TW" altLang="en-US" sz="2400" dirty="0">
                <a:latin typeface="微軟正黑體" panose="020B0604030504040204" pitchFamily="34" charset="-120"/>
                <a:ea typeface="微軟正黑體" panose="020B0604030504040204" pitchFamily="34" charset="-120"/>
              </a:rPr>
              <a:t>沒有接地</a:t>
            </a:r>
            <a:r>
              <a:rPr lang="en-US" altLang="zh-TW" sz="2400" dirty="0">
                <a:latin typeface="微軟正黑體" panose="020B0604030504040204" pitchFamily="34" charset="-120"/>
                <a:ea typeface="微軟正黑體" panose="020B0604030504040204" pitchFamily="34" charset="-120"/>
              </a:rPr>
              <a:t>(assign NULL)</a:t>
            </a:r>
            <a:r>
              <a:rPr lang="zh-TW" altLang="en-US" sz="2400" dirty="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a:p>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306935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6ACB24-E78B-5340-8B21-6BAC67247B28}"/>
              </a:ext>
            </a:extLst>
          </p:cNvPr>
          <p:cNvSpPr>
            <a:spLocks noGrp="1"/>
          </p:cNvSpPr>
          <p:nvPr>
            <p:ph type="title"/>
          </p:nvPr>
        </p:nvSpPr>
        <p:spPr/>
        <p:txBody>
          <a:bodyPr/>
          <a:lstStyle/>
          <a:p>
            <a:r>
              <a:rPr kumimoji="1" lang="en-US" altLang="zh-TW" dirty="0"/>
              <a:t>1102</a:t>
            </a:r>
            <a:r>
              <a:rPr kumimoji="1" lang="zh-TW" altLang="en-US" dirty="0"/>
              <a:t>更新</a:t>
            </a:r>
          </a:p>
        </p:txBody>
      </p:sp>
      <p:sp>
        <p:nvSpPr>
          <p:cNvPr id="3" name="內容版面配置區 2">
            <a:extLst>
              <a:ext uri="{FF2B5EF4-FFF2-40B4-BE49-F238E27FC236}">
                <a16:creationId xmlns:a16="http://schemas.microsoft.com/office/drawing/2014/main" id="{948C3B78-A626-6D4A-B063-3B4C00CCF586}"/>
              </a:ext>
            </a:extLst>
          </p:cNvPr>
          <p:cNvSpPr>
            <a:spLocks noGrp="1"/>
          </p:cNvSpPr>
          <p:nvPr>
            <p:ph idx="1"/>
          </p:nvPr>
        </p:nvSpPr>
        <p:spPr>
          <a:xfrm>
            <a:off x="628650" y="1690689"/>
            <a:ext cx="7886700" cy="4351338"/>
          </a:xfrm>
        </p:spPr>
        <p:txBody>
          <a:bodyPr>
            <a:normAutofit/>
          </a:bodyPr>
          <a:lstStyle/>
          <a:p>
            <a:r>
              <a:rPr kumimoji="1" lang="zh-TW" altLang="en-US" sz="2400" dirty="0"/>
              <a:t>由於</a:t>
            </a:r>
            <a:r>
              <a:rPr kumimoji="1" lang="en-US" altLang="zh-TW" sz="2400" dirty="0"/>
              <a:t>c</a:t>
            </a:r>
            <a:r>
              <a:rPr kumimoji="1" lang="zh-TW" altLang="en-US" sz="2400" dirty="0"/>
              <a:t>只有</a:t>
            </a:r>
            <a:r>
              <a:rPr kumimoji="1" lang="en-US" altLang="zh-TW" sz="2400" dirty="0"/>
              <a:t>call by value</a:t>
            </a:r>
            <a:r>
              <a:rPr kumimoji="1" lang="zh-TW" altLang="en-US" sz="2400" dirty="0"/>
              <a:t>，上次說的移動</a:t>
            </a:r>
            <a:r>
              <a:rPr kumimoji="1" lang="en-US" altLang="zh-TW" sz="2400" dirty="0"/>
              <a:t>head</a:t>
            </a:r>
            <a:r>
              <a:rPr kumimoji="1" lang="zh-TW" altLang="en-US" sz="2400" dirty="0"/>
              <a:t>位置</a:t>
            </a:r>
            <a:r>
              <a:rPr kumimoji="1" lang="en-US" altLang="zh-TW" sz="2400" dirty="0"/>
              <a:t>(ex. head = head-&gt;next)</a:t>
            </a:r>
            <a:r>
              <a:rPr kumimoji="1" lang="zh-TW" altLang="en-US" sz="2400" dirty="0"/>
              <a:t>並不會更改原本引數指標所指向的位置。</a:t>
            </a:r>
            <a:endParaRPr kumimoji="1" lang="en-US" altLang="zh-TW" sz="2400" dirty="0"/>
          </a:p>
          <a:p>
            <a:r>
              <a:rPr kumimoji="1" lang="zh-TW" altLang="en-US" sz="2400" dirty="0"/>
              <a:t>在傳入</a:t>
            </a:r>
            <a:r>
              <a:rPr kumimoji="1" lang="en-US" altLang="zh-TW" sz="2400" dirty="0"/>
              <a:t>function</a:t>
            </a:r>
            <a:r>
              <a:rPr kumimoji="1" lang="zh-TW" altLang="en-US" sz="2400" dirty="0"/>
              <a:t>時，系統會新增一份指標，並複製引數的位址給他。</a:t>
            </a:r>
            <a:endParaRPr kumimoji="1" lang="en-US" altLang="zh-TW" sz="2400" dirty="0"/>
          </a:p>
        </p:txBody>
      </p:sp>
      <p:grpSp>
        <p:nvGrpSpPr>
          <p:cNvPr id="12" name="群組 11">
            <a:extLst>
              <a:ext uri="{FF2B5EF4-FFF2-40B4-BE49-F238E27FC236}">
                <a16:creationId xmlns:a16="http://schemas.microsoft.com/office/drawing/2014/main" id="{C69D5983-BEC5-1643-AB91-C131E333D44E}"/>
              </a:ext>
            </a:extLst>
          </p:cNvPr>
          <p:cNvGrpSpPr/>
          <p:nvPr/>
        </p:nvGrpSpPr>
        <p:grpSpPr>
          <a:xfrm>
            <a:off x="1409993" y="4614039"/>
            <a:ext cx="1062681" cy="468804"/>
            <a:chOff x="1318054" y="3205272"/>
            <a:chExt cx="1062681" cy="468804"/>
          </a:xfrm>
        </p:grpSpPr>
        <p:sp>
          <p:nvSpPr>
            <p:cNvPr id="6" name="矩形 5">
              <a:extLst>
                <a:ext uri="{FF2B5EF4-FFF2-40B4-BE49-F238E27FC236}">
                  <a16:creationId xmlns:a16="http://schemas.microsoft.com/office/drawing/2014/main" id="{F9F6BAA7-E70C-0E47-A9DA-68FA049C6625}"/>
                </a:ext>
              </a:extLst>
            </p:cNvPr>
            <p:cNvSpPr/>
            <p:nvPr/>
          </p:nvSpPr>
          <p:spPr>
            <a:xfrm>
              <a:off x="1318054" y="3205272"/>
              <a:ext cx="1062681" cy="4688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cxnSp>
          <p:nvCxnSpPr>
            <p:cNvPr id="8" name="直線接點 7">
              <a:extLst>
                <a:ext uri="{FF2B5EF4-FFF2-40B4-BE49-F238E27FC236}">
                  <a16:creationId xmlns:a16="http://schemas.microsoft.com/office/drawing/2014/main" id="{2906C84B-8779-B449-A11A-BE1B73099B17}"/>
                </a:ext>
              </a:extLst>
            </p:cNvPr>
            <p:cNvCxnSpPr>
              <a:cxnSpLocks/>
              <a:stCxn id="6" idx="0"/>
              <a:endCxn id="6" idx="2"/>
            </p:cNvCxnSpPr>
            <p:nvPr/>
          </p:nvCxnSpPr>
          <p:spPr>
            <a:xfrm>
              <a:off x="1849395" y="3205272"/>
              <a:ext cx="0" cy="4688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群組 13">
            <a:extLst>
              <a:ext uri="{FF2B5EF4-FFF2-40B4-BE49-F238E27FC236}">
                <a16:creationId xmlns:a16="http://schemas.microsoft.com/office/drawing/2014/main" id="{ADF827A6-A9C2-A249-91D6-EC6367B9A9AD}"/>
              </a:ext>
            </a:extLst>
          </p:cNvPr>
          <p:cNvGrpSpPr/>
          <p:nvPr/>
        </p:nvGrpSpPr>
        <p:grpSpPr>
          <a:xfrm>
            <a:off x="2765117" y="4603365"/>
            <a:ext cx="1062681" cy="468804"/>
            <a:chOff x="1318054" y="3205272"/>
            <a:chExt cx="1062681" cy="468804"/>
          </a:xfrm>
        </p:grpSpPr>
        <p:sp>
          <p:nvSpPr>
            <p:cNvPr id="15" name="矩形 14">
              <a:extLst>
                <a:ext uri="{FF2B5EF4-FFF2-40B4-BE49-F238E27FC236}">
                  <a16:creationId xmlns:a16="http://schemas.microsoft.com/office/drawing/2014/main" id="{F3DA76A4-6682-4B46-8A4A-AF04F1E038F0}"/>
                </a:ext>
              </a:extLst>
            </p:cNvPr>
            <p:cNvSpPr/>
            <p:nvPr/>
          </p:nvSpPr>
          <p:spPr>
            <a:xfrm>
              <a:off x="1318054" y="3205272"/>
              <a:ext cx="1062681" cy="4688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cxnSp>
          <p:nvCxnSpPr>
            <p:cNvPr id="16" name="直線接點 15">
              <a:extLst>
                <a:ext uri="{FF2B5EF4-FFF2-40B4-BE49-F238E27FC236}">
                  <a16:creationId xmlns:a16="http://schemas.microsoft.com/office/drawing/2014/main" id="{1856E386-538C-3D42-9753-694F0853A61F}"/>
                </a:ext>
              </a:extLst>
            </p:cNvPr>
            <p:cNvCxnSpPr>
              <a:cxnSpLocks/>
              <a:stCxn id="15" idx="0"/>
              <a:endCxn id="15" idx="2"/>
            </p:cNvCxnSpPr>
            <p:nvPr/>
          </p:nvCxnSpPr>
          <p:spPr>
            <a:xfrm>
              <a:off x="1849395" y="3205272"/>
              <a:ext cx="0" cy="4688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 name="直線箭頭接點 17">
            <a:extLst>
              <a:ext uri="{FF2B5EF4-FFF2-40B4-BE49-F238E27FC236}">
                <a16:creationId xmlns:a16="http://schemas.microsoft.com/office/drawing/2014/main" id="{FEAEA393-FB0A-684D-8628-DBACF6A5EC57}"/>
              </a:ext>
            </a:extLst>
          </p:cNvPr>
          <p:cNvCxnSpPr/>
          <p:nvPr/>
        </p:nvCxnSpPr>
        <p:spPr>
          <a:xfrm>
            <a:off x="2114328" y="4219929"/>
            <a:ext cx="0" cy="3130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箭頭接點 18">
            <a:extLst>
              <a:ext uri="{FF2B5EF4-FFF2-40B4-BE49-F238E27FC236}">
                <a16:creationId xmlns:a16="http://schemas.microsoft.com/office/drawing/2014/main" id="{D004499C-90C8-FC4C-B567-CAAAAA90F29C}"/>
              </a:ext>
            </a:extLst>
          </p:cNvPr>
          <p:cNvCxnSpPr>
            <a:cxnSpLocks/>
            <a:endCxn id="15" idx="1"/>
          </p:cNvCxnSpPr>
          <p:nvPr/>
        </p:nvCxnSpPr>
        <p:spPr>
          <a:xfrm flipV="1">
            <a:off x="2233778" y="4837767"/>
            <a:ext cx="531339" cy="106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字方塊 23">
            <a:extLst>
              <a:ext uri="{FF2B5EF4-FFF2-40B4-BE49-F238E27FC236}">
                <a16:creationId xmlns:a16="http://schemas.microsoft.com/office/drawing/2014/main" id="{5D62B1DA-CCF5-3347-BA59-D472D23A2AFC}"/>
              </a:ext>
            </a:extLst>
          </p:cNvPr>
          <p:cNvSpPr txBox="1"/>
          <p:nvPr/>
        </p:nvSpPr>
        <p:spPr>
          <a:xfrm>
            <a:off x="1548253" y="3785192"/>
            <a:ext cx="2331087" cy="369332"/>
          </a:xfrm>
          <a:prstGeom prst="rect">
            <a:avLst/>
          </a:prstGeom>
          <a:noFill/>
        </p:spPr>
        <p:txBody>
          <a:bodyPr wrap="none" rtlCol="0">
            <a:spAutoFit/>
          </a:bodyPr>
          <a:lstStyle/>
          <a:p>
            <a:r>
              <a:rPr kumimoji="1" lang="en-US" altLang="zh-TW" dirty="0"/>
              <a:t>head(in main function)</a:t>
            </a:r>
          </a:p>
        </p:txBody>
      </p:sp>
      <p:sp>
        <p:nvSpPr>
          <p:cNvPr id="25" name="矩形 24">
            <a:extLst>
              <a:ext uri="{FF2B5EF4-FFF2-40B4-BE49-F238E27FC236}">
                <a16:creationId xmlns:a16="http://schemas.microsoft.com/office/drawing/2014/main" id="{A3A48530-E612-0846-A443-3798245EA20D}"/>
              </a:ext>
            </a:extLst>
          </p:cNvPr>
          <p:cNvSpPr/>
          <p:nvPr/>
        </p:nvSpPr>
        <p:spPr>
          <a:xfrm>
            <a:off x="3767400" y="3798332"/>
            <a:ext cx="4572000" cy="369332"/>
          </a:xfrm>
          <a:prstGeom prst="rect">
            <a:avLst/>
          </a:prstGeom>
        </p:spPr>
        <p:txBody>
          <a:bodyPr>
            <a:spAutoFit/>
          </a:bodyPr>
          <a:lstStyle/>
          <a:p>
            <a:r>
              <a:rPr kumimoji="1" lang="zh-TW" altLang="en-US" dirty="0"/>
              <a:t>假設</a:t>
            </a:r>
            <a:r>
              <a:rPr kumimoji="1" lang="en-US" altLang="zh-TW" dirty="0"/>
              <a:t>head</a:t>
            </a:r>
            <a:r>
              <a:rPr kumimoji="1" lang="zh-TW" altLang="en-US" dirty="0"/>
              <a:t>指向</a:t>
            </a:r>
            <a:r>
              <a:rPr kumimoji="1" lang="en-US" altLang="zh-TW" dirty="0"/>
              <a:t>50,head</a:t>
            </a:r>
            <a:r>
              <a:rPr kumimoji="1" lang="zh-TW" altLang="en-US" dirty="0"/>
              <a:t>本身的位址為</a:t>
            </a:r>
            <a:r>
              <a:rPr kumimoji="1" lang="en-US" altLang="zh-TW" dirty="0"/>
              <a:t>100</a:t>
            </a:r>
            <a:endParaRPr kumimoji="1" lang="zh-TW" altLang="en-US" dirty="0"/>
          </a:p>
        </p:txBody>
      </p:sp>
      <p:sp>
        <p:nvSpPr>
          <p:cNvPr id="26" name="文字方塊 25">
            <a:extLst>
              <a:ext uri="{FF2B5EF4-FFF2-40B4-BE49-F238E27FC236}">
                <a16:creationId xmlns:a16="http://schemas.microsoft.com/office/drawing/2014/main" id="{0AD7134A-602B-B748-B26E-B50256A2B356}"/>
              </a:ext>
            </a:extLst>
          </p:cNvPr>
          <p:cNvSpPr txBox="1"/>
          <p:nvPr/>
        </p:nvSpPr>
        <p:spPr>
          <a:xfrm>
            <a:off x="1259044" y="5173026"/>
            <a:ext cx="1282915" cy="369332"/>
          </a:xfrm>
          <a:prstGeom prst="rect">
            <a:avLst/>
          </a:prstGeom>
          <a:noFill/>
        </p:spPr>
        <p:txBody>
          <a:bodyPr wrap="none" rtlCol="0">
            <a:spAutoFit/>
          </a:bodyPr>
          <a:lstStyle/>
          <a:p>
            <a:r>
              <a:rPr kumimoji="1" lang="en-US" altLang="zh-TW" dirty="0">
                <a:solidFill>
                  <a:srgbClr val="FF0000"/>
                </a:solidFill>
              </a:rPr>
              <a:t>Address: 50</a:t>
            </a:r>
            <a:endParaRPr kumimoji="1" lang="zh-TW" altLang="en-US" dirty="0">
              <a:solidFill>
                <a:srgbClr val="FF0000"/>
              </a:solidFill>
            </a:endParaRPr>
          </a:p>
        </p:txBody>
      </p:sp>
      <p:cxnSp>
        <p:nvCxnSpPr>
          <p:cNvPr id="27" name="直線箭頭接點 26">
            <a:extLst>
              <a:ext uri="{FF2B5EF4-FFF2-40B4-BE49-F238E27FC236}">
                <a16:creationId xmlns:a16="http://schemas.microsoft.com/office/drawing/2014/main" id="{96BFE04F-3A64-6F4A-9FA6-87F062C822E4}"/>
              </a:ext>
            </a:extLst>
          </p:cNvPr>
          <p:cNvCxnSpPr>
            <a:cxnSpLocks/>
          </p:cNvCxnSpPr>
          <p:nvPr/>
        </p:nvCxnSpPr>
        <p:spPr>
          <a:xfrm>
            <a:off x="1514859" y="3863737"/>
            <a:ext cx="0" cy="66011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字方塊 27">
            <a:extLst>
              <a:ext uri="{FF2B5EF4-FFF2-40B4-BE49-F238E27FC236}">
                <a16:creationId xmlns:a16="http://schemas.microsoft.com/office/drawing/2014/main" id="{8C01DB55-B600-7849-AAE0-5A07553FAE1B}"/>
              </a:ext>
            </a:extLst>
          </p:cNvPr>
          <p:cNvSpPr txBox="1"/>
          <p:nvPr/>
        </p:nvSpPr>
        <p:spPr>
          <a:xfrm>
            <a:off x="948784" y="3429000"/>
            <a:ext cx="6127516" cy="369332"/>
          </a:xfrm>
          <a:prstGeom prst="rect">
            <a:avLst/>
          </a:prstGeom>
          <a:noFill/>
        </p:spPr>
        <p:txBody>
          <a:bodyPr wrap="square" rtlCol="0">
            <a:spAutoFit/>
          </a:bodyPr>
          <a:lstStyle/>
          <a:p>
            <a:r>
              <a:rPr kumimoji="1" lang="en-US" altLang="zh-TW" dirty="0"/>
              <a:t>head(in </a:t>
            </a:r>
            <a:r>
              <a:rPr kumimoji="1" lang="en-US" altLang="zh-TW" dirty="0" err="1"/>
              <a:t>differantial</a:t>
            </a:r>
            <a:r>
              <a:rPr kumimoji="1" lang="en-US" altLang="zh-TW" dirty="0"/>
              <a:t> function)   </a:t>
            </a:r>
            <a:r>
              <a:rPr kumimoji="1" lang="zh-TW" altLang="en-US" dirty="0"/>
              <a:t>指向</a:t>
            </a:r>
            <a:r>
              <a:rPr kumimoji="1" lang="en-US" altLang="zh-TW" dirty="0"/>
              <a:t>50,</a:t>
            </a:r>
            <a:r>
              <a:rPr kumimoji="1" lang="zh-TW" altLang="en-US" dirty="0"/>
              <a:t>本身的位址為</a:t>
            </a:r>
            <a:r>
              <a:rPr kumimoji="1" lang="en-US" altLang="zh-TW" dirty="0"/>
              <a:t>150</a:t>
            </a:r>
          </a:p>
        </p:txBody>
      </p:sp>
    </p:spTree>
    <p:extLst>
      <p:ext uri="{BB962C8B-B14F-4D97-AF65-F5344CB8AC3E}">
        <p14:creationId xmlns:p14="http://schemas.microsoft.com/office/powerpoint/2010/main" val="2659700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B496EA-AE60-3E4E-9F8C-A56A8FB2F52E}"/>
              </a:ext>
            </a:extLst>
          </p:cNvPr>
          <p:cNvSpPr>
            <a:spLocks noGrp="1"/>
          </p:cNvSpPr>
          <p:nvPr>
            <p:ph type="title"/>
          </p:nvPr>
        </p:nvSpPr>
        <p:spPr/>
        <p:txBody>
          <a:bodyPr/>
          <a:lstStyle/>
          <a:p>
            <a:r>
              <a:rPr kumimoji="1" lang="en-US" altLang="zh-TW" dirty="0"/>
              <a:t>1102</a:t>
            </a:r>
            <a:r>
              <a:rPr kumimoji="1" lang="zh-TW" altLang="en-US" dirty="0"/>
              <a:t>更新</a:t>
            </a:r>
          </a:p>
        </p:txBody>
      </p:sp>
      <p:sp>
        <p:nvSpPr>
          <p:cNvPr id="3" name="內容版面配置區 2">
            <a:extLst>
              <a:ext uri="{FF2B5EF4-FFF2-40B4-BE49-F238E27FC236}">
                <a16:creationId xmlns:a16="http://schemas.microsoft.com/office/drawing/2014/main" id="{C0422210-016D-3D4E-9488-33A42DEB530A}"/>
              </a:ext>
            </a:extLst>
          </p:cNvPr>
          <p:cNvSpPr>
            <a:spLocks noGrp="1"/>
          </p:cNvSpPr>
          <p:nvPr>
            <p:ph idx="1"/>
          </p:nvPr>
        </p:nvSpPr>
        <p:spPr/>
        <p:txBody>
          <a:bodyPr/>
          <a:lstStyle/>
          <a:p>
            <a:r>
              <a:rPr kumimoji="1" lang="zh-TW" altLang="en-US" dirty="0"/>
              <a:t>若要更改傳入的指標指向的</a:t>
            </a:r>
            <a:r>
              <a:rPr kumimoji="1" lang="en-US" altLang="zh-TW" dirty="0"/>
              <a:t>struct</a:t>
            </a:r>
            <a:r>
              <a:rPr kumimoji="1" lang="zh-TW" altLang="en-US" dirty="0"/>
              <a:t>，則需要用指標的指標。</a:t>
            </a:r>
            <a:endParaRPr kumimoji="1" lang="en-US" altLang="zh-TW" dirty="0"/>
          </a:p>
          <a:p>
            <a:r>
              <a:rPr kumimoji="1" lang="zh-TW" altLang="en-US" dirty="0"/>
              <a:t>以反轉</a:t>
            </a:r>
            <a:r>
              <a:rPr kumimoji="1" lang="en-US" altLang="zh-TW" dirty="0" err="1"/>
              <a:t>linklist</a:t>
            </a:r>
            <a:r>
              <a:rPr kumimoji="1" lang="zh-TW" altLang="en-US" dirty="0"/>
              <a:t>為例。</a:t>
            </a:r>
          </a:p>
        </p:txBody>
      </p:sp>
      <p:pic>
        <p:nvPicPr>
          <p:cNvPr id="7" name="圖片 6">
            <a:extLst>
              <a:ext uri="{FF2B5EF4-FFF2-40B4-BE49-F238E27FC236}">
                <a16:creationId xmlns:a16="http://schemas.microsoft.com/office/drawing/2014/main" id="{DA04CBDF-81A2-DF4F-9CD8-34B56D7DE954}"/>
              </a:ext>
            </a:extLst>
          </p:cNvPr>
          <p:cNvPicPr>
            <a:picLocks noChangeAspect="1"/>
          </p:cNvPicPr>
          <p:nvPr/>
        </p:nvPicPr>
        <p:blipFill>
          <a:blip r:embed="rId2"/>
          <a:stretch>
            <a:fillRect/>
          </a:stretch>
        </p:blipFill>
        <p:spPr>
          <a:xfrm>
            <a:off x="4074305" y="2438172"/>
            <a:ext cx="4785843" cy="2294679"/>
          </a:xfrm>
          <a:prstGeom prst="rect">
            <a:avLst/>
          </a:prstGeom>
        </p:spPr>
      </p:pic>
      <p:grpSp>
        <p:nvGrpSpPr>
          <p:cNvPr id="8" name="群組 7">
            <a:extLst>
              <a:ext uri="{FF2B5EF4-FFF2-40B4-BE49-F238E27FC236}">
                <a16:creationId xmlns:a16="http://schemas.microsoft.com/office/drawing/2014/main" id="{47B59020-5D0B-EB44-9A4D-98B9829ED5C0}"/>
              </a:ext>
            </a:extLst>
          </p:cNvPr>
          <p:cNvGrpSpPr/>
          <p:nvPr/>
        </p:nvGrpSpPr>
        <p:grpSpPr>
          <a:xfrm>
            <a:off x="683617" y="5775574"/>
            <a:ext cx="1062681" cy="468804"/>
            <a:chOff x="1318054" y="3205272"/>
            <a:chExt cx="1062681" cy="468804"/>
          </a:xfrm>
        </p:grpSpPr>
        <p:sp>
          <p:nvSpPr>
            <p:cNvPr id="9" name="矩形 8">
              <a:extLst>
                <a:ext uri="{FF2B5EF4-FFF2-40B4-BE49-F238E27FC236}">
                  <a16:creationId xmlns:a16="http://schemas.microsoft.com/office/drawing/2014/main" id="{4A15D433-5335-FD42-B04E-F634ECF7C80D}"/>
                </a:ext>
              </a:extLst>
            </p:cNvPr>
            <p:cNvSpPr/>
            <p:nvPr/>
          </p:nvSpPr>
          <p:spPr>
            <a:xfrm>
              <a:off x="1318054" y="3205272"/>
              <a:ext cx="1062681" cy="4688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cxnSp>
          <p:nvCxnSpPr>
            <p:cNvPr id="10" name="直線接點 9">
              <a:extLst>
                <a:ext uri="{FF2B5EF4-FFF2-40B4-BE49-F238E27FC236}">
                  <a16:creationId xmlns:a16="http://schemas.microsoft.com/office/drawing/2014/main" id="{7B387D5F-E7E6-3640-A303-37E171EA9F7F}"/>
                </a:ext>
              </a:extLst>
            </p:cNvPr>
            <p:cNvCxnSpPr>
              <a:cxnSpLocks/>
              <a:stCxn id="9" idx="0"/>
              <a:endCxn id="9" idx="2"/>
            </p:cNvCxnSpPr>
            <p:nvPr/>
          </p:nvCxnSpPr>
          <p:spPr>
            <a:xfrm>
              <a:off x="1849395" y="3205272"/>
              <a:ext cx="0" cy="4688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群組 10">
            <a:extLst>
              <a:ext uri="{FF2B5EF4-FFF2-40B4-BE49-F238E27FC236}">
                <a16:creationId xmlns:a16="http://schemas.microsoft.com/office/drawing/2014/main" id="{9D12B997-1700-FD45-A031-162F84B27029}"/>
              </a:ext>
            </a:extLst>
          </p:cNvPr>
          <p:cNvGrpSpPr/>
          <p:nvPr/>
        </p:nvGrpSpPr>
        <p:grpSpPr>
          <a:xfrm>
            <a:off x="2038741" y="5764900"/>
            <a:ext cx="1062681" cy="468804"/>
            <a:chOff x="1318054" y="3205272"/>
            <a:chExt cx="1062681" cy="468804"/>
          </a:xfrm>
        </p:grpSpPr>
        <p:sp>
          <p:nvSpPr>
            <p:cNvPr id="12" name="矩形 11">
              <a:extLst>
                <a:ext uri="{FF2B5EF4-FFF2-40B4-BE49-F238E27FC236}">
                  <a16:creationId xmlns:a16="http://schemas.microsoft.com/office/drawing/2014/main" id="{9C3DE562-7F36-0348-A7DA-E4CEED467C27}"/>
                </a:ext>
              </a:extLst>
            </p:cNvPr>
            <p:cNvSpPr/>
            <p:nvPr/>
          </p:nvSpPr>
          <p:spPr>
            <a:xfrm>
              <a:off x="1318054" y="3205272"/>
              <a:ext cx="1062681" cy="4688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cxnSp>
          <p:nvCxnSpPr>
            <p:cNvPr id="13" name="直線接點 12">
              <a:extLst>
                <a:ext uri="{FF2B5EF4-FFF2-40B4-BE49-F238E27FC236}">
                  <a16:creationId xmlns:a16="http://schemas.microsoft.com/office/drawing/2014/main" id="{FF787499-BE60-2F4D-A1FC-0711EB564FB6}"/>
                </a:ext>
              </a:extLst>
            </p:cNvPr>
            <p:cNvCxnSpPr>
              <a:cxnSpLocks/>
              <a:stCxn id="12" idx="0"/>
              <a:endCxn id="12" idx="2"/>
            </p:cNvCxnSpPr>
            <p:nvPr/>
          </p:nvCxnSpPr>
          <p:spPr>
            <a:xfrm>
              <a:off x="1849395" y="3205272"/>
              <a:ext cx="0" cy="4688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 name="直線箭頭接點 13">
            <a:extLst>
              <a:ext uri="{FF2B5EF4-FFF2-40B4-BE49-F238E27FC236}">
                <a16:creationId xmlns:a16="http://schemas.microsoft.com/office/drawing/2014/main" id="{71308281-5701-474D-B20B-BEC38A992A77}"/>
              </a:ext>
            </a:extLst>
          </p:cNvPr>
          <p:cNvCxnSpPr/>
          <p:nvPr/>
        </p:nvCxnSpPr>
        <p:spPr>
          <a:xfrm>
            <a:off x="1387952" y="5381464"/>
            <a:ext cx="0" cy="3130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箭頭接點 14">
            <a:extLst>
              <a:ext uri="{FF2B5EF4-FFF2-40B4-BE49-F238E27FC236}">
                <a16:creationId xmlns:a16="http://schemas.microsoft.com/office/drawing/2014/main" id="{717B996C-4ED9-0448-9BD4-50382D08BBD4}"/>
              </a:ext>
            </a:extLst>
          </p:cNvPr>
          <p:cNvCxnSpPr>
            <a:cxnSpLocks/>
            <a:endCxn id="12" idx="1"/>
          </p:cNvCxnSpPr>
          <p:nvPr/>
        </p:nvCxnSpPr>
        <p:spPr>
          <a:xfrm flipV="1">
            <a:off x="1507402" y="5999302"/>
            <a:ext cx="531339" cy="106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字方塊 15">
            <a:extLst>
              <a:ext uri="{FF2B5EF4-FFF2-40B4-BE49-F238E27FC236}">
                <a16:creationId xmlns:a16="http://schemas.microsoft.com/office/drawing/2014/main" id="{FA8F2A70-30AA-8845-93EB-DFE675BDA74B}"/>
              </a:ext>
            </a:extLst>
          </p:cNvPr>
          <p:cNvSpPr txBox="1"/>
          <p:nvPr/>
        </p:nvSpPr>
        <p:spPr>
          <a:xfrm>
            <a:off x="821877" y="4946727"/>
            <a:ext cx="2331087" cy="369332"/>
          </a:xfrm>
          <a:prstGeom prst="rect">
            <a:avLst/>
          </a:prstGeom>
          <a:noFill/>
        </p:spPr>
        <p:txBody>
          <a:bodyPr wrap="none" rtlCol="0">
            <a:spAutoFit/>
          </a:bodyPr>
          <a:lstStyle/>
          <a:p>
            <a:r>
              <a:rPr kumimoji="1" lang="en-US" altLang="zh-TW" dirty="0"/>
              <a:t>head(in main function)</a:t>
            </a:r>
          </a:p>
        </p:txBody>
      </p:sp>
      <p:sp>
        <p:nvSpPr>
          <p:cNvPr id="17" name="矩形 16">
            <a:extLst>
              <a:ext uri="{FF2B5EF4-FFF2-40B4-BE49-F238E27FC236}">
                <a16:creationId xmlns:a16="http://schemas.microsoft.com/office/drawing/2014/main" id="{BA78A2AB-D264-EA49-9595-3865B8ADDF96}"/>
              </a:ext>
            </a:extLst>
          </p:cNvPr>
          <p:cNvSpPr/>
          <p:nvPr/>
        </p:nvSpPr>
        <p:spPr>
          <a:xfrm>
            <a:off x="3017756" y="4950751"/>
            <a:ext cx="4572000" cy="369332"/>
          </a:xfrm>
          <a:prstGeom prst="rect">
            <a:avLst/>
          </a:prstGeom>
        </p:spPr>
        <p:txBody>
          <a:bodyPr>
            <a:spAutoFit/>
          </a:bodyPr>
          <a:lstStyle/>
          <a:p>
            <a:r>
              <a:rPr kumimoji="1" lang="zh-TW" altLang="en-US" dirty="0"/>
              <a:t>假設</a:t>
            </a:r>
            <a:r>
              <a:rPr kumimoji="1" lang="en-US" altLang="zh-TW" dirty="0"/>
              <a:t>head</a:t>
            </a:r>
            <a:r>
              <a:rPr kumimoji="1" lang="zh-TW" altLang="en-US" dirty="0"/>
              <a:t>指向</a:t>
            </a:r>
            <a:r>
              <a:rPr kumimoji="1" lang="en-US" altLang="zh-TW" dirty="0"/>
              <a:t>50,head</a:t>
            </a:r>
            <a:r>
              <a:rPr kumimoji="1" lang="zh-TW" altLang="en-US" dirty="0"/>
              <a:t>本身的位址為</a:t>
            </a:r>
            <a:r>
              <a:rPr kumimoji="1" lang="en-US" altLang="zh-TW" dirty="0"/>
              <a:t>100</a:t>
            </a:r>
            <a:endParaRPr kumimoji="1" lang="zh-TW" altLang="en-US" dirty="0"/>
          </a:p>
        </p:txBody>
      </p:sp>
      <p:sp>
        <p:nvSpPr>
          <p:cNvPr id="18" name="文字方塊 17">
            <a:extLst>
              <a:ext uri="{FF2B5EF4-FFF2-40B4-BE49-F238E27FC236}">
                <a16:creationId xmlns:a16="http://schemas.microsoft.com/office/drawing/2014/main" id="{9A90C7BE-AFDE-BB4A-9314-864C98474CCC}"/>
              </a:ext>
            </a:extLst>
          </p:cNvPr>
          <p:cNvSpPr txBox="1"/>
          <p:nvPr/>
        </p:nvSpPr>
        <p:spPr>
          <a:xfrm>
            <a:off x="532668" y="6334561"/>
            <a:ext cx="1282915" cy="369332"/>
          </a:xfrm>
          <a:prstGeom prst="rect">
            <a:avLst/>
          </a:prstGeom>
          <a:noFill/>
        </p:spPr>
        <p:txBody>
          <a:bodyPr wrap="none" rtlCol="0">
            <a:spAutoFit/>
          </a:bodyPr>
          <a:lstStyle/>
          <a:p>
            <a:r>
              <a:rPr kumimoji="1" lang="en-US" altLang="zh-TW" dirty="0">
                <a:solidFill>
                  <a:srgbClr val="FF0000"/>
                </a:solidFill>
              </a:rPr>
              <a:t>Address: 50</a:t>
            </a:r>
            <a:endParaRPr kumimoji="1" lang="zh-TW" altLang="en-US" dirty="0">
              <a:solidFill>
                <a:srgbClr val="FF0000"/>
              </a:solidFill>
            </a:endParaRPr>
          </a:p>
        </p:txBody>
      </p:sp>
      <p:cxnSp>
        <p:nvCxnSpPr>
          <p:cNvPr id="19" name="直線箭頭接點 18">
            <a:extLst>
              <a:ext uri="{FF2B5EF4-FFF2-40B4-BE49-F238E27FC236}">
                <a16:creationId xmlns:a16="http://schemas.microsoft.com/office/drawing/2014/main" id="{9B683D0A-FBA2-9143-8DDB-45D965A49294}"/>
              </a:ext>
            </a:extLst>
          </p:cNvPr>
          <p:cNvCxnSpPr>
            <a:cxnSpLocks/>
          </p:cNvCxnSpPr>
          <p:nvPr/>
        </p:nvCxnSpPr>
        <p:spPr>
          <a:xfrm>
            <a:off x="1174125" y="4299748"/>
            <a:ext cx="0" cy="66011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字方塊 19">
            <a:extLst>
              <a:ext uri="{FF2B5EF4-FFF2-40B4-BE49-F238E27FC236}">
                <a16:creationId xmlns:a16="http://schemas.microsoft.com/office/drawing/2014/main" id="{438526F2-64D8-A84E-9602-5D1820C2A94D}"/>
              </a:ext>
            </a:extLst>
          </p:cNvPr>
          <p:cNvSpPr txBox="1"/>
          <p:nvPr/>
        </p:nvSpPr>
        <p:spPr>
          <a:xfrm>
            <a:off x="37664" y="3949421"/>
            <a:ext cx="3684393" cy="369332"/>
          </a:xfrm>
          <a:prstGeom prst="rect">
            <a:avLst/>
          </a:prstGeom>
          <a:noFill/>
        </p:spPr>
        <p:txBody>
          <a:bodyPr wrap="square" rtlCol="0">
            <a:spAutoFit/>
          </a:bodyPr>
          <a:lstStyle/>
          <a:p>
            <a:r>
              <a:rPr kumimoji="1" lang="en-US" altLang="zh-TW" dirty="0"/>
              <a:t>head(in </a:t>
            </a:r>
            <a:r>
              <a:rPr kumimoji="1" lang="en-US" altLang="zh-TW" dirty="0" err="1"/>
              <a:t>revserse</a:t>
            </a:r>
            <a:r>
              <a:rPr kumimoji="1" lang="en-US" altLang="zh-TW" dirty="0"/>
              <a:t> function)  </a:t>
            </a:r>
            <a:r>
              <a:rPr kumimoji="1" lang="zh-TW" altLang="en-US" dirty="0"/>
              <a:t>指向</a:t>
            </a:r>
            <a:r>
              <a:rPr kumimoji="1" lang="en-US" altLang="zh-TW" dirty="0"/>
              <a:t>100</a:t>
            </a:r>
          </a:p>
        </p:txBody>
      </p:sp>
      <p:sp>
        <p:nvSpPr>
          <p:cNvPr id="21" name="文字方塊 20">
            <a:extLst>
              <a:ext uri="{FF2B5EF4-FFF2-40B4-BE49-F238E27FC236}">
                <a16:creationId xmlns:a16="http://schemas.microsoft.com/office/drawing/2014/main" id="{17E80788-5E99-8544-912F-997884398149}"/>
              </a:ext>
            </a:extLst>
          </p:cNvPr>
          <p:cNvSpPr txBox="1"/>
          <p:nvPr/>
        </p:nvSpPr>
        <p:spPr>
          <a:xfrm>
            <a:off x="3399795" y="5537983"/>
            <a:ext cx="5706541" cy="830997"/>
          </a:xfrm>
          <a:prstGeom prst="rect">
            <a:avLst/>
          </a:prstGeom>
          <a:noFill/>
        </p:spPr>
        <p:txBody>
          <a:bodyPr wrap="square" rtlCol="0">
            <a:spAutoFit/>
          </a:bodyPr>
          <a:lstStyle/>
          <a:p>
            <a:r>
              <a:rPr kumimoji="1" lang="zh-TW" altLang="en-US" sz="1600" dirty="0">
                <a:solidFill>
                  <a:srgbClr val="FF0000"/>
                </a:solidFill>
              </a:rPr>
              <a:t>在</a:t>
            </a:r>
            <a:r>
              <a:rPr kumimoji="1" lang="en-US" altLang="zh-TW" sz="1600" dirty="0">
                <a:solidFill>
                  <a:srgbClr val="FF0000"/>
                </a:solidFill>
              </a:rPr>
              <a:t>reverse function</a:t>
            </a:r>
            <a:r>
              <a:rPr kumimoji="1" lang="zh-TW" altLang="en-US" sz="1600" dirty="0">
                <a:solidFill>
                  <a:srgbClr val="FF0000"/>
                </a:solidFill>
              </a:rPr>
              <a:t>裡的</a:t>
            </a:r>
            <a:r>
              <a:rPr kumimoji="1" lang="en-US" altLang="zh-TW" sz="1600" dirty="0">
                <a:solidFill>
                  <a:srgbClr val="FF0000"/>
                </a:solidFill>
              </a:rPr>
              <a:t>(*head)</a:t>
            </a:r>
            <a:r>
              <a:rPr kumimoji="1" lang="zh-TW" altLang="en-US" sz="1600" dirty="0">
                <a:solidFill>
                  <a:srgbClr val="FF0000"/>
                </a:solidFill>
              </a:rPr>
              <a:t>即為</a:t>
            </a:r>
            <a:r>
              <a:rPr kumimoji="1" lang="en-US" altLang="zh-TW" sz="1600" dirty="0">
                <a:solidFill>
                  <a:srgbClr val="FF0000"/>
                </a:solidFill>
              </a:rPr>
              <a:t>main function</a:t>
            </a:r>
            <a:r>
              <a:rPr kumimoji="1" lang="zh-TW" altLang="en-US" sz="1600" dirty="0">
                <a:solidFill>
                  <a:srgbClr val="FF0000"/>
                </a:solidFill>
              </a:rPr>
              <a:t>裡的</a:t>
            </a:r>
            <a:r>
              <a:rPr kumimoji="1" lang="en-US" altLang="zh-TW" sz="1600" dirty="0">
                <a:solidFill>
                  <a:srgbClr val="FF0000"/>
                </a:solidFill>
              </a:rPr>
              <a:t>head</a:t>
            </a:r>
          </a:p>
          <a:p>
            <a:r>
              <a:rPr kumimoji="1" lang="zh-TW" altLang="en-US" sz="1600" dirty="0">
                <a:solidFill>
                  <a:srgbClr val="FF0000"/>
                </a:solidFill>
              </a:rPr>
              <a:t>因此在</a:t>
            </a:r>
            <a:r>
              <a:rPr kumimoji="1" lang="en-US" altLang="zh-TW" sz="1600" dirty="0" err="1">
                <a:solidFill>
                  <a:srgbClr val="FF0000"/>
                </a:solidFill>
              </a:rPr>
              <a:t>revserse</a:t>
            </a:r>
            <a:r>
              <a:rPr kumimoji="1" lang="en-US" altLang="zh-TW" sz="1600" dirty="0">
                <a:solidFill>
                  <a:srgbClr val="FF0000"/>
                </a:solidFill>
              </a:rPr>
              <a:t> function</a:t>
            </a:r>
            <a:r>
              <a:rPr kumimoji="1" lang="zh-TW" altLang="en-US" sz="1600" dirty="0">
                <a:solidFill>
                  <a:srgbClr val="FF0000"/>
                </a:solidFill>
              </a:rPr>
              <a:t>裡對</a:t>
            </a:r>
            <a:r>
              <a:rPr kumimoji="1" lang="en-US" altLang="zh-TW" sz="1600" dirty="0">
                <a:solidFill>
                  <a:srgbClr val="FF0000"/>
                </a:solidFill>
              </a:rPr>
              <a:t>(*head)</a:t>
            </a:r>
            <a:r>
              <a:rPr kumimoji="1" lang="zh-TW" altLang="en-US" sz="1600" dirty="0">
                <a:solidFill>
                  <a:srgbClr val="FF0000"/>
                </a:solidFill>
              </a:rPr>
              <a:t>做操作會改變</a:t>
            </a:r>
            <a:r>
              <a:rPr kumimoji="1" lang="en-US" altLang="zh-TW" sz="1600" dirty="0">
                <a:solidFill>
                  <a:srgbClr val="FF0000"/>
                </a:solidFill>
              </a:rPr>
              <a:t>main function</a:t>
            </a:r>
            <a:r>
              <a:rPr kumimoji="1" lang="zh-TW" altLang="en-US" sz="1600" dirty="0">
                <a:solidFill>
                  <a:srgbClr val="FF0000"/>
                </a:solidFill>
              </a:rPr>
              <a:t>裡的指向</a:t>
            </a:r>
            <a:endParaRPr kumimoji="1" lang="en-US" altLang="zh-TW" sz="1600" dirty="0">
              <a:solidFill>
                <a:srgbClr val="FF0000"/>
              </a:solidFill>
            </a:endParaRPr>
          </a:p>
        </p:txBody>
      </p:sp>
    </p:spTree>
    <p:extLst>
      <p:ext uri="{BB962C8B-B14F-4D97-AF65-F5344CB8AC3E}">
        <p14:creationId xmlns:p14="http://schemas.microsoft.com/office/powerpoint/2010/main" val="1709571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F2DA2692-EC4B-A743-9CFE-5069BD3FC846}"/>
                  </a:ext>
                </a:extLst>
              </p:cNvPr>
              <p:cNvSpPr/>
              <p:nvPr/>
            </p:nvSpPr>
            <p:spPr>
              <a:xfrm>
                <a:off x="759100" y="1090278"/>
                <a:ext cx="6858000" cy="5309852"/>
              </a:xfrm>
              <a:prstGeom prst="rect">
                <a:avLst/>
              </a:prstGeom>
            </p:spPr>
            <p:txBody>
              <a:bodyPr wrap="square">
                <a:spAutoFit/>
              </a:bodyPr>
              <a:lstStyle/>
              <a:p>
                <a:r>
                  <a:rPr lang="zh-TW" altLang="zh-TW" u="sng" kern="100" dirty="0">
                    <a:latin typeface="Calibri" panose="020F0502020204030204" pitchFamily="34" charset="0"/>
                    <a:ea typeface="Times New Roman" panose="02020603050405020304" pitchFamily="18" charset="0"/>
                    <a:cs typeface="Times New Roman" panose="02020603050405020304" pitchFamily="18" charset="0"/>
                  </a:rPr>
                  <a:t> </a:t>
                </a:r>
                <a:r>
                  <a:rPr lang="en-US" altLang="zh-TW" u="sng" kern="1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AE</a:t>
                </a:r>
                <a:r>
                  <a:rPr lang="en-US" altLang="zh-TW" u="sng" kern="100" dirty="0">
                    <a:latin typeface="Calibri" panose="020F0502020204030204" pitchFamily="34" charset="0"/>
                    <a:ea typeface="Times New Roman" panose="02020603050405020304" pitchFamily="18" charset="0"/>
                    <a:cs typeface="Times New Roman" panose="02020603050405020304" pitchFamily="18" charset="0"/>
                  </a:rPr>
                  <a:t> </a:t>
                </a:r>
                <a:r>
                  <a:rPr lang="en-US" altLang="zh-TW" kern="100" dirty="0">
                    <a:latin typeface="Times New Roman" panose="02020603050405020304" pitchFamily="18" charset="0"/>
                    <a:cs typeface="Times New Roman" panose="02020603050405020304" pitchFamily="18" charset="0"/>
                  </a:rPr>
                  <a:t>(a) Choose the correct answer(s). (5%)</a:t>
                </a:r>
                <a:endParaRPr lang="zh-TW" altLang="zh-TW" sz="1600" kern="100" dirty="0">
                  <a:latin typeface="Calibri" panose="020F0502020204030204" pitchFamily="34" charset="0"/>
                  <a:cs typeface="Times New Roman" panose="02020603050405020304" pitchFamily="18" charset="0"/>
                </a:endParaRPr>
              </a:p>
              <a:p>
                <a:pPr marL="304800">
                  <a:lnSpc>
                    <a:spcPct val="150000"/>
                  </a:lnSpc>
                </a:pPr>
                <a:r>
                  <a:rPr lang="en-US" altLang="zh-TW" kern="100" dirty="0">
                    <a:latin typeface="Times New Roman" panose="02020603050405020304" pitchFamily="18" charset="0"/>
                    <a:cs typeface="Times New Roman" panose="02020603050405020304" pitchFamily="18" charset="0"/>
                  </a:rPr>
                  <a:t>(A)</a:t>
                </a:r>
                <a14:m>
                  <m:oMath xmlns:m="http://schemas.openxmlformats.org/officeDocument/2006/math">
                    <m:r>
                      <a:rPr lang="en-US" altLang="zh-TW" kern="100">
                        <a:latin typeface="Cambria Math" panose="02040503050406030204" pitchFamily="18" charset="0"/>
                        <a:cs typeface="Times New Roman" panose="02020603050405020304" pitchFamily="18" charset="0"/>
                      </a:rPr>
                      <m:t> </m:t>
                    </m:r>
                    <m:sSup>
                      <m:sSup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TW" kern="100">
                            <a:latin typeface="Cambria Math" panose="02040503050406030204" pitchFamily="18" charset="0"/>
                            <a:cs typeface="Times New Roman" panose="02020603050405020304" pitchFamily="18" charset="0"/>
                          </a:rPr>
                          <m:t>2</m:t>
                        </m:r>
                      </m:e>
                      <m:sup>
                        <m:r>
                          <a:rPr lang="en-US" altLang="zh-TW" i="1" kern="100">
                            <a:latin typeface="Cambria Math" panose="02040503050406030204" pitchFamily="18" charset="0"/>
                            <a:cs typeface="Times New Roman" panose="02020603050405020304" pitchFamily="18" charset="0"/>
                          </a:rPr>
                          <m:t>𝑛</m:t>
                        </m:r>
                      </m:sup>
                    </m:sSup>
                  </m:oMath>
                </a14:m>
                <a:r>
                  <a:rPr lang="en-US" altLang="zh-TW" kern="100" baseline="30000" dirty="0">
                    <a:latin typeface="Times New Roman" panose="02020603050405020304" pitchFamily="18" charset="0"/>
                    <a:cs typeface="Times New Roman" panose="02020603050405020304" pitchFamily="18" charset="0"/>
                  </a:rPr>
                  <a:t> </a:t>
                </a:r>
                <a:r>
                  <a:rPr lang="en-US" altLang="zh-TW" kern="100" dirty="0">
                    <a:latin typeface="Times New Roman" panose="02020603050405020304" pitchFamily="18" charset="0"/>
                    <a:cs typeface="Times New Roman" panose="02020603050405020304" pitchFamily="18" charset="0"/>
                  </a:rPr>
                  <a:t>= </a:t>
                </a:r>
                <a14:m>
                  <m:oMath xmlns:m="http://schemas.openxmlformats.org/officeDocument/2006/math">
                    <m:r>
                      <a:rPr lang="en-US" altLang="zh-TW" i="1" kern="100">
                        <a:latin typeface="Cambria Math" panose="02040503050406030204" pitchFamily="18" charset="0"/>
                        <a:cs typeface="Times New Roman" panose="02020603050405020304" pitchFamily="18" charset="0"/>
                      </a:rPr>
                      <m:t>𝑂</m:t>
                    </m:r>
                    <m:r>
                      <a:rPr lang="en-US" altLang="zh-TW" i="1" kern="100">
                        <a:latin typeface="Cambria Math" panose="02040503050406030204" pitchFamily="18" charset="0"/>
                        <a:cs typeface="Times New Roman" panose="02020603050405020304" pitchFamily="18" charset="0"/>
                      </a:rPr>
                      <m:t>(</m:t>
                    </m:r>
                    <m:sSup>
                      <m:sSup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TW" i="1" kern="100">
                            <a:latin typeface="Cambria Math" panose="02040503050406030204" pitchFamily="18" charset="0"/>
                            <a:cs typeface="Times New Roman" panose="02020603050405020304" pitchFamily="18" charset="0"/>
                          </a:rPr>
                          <m:t>2</m:t>
                        </m:r>
                      </m:e>
                      <m:sup>
                        <m:r>
                          <a:rPr lang="en-US" altLang="zh-TW" i="1" kern="100">
                            <a:latin typeface="Cambria Math" panose="02040503050406030204" pitchFamily="18" charset="0"/>
                            <a:cs typeface="Times New Roman" panose="02020603050405020304" pitchFamily="18" charset="0"/>
                          </a:rPr>
                          <m:t>𝑛</m:t>
                        </m:r>
                      </m:sup>
                    </m:sSup>
                    <m:r>
                      <a:rPr lang="en-US" altLang="zh-TW" i="1" kern="100">
                        <a:latin typeface="Cambria Math" panose="02040503050406030204" pitchFamily="18" charset="0"/>
                        <a:cs typeface="Times New Roman" panose="02020603050405020304" pitchFamily="18" charset="0"/>
                      </a:rPr>
                      <m:t>)</m:t>
                    </m:r>
                  </m:oMath>
                </a14:m>
                <a:r>
                  <a:rPr lang="en-US" altLang="zh-TW" kern="100" dirty="0">
                    <a:latin typeface="Times New Roman" panose="02020603050405020304" pitchFamily="18" charset="0"/>
                    <a:cs typeface="Times New Roman" panose="02020603050405020304" pitchFamily="18" charset="0"/>
                  </a:rPr>
                  <a:t>. </a:t>
                </a:r>
                <a:endParaRPr lang="zh-TW" altLang="zh-TW" sz="1600" kern="100" dirty="0">
                  <a:latin typeface="Calibri" panose="020F0502020204030204" pitchFamily="34" charset="0"/>
                  <a:cs typeface="Times New Roman" panose="02020603050405020304" pitchFamily="18" charset="0"/>
                </a:endParaRPr>
              </a:p>
              <a:p>
                <a:pPr marL="304800">
                  <a:lnSpc>
                    <a:spcPct val="150000"/>
                  </a:lnSpc>
                </a:pPr>
                <a:r>
                  <a:rPr lang="en-US" altLang="zh-TW" kern="100" dirty="0">
                    <a:latin typeface="Times New Roman" panose="02020603050405020304" pitchFamily="18" charset="0"/>
                    <a:cs typeface="Times New Roman" panose="02020603050405020304" pitchFamily="18" charset="0"/>
                  </a:rPr>
                  <a:t>(B)</a:t>
                </a:r>
                <a14:m>
                  <m:oMath xmlns:m="http://schemas.openxmlformats.org/officeDocument/2006/math">
                    <m:r>
                      <a:rPr lang="en-US" altLang="zh-TW" i="1" kern="100">
                        <a:latin typeface="Cambria Math" panose="02040503050406030204" pitchFamily="18" charset="0"/>
                        <a:cs typeface="Times New Roman" panose="02020603050405020304" pitchFamily="18" charset="0"/>
                      </a:rPr>
                      <m:t> </m:t>
                    </m:r>
                    <m:r>
                      <a:rPr lang="en-US" altLang="zh-TW" i="1" kern="100">
                        <a:latin typeface="Cambria Math" panose="02040503050406030204" pitchFamily="18" charset="0"/>
                        <a:cs typeface="Times New Roman" panose="02020603050405020304" pitchFamily="18" charset="0"/>
                      </a:rPr>
                      <m:t>𝑖𝑓</m:t>
                    </m:r>
                    <m:r>
                      <a:rPr lang="en-US" altLang="zh-TW" i="1" kern="100">
                        <a:latin typeface="Cambria Math" panose="02040503050406030204" pitchFamily="18" charset="0"/>
                        <a:cs typeface="Times New Roman" panose="02020603050405020304" pitchFamily="18" charset="0"/>
                      </a:rPr>
                      <m:t> </m:t>
                    </m:r>
                    <m:r>
                      <a:rPr lang="en-US" altLang="zh-TW" i="1" kern="100">
                        <a:latin typeface="Cambria Math" panose="02040503050406030204" pitchFamily="18" charset="0"/>
                        <a:cs typeface="Times New Roman" panose="02020603050405020304" pitchFamily="18" charset="0"/>
                      </a:rPr>
                      <m:t>𝑓</m:t>
                    </m:r>
                    <m:d>
                      <m:d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i="1" kern="100">
                            <a:latin typeface="Cambria Math" panose="02040503050406030204" pitchFamily="18" charset="0"/>
                            <a:cs typeface="Times New Roman" panose="02020603050405020304" pitchFamily="18" charset="0"/>
                          </a:rPr>
                          <m:t>𝑛</m:t>
                        </m:r>
                      </m:e>
                    </m:d>
                    <m:r>
                      <a:rPr lang="en-US" altLang="zh-TW" i="1" kern="100">
                        <a:latin typeface="Cambria Math" panose="02040503050406030204" pitchFamily="18" charset="0"/>
                        <a:cs typeface="Times New Roman" panose="02020603050405020304" pitchFamily="18" charset="0"/>
                      </a:rPr>
                      <m:t>=</m:t>
                    </m:r>
                    <m:r>
                      <a:rPr lang="en-US" altLang="zh-TW" i="1" kern="100">
                        <a:latin typeface="Cambria Math" panose="02040503050406030204" pitchFamily="18" charset="0"/>
                        <a:cs typeface="Times New Roman" panose="02020603050405020304" pitchFamily="18" charset="0"/>
                      </a:rPr>
                      <m:t>𝑂</m:t>
                    </m:r>
                    <m:d>
                      <m:d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i="1" kern="100">
                            <a:latin typeface="Cambria Math" panose="02040503050406030204" pitchFamily="18" charset="0"/>
                            <a:cs typeface="Times New Roman" panose="02020603050405020304" pitchFamily="18" charset="0"/>
                          </a:rPr>
                          <m:t>𝑔</m:t>
                        </m:r>
                        <m:d>
                          <m:d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i="1" kern="100">
                                <a:latin typeface="Cambria Math" panose="02040503050406030204" pitchFamily="18" charset="0"/>
                                <a:cs typeface="Times New Roman" panose="02020603050405020304" pitchFamily="18" charset="0"/>
                              </a:rPr>
                              <m:t>𝑛</m:t>
                            </m:r>
                          </m:e>
                        </m:d>
                      </m:e>
                    </m:d>
                    <m:r>
                      <a:rPr lang="en-US" altLang="zh-TW" i="1" kern="100">
                        <a:latin typeface="Cambria Math" panose="02040503050406030204" pitchFamily="18" charset="0"/>
                        <a:cs typeface="Times New Roman" panose="02020603050405020304" pitchFamily="18" charset="0"/>
                      </a:rPr>
                      <m:t> </m:t>
                    </m:r>
                    <m:r>
                      <a:rPr lang="en-US" altLang="zh-TW" i="1" kern="100">
                        <a:latin typeface="Cambria Math" panose="02040503050406030204" pitchFamily="18" charset="0"/>
                        <a:cs typeface="Times New Roman" panose="02020603050405020304" pitchFamily="18" charset="0"/>
                      </a:rPr>
                      <m:t>𝑡h𝑒𝑛</m:t>
                    </m:r>
                    <m:r>
                      <a:rPr lang="en-US" altLang="zh-TW" i="1" kern="100">
                        <a:latin typeface="Cambria Math" panose="02040503050406030204" pitchFamily="18" charset="0"/>
                        <a:cs typeface="Times New Roman" panose="02020603050405020304" pitchFamily="18" charset="0"/>
                      </a:rPr>
                      <m:t> </m:t>
                    </m:r>
                    <m:r>
                      <a:rPr lang="en-US" altLang="zh-TW" i="1" kern="100">
                        <a:latin typeface="Cambria Math" panose="02040503050406030204" pitchFamily="18" charset="0"/>
                        <a:cs typeface="Times New Roman" panose="02020603050405020304" pitchFamily="18" charset="0"/>
                      </a:rPr>
                      <m:t>𝑔</m:t>
                    </m:r>
                    <m:d>
                      <m:d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i="1" kern="100">
                            <a:latin typeface="Cambria Math" panose="02040503050406030204" pitchFamily="18" charset="0"/>
                            <a:cs typeface="Times New Roman" panose="02020603050405020304" pitchFamily="18" charset="0"/>
                          </a:rPr>
                          <m:t>𝑛</m:t>
                        </m:r>
                      </m:e>
                    </m:d>
                    <m:r>
                      <a:rPr lang="en-US" altLang="zh-TW" i="1" kern="100">
                        <a:latin typeface="Cambria Math" panose="02040503050406030204" pitchFamily="18" charset="0"/>
                        <a:cs typeface="Times New Roman" panose="02020603050405020304" pitchFamily="18" charset="0"/>
                      </a:rPr>
                      <m:t>=</m:t>
                    </m:r>
                    <m:r>
                      <a:rPr lang="en-US" altLang="zh-TW" i="1" kern="100">
                        <a:latin typeface="Cambria Math" panose="02040503050406030204" pitchFamily="18" charset="0"/>
                        <a:cs typeface="Times New Roman" panose="02020603050405020304" pitchFamily="18" charset="0"/>
                      </a:rPr>
                      <m:t>𝑂</m:t>
                    </m:r>
                    <m:d>
                      <m:d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i="1" kern="100">
                            <a:latin typeface="Cambria Math" panose="02040503050406030204" pitchFamily="18" charset="0"/>
                            <a:cs typeface="Times New Roman" panose="02020603050405020304" pitchFamily="18" charset="0"/>
                          </a:rPr>
                          <m:t>𝑓</m:t>
                        </m:r>
                        <m:d>
                          <m:d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i="1" kern="100">
                                <a:latin typeface="Cambria Math" panose="02040503050406030204" pitchFamily="18" charset="0"/>
                                <a:cs typeface="Times New Roman" panose="02020603050405020304" pitchFamily="18" charset="0"/>
                              </a:rPr>
                              <m:t>𝑛</m:t>
                            </m:r>
                          </m:e>
                        </m:d>
                      </m:e>
                    </m:d>
                    <m:r>
                      <a:rPr lang="en-US" altLang="zh-TW" i="1" kern="100">
                        <a:latin typeface="Cambria Math" panose="02040503050406030204" pitchFamily="18" charset="0"/>
                        <a:cs typeface="Times New Roman" panose="02020603050405020304" pitchFamily="18" charset="0"/>
                      </a:rPr>
                      <m:t>.</m:t>
                    </m:r>
                  </m:oMath>
                </a14:m>
                <a:endParaRPr lang="zh-TW" altLang="zh-TW" sz="1600" kern="100" dirty="0">
                  <a:latin typeface="Calibri" panose="020F0502020204030204" pitchFamily="34" charset="0"/>
                  <a:cs typeface="Times New Roman" panose="02020603050405020304" pitchFamily="18" charset="0"/>
                </a:endParaRPr>
              </a:p>
              <a:p>
                <a:pPr marL="304800">
                  <a:lnSpc>
                    <a:spcPct val="150000"/>
                  </a:lnSpc>
                </a:pPr>
                <a:r>
                  <a:rPr lang="en-US" altLang="zh-TW" kern="100" dirty="0">
                    <a:latin typeface="Times New Roman" panose="02020603050405020304" pitchFamily="18" charset="0"/>
                    <a:cs typeface="Times New Roman" panose="02020603050405020304" pitchFamily="18" charset="0"/>
                  </a:rPr>
                  <a:t>(C) </a:t>
                </a:r>
                <a14:m>
                  <m:oMath xmlns:m="http://schemas.openxmlformats.org/officeDocument/2006/math">
                    <m:d>
                      <m:d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dPr>
                      <m:e>
                        <m:func>
                          <m:func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TW" kern="100">
                                <a:latin typeface="Cambria Math" panose="02040503050406030204" pitchFamily="18" charset="0"/>
                                <a:cs typeface="Times New Roman" panose="02020603050405020304" pitchFamily="18" charset="0"/>
                              </a:rPr>
                              <m:t>log</m:t>
                            </m:r>
                          </m:fName>
                          <m:e>
                            <m:r>
                              <a:rPr lang="en-US" altLang="zh-TW" i="1" kern="100">
                                <a:latin typeface="Cambria Math" panose="02040503050406030204" pitchFamily="18" charset="0"/>
                                <a:cs typeface="Times New Roman" panose="02020603050405020304" pitchFamily="18" charset="0"/>
                              </a:rPr>
                              <m:t>𝑛</m:t>
                            </m:r>
                          </m:e>
                        </m:func>
                      </m:e>
                    </m:d>
                    <m:r>
                      <a:rPr lang="en-US" altLang="zh-TW" i="1" kern="100">
                        <a:latin typeface="Cambria Math" panose="02040503050406030204" pitchFamily="18" charset="0"/>
                        <a:cs typeface="Times New Roman" panose="02020603050405020304" pitchFamily="18" charset="0"/>
                      </a:rPr>
                      <m:t>! </m:t>
                    </m:r>
                    <m:r>
                      <a:rPr lang="en-US" altLang="zh-TW" kern="100">
                        <a:latin typeface="Cambria Math" panose="02040503050406030204" pitchFamily="18" charset="0"/>
                        <a:cs typeface="Times New Roman" panose="02020603050405020304" pitchFamily="18" charset="0"/>
                      </a:rPr>
                      <m:t>=</m:t>
                    </m:r>
                    <m:r>
                      <a:rPr lang="en-US" altLang="zh-TW" i="1" kern="100">
                        <a:latin typeface="Cambria Math" panose="02040503050406030204" pitchFamily="18" charset="0"/>
                        <a:cs typeface="Times New Roman" panose="02020603050405020304" pitchFamily="18" charset="0"/>
                      </a:rPr>
                      <m:t>𝑂</m:t>
                    </m:r>
                    <m:d>
                      <m:d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TW" i="1" kern="100">
                                <a:latin typeface="Cambria Math" panose="02040503050406030204" pitchFamily="18" charset="0"/>
                                <a:cs typeface="Times New Roman" panose="02020603050405020304" pitchFamily="18" charset="0"/>
                              </a:rPr>
                              <m:t>𝑛</m:t>
                            </m:r>
                          </m:e>
                          <m:sup>
                            <m:r>
                              <a:rPr lang="en-US" altLang="zh-TW" kern="100">
                                <a:latin typeface="Cambria Math" panose="02040503050406030204" pitchFamily="18" charset="0"/>
                                <a:cs typeface="Times New Roman" panose="02020603050405020304" pitchFamily="18" charset="0"/>
                              </a:rPr>
                              <m:t>100</m:t>
                            </m:r>
                          </m:sup>
                        </m:sSup>
                      </m:e>
                    </m:d>
                  </m:oMath>
                </a14:m>
                <a:r>
                  <a:rPr lang="en-US" altLang="zh-TW" kern="100" dirty="0">
                    <a:latin typeface="Times New Roman" panose="02020603050405020304" pitchFamily="18" charset="0"/>
                    <a:cs typeface="Times New Roman" panose="02020603050405020304" pitchFamily="18" charset="0"/>
                  </a:rPr>
                  <a:t>.</a:t>
                </a:r>
                <a:endParaRPr lang="zh-TW" altLang="zh-TW" sz="1600" kern="100" dirty="0">
                  <a:latin typeface="Calibri" panose="020F0502020204030204" pitchFamily="34" charset="0"/>
                  <a:cs typeface="Times New Roman" panose="02020603050405020304" pitchFamily="18" charset="0"/>
                </a:endParaRPr>
              </a:p>
              <a:p>
                <a:pPr marL="304800">
                  <a:lnSpc>
                    <a:spcPct val="150000"/>
                  </a:lnSpc>
                </a:pPr>
                <a:r>
                  <a:rPr lang="en-US" altLang="zh-TW" kern="100" dirty="0">
                    <a:latin typeface="Times New Roman" panose="02020603050405020304" pitchFamily="18" charset="0"/>
                    <a:cs typeface="Times New Roman" panose="02020603050405020304" pitchFamily="18" charset="0"/>
                  </a:rPr>
                  <a:t>(D)</a:t>
                </a:r>
                <a14:m>
                  <m:oMath xmlns:m="http://schemas.openxmlformats.org/officeDocument/2006/math">
                    <m:r>
                      <a:rPr lang="en-US" altLang="zh-TW" kern="100">
                        <a:latin typeface="Cambria Math" panose="02040503050406030204" pitchFamily="18" charset="0"/>
                        <a:cs typeface="Times New Roman" panose="02020603050405020304" pitchFamily="18" charset="0"/>
                      </a:rPr>
                      <m:t> </m:t>
                    </m:r>
                    <m:r>
                      <a:rPr lang="en-US" altLang="zh-TW" i="1" kern="100">
                        <a:latin typeface="Cambria Math" panose="02040503050406030204" pitchFamily="18" charset="0"/>
                        <a:cs typeface="Times New Roman" panose="02020603050405020304" pitchFamily="18" charset="0"/>
                      </a:rPr>
                      <m:t>𝑖𝑓</m:t>
                    </m:r>
                    <m:r>
                      <a:rPr lang="en-US" altLang="zh-TW" i="1" kern="100">
                        <a:latin typeface="Cambria Math" panose="02040503050406030204" pitchFamily="18" charset="0"/>
                        <a:cs typeface="Times New Roman" panose="02020603050405020304" pitchFamily="18" charset="0"/>
                      </a:rPr>
                      <m:t> </m:t>
                    </m:r>
                    <m:r>
                      <a:rPr lang="en-US" altLang="zh-TW" i="1" kern="100">
                        <a:latin typeface="Cambria Math" panose="02040503050406030204" pitchFamily="18" charset="0"/>
                        <a:cs typeface="Times New Roman" panose="02020603050405020304" pitchFamily="18" charset="0"/>
                      </a:rPr>
                      <m:t>𝑓</m:t>
                    </m:r>
                    <m:d>
                      <m:d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i="1" kern="100">
                            <a:latin typeface="Cambria Math" panose="02040503050406030204" pitchFamily="18" charset="0"/>
                            <a:cs typeface="Times New Roman" panose="02020603050405020304" pitchFamily="18" charset="0"/>
                          </a:rPr>
                          <m:t>𝑛</m:t>
                        </m:r>
                      </m:e>
                    </m:d>
                    <m:r>
                      <a:rPr lang="en-US" altLang="zh-TW" i="1" kern="100">
                        <a:latin typeface="Cambria Math" panose="02040503050406030204" pitchFamily="18" charset="0"/>
                        <a:cs typeface="Times New Roman" panose="02020603050405020304" pitchFamily="18" charset="0"/>
                      </a:rPr>
                      <m:t>=</m:t>
                    </m:r>
                    <m:r>
                      <a:rPr lang="en-US" altLang="zh-TW" i="1" kern="100">
                        <a:latin typeface="Cambria Math" panose="02040503050406030204" pitchFamily="18" charset="0"/>
                        <a:cs typeface="Times New Roman" panose="02020603050405020304" pitchFamily="18" charset="0"/>
                      </a:rPr>
                      <m:t>𝑂</m:t>
                    </m:r>
                    <m:d>
                      <m:d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i="1" kern="100">
                            <a:latin typeface="Cambria Math" panose="02040503050406030204" pitchFamily="18" charset="0"/>
                            <a:cs typeface="Times New Roman" panose="02020603050405020304" pitchFamily="18" charset="0"/>
                          </a:rPr>
                          <m:t>𝑔</m:t>
                        </m:r>
                        <m:d>
                          <m:d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i="1" kern="100">
                                <a:latin typeface="Cambria Math" panose="02040503050406030204" pitchFamily="18" charset="0"/>
                                <a:cs typeface="Times New Roman" panose="02020603050405020304" pitchFamily="18" charset="0"/>
                              </a:rPr>
                              <m:t>𝑛</m:t>
                            </m:r>
                          </m:e>
                        </m:d>
                      </m:e>
                    </m:d>
                    <m:r>
                      <a:rPr lang="en-US" altLang="zh-TW" i="1" kern="100">
                        <a:latin typeface="Cambria Math" panose="02040503050406030204" pitchFamily="18" charset="0"/>
                        <a:cs typeface="Times New Roman" panose="02020603050405020304" pitchFamily="18" charset="0"/>
                      </a:rPr>
                      <m:t> </m:t>
                    </m:r>
                    <m:r>
                      <a:rPr lang="en-US" altLang="zh-TW" i="1" kern="100">
                        <a:latin typeface="Cambria Math" panose="02040503050406030204" pitchFamily="18" charset="0"/>
                        <a:cs typeface="Times New Roman" panose="02020603050405020304" pitchFamily="18" charset="0"/>
                      </a:rPr>
                      <m:t>𝑡h𝑒𝑛</m:t>
                    </m:r>
                    <m:r>
                      <a:rPr lang="en-US" altLang="zh-TW" i="1" kern="100">
                        <a:latin typeface="Cambria Math" panose="02040503050406030204" pitchFamily="18" charset="0"/>
                        <a:cs typeface="Times New Roman" panose="02020603050405020304" pitchFamily="18" charset="0"/>
                      </a:rPr>
                      <m:t> </m:t>
                    </m:r>
                    <m:sSup>
                      <m:sSup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TW" i="1" kern="100">
                            <a:latin typeface="Cambria Math" panose="02040503050406030204" pitchFamily="18" charset="0"/>
                            <a:cs typeface="Times New Roman" panose="02020603050405020304" pitchFamily="18" charset="0"/>
                          </a:rPr>
                          <m:t>2</m:t>
                        </m:r>
                      </m:e>
                      <m:sup>
                        <m:r>
                          <a:rPr lang="en-US" altLang="zh-TW" i="1" kern="100">
                            <a:latin typeface="Cambria Math" panose="02040503050406030204" pitchFamily="18" charset="0"/>
                            <a:cs typeface="Times New Roman" panose="02020603050405020304" pitchFamily="18" charset="0"/>
                          </a:rPr>
                          <m:t>𝑓</m:t>
                        </m:r>
                        <m:d>
                          <m:d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i="1" kern="100">
                                <a:latin typeface="Cambria Math" panose="02040503050406030204" pitchFamily="18" charset="0"/>
                                <a:cs typeface="Times New Roman" panose="02020603050405020304" pitchFamily="18" charset="0"/>
                              </a:rPr>
                              <m:t>𝑛</m:t>
                            </m:r>
                          </m:e>
                        </m:d>
                      </m:sup>
                    </m:sSup>
                    <m:r>
                      <a:rPr lang="en-US" altLang="zh-TW" i="1" kern="100">
                        <a:latin typeface="Cambria Math" panose="02040503050406030204" pitchFamily="18" charset="0"/>
                        <a:cs typeface="Times New Roman" panose="02020603050405020304" pitchFamily="18" charset="0"/>
                      </a:rPr>
                      <m:t>=</m:t>
                    </m:r>
                    <m:r>
                      <a:rPr lang="en-US" altLang="zh-TW" i="1" kern="100">
                        <a:latin typeface="Cambria Math" panose="02040503050406030204" pitchFamily="18" charset="0"/>
                        <a:cs typeface="Times New Roman" panose="02020603050405020304" pitchFamily="18" charset="0"/>
                      </a:rPr>
                      <m:t>𝑂</m:t>
                    </m:r>
                    <m:r>
                      <a:rPr lang="en-US" altLang="zh-TW" i="1" kern="100">
                        <a:latin typeface="Cambria Math" panose="02040503050406030204" pitchFamily="18" charset="0"/>
                        <a:cs typeface="Times New Roman" panose="02020603050405020304" pitchFamily="18" charset="0"/>
                      </a:rPr>
                      <m:t>(</m:t>
                    </m:r>
                    <m:sSup>
                      <m:sSup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TW" i="1" kern="100">
                            <a:latin typeface="Cambria Math" panose="02040503050406030204" pitchFamily="18" charset="0"/>
                            <a:cs typeface="Times New Roman" panose="02020603050405020304" pitchFamily="18" charset="0"/>
                          </a:rPr>
                          <m:t>2</m:t>
                        </m:r>
                      </m:e>
                      <m:sup>
                        <m:r>
                          <a:rPr lang="en-US" altLang="zh-TW" i="1" kern="100">
                            <a:latin typeface="Cambria Math" panose="02040503050406030204" pitchFamily="18" charset="0"/>
                            <a:cs typeface="Times New Roman" panose="02020603050405020304" pitchFamily="18" charset="0"/>
                          </a:rPr>
                          <m:t>𝑔</m:t>
                        </m:r>
                        <m:d>
                          <m:d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i="1" kern="100">
                                <a:latin typeface="Cambria Math" panose="02040503050406030204" pitchFamily="18" charset="0"/>
                                <a:cs typeface="Times New Roman" panose="02020603050405020304" pitchFamily="18" charset="0"/>
                              </a:rPr>
                              <m:t>𝑛</m:t>
                            </m:r>
                          </m:e>
                        </m:d>
                      </m:sup>
                    </m:sSup>
                    <m:r>
                      <a:rPr lang="en-US" altLang="zh-TW" i="1" kern="100">
                        <a:latin typeface="Cambria Math" panose="02040503050406030204" pitchFamily="18" charset="0"/>
                        <a:cs typeface="Times New Roman" panose="02020603050405020304" pitchFamily="18" charset="0"/>
                      </a:rPr>
                      <m:t>)</m:t>
                    </m:r>
                  </m:oMath>
                </a14:m>
                <a:endParaRPr lang="zh-TW" altLang="zh-TW" sz="1600" kern="100" dirty="0">
                  <a:latin typeface="Calibri" panose="020F0502020204030204" pitchFamily="34" charset="0"/>
                  <a:cs typeface="Times New Roman" panose="02020603050405020304" pitchFamily="18" charset="0"/>
                </a:endParaRPr>
              </a:p>
              <a:p>
                <a:pPr marL="304800">
                  <a:lnSpc>
                    <a:spcPct val="150000"/>
                  </a:lnSpc>
                </a:pPr>
                <a:r>
                  <a:rPr lang="en-US" altLang="zh-TW" kern="100" dirty="0">
                    <a:latin typeface="Times New Roman" panose="02020603050405020304" pitchFamily="18" charset="0"/>
                    <a:cs typeface="Times New Roman" panose="02020603050405020304" pitchFamily="18" charset="0"/>
                  </a:rPr>
                  <a:t>(E)</a:t>
                </a:r>
                <a14:m>
                  <m:oMath xmlns:m="http://schemas.openxmlformats.org/officeDocument/2006/math">
                    <m:r>
                      <a:rPr lang="en-US" altLang="zh-TW" i="1" kern="100">
                        <a:latin typeface="Cambria Math" panose="02040503050406030204" pitchFamily="18" charset="0"/>
                        <a:cs typeface="Times New Roman" panose="02020603050405020304" pitchFamily="18" charset="0"/>
                      </a:rPr>
                      <m:t> </m:t>
                    </m:r>
                    <m:r>
                      <a:rPr lang="en-US" altLang="zh-TW" i="1" kern="100">
                        <a:latin typeface="Cambria Math" panose="02040503050406030204" pitchFamily="18" charset="0"/>
                        <a:cs typeface="Times New Roman" panose="02020603050405020304" pitchFamily="18" charset="0"/>
                      </a:rPr>
                      <m:t>𝑖𝑓</m:t>
                    </m:r>
                    <m:r>
                      <a:rPr lang="en-US" altLang="zh-TW" i="1" kern="100">
                        <a:latin typeface="Cambria Math" panose="02040503050406030204" pitchFamily="18" charset="0"/>
                        <a:cs typeface="Times New Roman" panose="02020603050405020304" pitchFamily="18" charset="0"/>
                      </a:rPr>
                      <m:t> </m:t>
                    </m:r>
                    <m:r>
                      <a:rPr lang="en-US" altLang="zh-TW" i="1" kern="100">
                        <a:latin typeface="Cambria Math" panose="02040503050406030204" pitchFamily="18" charset="0"/>
                        <a:cs typeface="Times New Roman" panose="02020603050405020304" pitchFamily="18" charset="0"/>
                      </a:rPr>
                      <m:t>𝑓</m:t>
                    </m:r>
                    <m:d>
                      <m:d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i="1" kern="100">
                            <a:latin typeface="Cambria Math" panose="02040503050406030204" pitchFamily="18" charset="0"/>
                            <a:cs typeface="Times New Roman" panose="02020603050405020304" pitchFamily="18" charset="0"/>
                          </a:rPr>
                          <m:t>𝑛</m:t>
                        </m:r>
                      </m:e>
                    </m:d>
                    <m:r>
                      <a:rPr lang="en-US" altLang="zh-TW" i="1" kern="100">
                        <a:latin typeface="Cambria Math" panose="02040503050406030204" pitchFamily="18" charset="0"/>
                        <a:cs typeface="Times New Roman" panose="02020603050405020304" pitchFamily="18" charset="0"/>
                      </a:rPr>
                      <m:t>=</m:t>
                    </m:r>
                    <m:r>
                      <a:rPr lang="en-US" altLang="zh-TW" i="1" kern="100">
                        <a:latin typeface="Cambria Math" panose="02040503050406030204" pitchFamily="18" charset="0"/>
                        <a:cs typeface="Times New Roman" panose="02020603050405020304" pitchFamily="18" charset="0"/>
                      </a:rPr>
                      <m:t>𝑂</m:t>
                    </m:r>
                    <m:d>
                      <m:d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i="1" kern="100">
                            <a:latin typeface="Cambria Math" panose="02040503050406030204" pitchFamily="18" charset="0"/>
                            <a:cs typeface="Times New Roman" panose="02020603050405020304" pitchFamily="18" charset="0"/>
                          </a:rPr>
                          <m:t>𝑔</m:t>
                        </m:r>
                        <m:d>
                          <m:d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i="1" kern="100">
                                <a:latin typeface="Cambria Math" panose="02040503050406030204" pitchFamily="18" charset="0"/>
                                <a:cs typeface="Times New Roman" panose="02020603050405020304" pitchFamily="18" charset="0"/>
                              </a:rPr>
                              <m:t>𝑛</m:t>
                            </m:r>
                          </m:e>
                        </m:d>
                      </m:e>
                    </m:d>
                    <m:r>
                      <a:rPr lang="en-US" altLang="zh-TW" i="1" kern="100">
                        <a:latin typeface="Cambria Math" panose="02040503050406030204" pitchFamily="18" charset="0"/>
                        <a:cs typeface="Times New Roman" panose="02020603050405020304" pitchFamily="18" charset="0"/>
                      </a:rPr>
                      <m:t> </m:t>
                    </m:r>
                    <m:r>
                      <a:rPr lang="en-US" altLang="zh-TW" i="1" kern="100">
                        <a:latin typeface="Cambria Math" panose="02040503050406030204" pitchFamily="18" charset="0"/>
                        <a:cs typeface="Times New Roman" panose="02020603050405020304" pitchFamily="18" charset="0"/>
                      </a:rPr>
                      <m:t>𝑡h𝑒𝑛</m:t>
                    </m:r>
                    <m:r>
                      <a:rPr lang="en-US" altLang="zh-TW" i="1" kern="100">
                        <a:latin typeface="Cambria Math" panose="02040503050406030204" pitchFamily="18" charset="0"/>
                        <a:cs typeface="Times New Roman" panose="02020603050405020304" pitchFamily="18" charset="0"/>
                      </a:rPr>
                      <m:t> </m:t>
                    </m:r>
                    <m:r>
                      <a:rPr lang="en-US" altLang="zh-TW" i="1" kern="100">
                        <a:latin typeface="Cambria Math" panose="02040503050406030204" pitchFamily="18" charset="0"/>
                        <a:cs typeface="Times New Roman" panose="02020603050405020304" pitchFamily="18" charset="0"/>
                      </a:rPr>
                      <m:t>𝑔</m:t>
                    </m:r>
                    <m:d>
                      <m:d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i="1" kern="100">
                            <a:latin typeface="Cambria Math" panose="02040503050406030204" pitchFamily="18" charset="0"/>
                            <a:cs typeface="Times New Roman" panose="02020603050405020304" pitchFamily="18" charset="0"/>
                          </a:rPr>
                          <m:t>𝑛</m:t>
                        </m:r>
                      </m:e>
                    </m:d>
                    <m:r>
                      <a:rPr lang="en-US" altLang="zh-TW" i="1" kern="100">
                        <a:latin typeface="Cambria Math" panose="02040503050406030204" pitchFamily="18" charset="0"/>
                        <a:cs typeface="Times New Roman" panose="02020603050405020304" pitchFamily="18" charset="0"/>
                      </a:rPr>
                      <m:t>= </m:t>
                    </m:r>
                    <m:r>
                      <a:rPr lang="en-US" altLang="zh-TW" i="1" kern="100">
                        <a:latin typeface="Cambria Math" panose="02040503050406030204" pitchFamily="18" charset="0"/>
                        <a:cs typeface="Times New Roman" panose="02020603050405020304" pitchFamily="18" charset="0"/>
                      </a:rPr>
                      <m:t>𝛺</m:t>
                    </m:r>
                    <m:d>
                      <m:d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i="1" kern="100">
                            <a:latin typeface="Cambria Math" panose="02040503050406030204" pitchFamily="18" charset="0"/>
                            <a:cs typeface="Times New Roman" panose="02020603050405020304" pitchFamily="18" charset="0"/>
                          </a:rPr>
                          <m:t>𝑓</m:t>
                        </m:r>
                        <m:d>
                          <m:d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i="1" kern="100">
                                <a:latin typeface="Cambria Math" panose="02040503050406030204" pitchFamily="18" charset="0"/>
                                <a:cs typeface="Times New Roman" panose="02020603050405020304" pitchFamily="18" charset="0"/>
                              </a:rPr>
                              <m:t>𝑛</m:t>
                            </m:r>
                          </m:e>
                        </m:d>
                      </m:e>
                    </m:d>
                    <m:r>
                      <a:rPr lang="en-US" altLang="zh-TW" i="1" kern="100">
                        <a:latin typeface="Cambria Math" panose="02040503050406030204" pitchFamily="18" charset="0"/>
                        <a:cs typeface="Times New Roman" panose="02020603050405020304" pitchFamily="18" charset="0"/>
                      </a:rPr>
                      <m:t>.</m:t>
                    </m:r>
                  </m:oMath>
                </a14:m>
                <a:endParaRPr lang="zh-TW" altLang="zh-TW" sz="1600" kern="100" dirty="0">
                  <a:latin typeface="Calibri" panose="020F0502020204030204" pitchFamily="34" charset="0"/>
                  <a:cs typeface="Times New Roman" panose="02020603050405020304" pitchFamily="18" charset="0"/>
                </a:endParaRPr>
              </a:p>
              <a:p>
                <a:endParaRPr lang="en-US" altLang="zh-TW" u="sng" kern="100" dirty="0">
                  <a:solidFill>
                    <a:srgbClr val="FF0000"/>
                  </a:solidFill>
                  <a:latin typeface="Times New Roman" panose="02020603050405020304" pitchFamily="18" charset="0"/>
                  <a:cs typeface="Times New Roman" panose="02020603050405020304" pitchFamily="18" charset="0"/>
                </a:endParaRPr>
              </a:p>
              <a:p>
                <a:r>
                  <a:rPr lang="en-US" altLang="zh-TW" u="sng" kern="100">
                    <a:solidFill>
                      <a:srgbClr val="FF0000"/>
                    </a:solidFill>
                    <a:latin typeface="Times New Roman" panose="02020603050405020304" pitchFamily="18" charset="0"/>
                    <a:cs typeface="Times New Roman" panose="02020603050405020304" pitchFamily="18" charset="0"/>
                  </a:rPr>
                  <a:t>BCDE</a:t>
                </a:r>
                <a:r>
                  <a:rPr lang="en-US" altLang="zh-TW" kern="100" dirty="0">
                    <a:latin typeface="Times New Roman" panose="02020603050405020304" pitchFamily="18" charset="0"/>
                    <a:cs typeface="Times New Roman" panose="02020603050405020304" pitchFamily="18" charset="0"/>
                  </a:rPr>
                  <a:t>(b) Choose the correct answer(s). (5%)</a:t>
                </a:r>
                <a:endParaRPr lang="zh-TW" altLang="zh-TW" sz="1600" kern="100" dirty="0">
                  <a:latin typeface="Calibri" panose="020F0502020204030204" pitchFamily="34" charset="0"/>
                  <a:cs typeface="Times New Roman" panose="02020603050405020304" pitchFamily="18" charset="0"/>
                </a:endParaRPr>
              </a:p>
              <a:p>
                <a:pPr marL="342900" lvl="0" indent="-342900">
                  <a:lnSpc>
                    <a:spcPct val="150000"/>
                  </a:lnSpc>
                  <a:buFont typeface="+mj-lt"/>
                  <a:buAutoNum type="alphaUcParenBoth"/>
                </a:pPr>
                <a14:m>
                  <m:oMath xmlns:m="http://schemas.openxmlformats.org/officeDocument/2006/math">
                    <m:r>
                      <a:rPr lang="en-US" altLang="zh-TW" b="0" i="0" kern="100" baseline="30000" smtClean="0">
                        <a:latin typeface="Cambria Math" panose="02040503050406030204" pitchFamily="18" charset="0"/>
                        <a:cs typeface="Times New Roman" panose="02020603050405020304" pitchFamily="18" charset="0"/>
                      </a:rPr>
                      <m:t>   </m:t>
                    </m:r>
                    <m:r>
                      <a:rPr lang="en-US" altLang="zh-TW" i="0" kern="100">
                        <a:latin typeface="Cambria Math" panose="02040503050406030204" pitchFamily="18" charset="0"/>
                        <a:cs typeface="Times New Roman" panose="02020603050405020304" pitchFamily="18" charset="0"/>
                      </a:rPr>
                      <m:t>2</m:t>
                    </m:r>
                    <m:sSup>
                      <m:sSup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TW" i="0" kern="100">
                            <a:latin typeface="Cambria Math" panose="02040503050406030204" pitchFamily="18" charset="0"/>
                            <a:cs typeface="Times New Roman" panose="02020603050405020304" pitchFamily="18" charset="0"/>
                          </a:rPr>
                          <m:t>n</m:t>
                        </m:r>
                      </m:e>
                      <m:sup>
                        <m:r>
                          <a:rPr lang="en-US" altLang="zh-TW" i="0" kern="100">
                            <a:latin typeface="Cambria Math" panose="02040503050406030204" pitchFamily="18" charset="0"/>
                            <a:cs typeface="Times New Roman" panose="02020603050405020304" pitchFamily="18" charset="0"/>
                          </a:rPr>
                          <m:t>2</m:t>
                        </m:r>
                      </m:sup>
                    </m:sSup>
                  </m:oMath>
                </a14:m>
                <a:r>
                  <a:rPr lang="en-US" altLang="zh-TW" kern="100" dirty="0">
                    <a:latin typeface="Times New Roman" panose="02020603050405020304" pitchFamily="18" charset="0"/>
                    <a:cs typeface="Times New Roman" panose="02020603050405020304" pitchFamily="18" charset="0"/>
                  </a:rPr>
                  <a:t> = </a:t>
                </a:r>
                <a14:m>
                  <m:oMath xmlns:m="http://schemas.openxmlformats.org/officeDocument/2006/math">
                    <m:r>
                      <m:rPr>
                        <m:sty m:val="p"/>
                      </m:rPr>
                      <a:rPr lang="en-US" altLang="zh-TW" i="0" kern="100">
                        <a:latin typeface="Cambria Math" panose="02040503050406030204" pitchFamily="18" charset="0"/>
                        <a:cs typeface="Times New Roman" panose="02020603050405020304" pitchFamily="18" charset="0"/>
                      </a:rPr>
                      <m:t>o</m:t>
                    </m:r>
                    <m:r>
                      <a:rPr lang="en-US" altLang="zh-TW" i="0" kern="100">
                        <a:latin typeface="Cambria Math" panose="02040503050406030204" pitchFamily="18" charset="0"/>
                        <a:cs typeface="Times New Roman" panose="02020603050405020304" pitchFamily="18" charset="0"/>
                      </a:rPr>
                      <m:t>(</m:t>
                    </m:r>
                    <m:sSup>
                      <m:sSup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TW" i="0" kern="100">
                            <a:latin typeface="Cambria Math" panose="02040503050406030204" pitchFamily="18" charset="0"/>
                            <a:cs typeface="Times New Roman" panose="02020603050405020304" pitchFamily="18" charset="0"/>
                          </a:rPr>
                          <m:t>n</m:t>
                        </m:r>
                      </m:e>
                      <m:sup>
                        <m:r>
                          <a:rPr lang="en-US" altLang="zh-TW" i="0" kern="100">
                            <a:latin typeface="Cambria Math" panose="02040503050406030204" pitchFamily="18" charset="0"/>
                            <a:cs typeface="Times New Roman" panose="02020603050405020304" pitchFamily="18" charset="0"/>
                          </a:rPr>
                          <m:t>2</m:t>
                        </m:r>
                      </m:sup>
                    </m:sSup>
                    <m:r>
                      <a:rPr lang="en-US" altLang="zh-TW" i="0" kern="100">
                        <a:latin typeface="Cambria Math" panose="02040503050406030204" pitchFamily="18" charset="0"/>
                        <a:cs typeface="Times New Roman" panose="02020603050405020304" pitchFamily="18" charset="0"/>
                      </a:rPr>
                      <m:t>)</m:t>
                    </m:r>
                  </m:oMath>
                </a14:m>
                <a:r>
                  <a:rPr lang="en-US" altLang="zh-TW" kern="100" dirty="0">
                    <a:latin typeface="Times New Roman" panose="02020603050405020304" pitchFamily="18" charset="0"/>
                    <a:cs typeface="Times New Roman" panose="02020603050405020304" pitchFamily="18" charset="0"/>
                  </a:rPr>
                  <a:t>.</a:t>
                </a:r>
                <a:endParaRPr lang="zh-TW" altLang="zh-TW" sz="1600" kern="100" dirty="0">
                  <a:latin typeface="Calibri" panose="020F0502020204030204" pitchFamily="34" charset="0"/>
                  <a:cs typeface="Times New Roman" panose="02020603050405020304" pitchFamily="18" charset="0"/>
                </a:endParaRPr>
              </a:p>
              <a:p>
                <a:pPr marL="342900" lvl="0" indent="-342900">
                  <a:lnSpc>
                    <a:spcPct val="150000"/>
                  </a:lnSpc>
                  <a:buFont typeface="+mj-lt"/>
                  <a:buAutoNum type="alphaUcParenBoth"/>
                </a:pPr>
                <a14:m>
                  <m:oMath xmlns:m="http://schemas.openxmlformats.org/officeDocument/2006/math">
                    <m:r>
                      <a:rPr lang="en-US" altLang="zh-TW" i="0" kern="100" baseline="30000" smtClean="0">
                        <a:latin typeface="Cambria Math" panose="02040503050406030204" pitchFamily="18" charset="0"/>
                        <a:cs typeface="Times New Roman" panose="02020603050405020304" pitchFamily="18" charset="0"/>
                      </a:rPr>
                      <m:t> </m:t>
                    </m:r>
                    <m:r>
                      <a:rPr lang="en-US" altLang="zh-TW" b="0" i="0" kern="100" baseline="30000" smtClean="0">
                        <a:latin typeface="Cambria Math" panose="02040503050406030204" pitchFamily="18" charset="0"/>
                        <a:cs typeface="Times New Roman" panose="02020603050405020304" pitchFamily="18" charset="0"/>
                      </a:rPr>
                      <m:t>  </m:t>
                    </m:r>
                    <m:sSup>
                      <m:sSup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TW" b="0" i="0" kern="100" smtClean="0">
                            <a:latin typeface="Cambria Math" panose="02040503050406030204" pitchFamily="18" charset="0"/>
                            <a:ea typeface="Cambria Math" panose="02040503050406030204" pitchFamily="18" charset="0"/>
                            <a:cs typeface="Times New Roman" panose="02020603050405020304" pitchFamily="18" charset="0"/>
                          </a:rPr>
                          <m:t>2</m:t>
                        </m:r>
                        <m:r>
                          <m:rPr>
                            <m:sty m:val="p"/>
                          </m:rPr>
                          <a:rPr lang="en-US" altLang="zh-TW" i="0" kern="100">
                            <a:latin typeface="Cambria Math" panose="02040503050406030204" pitchFamily="18" charset="0"/>
                            <a:cs typeface="Times New Roman" panose="02020603050405020304" pitchFamily="18" charset="0"/>
                          </a:rPr>
                          <m:t>n</m:t>
                        </m:r>
                      </m:e>
                      <m:sup>
                        <m:r>
                          <a:rPr lang="en-US" altLang="zh-TW" i="0" kern="100">
                            <a:latin typeface="Cambria Math" panose="02040503050406030204" pitchFamily="18" charset="0"/>
                            <a:cs typeface="Times New Roman" panose="02020603050405020304" pitchFamily="18" charset="0"/>
                          </a:rPr>
                          <m:t>2</m:t>
                        </m:r>
                      </m:sup>
                    </m:sSup>
                  </m:oMath>
                </a14:m>
                <a:r>
                  <a:rPr lang="en-US" altLang="zh-TW" kern="100" baseline="30000" dirty="0">
                    <a:latin typeface="Times New Roman" panose="02020603050405020304" pitchFamily="18" charset="0"/>
                    <a:cs typeface="Times New Roman" panose="02020603050405020304" pitchFamily="18" charset="0"/>
                  </a:rPr>
                  <a:t> </a:t>
                </a:r>
                <a:r>
                  <a:rPr lang="en-US" altLang="zh-TW" kern="10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n-US" altLang="zh-TW" i="0" kern="100">
                        <a:latin typeface="Cambria Math" panose="02040503050406030204" pitchFamily="18" charset="0"/>
                        <a:cs typeface="Times New Roman" panose="02020603050405020304" pitchFamily="18" charset="0"/>
                      </a:rPr>
                      <m:t>O</m:t>
                    </m:r>
                    <m:r>
                      <a:rPr lang="en-US" altLang="zh-TW" i="0" kern="100">
                        <a:latin typeface="Cambria Math" panose="02040503050406030204" pitchFamily="18" charset="0"/>
                        <a:cs typeface="Times New Roman" panose="02020603050405020304" pitchFamily="18" charset="0"/>
                      </a:rPr>
                      <m:t>(</m:t>
                    </m:r>
                    <m:sSup>
                      <m:sSup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TW" i="0" kern="100">
                            <a:latin typeface="Cambria Math" panose="02040503050406030204" pitchFamily="18" charset="0"/>
                            <a:cs typeface="Times New Roman" panose="02020603050405020304" pitchFamily="18" charset="0"/>
                          </a:rPr>
                          <m:t>n</m:t>
                        </m:r>
                      </m:e>
                      <m:sup>
                        <m:r>
                          <a:rPr lang="en-US" altLang="zh-TW" i="0" kern="100">
                            <a:latin typeface="Cambria Math" panose="02040503050406030204" pitchFamily="18" charset="0"/>
                            <a:cs typeface="Times New Roman" panose="02020603050405020304" pitchFamily="18" charset="0"/>
                          </a:rPr>
                          <m:t>2</m:t>
                        </m:r>
                      </m:sup>
                    </m:sSup>
                    <m:r>
                      <a:rPr lang="en-US" altLang="zh-TW" i="0" kern="100">
                        <a:latin typeface="Cambria Math" panose="02040503050406030204" pitchFamily="18" charset="0"/>
                        <a:cs typeface="Times New Roman" panose="02020603050405020304" pitchFamily="18" charset="0"/>
                      </a:rPr>
                      <m:t>)</m:t>
                    </m:r>
                  </m:oMath>
                </a14:m>
                <a:r>
                  <a:rPr lang="en-US" altLang="zh-TW" kern="100" dirty="0">
                    <a:latin typeface="Times New Roman" panose="02020603050405020304" pitchFamily="18" charset="0"/>
                    <a:cs typeface="Times New Roman" panose="02020603050405020304" pitchFamily="18" charset="0"/>
                  </a:rPr>
                  <a:t>.</a:t>
                </a:r>
                <a:endParaRPr lang="zh-TW" altLang="zh-TW" sz="1600" kern="100" dirty="0">
                  <a:latin typeface="Calibri" panose="020F0502020204030204" pitchFamily="34" charset="0"/>
                  <a:cs typeface="Times New Roman" panose="02020603050405020304" pitchFamily="18" charset="0"/>
                </a:endParaRPr>
              </a:p>
              <a:p>
                <a:pPr marL="342900" lvl="0" indent="-342900">
                  <a:lnSpc>
                    <a:spcPct val="150000"/>
                  </a:lnSpc>
                  <a:buFont typeface="+mj-lt"/>
                  <a:buAutoNum type="alphaUcParenBoth"/>
                </a:pPr>
                <a14:m>
                  <m:oMath xmlns:m="http://schemas.openxmlformats.org/officeDocument/2006/math">
                    <m:r>
                      <a:rPr lang="en-US" altLang="zh-TW" b="0" i="0" kern="100" smtClean="0">
                        <a:latin typeface="Cambria Math" panose="02040503050406030204" pitchFamily="18" charset="0"/>
                        <a:cs typeface="Times New Roman" panose="02020603050405020304" pitchFamily="18" charset="0"/>
                      </a:rPr>
                      <m:t>  </m:t>
                    </m:r>
                    <m:r>
                      <a:rPr lang="en-US" altLang="zh-TW" i="0" kern="100">
                        <a:latin typeface="Cambria Math" panose="02040503050406030204" pitchFamily="18" charset="0"/>
                        <a:cs typeface="Times New Roman" panose="02020603050405020304" pitchFamily="18" charset="0"/>
                      </a:rPr>
                      <m:t>2</m:t>
                    </m:r>
                    <m:sSup>
                      <m:sSup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TW" i="0" kern="100">
                            <a:latin typeface="Cambria Math" panose="02040503050406030204" pitchFamily="18" charset="0"/>
                            <a:cs typeface="Times New Roman" panose="02020603050405020304" pitchFamily="18" charset="0"/>
                          </a:rPr>
                          <m:t>n</m:t>
                        </m:r>
                      </m:e>
                      <m:sup>
                        <m:r>
                          <a:rPr lang="en-US" altLang="zh-TW" i="0" kern="100">
                            <a:latin typeface="Cambria Math" panose="02040503050406030204" pitchFamily="18" charset="0"/>
                            <a:cs typeface="Times New Roman" panose="02020603050405020304" pitchFamily="18" charset="0"/>
                          </a:rPr>
                          <m:t>2</m:t>
                        </m:r>
                      </m:sup>
                    </m:sSup>
                  </m:oMath>
                </a14:m>
                <a:r>
                  <a:rPr lang="en-US" altLang="zh-TW" kern="100" dirty="0">
                    <a:latin typeface="Times New Roman" panose="02020603050405020304" pitchFamily="18" charset="0"/>
                    <a:cs typeface="Times New Roman" panose="02020603050405020304" pitchFamily="18" charset="0"/>
                  </a:rPr>
                  <a:t> = </a:t>
                </a:r>
                <a14:m>
                  <m:oMath xmlns:m="http://schemas.openxmlformats.org/officeDocument/2006/math">
                    <m:r>
                      <m:rPr>
                        <m:sty m:val="p"/>
                      </m:rPr>
                      <a:rPr lang="en-US" altLang="zh-TW" i="0" kern="100">
                        <a:latin typeface="Cambria Math" panose="02040503050406030204" pitchFamily="18" charset="0"/>
                        <a:cs typeface="Times New Roman" panose="02020603050405020304" pitchFamily="18" charset="0"/>
                      </a:rPr>
                      <m:t>o</m:t>
                    </m:r>
                    <m:r>
                      <a:rPr lang="en-US" altLang="zh-TW" i="0" kern="100">
                        <a:latin typeface="Cambria Math" panose="02040503050406030204" pitchFamily="18" charset="0"/>
                        <a:cs typeface="Times New Roman" panose="02020603050405020304" pitchFamily="18" charset="0"/>
                      </a:rPr>
                      <m:t>(</m:t>
                    </m:r>
                    <m:sSup>
                      <m:sSup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TW" i="0" kern="100">
                            <a:latin typeface="Cambria Math" panose="02040503050406030204" pitchFamily="18" charset="0"/>
                            <a:cs typeface="Times New Roman" panose="02020603050405020304" pitchFamily="18" charset="0"/>
                          </a:rPr>
                          <m:t>n</m:t>
                        </m:r>
                      </m:e>
                      <m:sup>
                        <m:r>
                          <a:rPr lang="en-US" altLang="zh-TW" i="0" kern="100">
                            <a:latin typeface="Cambria Math" panose="02040503050406030204" pitchFamily="18" charset="0"/>
                            <a:cs typeface="Times New Roman" panose="02020603050405020304" pitchFamily="18" charset="0"/>
                          </a:rPr>
                          <m:t>3</m:t>
                        </m:r>
                      </m:sup>
                    </m:sSup>
                    <m:r>
                      <a:rPr lang="en-US" altLang="zh-TW" i="0" kern="100">
                        <a:latin typeface="Cambria Math" panose="02040503050406030204" pitchFamily="18" charset="0"/>
                        <a:cs typeface="Times New Roman" panose="02020603050405020304" pitchFamily="18" charset="0"/>
                      </a:rPr>
                      <m:t>)</m:t>
                    </m:r>
                  </m:oMath>
                </a14:m>
                <a:r>
                  <a:rPr lang="en-US" altLang="zh-TW" kern="100" dirty="0">
                    <a:latin typeface="Times New Roman" panose="02020603050405020304" pitchFamily="18" charset="0"/>
                    <a:cs typeface="Times New Roman" panose="02020603050405020304" pitchFamily="18" charset="0"/>
                  </a:rPr>
                  <a:t>.</a:t>
                </a:r>
                <a:endParaRPr lang="zh-TW" altLang="zh-TW" sz="1600" kern="100" dirty="0">
                  <a:latin typeface="Calibri" panose="020F0502020204030204" pitchFamily="34" charset="0"/>
                  <a:cs typeface="Times New Roman" panose="02020603050405020304" pitchFamily="18" charset="0"/>
                </a:endParaRPr>
              </a:p>
              <a:p>
                <a:pPr marL="342900" lvl="0" indent="-342900">
                  <a:lnSpc>
                    <a:spcPct val="150000"/>
                  </a:lnSpc>
                  <a:buFont typeface="+mj-lt"/>
                  <a:buAutoNum type="alphaUcParenBoth"/>
                </a:pPr>
                <a14:m>
                  <m:oMath xmlns:m="http://schemas.openxmlformats.org/officeDocument/2006/math">
                    <m:r>
                      <a:rPr lang="en-US" altLang="zh-TW" b="0" i="0" kern="100" smtClean="0">
                        <a:latin typeface="Cambria Math" panose="02040503050406030204" pitchFamily="18" charset="0"/>
                        <a:cs typeface="Times New Roman" panose="02020603050405020304" pitchFamily="18" charset="0"/>
                      </a:rPr>
                      <m:t>  </m:t>
                    </m:r>
                    <m:r>
                      <m:rPr>
                        <m:sty m:val="p"/>
                      </m:rPr>
                      <a:rPr lang="en-US" altLang="zh-TW" i="0" kern="100">
                        <a:latin typeface="Cambria Math" panose="02040503050406030204" pitchFamily="18" charset="0"/>
                        <a:cs typeface="Times New Roman" panose="02020603050405020304" pitchFamily="18" charset="0"/>
                      </a:rPr>
                      <m:t>f</m:t>
                    </m:r>
                    <m:d>
                      <m:d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TW" i="0" kern="100">
                            <a:latin typeface="Cambria Math" panose="02040503050406030204" pitchFamily="18" charset="0"/>
                            <a:cs typeface="Times New Roman" panose="02020603050405020304" pitchFamily="18" charset="0"/>
                          </a:rPr>
                          <m:t>n</m:t>
                        </m:r>
                      </m:e>
                    </m:d>
                    <m:r>
                      <a:rPr lang="en-US" altLang="zh-TW" i="0" kern="100">
                        <a:latin typeface="Cambria Math" panose="02040503050406030204" pitchFamily="18" charset="0"/>
                        <a:cs typeface="Times New Roman" panose="02020603050405020304" pitchFamily="18" charset="0"/>
                      </a:rPr>
                      <m:t>+</m:t>
                    </m:r>
                    <m:r>
                      <m:rPr>
                        <m:sty m:val="p"/>
                      </m:rPr>
                      <a:rPr lang="en-US" altLang="zh-TW" i="0" kern="100">
                        <a:latin typeface="Cambria Math" panose="02040503050406030204" pitchFamily="18" charset="0"/>
                        <a:cs typeface="Times New Roman" panose="02020603050405020304" pitchFamily="18" charset="0"/>
                      </a:rPr>
                      <m:t>g</m:t>
                    </m:r>
                    <m:d>
                      <m:d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TW" i="0" kern="100">
                            <a:latin typeface="Cambria Math" panose="02040503050406030204" pitchFamily="18" charset="0"/>
                            <a:cs typeface="Times New Roman" panose="02020603050405020304" pitchFamily="18" charset="0"/>
                          </a:rPr>
                          <m:t>n</m:t>
                        </m:r>
                      </m:e>
                    </m:d>
                    <m:r>
                      <a:rPr lang="en-US" altLang="zh-TW" i="0" kern="100">
                        <a:latin typeface="Cambria Math" panose="02040503050406030204" pitchFamily="18" charset="0"/>
                        <a:cs typeface="Times New Roman" panose="02020603050405020304" pitchFamily="18" charset="0"/>
                      </a:rPr>
                      <m:t>=</m:t>
                    </m:r>
                    <m:r>
                      <m:rPr>
                        <m:sty m:val="p"/>
                      </m:rPr>
                      <a:rPr lang="en-US" altLang="zh-TW" i="0" kern="100">
                        <a:latin typeface="Cambria Math" panose="02040503050406030204" pitchFamily="18" charset="0"/>
                        <a:cs typeface="Times New Roman" panose="02020603050405020304" pitchFamily="18" charset="0"/>
                      </a:rPr>
                      <m:t>θ</m:t>
                    </m:r>
                    <m:r>
                      <a:rPr lang="en-US" altLang="zh-TW" i="0" kern="100">
                        <a:latin typeface="Cambria Math" panose="02040503050406030204" pitchFamily="18" charset="0"/>
                        <a:cs typeface="Times New Roman" panose="02020603050405020304" pitchFamily="18" charset="0"/>
                      </a:rPr>
                      <m:t>(</m:t>
                    </m:r>
                    <m:r>
                      <m:rPr>
                        <m:sty m:val="p"/>
                      </m:rPr>
                      <a:rPr lang="en-US" altLang="zh-TW" i="0" kern="100">
                        <a:latin typeface="Cambria Math" panose="02040503050406030204" pitchFamily="18" charset="0"/>
                        <a:cs typeface="Times New Roman" panose="02020603050405020304" pitchFamily="18" charset="0"/>
                      </a:rPr>
                      <m:t>Max</m:t>
                    </m:r>
                    <m:d>
                      <m:d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TW" i="0" kern="100">
                            <a:latin typeface="Cambria Math" panose="02040503050406030204" pitchFamily="18" charset="0"/>
                            <a:cs typeface="Times New Roman" panose="02020603050405020304" pitchFamily="18" charset="0"/>
                          </a:rPr>
                          <m:t>f</m:t>
                        </m:r>
                        <m:d>
                          <m:d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TW" i="0" kern="100">
                                <a:latin typeface="Cambria Math" panose="02040503050406030204" pitchFamily="18" charset="0"/>
                                <a:cs typeface="Times New Roman" panose="02020603050405020304" pitchFamily="18" charset="0"/>
                              </a:rPr>
                              <m:t>x</m:t>
                            </m:r>
                          </m:e>
                        </m:d>
                        <m:r>
                          <a:rPr lang="en-US" altLang="zh-TW" i="0" kern="100">
                            <a:latin typeface="Cambria Math" panose="02040503050406030204" pitchFamily="18" charset="0"/>
                            <a:cs typeface="Times New Roman" panose="02020603050405020304" pitchFamily="18" charset="0"/>
                          </a:rPr>
                          <m:t>,</m:t>
                        </m:r>
                        <m:r>
                          <m:rPr>
                            <m:sty m:val="p"/>
                          </m:rPr>
                          <a:rPr lang="en-US" altLang="zh-TW" i="0" kern="100">
                            <a:latin typeface="Cambria Math" panose="02040503050406030204" pitchFamily="18" charset="0"/>
                            <a:cs typeface="Times New Roman" panose="02020603050405020304" pitchFamily="18" charset="0"/>
                          </a:rPr>
                          <m:t>g</m:t>
                        </m:r>
                        <m:d>
                          <m:d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TW" i="0" kern="100">
                                <a:latin typeface="Cambria Math" panose="02040503050406030204" pitchFamily="18" charset="0"/>
                                <a:cs typeface="Times New Roman" panose="02020603050405020304" pitchFamily="18" charset="0"/>
                              </a:rPr>
                              <m:t>n</m:t>
                            </m:r>
                          </m:e>
                        </m:d>
                      </m:e>
                    </m:d>
                    <m:r>
                      <a:rPr lang="en-US" altLang="zh-TW" i="0" kern="100" smtClean="0">
                        <a:latin typeface="Cambria Math" panose="02040503050406030204" pitchFamily="18" charset="0"/>
                        <a:cs typeface="Times New Roman" panose="02020603050405020304" pitchFamily="18" charset="0"/>
                      </a:rPr>
                      <m:t>.</m:t>
                    </m:r>
                  </m:oMath>
                </a14:m>
                <a:endParaRPr lang="en-US" altLang="zh-TW" kern="100" dirty="0">
                  <a:latin typeface="Calibri" panose="020F0502020204030204" pitchFamily="34" charset="0"/>
                  <a:cs typeface="Times New Roman" panose="02020603050405020304" pitchFamily="18" charset="0"/>
                </a:endParaRPr>
              </a:p>
              <a:p>
                <a:pPr marL="342900" lvl="0" indent="-342900">
                  <a:lnSpc>
                    <a:spcPct val="150000"/>
                  </a:lnSpc>
                  <a:buFont typeface="+mj-lt"/>
                  <a:buAutoNum type="alphaUcParenBoth"/>
                </a:pPr>
                <a:r>
                  <a:rPr lang="en-US" altLang="zh-TW" kern="100" dirty="0">
                    <a:cs typeface="Times New Roman" panose="02020603050405020304" pitchFamily="18" charset="0"/>
                  </a:rPr>
                  <a:t>  </a:t>
                </a:r>
                <a14:m>
                  <m:oMath xmlns:m="http://schemas.openxmlformats.org/officeDocument/2006/math">
                    <m:r>
                      <m:rPr>
                        <m:sty m:val="p"/>
                      </m:rPr>
                      <a:rPr lang="en-US" altLang="zh-TW" i="0" kern="100">
                        <a:latin typeface="Cambria Math" panose="02040503050406030204" pitchFamily="18" charset="0"/>
                        <a:cs typeface="Times New Roman" panose="02020603050405020304" pitchFamily="18" charset="0"/>
                      </a:rPr>
                      <m:t>if</m:t>
                    </m:r>
                    <m:r>
                      <a:rPr lang="en-US" altLang="zh-TW" i="0" kern="100">
                        <a:latin typeface="Cambria Math" panose="02040503050406030204" pitchFamily="18" charset="0"/>
                        <a:cs typeface="Times New Roman" panose="02020603050405020304" pitchFamily="18" charset="0"/>
                      </a:rPr>
                      <m:t>  </m:t>
                    </m:r>
                    <m:r>
                      <m:rPr>
                        <m:sty m:val="p"/>
                      </m:rPr>
                      <a:rPr lang="en-US" altLang="zh-TW" i="0" kern="100">
                        <a:latin typeface="Cambria Math" panose="02040503050406030204" pitchFamily="18" charset="0"/>
                        <a:cs typeface="Times New Roman" panose="02020603050405020304" pitchFamily="18" charset="0"/>
                      </a:rPr>
                      <m:t>f</m:t>
                    </m:r>
                    <m:d>
                      <m:d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TW" i="0" kern="100">
                            <a:latin typeface="Cambria Math" panose="02040503050406030204" pitchFamily="18" charset="0"/>
                            <a:cs typeface="Times New Roman" panose="02020603050405020304" pitchFamily="18" charset="0"/>
                          </a:rPr>
                          <m:t>n</m:t>
                        </m:r>
                      </m:e>
                    </m:d>
                    <m:r>
                      <a:rPr lang="en-US" altLang="zh-TW" i="0" kern="100">
                        <a:latin typeface="Cambria Math" panose="02040503050406030204" pitchFamily="18" charset="0"/>
                        <a:cs typeface="Times New Roman" panose="02020603050405020304" pitchFamily="18" charset="0"/>
                      </a:rPr>
                      <m:t>=</m:t>
                    </m:r>
                    <m:r>
                      <a:rPr lang="en-US" altLang="zh-TW" i="1" kern="100">
                        <a:latin typeface="Cambria Math" panose="02040503050406030204" pitchFamily="18" charset="0"/>
                        <a:cs typeface="Times New Roman" panose="02020603050405020304" pitchFamily="18" charset="0"/>
                      </a:rPr>
                      <m:t>𝜔</m:t>
                    </m:r>
                    <m:d>
                      <m:d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i="1" kern="100">
                            <a:latin typeface="Cambria Math" panose="02040503050406030204" pitchFamily="18" charset="0"/>
                            <a:cs typeface="Times New Roman" panose="02020603050405020304" pitchFamily="18" charset="0"/>
                          </a:rPr>
                          <m:t>𝑔</m:t>
                        </m:r>
                        <m:d>
                          <m:d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i="1" kern="100">
                                <a:latin typeface="Cambria Math" panose="02040503050406030204" pitchFamily="18" charset="0"/>
                                <a:cs typeface="Times New Roman" panose="02020603050405020304" pitchFamily="18" charset="0"/>
                              </a:rPr>
                              <m:t>𝑛</m:t>
                            </m:r>
                          </m:e>
                        </m:d>
                      </m:e>
                    </m:d>
                    <m:r>
                      <a:rPr lang="en-US" altLang="zh-TW" i="1" kern="100">
                        <a:latin typeface="Cambria Math" panose="02040503050406030204" pitchFamily="18" charset="0"/>
                        <a:cs typeface="Times New Roman" panose="02020603050405020304" pitchFamily="18" charset="0"/>
                      </a:rPr>
                      <m:t> </m:t>
                    </m:r>
                    <m:r>
                      <a:rPr lang="en-US" altLang="zh-TW" i="1" kern="100">
                        <a:latin typeface="Cambria Math" panose="02040503050406030204" pitchFamily="18" charset="0"/>
                        <a:cs typeface="Times New Roman" panose="02020603050405020304" pitchFamily="18" charset="0"/>
                      </a:rPr>
                      <m:t>𝑡h𝑒𝑛</m:t>
                    </m:r>
                    <m:r>
                      <a:rPr lang="en-US" altLang="zh-TW" i="1" kern="100">
                        <a:latin typeface="Cambria Math" panose="02040503050406030204" pitchFamily="18" charset="0"/>
                        <a:cs typeface="Times New Roman" panose="02020603050405020304" pitchFamily="18" charset="0"/>
                      </a:rPr>
                      <m:t> </m:t>
                    </m:r>
                    <m:r>
                      <a:rPr lang="en-US" altLang="zh-TW" i="1" kern="100">
                        <a:latin typeface="Cambria Math" panose="02040503050406030204" pitchFamily="18" charset="0"/>
                        <a:cs typeface="Times New Roman" panose="02020603050405020304" pitchFamily="18" charset="0"/>
                      </a:rPr>
                      <m:t>𝑔</m:t>
                    </m:r>
                    <m:d>
                      <m:d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i="1" kern="100">
                            <a:latin typeface="Cambria Math" panose="02040503050406030204" pitchFamily="18" charset="0"/>
                            <a:cs typeface="Times New Roman" panose="02020603050405020304" pitchFamily="18" charset="0"/>
                          </a:rPr>
                          <m:t>𝑛</m:t>
                        </m:r>
                      </m:e>
                    </m:d>
                    <m:r>
                      <a:rPr lang="en-US" altLang="zh-TW" i="1" kern="100">
                        <a:latin typeface="Cambria Math" panose="02040503050406030204" pitchFamily="18" charset="0"/>
                        <a:cs typeface="Times New Roman" panose="02020603050405020304" pitchFamily="18" charset="0"/>
                      </a:rPr>
                      <m:t>=</m:t>
                    </m:r>
                    <m:r>
                      <a:rPr lang="en-US" altLang="zh-TW" i="1" kern="100">
                        <a:latin typeface="Cambria Math" panose="02040503050406030204" pitchFamily="18" charset="0"/>
                        <a:cs typeface="Times New Roman" panose="02020603050405020304" pitchFamily="18" charset="0"/>
                      </a:rPr>
                      <m:t>𝑜</m:t>
                    </m:r>
                    <m:d>
                      <m:d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i="1" kern="100">
                            <a:latin typeface="Cambria Math" panose="02040503050406030204" pitchFamily="18" charset="0"/>
                            <a:cs typeface="Times New Roman" panose="02020603050405020304" pitchFamily="18" charset="0"/>
                          </a:rPr>
                          <m:t>𝑓</m:t>
                        </m:r>
                        <m:d>
                          <m:dPr>
                            <m:ctrlPr>
                              <a:rPr lang="zh-TW" altLang="zh-TW"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i="1" kern="100">
                                <a:latin typeface="Cambria Math" panose="02040503050406030204" pitchFamily="18" charset="0"/>
                                <a:cs typeface="Times New Roman" panose="02020603050405020304" pitchFamily="18" charset="0"/>
                              </a:rPr>
                              <m:t>𝑛</m:t>
                            </m:r>
                          </m:e>
                        </m:d>
                      </m:e>
                    </m:d>
                    <m:r>
                      <a:rPr lang="en-US" altLang="zh-TW" i="1" kern="100">
                        <a:latin typeface="Cambria Math" panose="02040503050406030204" pitchFamily="18" charset="0"/>
                        <a:cs typeface="Times New Roman" panose="02020603050405020304" pitchFamily="18" charset="0"/>
                      </a:rPr>
                      <m:t>.</m:t>
                    </m:r>
                  </m:oMath>
                </a14:m>
                <a:endParaRPr lang="zh-TW" altLang="zh-TW" sz="1600" kern="100" dirty="0">
                  <a:latin typeface="Calibri" panose="020F0502020204030204" pitchFamily="34" charset="0"/>
                  <a:cs typeface="Times New Roman" panose="02020603050405020304" pitchFamily="18" charset="0"/>
                </a:endParaRPr>
              </a:p>
            </p:txBody>
          </p:sp>
        </mc:Choice>
        <mc:Fallback xmlns="">
          <p:sp>
            <p:nvSpPr>
              <p:cNvPr id="3" name="矩形 2">
                <a:extLst>
                  <a:ext uri="{FF2B5EF4-FFF2-40B4-BE49-F238E27FC236}">
                    <a16:creationId xmlns:a16="http://schemas.microsoft.com/office/drawing/2014/main" id="{F2DA2692-EC4B-A743-9CFE-5069BD3FC846}"/>
                  </a:ext>
                </a:extLst>
              </p:cNvPr>
              <p:cNvSpPr>
                <a:spLocks noRot="1" noChangeAspect="1" noMove="1" noResize="1" noEditPoints="1" noAdjustHandles="1" noChangeArrowheads="1" noChangeShapeType="1" noTextEdit="1"/>
              </p:cNvSpPr>
              <p:nvPr/>
            </p:nvSpPr>
            <p:spPr>
              <a:xfrm>
                <a:off x="759100" y="1090278"/>
                <a:ext cx="6858000" cy="5309852"/>
              </a:xfrm>
              <a:prstGeom prst="rect">
                <a:avLst/>
              </a:prstGeom>
              <a:blipFill>
                <a:blip r:embed="rId3"/>
                <a:stretch>
                  <a:fillRect l="-926" t="-476" b="-476"/>
                </a:stretch>
              </a:blipFill>
            </p:spPr>
            <p:txBody>
              <a:bodyPr/>
              <a:lstStyle/>
              <a:p>
                <a:r>
                  <a:rPr lang="zh-TW" altLang="en-US">
                    <a:noFill/>
                  </a:rPr>
                  <a:t> </a:t>
                </a:r>
              </a:p>
            </p:txBody>
          </p:sp>
        </mc:Fallback>
      </mc:AlternateContent>
      <p:sp>
        <p:nvSpPr>
          <p:cNvPr id="2" name="標題 1"/>
          <p:cNvSpPr>
            <a:spLocks noGrp="1"/>
          </p:cNvSpPr>
          <p:nvPr>
            <p:ph type="title"/>
          </p:nvPr>
        </p:nvSpPr>
        <p:spPr>
          <a:xfrm>
            <a:off x="244750" y="356888"/>
            <a:ext cx="7886700" cy="1325563"/>
          </a:xfrm>
        </p:spPr>
        <p:txBody>
          <a:bodyPr/>
          <a:lstStyle/>
          <a:p>
            <a:r>
              <a:rPr lang="en-US" altLang="zh-TW" dirty="0"/>
              <a:t>1.</a:t>
            </a:r>
            <a:endParaRPr lang="zh-TW" altLang="en-US" dirty="0"/>
          </a:p>
        </p:txBody>
      </p:sp>
      <mc:AlternateContent xmlns:mc="http://schemas.openxmlformats.org/markup-compatibility/2006" xmlns:a14="http://schemas.microsoft.com/office/drawing/2010/main">
        <mc:Choice Requires="a14">
          <p:sp>
            <p:nvSpPr>
              <p:cNvPr id="5" name="文字方塊 4"/>
              <p:cNvSpPr txBox="1"/>
              <p:nvPr/>
            </p:nvSpPr>
            <p:spPr>
              <a:xfrm>
                <a:off x="5562601" y="1928672"/>
                <a:ext cx="4955899" cy="338554"/>
              </a:xfrm>
              <a:prstGeom prst="rect">
                <a:avLst/>
              </a:prstGeom>
              <a:noFill/>
            </p:spPr>
            <p:txBody>
              <a:bodyPr wrap="square" rtlCol="0">
                <a:spAutoFit/>
              </a:bodyPr>
              <a:lstStyle/>
              <a:p>
                <a:r>
                  <a:rPr lang="en-US" altLang="zh-TW" sz="1600"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If f(n) = 2n, g(n) = n</a:t>
                </a:r>
                <a:r>
                  <a:rPr lang="en-US" altLang="zh-TW" sz="1600" baseline="30000"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2</a:t>
                </a:r>
                <a:r>
                  <a:rPr lang="en-US" altLang="zh-TW" sz="1600"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   =&gt; g(n) </a:t>
                </a:r>
                <a14:m>
                  <m:oMath xmlns:m="http://schemas.openxmlformats.org/officeDocument/2006/math">
                    <m:r>
                      <a:rPr lang="en-US" altLang="zh-TW" sz="1600">
                        <a:solidFill>
                          <a:srgbClr val="FF0000"/>
                        </a:solidFill>
                        <a:latin typeface="Cambria Math" panose="02040503050406030204" pitchFamily="18" charset="0"/>
                        <a:ea typeface="Microsoft JhengHei" panose="020B0604030504040204" pitchFamily="34" charset="-120"/>
                      </a:rPr>
                      <m:t>≠</m:t>
                    </m:r>
                    <m:r>
                      <m:rPr>
                        <m:sty m:val="p"/>
                      </m:rPr>
                      <a:rPr lang="en-US" altLang="zh-TW" sz="1600">
                        <a:solidFill>
                          <a:srgbClr val="FF0000"/>
                        </a:solidFill>
                        <a:latin typeface="Cambria Math" panose="02040503050406030204" pitchFamily="18" charset="0"/>
                        <a:ea typeface="Microsoft JhengHei" panose="020B0604030504040204" pitchFamily="34" charset="-120"/>
                      </a:rPr>
                      <m:t>O</m:t>
                    </m:r>
                    <m:d>
                      <m:dPr>
                        <m:ctrlPr>
                          <a:rPr lang="en-US" altLang="zh-TW" sz="1600" i="1">
                            <a:solidFill>
                              <a:srgbClr val="FF0000"/>
                            </a:solidFill>
                            <a:latin typeface="Cambria Math" panose="02040503050406030204" pitchFamily="18" charset="0"/>
                            <a:ea typeface="Microsoft JhengHei" panose="020B0604030504040204" pitchFamily="34" charset="-120"/>
                          </a:rPr>
                        </m:ctrlPr>
                      </m:dPr>
                      <m:e>
                        <m:r>
                          <m:rPr>
                            <m:sty m:val="p"/>
                          </m:rPr>
                          <a:rPr lang="en-US" altLang="zh-TW" sz="1600">
                            <a:solidFill>
                              <a:srgbClr val="FF0000"/>
                            </a:solidFill>
                            <a:latin typeface="Cambria Math" panose="02040503050406030204" pitchFamily="18" charset="0"/>
                            <a:ea typeface="Microsoft JhengHei" panose="020B0604030504040204" pitchFamily="34" charset="-120"/>
                          </a:rPr>
                          <m:t>n</m:t>
                        </m:r>
                      </m:e>
                    </m:d>
                  </m:oMath>
                </a14:m>
                <a:endParaRPr lang="en-US" altLang="zh-TW" sz="1600"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endParaRPr>
              </a:p>
            </p:txBody>
          </p:sp>
        </mc:Choice>
        <mc:Fallback xmlns="">
          <p:sp>
            <p:nvSpPr>
              <p:cNvPr id="5" name="文字方塊 4"/>
              <p:cNvSpPr txBox="1">
                <a:spLocks noRot="1" noChangeAspect="1" noMove="1" noResize="1" noEditPoints="1" noAdjustHandles="1" noChangeArrowheads="1" noChangeShapeType="1" noTextEdit="1"/>
              </p:cNvSpPr>
              <p:nvPr/>
            </p:nvSpPr>
            <p:spPr>
              <a:xfrm>
                <a:off x="5562601" y="1928672"/>
                <a:ext cx="4955899" cy="338554"/>
              </a:xfrm>
              <a:prstGeom prst="rect">
                <a:avLst/>
              </a:prstGeom>
              <a:blipFill>
                <a:blip r:embed="rId4"/>
                <a:stretch>
                  <a:fillRect l="-767" t="-3571" b="-21429"/>
                </a:stretch>
              </a:blipFill>
            </p:spPr>
            <p:txBody>
              <a:bodyPr/>
              <a:lstStyle/>
              <a:p>
                <a:r>
                  <a:rPr lang="zh-TW" altLang="en-US">
                    <a:noFill/>
                  </a:rPr>
                  <a:t> </a:t>
                </a:r>
              </a:p>
            </p:txBody>
          </p:sp>
        </mc:Fallback>
      </mc:AlternateContent>
      <p:sp>
        <p:nvSpPr>
          <p:cNvPr id="6" name="文字方塊 5"/>
          <p:cNvSpPr txBox="1"/>
          <p:nvPr/>
        </p:nvSpPr>
        <p:spPr>
          <a:xfrm>
            <a:off x="2516541" y="4256734"/>
            <a:ext cx="3138854" cy="338554"/>
          </a:xfrm>
          <a:prstGeom prst="rect">
            <a:avLst/>
          </a:prstGeom>
          <a:noFill/>
        </p:spPr>
        <p:txBody>
          <a:bodyPr wrap="square" rtlCol="0">
            <a:spAutoFit/>
          </a:bodyPr>
          <a:lstStyle/>
          <a:p>
            <a:r>
              <a:rPr lang="zh-TW" altLang="en-US" sz="1600" dirty="0">
                <a:solidFill>
                  <a:srgbClr val="FF0000"/>
                </a:solidFill>
                <a:latin typeface="Microsoft JhengHei" panose="020B0604030504040204" pitchFamily="34" charset="-120"/>
                <a:ea typeface="Microsoft JhengHei" panose="020B0604030504040204" pitchFamily="34" charset="-120"/>
              </a:rPr>
              <a:t>取</a:t>
            </a:r>
            <a:r>
              <a:rPr lang="en-US" altLang="zh-TW" sz="1600" dirty="0">
                <a:solidFill>
                  <a:srgbClr val="FF0000"/>
                </a:solidFill>
                <a:latin typeface="Microsoft JhengHei" panose="020B0604030504040204" pitchFamily="34" charset="-120"/>
                <a:ea typeface="Microsoft JhengHei" panose="020B0604030504040204" pitchFamily="34" charset="-120"/>
              </a:rPr>
              <a:t>c=1 or 2</a:t>
            </a:r>
            <a:r>
              <a:rPr lang="zh-TW" altLang="en-US" sz="1600" dirty="0">
                <a:solidFill>
                  <a:srgbClr val="FF0000"/>
                </a:solidFill>
                <a:latin typeface="Microsoft JhengHei" panose="020B0604030504040204" pitchFamily="34" charset="-120"/>
                <a:ea typeface="Microsoft JhengHei" panose="020B0604030504040204" pitchFamily="34" charset="-120"/>
              </a:rPr>
              <a:t>不滿足</a:t>
            </a:r>
            <a:r>
              <a:rPr lang="en-US" altLang="zh-TW" sz="1600" dirty="0">
                <a:solidFill>
                  <a:srgbClr val="FF0000"/>
                </a:solidFill>
                <a:latin typeface="Microsoft JhengHei" panose="020B0604030504040204" pitchFamily="34" charset="-120"/>
                <a:ea typeface="Microsoft JhengHei" panose="020B0604030504040204" pitchFamily="34" charset="-120"/>
              </a:rPr>
              <a:t> </a:t>
            </a:r>
            <a:endParaRPr lang="zh-TW" altLang="en-US" sz="1600" baseline="30000" dirty="0">
              <a:solidFill>
                <a:srgbClr val="FF0000"/>
              </a:solidFill>
              <a:latin typeface="Microsoft JhengHei" panose="020B0604030504040204" pitchFamily="34" charset="-120"/>
              <a:ea typeface="Microsoft JhengHei" panose="020B0604030504040204" pitchFamily="34" charset="-120"/>
            </a:endParaRPr>
          </a:p>
        </p:txBody>
      </p:sp>
      <p:sp>
        <p:nvSpPr>
          <p:cNvPr id="7" name="文字方塊 6"/>
          <p:cNvSpPr txBox="1"/>
          <p:nvPr/>
        </p:nvSpPr>
        <p:spPr>
          <a:xfrm>
            <a:off x="3429000" y="2267226"/>
            <a:ext cx="4955900" cy="523220"/>
          </a:xfrm>
          <a:prstGeom prst="rect">
            <a:avLst/>
          </a:prstGeom>
          <a:noFill/>
        </p:spPr>
        <p:txBody>
          <a:bodyPr wrap="square" rtlCol="0">
            <a:spAutoFit/>
          </a:bodyPr>
          <a:lstStyle/>
          <a:p>
            <a:r>
              <a:rPr lang="en-US" altLang="zh-TW" sz="1400"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(log n)! </a:t>
            </a:r>
            <a:r>
              <a:rPr lang="zh-TW" altLang="en-US" sz="1400"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取</a:t>
            </a:r>
            <a:r>
              <a:rPr lang="en-US" altLang="zh-TW" sz="1400"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log = O(</a:t>
            </a:r>
            <a:r>
              <a:rPr lang="en-US" altLang="zh-TW" sz="1400" dirty="0" err="1">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logn</a:t>
            </a:r>
            <a:r>
              <a:rPr lang="en-US" altLang="zh-TW" sz="1400"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a:t>
            </a:r>
            <a:r>
              <a:rPr lang="en-US" altLang="zh-TW" sz="1400" dirty="0" err="1">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loglogn</a:t>
            </a:r>
            <a:r>
              <a:rPr lang="en-US" altLang="zh-TW" sz="1400"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 n</a:t>
            </a:r>
            <a:r>
              <a:rPr lang="en-US" altLang="zh-TW" sz="1400" baseline="30000"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100</a:t>
            </a:r>
            <a:r>
              <a:rPr lang="en-US" altLang="zh-TW" sz="1400"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 </a:t>
            </a:r>
            <a:r>
              <a:rPr lang="zh-TW" altLang="en-US" sz="1400"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取 </a:t>
            </a:r>
            <a:r>
              <a:rPr lang="en-US" altLang="zh-TW" sz="1400"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log = O(</a:t>
            </a:r>
            <a:r>
              <a:rPr lang="en-US" altLang="zh-TW" sz="1400" dirty="0" err="1">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logn</a:t>
            </a:r>
            <a:r>
              <a:rPr lang="en-US" altLang="zh-TW" sz="1400"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a:t>
            </a:r>
          </a:p>
          <a:p>
            <a:r>
              <a:rPr lang="zh-TW" altLang="en-US" sz="1400"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因為</a:t>
            </a:r>
            <a:r>
              <a:rPr lang="en-US" altLang="zh-TW" sz="1400"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 O(</a:t>
            </a:r>
            <a:r>
              <a:rPr lang="en-US" altLang="zh-TW" sz="1400" dirty="0" err="1">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logn</a:t>
            </a:r>
            <a:r>
              <a:rPr lang="en-US" altLang="zh-TW" sz="1400"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a:t>
            </a:r>
            <a:r>
              <a:rPr lang="en-US" altLang="zh-TW" sz="1400" dirty="0" err="1">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loglogn</a:t>
            </a:r>
            <a:r>
              <a:rPr lang="en-US" altLang="zh-TW" sz="1400"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 &gt; O(</a:t>
            </a:r>
            <a:r>
              <a:rPr lang="en-US" altLang="zh-TW" sz="1400" dirty="0" err="1">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logn</a:t>
            </a:r>
            <a:r>
              <a:rPr lang="en-US" altLang="zh-TW" sz="1400"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 </a:t>
            </a:r>
            <a:r>
              <a:rPr lang="zh-TW" altLang="en-US" sz="1400"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 所以 </a:t>
            </a:r>
            <a:r>
              <a:rPr lang="en-US" altLang="zh-TW" sz="1400"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(log n)! &gt; n</a:t>
            </a:r>
            <a:r>
              <a:rPr lang="en-US" altLang="zh-TW" sz="1400" baseline="30000"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100</a:t>
            </a:r>
            <a:endParaRPr lang="zh-TW" altLang="en-US" sz="1400" baseline="30000"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7848AD0B-F32D-D14C-AC89-991C41574606}"/>
                  </a:ext>
                </a:extLst>
              </p:cNvPr>
              <p:cNvSpPr/>
              <p:nvPr/>
            </p:nvSpPr>
            <p:spPr>
              <a:xfrm>
                <a:off x="5562601" y="2821340"/>
                <a:ext cx="2927332" cy="646331"/>
              </a:xfrm>
              <a:prstGeom prst="rect">
                <a:avLst/>
              </a:prstGeom>
            </p:spPr>
            <p:txBody>
              <a:bodyPr wrap="square">
                <a:spAutoFit/>
              </a:bodyPr>
              <a:lstStyle/>
              <a:p>
                <a:r>
                  <a:rPr lang="zh-TW" altLang="en-US"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令 </a:t>
                </a:r>
                <a:r>
                  <a:rPr lang="en-US" altLang="zh-TW"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f(n) = 2n = O(n), g(n) = n</a:t>
                </a:r>
                <a:r>
                  <a:rPr lang="zh-TW" altLang="en-US"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 但</a:t>
                </a:r>
                <a:r>
                  <a:rPr lang="en-US" altLang="zh-TW"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2</a:t>
                </a:r>
                <a:r>
                  <a:rPr lang="en-US" altLang="zh-TW" baseline="30000"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f(n)</a:t>
                </a:r>
                <a:r>
                  <a:rPr lang="en-US" altLang="zh-TW"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 = 2</a:t>
                </a:r>
                <a:r>
                  <a:rPr lang="en-US" altLang="zh-TW" baseline="30000"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2n</a:t>
                </a:r>
                <a:r>
                  <a:rPr lang="en-US" altLang="zh-TW"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 </a:t>
                </a:r>
                <a14:m>
                  <m:oMath xmlns:m="http://schemas.openxmlformats.org/officeDocument/2006/math">
                    <m:r>
                      <a:rPr lang="en-US" altLang="zh-TW">
                        <a:solidFill>
                          <a:srgbClr val="FF0000"/>
                        </a:solidFill>
                        <a:latin typeface="Cambria Math" panose="02040503050406030204" pitchFamily="18" charset="0"/>
                        <a:ea typeface="Microsoft JhengHei" panose="020B0604030504040204" pitchFamily="34" charset="-120"/>
                      </a:rPr>
                      <m:t>≠</m:t>
                    </m:r>
                  </m:oMath>
                </a14:m>
                <a:r>
                  <a:rPr lang="zh-TW" altLang="en-US"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 </a:t>
                </a:r>
                <a:r>
                  <a:rPr lang="en-US" altLang="zh-TW"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O(2</a:t>
                </a:r>
                <a:r>
                  <a:rPr lang="en-US" altLang="zh-TW" baseline="30000"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n</a:t>
                </a:r>
                <a:r>
                  <a:rPr lang="en-US" altLang="zh-TW"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p:txBody>
          </p:sp>
        </mc:Choice>
        <mc:Fallback xmlns="">
          <p:sp>
            <p:nvSpPr>
              <p:cNvPr id="10" name="矩形 9">
                <a:extLst>
                  <a:ext uri="{FF2B5EF4-FFF2-40B4-BE49-F238E27FC236}">
                    <a16:creationId xmlns:a16="http://schemas.microsoft.com/office/drawing/2014/main" id="{7848AD0B-F32D-D14C-AC89-991C41574606}"/>
                  </a:ext>
                </a:extLst>
              </p:cNvPr>
              <p:cNvSpPr>
                <a:spLocks noRot="1" noChangeAspect="1" noMove="1" noResize="1" noEditPoints="1" noAdjustHandles="1" noChangeArrowheads="1" noChangeShapeType="1" noTextEdit="1"/>
              </p:cNvSpPr>
              <p:nvPr/>
            </p:nvSpPr>
            <p:spPr>
              <a:xfrm>
                <a:off x="5562601" y="2821340"/>
                <a:ext cx="2927332" cy="646331"/>
              </a:xfrm>
              <a:prstGeom prst="rect">
                <a:avLst/>
              </a:prstGeom>
              <a:blipFill>
                <a:blip r:embed="rId5"/>
                <a:stretch>
                  <a:fillRect l="-2165" t="-5769" b="-11538"/>
                </a:stretch>
              </a:blipFill>
            </p:spPr>
            <p:txBody>
              <a:bodyPr/>
              <a:lstStyle/>
              <a:p>
                <a:r>
                  <a:rPr lang="zh-TW" altLang="en-US">
                    <a:noFill/>
                  </a:rPr>
                  <a:t> </a:t>
                </a:r>
              </a:p>
            </p:txBody>
          </p:sp>
        </mc:Fallback>
      </mc:AlternateContent>
      <p:sp>
        <p:nvSpPr>
          <p:cNvPr id="4" name="文字方塊 3">
            <a:extLst>
              <a:ext uri="{FF2B5EF4-FFF2-40B4-BE49-F238E27FC236}">
                <a16:creationId xmlns:a16="http://schemas.microsoft.com/office/drawing/2014/main" id="{84C424E9-F01F-514D-9DC0-26AD02D6E031}"/>
              </a:ext>
            </a:extLst>
          </p:cNvPr>
          <p:cNvSpPr txBox="1"/>
          <p:nvPr/>
        </p:nvSpPr>
        <p:spPr>
          <a:xfrm>
            <a:off x="4411133" y="5364729"/>
            <a:ext cx="4216400" cy="646331"/>
          </a:xfrm>
          <a:prstGeom prst="rect">
            <a:avLst/>
          </a:prstGeom>
          <a:noFill/>
        </p:spPr>
        <p:txBody>
          <a:bodyPr wrap="square" rtlCol="0">
            <a:spAutoFit/>
          </a:bodyPr>
          <a:lstStyle/>
          <a:p>
            <a:r>
              <a:rPr kumimoji="1" lang="zh-TW" altLang="en-US" dirty="0">
                <a:solidFill>
                  <a:srgbClr val="FF0000"/>
                </a:solidFill>
                <a:latin typeface="Microsoft JhengHei" panose="020B0604030504040204" pitchFamily="34" charset="-120"/>
                <a:ea typeface="Microsoft JhengHei" panose="020B0604030504040204" pitchFamily="34" charset="-120"/>
              </a:rPr>
              <a:t>正常來說時間複雜度不會有負係數存在</a:t>
            </a:r>
            <a:endParaRPr kumimoji="1" lang="en-US" altLang="zh-TW" dirty="0">
              <a:solidFill>
                <a:srgbClr val="FF0000"/>
              </a:solidFill>
              <a:latin typeface="Microsoft JhengHei" panose="020B0604030504040204" pitchFamily="34" charset="-120"/>
              <a:ea typeface="Microsoft JhengHei" panose="020B0604030504040204" pitchFamily="34" charset="-120"/>
            </a:endParaRPr>
          </a:p>
          <a:p>
            <a:r>
              <a:rPr kumimoji="1" lang="zh-TW" altLang="en-US" dirty="0">
                <a:solidFill>
                  <a:srgbClr val="FF0000"/>
                </a:solidFill>
                <a:latin typeface="Microsoft JhengHei" panose="020B0604030504040204" pitchFamily="34" charset="-120"/>
                <a:ea typeface="Microsoft JhengHei" panose="020B0604030504040204" pitchFamily="34" charset="-120"/>
              </a:rPr>
              <a:t>因題目沒有定義清楚，故送分</a:t>
            </a:r>
          </a:p>
        </p:txBody>
      </p:sp>
    </p:spTree>
    <p:extLst>
      <p:ext uri="{BB962C8B-B14F-4D97-AF65-F5344CB8AC3E}">
        <p14:creationId xmlns:p14="http://schemas.microsoft.com/office/powerpoint/2010/main" val="2810863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28650" y="2125265"/>
                <a:ext cx="3943350" cy="3364708"/>
              </a:xfrm>
            </p:spPr>
            <p:txBody>
              <a:bodyPr>
                <a:normAutofit fontScale="62500" lnSpcReduction="20000"/>
              </a:bodyPr>
              <a:lstStyle/>
              <a:p>
                <a:pPr marL="385763" indent="-385763">
                  <a:lnSpc>
                    <a:spcPct val="150000"/>
                  </a:lnSpc>
                  <a:buAutoNum type="alphaLcParenBoth"/>
                </a:pPr>
                <a:r>
                  <a:rPr lang="en-US" altLang="zh-TW" dirty="0"/>
                  <a:t>(n-1)! </a:t>
                </a:r>
                <a:r>
                  <a:rPr lang="zh-TW" altLang="en-US" dirty="0">
                    <a:solidFill>
                      <a:srgbClr val="FF0000"/>
                    </a:solidFill>
                    <a:latin typeface="微軟正黑體" panose="020B0604030504040204" pitchFamily="34" charset="-120"/>
                    <a:ea typeface="微軟正黑體" panose="020B0604030504040204" pitchFamily="34" charset="-120"/>
                  </a:rPr>
                  <a:t>階層等級</a:t>
                </a:r>
                <a:endParaRPr lang="en-US" altLang="zh-TW" dirty="0">
                  <a:solidFill>
                    <a:srgbClr val="FF0000"/>
                  </a:solidFill>
                  <a:latin typeface="微軟正黑體" panose="020B0604030504040204" pitchFamily="34" charset="-120"/>
                  <a:ea typeface="微軟正黑體" panose="020B0604030504040204" pitchFamily="34" charset="-120"/>
                </a:endParaRPr>
              </a:p>
              <a:p>
                <a:pPr marL="385763" indent="-385763">
                  <a:lnSpc>
                    <a:spcPct val="150000"/>
                  </a:lnSpc>
                  <a:buAutoNum type="alphaLcParenBoth"/>
                </a:pPr>
                <a:r>
                  <a:rPr lang="en-US" altLang="zh-TW" dirty="0">
                    <a:latin typeface="微軟正黑體" panose="020B0604030504040204" pitchFamily="34" charset="-120"/>
                    <a:ea typeface="微軟正黑體" panose="020B0604030504040204" pitchFamily="34" charset="-120"/>
                  </a:rPr>
                  <a:t>log(n!)</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 O(</a:t>
                </a:r>
                <a:r>
                  <a:rPr lang="en-US" altLang="zh-TW" dirty="0" err="1">
                    <a:latin typeface="微軟正黑體" panose="020B0604030504040204" pitchFamily="34" charset="-120"/>
                    <a:ea typeface="微軟正黑體" panose="020B0604030504040204" pitchFamily="34" charset="-120"/>
                  </a:rPr>
                  <a:t>nlogn</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zh-TW" altLang="en-US" dirty="0">
                    <a:solidFill>
                      <a:srgbClr val="FF0000"/>
                    </a:solidFill>
                    <a:latin typeface="微軟正黑體" panose="020B0604030504040204" pitchFamily="34" charset="-120"/>
                    <a:ea typeface="微軟正黑體" panose="020B0604030504040204" pitchFamily="34" charset="-120"/>
                  </a:rPr>
                  <a:t>多項式等級</a:t>
                </a:r>
                <a:endParaRPr lang="en-US" altLang="zh-TW" dirty="0">
                  <a:solidFill>
                    <a:srgbClr val="FF0000"/>
                  </a:solidFill>
                  <a:latin typeface="微軟正黑體" panose="020B0604030504040204" pitchFamily="34" charset="-120"/>
                  <a:ea typeface="微軟正黑體" panose="020B0604030504040204" pitchFamily="34" charset="-120"/>
                </a:endParaRPr>
              </a:p>
              <a:p>
                <a:pPr marL="385763" indent="-385763">
                  <a:lnSpc>
                    <a:spcPct val="150000"/>
                  </a:lnSpc>
                  <a:buAutoNum type="alphaLcParenBoth"/>
                </a:pPr>
                <a:r>
                  <a:rPr lang="en-US" altLang="zh-TW" dirty="0">
                    <a:latin typeface="微軟正黑體" panose="020B0604030504040204" pitchFamily="34" charset="-120"/>
                    <a:ea typeface="微軟正黑體" panose="020B0604030504040204" pitchFamily="34" charset="-120"/>
                  </a:rPr>
                  <a:t>n</a:t>
                </a:r>
                <a:r>
                  <a:rPr lang="en-US" altLang="zh-TW" baseline="30000" dirty="0">
                    <a:latin typeface="微軟正黑體" panose="020B0604030504040204" pitchFamily="34" charset="-120"/>
                    <a:ea typeface="微軟正黑體" panose="020B0604030504040204" pitchFamily="34" charset="-120"/>
                  </a:rPr>
                  <a:t>5</a:t>
                </a:r>
                <a:r>
                  <a:rPr lang="en-US" altLang="zh-TW" dirty="0">
                    <a:latin typeface="微軟正黑體" panose="020B0604030504040204" pitchFamily="34" charset="-120"/>
                    <a:ea typeface="微軟正黑體" panose="020B0604030504040204" pitchFamily="34" charset="-120"/>
                  </a:rPr>
                  <a:t> </a:t>
                </a:r>
                <a:r>
                  <a:rPr lang="zh-TW" altLang="en-US" dirty="0">
                    <a:solidFill>
                      <a:srgbClr val="FF0000"/>
                    </a:solidFill>
                    <a:latin typeface="微軟正黑體" panose="020B0604030504040204" pitchFamily="34" charset="-120"/>
                    <a:ea typeface="微軟正黑體" panose="020B0604030504040204" pitchFamily="34" charset="-120"/>
                  </a:rPr>
                  <a:t>多項式等級</a:t>
                </a:r>
                <a:endParaRPr lang="en-US" altLang="zh-TW" dirty="0">
                  <a:solidFill>
                    <a:srgbClr val="FF0000"/>
                  </a:solidFill>
                  <a:latin typeface="微軟正黑體" panose="020B0604030504040204" pitchFamily="34" charset="-120"/>
                  <a:ea typeface="微軟正黑體" panose="020B0604030504040204" pitchFamily="34" charset="-120"/>
                </a:endParaRPr>
              </a:p>
              <a:p>
                <a:pPr marL="385763" indent="-385763">
                  <a:lnSpc>
                    <a:spcPct val="150000"/>
                  </a:lnSpc>
                  <a:buAutoNum type="alphaLcParenBoth"/>
                </a:pPr>
                <a:r>
                  <a:rPr lang="en-US" altLang="zh-TW" dirty="0" err="1">
                    <a:latin typeface="微軟正黑體" panose="020B0604030504040204" pitchFamily="34" charset="-120"/>
                    <a:ea typeface="微軟正黑體" panose="020B0604030504040204" pitchFamily="34" charset="-120"/>
                  </a:rPr>
                  <a:t>n</a:t>
                </a:r>
                <a:r>
                  <a:rPr lang="en-US" altLang="zh-TW" baseline="30000" dirty="0" err="1">
                    <a:latin typeface="微軟正黑體" panose="020B0604030504040204" pitchFamily="34" charset="-120"/>
                    <a:ea typeface="微軟正黑體" panose="020B0604030504040204" pitchFamily="34" charset="-120"/>
                  </a:rPr>
                  <a:t>n</a:t>
                </a:r>
                <a:r>
                  <a:rPr lang="en-US" altLang="zh-TW" dirty="0">
                    <a:latin typeface="微軟正黑體" panose="020B0604030504040204" pitchFamily="34" charset="-120"/>
                    <a:ea typeface="微軟正黑體" panose="020B0604030504040204" pitchFamily="34" charset="-120"/>
                  </a:rPr>
                  <a:t> </a:t>
                </a:r>
                <a:r>
                  <a:rPr lang="zh-TW" altLang="en-US" dirty="0">
                    <a:solidFill>
                      <a:srgbClr val="FF0000"/>
                    </a:solidFill>
                    <a:latin typeface="微軟正黑體" panose="020B0604030504040204" pitchFamily="34" charset="-120"/>
                    <a:ea typeface="微軟正黑體" panose="020B0604030504040204" pitchFamily="34" charset="-120"/>
                  </a:rPr>
                  <a:t>指數的指數</a:t>
                </a:r>
                <a:endParaRPr lang="en-US" altLang="zh-TW" baseline="30000" dirty="0">
                  <a:solidFill>
                    <a:srgbClr val="FF0000"/>
                  </a:solidFill>
                  <a:latin typeface="微軟正黑體" panose="020B0604030504040204" pitchFamily="34" charset="-120"/>
                  <a:ea typeface="微軟正黑體" panose="020B0604030504040204" pitchFamily="34" charset="-120"/>
                </a:endParaRPr>
              </a:p>
              <a:p>
                <a:pPr marL="385763" indent="-385763">
                  <a:lnSpc>
                    <a:spcPct val="150000"/>
                  </a:lnSpc>
                  <a:buAutoNum type="alphaLcParenBoth"/>
                </a:pPr>
                <a:r>
                  <a:rPr lang="en-US" altLang="zh-TW" dirty="0">
                    <a:latin typeface="微軟正黑體" panose="020B0604030504040204" pitchFamily="34" charset="-120"/>
                    <a:ea typeface="微軟正黑體" panose="020B0604030504040204" pitchFamily="34" charset="-120"/>
                  </a:rPr>
                  <a:t>log</a:t>
                </a:r>
                <a:r>
                  <a:rPr lang="en-US" altLang="zh-TW" baseline="30000" dirty="0">
                    <a:latin typeface="微軟正黑體" panose="020B0604030504040204" pitchFamily="34" charset="-120"/>
                    <a:ea typeface="微軟正黑體" panose="020B0604030504040204" pitchFamily="34" charset="-120"/>
                  </a:rPr>
                  <a:t>2</a:t>
                </a:r>
                <a:r>
                  <a:rPr lang="en-US" altLang="zh-TW" dirty="0">
                    <a:latin typeface="微軟正黑體" panose="020B0604030504040204" pitchFamily="34" charset="-120"/>
                    <a:ea typeface="微軟正黑體" panose="020B0604030504040204" pitchFamily="34" charset="-120"/>
                  </a:rPr>
                  <a:t>n </a:t>
                </a:r>
                <a:r>
                  <a:rPr lang="zh-TW" altLang="en-US" dirty="0">
                    <a:solidFill>
                      <a:srgbClr val="FF0000"/>
                    </a:solidFill>
                    <a:latin typeface="微軟正黑體" panose="020B0604030504040204" pitchFamily="34" charset="-120"/>
                    <a:ea typeface="微軟正黑體" panose="020B0604030504040204" pitchFamily="34" charset="-120"/>
                  </a:rPr>
                  <a:t>對數等級</a:t>
                </a:r>
                <a:endParaRPr lang="en-US" altLang="zh-TW" dirty="0">
                  <a:solidFill>
                    <a:srgbClr val="FF0000"/>
                  </a:solidFill>
                  <a:latin typeface="微軟正黑體" panose="020B0604030504040204" pitchFamily="34" charset="-120"/>
                  <a:ea typeface="微軟正黑體" panose="020B0604030504040204" pitchFamily="34" charset="-120"/>
                </a:endParaRPr>
              </a:p>
              <a:p>
                <a:pPr marL="385763" indent="-385763">
                  <a:lnSpc>
                    <a:spcPct val="150000"/>
                  </a:lnSpc>
                  <a:buAutoNum type="alphaLcParenBoth"/>
                </a:pPr>
                <a14:m>
                  <m:oMath xmlns:m="http://schemas.openxmlformats.org/officeDocument/2006/math">
                    <m:r>
                      <a:rPr lang="en-US" altLang="zh-TW" b="0" i="0" smtClean="0">
                        <a:latin typeface="Cambria Math" panose="02040503050406030204" pitchFamily="18" charset="0"/>
                      </a:rPr>
                      <m:t> </m:t>
                    </m:r>
                    <m:sSup>
                      <m:sSupPr>
                        <m:ctrlPr>
                          <a:rPr lang="en-US" altLang="zh-TW" i="1" smtClean="0">
                            <a:latin typeface="Cambria Math" panose="02040503050406030204" pitchFamily="18" charset="0"/>
                          </a:rPr>
                        </m:ctrlPr>
                      </m:sSupPr>
                      <m:e>
                        <m:rad>
                          <m:radPr>
                            <m:degHide m:val="on"/>
                            <m:ctrlPr>
                              <a:rPr lang="en-US" altLang="zh-TW" i="1" smtClean="0">
                                <a:latin typeface="Cambria Math" panose="02040503050406030204" pitchFamily="18" charset="0"/>
                              </a:rPr>
                            </m:ctrlPr>
                          </m:radPr>
                          <m:deg/>
                          <m:e>
                            <m:r>
                              <a:rPr lang="en-US" altLang="zh-TW" b="0" i="0" smtClean="0">
                                <a:latin typeface="Cambria Math" panose="02040503050406030204" pitchFamily="18" charset="0"/>
                              </a:rPr>
                              <m:t>2</m:t>
                            </m:r>
                          </m:e>
                        </m:rad>
                      </m:e>
                      <m:sup>
                        <m:r>
                          <m:rPr>
                            <m:sty m:val="p"/>
                          </m:rPr>
                          <a:rPr lang="en-US" altLang="zh-TW" b="0" i="0" smtClean="0">
                            <a:latin typeface="Cambria Math" panose="02040503050406030204" pitchFamily="18" charset="0"/>
                          </a:rPr>
                          <m:t>logn</m:t>
                        </m:r>
                      </m:sup>
                    </m:sSup>
                    <m:r>
                      <a:rPr lang="en-US" altLang="zh-TW" b="0" i="0" smtClean="0">
                        <a:latin typeface="Cambria Math" panose="02040503050406030204" pitchFamily="18" charset="0"/>
                      </a:rPr>
                      <m:t>=</m:t>
                    </m:r>
                  </m:oMath>
                </a14:m>
                <a:r>
                  <a:rPr lang="en-US" altLang="zh-TW" dirty="0">
                    <a:latin typeface="微軟正黑體" panose="020B0604030504040204" pitchFamily="34" charset="-120"/>
                    <a:ea typeface="微軟正黑體" panose="020B0604030504040204" pitchFamily="34" charset="-120"/>
                  </a:rPr>
                  <a:t> </a:t>
                </a:r>
                <a14:m>
                  <m:oMath xmlns:m="http://schemas.openxmlformats.org/officeDocument/2006/math">
                    <m:rad>
                      <m:radPr>
                        <m:degHide m:val="on"/>
                        <m:ctrlPr>
                          <a:rPr lang="en-US" altLang="zh-TW" i="1" smtClean="0">
                            <a:latin typeface="Cambria Math" panose="02040503050406030204" pitchFamily="18" charset="0"/>
                          </a:rPr>
                        </m:ctrlPr>
                      </m:radPr>
                      <m:deg/>
                      <m:e>
                        <m:r>
                          <m:rPr>
                            <m:sty m:val="p"/>
                          </m:rPr>
                          <a:rPr lang="en-US" altLang="zh-TW" b="0" i="0" smtClean="0">
                            <a:latin typeface="Cambria Math" panose="02040503050406030204" pitchFamily="18" charset="0"/>
                          </a:rPr>
                          <m:t>n</m:t>
                        </m:r>
                      </m:e>
                    </m:rad>
                  </m:oMath>
                </a14:m>
                <a:r>
                  <a:rPr lang="zh-TW" altLang="en-US" dirty="0">
                    <a:latin typeface="微軟正黑體" panose="020B0604030504040204" pitchFamily="34" charset="-120"/>
                    <a:ea typeface="微軟正黑體" panose="020B0604030504040204" pitchFamily="34" charset="-120"/>
                  </a:rPr>
                  <a:t> </a:t>
                </a:r>
                <a:r>
                  <a:rPr lang="zh-TW" altLang="en-US" dirty="0">
                    <a:solidFill>
                      <a:srgbClr val="FF0000"/>
                    </a:solidFill>
                    <a:latin typeface="微軟正黑體" panose="020B0604030504040204" pitchFamily="34" charset="-120"/>
                    <a:ea typeface="微軟正黑體" panose="020B0604030504040204" pitchFamily="34" charset="-120"/>
                  </a:rPr>
                  <a:t>多項式等級</a:t>
                </a:r>
                <a:endParaRPr lang="en-US" altLang="zh-TW" dirty="0">
                  <a:solidFill>
                    <a:srgbClr val="FF0000"/>
                  </a:solidFill>
                  <a:latin typeface="微軟正黑體" panose="020B0604030504040204" pitchFamily="34" charset="-120"/>
                  <a:ea typeface="微軟正黑體" panose="020B0604030504040204" pitchFamily="34" charset="-12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28650" y="2125265"/>
                <a:ext cx="3943350" cy="3364708"/>
              </a:xfrm>
              <a:blipFill>
                <a:blip r:embed="rId2"/>
                <a:stretch>
                  <a:fillRect l="-1700"/>
                </a:stretch>
              </a:blipFill>
            </p:spPr>
            <p:txBody>
              <a:bodyPr/>
              <a:lstStyle/>
              <a:p>
                <a:r>
                  <a:rPr lang="zh-TW" altLang="en-US">
                    <a:noFill/>
                  </a:rPr>
                  <a:t> </a:t>
                </a:r>
              </a:p>
            </p:txBody>
          </p:sp>
        </mc:Fallback>
      </mc:AlternateContent>
      <p:sp>
        <p:nvSpPr>
          <p:cNvPr id="5" name="文字方塊 4"/>
          <p:cNvSpPr txBox="1"/>
          <p:nvPr/>
        </p:nvSpPr>
        <p:spPr>
          <a:xfrm>
            <a:off x="4136782" y="3266249"/>
            <a:ext cx="5150093" cy="923330"/>
          </a:xfrm>
          <a:prstGeom prst="rect">
            <a:avLst/>
          </a:prstGeom>
          <a:noFill/>
        </p:spPr>
        <p:txBody>
          <a:bodyPr wrap="square" rtlCol="0">
            <a:spAutoFit/>
          </a:bodyPr>
          <a:lstStyle/>
          <a:p>
            <a:r>
              <a:rPr lang="zh-TW" altLang="en-US" b="1" dirty="0">
                <a:latin typeface="微軟正黑體" panose="020B0604030504040204" pitchFamily="34" charset="-120"/>
                <a:ea typeface="微軟正黑體" panose="020B0604030504040204" pitchFamily="34" charset="-120"/>
              </a:rPr>
              <a:t>常數</a:t>
            </a:r>
            <a:r>
              <a:rPr lang="en-US" altLang="zh-TW" b="1" dirty="0">
                <a:latin typeface="微軟正黑體" panose="020B0604030504040204" pitchFamily="34" charset="-120"/>
                <a:ea typeface="微軟正黑體" panose="020B0604030504040204" pitchFamily="34" charset="-120"/>
              </a:rPr>
              <a:t>&lt;</a:t>
            </a:r>
            <a:r>
              <a:rPr lang="zh-TW" altLang="en-US" b="1" dirty="0">
                <a:latin typeface="微軟正黑體" panose="020B0604030504040204" pitchFamily="34" charset="-120"/>
                <a:ea typeface="微軟正黑體" panose="020B0604030504040204" pitchFamily="34" charset="-120"/>
              </a:rPr>
              <a:t>對數</a:t>
            </a:r>
            <a:r>
              <a:rPr lang="en-US" altLang="zh-TW" b="1" dirty="0">
                <a:latin typeface="微軟正黑體" panose="020B0604030504040204" pitchFamily="34" charset="-120"/>
                <a:ea typeface="微軟正黑體" panose="020B0604030504040204" pitchFamily="34" charset="-120"/>
              </a:rPr>
              <a:t>&lt;</a:t>
            </a:r>
            <a:r>
              <a:rPr lang="zh-TW" altLang="en-US" b="1" dirty="0">
                <a:latin typeface="微軟正黑體" panose="020B0604030504040204" pitchFamily="34" charset="-120"/>
                <a:ea typeface="微軟正黑體" panose="020B0604030504040204" pitchFamily="34" charset="-120"/>
              </a:rPr>
              <a:t>多項式</a:t>
            </a:r>
            <a:r>
              <a:rPr lang="en-US" altLang="zh-TW" b="1" dirty="0">
                <a:latin typeface="微軟正黑體" panose="020B0604030504040204" pitchFamily="34" charset="-120"/>
                <a:ea typeface="微軟正黑體" panose="020B0604030504040204" pitchFamily="34" charset="-120"/>
              </a:rPr>
              <a:t>&lt;</a:t>
            </a:r>
            <a:r>
              <a:rPr lang="zh-TW" altLang="en-US" b="1" dirty="0">
                <a:latin typeface="微軟正黑體" panose="020B0604030504040204" pitchFamily="34" charset="-120"/>
                <a:ea typeface="微軟正黑體" panose="020B0604030504040204" pitchFamily="34" charset="-120"/>
              </a:rPr>
              <a:t>指數</a:t>
            </a:r>
            <a:r>
              <a:rPr lang="en-US" altLang="zh-TW" b="1" dirty="0">
                <a:latin typeface="微軟正黑體" panose="020B0604030504040204" pitchFamily="34" charset="-120"/>
                <a:ea typeface="微軟正黑體" panose="020B0604030504040204" pitchFamily="34" charset="-120"/>
              </a:rPr>
              <a:t>&lt;</a:t>
            </a:r>
            <a:r>
              <a:rPr lang="zh-TW" altLang="en-US" b="1" dirty="0">
                <a:latin typeface="微軟正黑體" panose="020B0604030504040204" pitchFamily="34" charset="-120"/>
                <a:ea typeface="微軟正黑體" panose="020B0604030504040204" pitchFamily="34" charset="-120"/>
              </a:rPr>
              <a:t>階層</a:t>
            </a:r>
            <a:r>
              <a:rPr lang="en-US" altLang="zh-TW" b="1" dirty="0">
                <a:latin typeface="微軟正黑體" panose="020B0604030504040204" pitchFamily="34" charset="-120"/>
                <a:ea typeface="微軟正黑體" panose="020B0604030504040204" pitchFamily="34" charset="-120"/>
              </a:rPr>
              <a:t>&lt;</a:t>
            </a:r>
            <a:r>
              <a:rPr lang="zh-TW" altLang="en-US" b="1" dirty="0">
                <a:latin typeface="微軟正黑體" panose="020B0604030504040204" pitchFamily="34" charset="-120"/>
                <a:ea typeface="微軟正黑體" panose="020B0604030504040204" pitchFamily="34" charset="-120"/>
              </a:rPr>
              <a:t>指數的指數</a:t>
            </a:r>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pPr algn="ctr"/>
            <a:r>
              <a:rPr lang="en-US" altLang="zh-TW" b="1" dirty="0">
                <a:latin typeface="微軟正黑體" panose="020B0604030504040204" pitchFamily="34" charset="-120"/>
                <a:ea typeface="微軟正黑體" panose="020B0604030504040204" pitchFamily="34" charset="-120"/>
              </a:rPr>
              <a:t>e &lt; f &lt; b &lt; c</a:t>
            </a:r>
            <a:r>
              <a:rPr lang="zh-TW" altLang="en-US" b="1" dirty="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&lt;</a:t>
            </a:r>
            <a:r>
              <a:rPr lang="zh-TW" altLang="en-US" b="1" dirty="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a</a:t>
            </a:r>
            <a:r>
              <a:rPr lang="zh-TW" altLang="en-US" b="1" dirty="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&lt;</a:t>
            </a:r>
            <a:r>
              <a:rPr lang="zh-TW" altLang="en-US" b="1" dirty="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d</a:t>
            </a:r>
            <a:endParaRPr lang="zh-TW" altLang="en-US" b="1" dirty="0">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A6291C1B-28F0-8F43-8964-FFFDE98113EB}"/>
                  </a:ext>
                </a:extLst>
              </p:cNvPr>
              <p:cNvSpPr/>
              <p:nvPr/>
            </p:nvSpPr>
            <p:spPr>
              <a:xfrm>
                <a:off x="1239793" y="1027907"/>
                <a:ext cx="6915665" cy="855234"/>
              </a:xfrm>
              <a:prstGeom prst="rect">
                <a:avLst/>
              </a:prstGeom>
            </p:spPr>
            <p:txBody>
              <a:bodyPr wrap="square">
                <a:spAutoFit/>
              </a:bodyPr>
              <a:lstStyle/>
              <a:p>
                <a:r>
                  <a:rPr lang="en-US" altLang="zh-TW" kern="100" dirty="0">
                    <a:latin typeface="Times New Roman" panose="02020603050405020304" pitchFamily="18" charset="0"/>
                    <a:cs typeface="Times New Roman" panose="02020603050405020304" pitchFamily="18" charset="0"/>
                  </a:rPr>
                  <a:t> </a:t>
                </a:r>
                <a:endParaRPr lang="zh-TW" altLang="zh-TW" sz="1600" kern="100" dirty="0">
                  <a:latin typeface="Calibri" panose="020F0502020204030204" pitchFamily="34" charset="0"/>
                  <a:cs typeface="Times New Roman" panose="02020603050405020304" pitchFamily="18" charset="0"/>
                </a:endParaRPr>
              </a:p>
              <a:p>
                <a:pPr marL="342900" lvl="0" indent="-342900" algn="ctr">
                  <a:buFont typeface="+mj-lt"/>
                  <a:buAutoNum type="alphaLcParenBoth"/>
                </a:pPr>
                <a:r>
                  <a:rPr lang="en-US" altLang="zh-TW" sz="2400" kern="100" dirty="0">
                    <a:latin typeface="Times New Roman" panose="02020603050405020304" pitchFamily="18" charset="0"/>
                    <a:cs typeface="Times New Roman" panose="02020603050405020304" pitchFamily="18" charset="0"/>
                  </a:rPr>
                  <a:t>(n-1)!  (b) log(n!)  (c) n</a:t>
                </a:r>
                <a:r>
                  <a:rPr lang="en-US" altLang="zh-TW" sz="2400" kern="100" baseline="30000" dirty="0">
                    <a:latin typeface="Times New Roman" panose="02020603050405020304" pitchFamily="18" charset="0"/>
                    <a:cs typeface="Times New Roman" panose="02020603050405020304" pitchFamily="18" charset="0"/>
                  </a:rPr>
                  <a:t>5  </a:t>
                </a:r>
                <a:r>
                  <a:rPr lang="en-US" altLang="zh-TW" sz="2400" kern="100" dirty="0">
                    <a:latin typeface="Times New Roman" panose="02020603050405020304" pitchFamily="18" charset="0"/>
                    <a:cs typeface="Times New Roman" panose="02020603050405020304" pitchFamily="18" charset="0"/>
                  </a:rPr>
                  <a:t>(d)</a:t>
                </a:r>
                <a:r>
                  <a:rPr lang="en-US" altLang="zh-TW" sz="2400" kern="100" dirty="0" err="1">
                    <a:latin typeface="Times New Roman" panose="02020603050405020304" pitchFamily="18" charset="0"/>
                    <a:cs typeface="Times New Roman" panose="02020603050405020304" pitchFamily="18" charset="0"/>
                  </a:rPr>
                  <a:t>n</a:t>
                </a:r>
                <a:r>
                  <a:rPr lang="en-US" altLang="zh-TW" sz="2400" kern="100" baseline="30000" dirty="0" err="1">
                    <a:latin typeface="Times New Roman" panose="02020603050405020304" pitchFamily="18" charset="0"/>
                    <a:cs typeface="Times New Roman" panose="02020603050405020304" pitchFamily="18" charset="0"/>
                  </a:rPr>
                  <a:t>n</a:t>
                </a:r>
                <a:r>
                  <a:rPr lang="en-US" altLang="zh-TW" sz="2400" kern="100" dirty="0">
                    <a:latin typeface="Times New Roman" panose="02020603050405020304" pitchFamily="18" charset="0"/>
                    <a:cs typeface="Times New Roman" panose="02020603050405020304" pitchFamily="18" charset="0"/>
                  </a:rPr>
                  <a:t>  (e)log</a:t>
                </a:r>
                <a:r>
                  <a:rPr lang="en-US" altLang="zh-TW" sz="2400" kern="100" baseline="30000" dirty="0">
                    <a:latin typeface="Times New Roman" panose="02020603050405020304" pitchFamily="18" charset="0"/>
                    <a:cs typeface="Times New Roman" panose="02020603050405020304" pitchFamily="18" charset="0"/>
                  </a:rPr>
                  <a:t>2</a:t>
                </a:r>
                <a:r>
                  <a:rPr lang="en-US" altLang="zh-TW" sz="2400" kern="100" dirty="0">
                    <a:latin typeface="Times New Roman" panose="02020603050405020304" pitchFamily="18" charset="0"/>
                    <a:cs typeface="Times New Roman" panose="02020603050405020304" pitchFamily="18" charset="0"/>
                  </a:rPr>
                  <a:t>n  (f)</a:t>
                </a:r>
                <a14:m>
                  <m:oMath xmlns:m="http://schemas.openxmlformats.org/officeDocument/2006/math">
                    <m:sSup>
                      <m:sSupPr>
                        <m:ctrlPr>
                          <a:rPr lang="zh-TW" altLang="zh-TW" sz="2400" i="1" kern="100">
                            <a:latin typeface="Cambria Math" panose="02040503050406030204" pitchFamily="18" charset="0"/>
                            <a:ea typeface="Cambria Math" panose="02040503050406030204" pitchFamily="18" charset="0"/>
                            <a:cs typeface="Times New Roman" panose="02020603050405020304" pitchFamily="18" charset="0"/>
                          </a:rPr>
                        </m:ctrlPr>
                      </m:sSupPr>
                      <m:e>
                        <m:rad>
                          <m:radPr>
                            <m:degHide m:val="on"/>
                            <m:ctrlPr>
                              <a:rPr lang="zh-TW" altLang="zh-TW" sz="2400" i="1" kern="100">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TW" sz="2400" i="1" kern="100">
                                <a:latin typeface="Cambria Math" panose="02040503050406030204" pitchFamily="18" charset="0"/>
                                <a:cs typeface="Times New Roman" panose="02020603050405020304" pitchFamily="18" charset="0"/>
                              </a:rPr>
                              <m:t>2</m:t>
                            </m:r>
                          </m:e>
                        </m:rad>
                      </m:e>
                      <m:sup>
                        <m:r>
                          <a:rPr lang="en-US" altLang="zh-TW" sz="2400" i="1" kern="100">
                            <a:latin typeface="Cambria Math" panose="02040503050406030204" pitchFamily="18" charset="0"/>
                            <a:cs typeface="Times New Roman" panose="02020603050405020304" pitchFamily="18" charset="0"/>
                          </a:rPr>
                          <m:t>𝑙𝑜𝑔𝑛</m:t>
                        </m:r>
                      </m:sup>
                    </m:sSup>
                  </m:oMath>
                </a14:m>
                <a:endParaRPr lang="zh-TW" altLang="zh-TW" sz="2000" kern="100" dirty="0">
                  <a:latin typeface="Calibri" panose="020F0502020204030204" pitchFamily="34" charset="0"/>
                  <a:cs typeface="Times New Roman" panose="02020603050405020304" pitchFamily="18" charset="0"/>
                </a:endParaRPr>
              </a:p>
            </p:txBody>
          </p:sp>
        </mc:Choice>
        <mc:Fallback xmlns="">
          <p:sp>
            <p:nvSpPr>
              <p:cNvPr id="6" name="矩形 5">
                <a:extLst>
                  <a:ext uri="{FF2B5EF4-FFF2-40B4-BE49-F238E27FC236}">
                    <a16:creationId xmlns:a16="http://schemas.microsoft.com/office/drawing/2014/main" id="{A6291C1B-28F0-8F43-8964-FFFDE98113EB}"/>
                  </a:ext>
                </a:extLst>
              </p:cNvPr>
              <p:cNvSpPr>
                <a:spLocks noRot="1" noChangeAspect="1" noMove="1" noResize="1" noEditPoints="1" noAdjustHandles="1" noChangeArrowheads="1" noChangeShapeType="1" noTextEdit="1"/>
              </p:cNvSpPr>
              <p:nvPr/>
            </p:nvSpPr>
            <p:spPr>
              <a:xfrm>
                <a:off x="1239793" y="1027907"/>
                <a:ext cx="6915665" cy="855234"/>
              </a:xfrm>
              <a:prstGeom prst="rect">
                <a:avLst/>
              </a:prstGeom>
              <a:blipFill>
                <a:blip r:embed="rId3"/>
                <a:stretch>
                  <a:fillRect b="-1470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642832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037C3-0E43-414D-841C-ADC7E6AB86E3}"/>
              </a:ext>
            </a:extLst>
          </p:cNvPr>
          <p:cNvSpPr>
            <a:spLocks noChangeArrowheads="1"/>
          </p:cNvSpPr>
          <p:nvPr/>
        </p:nvSpPr>
        <p:spPr bwMode="auto">
          <a:xfrm>
            <a:off x="1161535" y="395047"/>
            <a:ext cx="623604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3. There is a function defined as follows.</a:t>
            </a:r>
            <a:endParaRPr kumimoji="0" lang="en-US" altLang="zh-TW"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1000" dirty="0">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000" b="0"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dirty="0">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 Write a recursive function in C. (2%)</a:t>
            </a:r>
            <a:endParaRPr kumimoji="0" lang="zh-TW" altLang="zh-TW" sz="2400" b="0" i="0" u="none" strike="noStrike" cap="none" normalizeH="0" baseline="0" dirty="0">
              <a:ln>
                <a:noFill/>
              </a:ln>
              <a:solidFill>
                <a:schemeClr val="tx1"/>
              </a:solidFill>
              <a:effectLst/>
              <a:latin typeface="Arial" panose="020B0604020202020204" pitchFamily="34" charset="0"/>
            </a:endParaRPr>
          </a:p>
        </p:txBody>
      </p:sp>
      <p:sp>
        <p:nvSpPr>
          <p:cNvPr id="5" name="文字方塊 2">
            <a:extLst>
              <a:ext uri="{FF2B5EF4-FFF2-40B4-BE49-F238E27FC236}">
                <a16:creationId xmlns:a16="http://schemas.microsoft.com/office/drawing/2014/main" id="{14F566DA-5451-3546-BED3-030C7B33F058}"/>
              </a:ext>
            </a:extLst>
          </p:cNvPr>
          <p:cNvSpPr txBox="1">
            <a:spLocks noChangeArrowheads="1"/>
          </p:cNvSpPr>
          <p:nvPr/>
        </p:nvSpPr>
        <p:spPr bwMode="auto">
          <a:xfrm>
            <a:off x="1362075" y="2515032"/>
            <a:ext cx="6419850" cy="17843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lvl1pPr indent="3048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Times New Roman" panose="02020603050405020304" pitchFamily="18" charset="0"/>
              </a:rPr>
              <a:t>int ak(int m, int n){</a:t>
            </a:r>
            <a:endParaRPr kumimoji="0" lang="zh-TW" altLang="zh-TW" sz="800" b="0" i="0" u="none" strike="noStrike" cap="none" normalizeH="0" baseline="0" dirty="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rPr>
              <a:t>if(m == 0) return n+1;</a:t>
            </a:r>
            <a:endParaRPr kumimoji="0" lang="zh-TW" altLang="zh-TW" sz="800" b="0" i="0" u="none" strike="noStrike" cap="none" normalizeH="0" baseline="0" dirty="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rPr>
              <a:t>    else if (n == 0) return ak(m-1,1);</a:t>
            </a:r>
            <a:endParaRPr kumimoji="0" lang="zh-TW" altLang="zh-TW" sz="800" b="0" i="0" u="none" strike="noStrike" cap="none" normalizeH="0" baseline="0" dirty="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rPr>
              <a:t>    else return ak(m-1,ak(m,n-1));</a:t>
            </a:r>
            <a:endParaRPr kumimoji="0" lang="zh-TW" altLang="zh-TW" sz="800" b="0" i="0" u="none" strike="noStrike" cap="none" normalizeH="0" baseline="0" dirty="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Times New Roman" panose="02020603050405020304" pitchFamily="18" charset="0"/>
              </a:rPr>
              <a:t>}</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D160C4C5-BCE6-7F4C-A6B3-CC4A04CCF455}"/>
              </a:ext>
            </a:extLst>
          </p:cNvPr>
          <p:cNvSpPr>
            <a:spLocks noChangeArrowheads="1"/>
          </p:cNvSpPr>
          <p:nvPr/>
        </p:nvSpPr>
        <p:spPr bwMode="auto">
          <a:xfrm>
            <a:off x="1252152" y="4437881"/>
            <a:ext cx="743876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941638" algn="l"/>
              </a:tabLst>
              <a:defRPr>
                <a:solidFill>
                  <a:schemeClr val="tx1"/>
                </a:solidFill>
                <a:latin typeface="Arial" panose="020B0604020202020204" pitchFamily="34" charset="0"/>
              </a:defRPr>
            </a:lvl1pPr>
            <a:lvl2pPr eaLnBrk="0" fontAlgn="base" hangingPunct="0">
              <a:spcBef>
                <a:spcPct val="0"/>
              </a:spcBef>
              <a:spcAft>
                <a:spcPct val="0"/>
              </a:spcAft>
              <a:tabLst>
                <a:tab pos="2941638" algn="l"/>
              </a:tabLst>
              <a:defRPr>
                <a:solidFill>
                  <a:schemeClr val="tx1"/>
                </a:solidFill>
                <a:latin typeface="Arial" panose="020B0604020202020204" pitchFamily="34" charset="0"/>
              </a:defRPr>
            </a:lvl2pPr>
            <a:lvl3pPr eaLnBrk="0" fontAlgn="base" hangingPunct="0">
              <a:spcBef>
                <a:spcPct val="0"/>
              </a:spcBef>
              <a:spcAft>
                <a:spcPct val="0"/>
              </a:spcAft>
              <a:tabLst>
                <a:tab pos="2941638" algn="l"/>
              </a:tabLst>
              <a:defRPr>
                <a:solidFill>
                  <a:schemeClr val="tx1"/>
                </a:solidFill>
                <a:latin typeface="Arial" panose="020B0604020202020204" pitchFamily="34" charset="0"/>
              </a:defRPr>
            </a:lvl3pPr>
            <a:lvl4pPr eaLnBrk="0" fontAlgn="base" hangingPunct="0">
              <a:spcBef>
                <a:spcPct val="0"/>
              </a:spcBef>
              <a:spcAft>
                <a:spcPct val="0"/>
              </a:spcAft>
              <a:tabLst>
                <a:tab pos="2941638" algn="l"/>
              </a:tabLst>
              <a:defRPr>
                <a:solidFill>
                  <a:schemeClr val="tx1"/>
                </a:solidFill>
                <a:latin typeface="Arial" panose="020B0604020202020204" pitchFamily="34" charset="0"/>
              </a:defRPr>
            </a:lvl4pPr>
            <a:lvl5pPr eaLnBrk="0" fontAlgn="base" hangingPunct="0">
              <a:spcBef>
                <a:spcPct val="0"/>
              </a:spcBef>
              <a:spcAft>
                <a:spcPct val="0"/>
              </a:spcAft>
              <a:tabLst>
                <a:tab pos="2941638" algn="l"/>
              </a:tabLst>
              <a:defRPr>
                <a:solidFill>
                  <a:schemeClr val="tx1"/>
                </a:solidFill>
                <a:latin typeface="Arial" panose="020B0604020202020204" pitchFamily="34" charset="0"/>
              </a:defRPr>
            </a:lvl5pPr>
            <a:lvl6pPr eaLnBrk="0" fontAlgn="base" hangingPunct="0">
              <a:spcBef>
                <a:spcPct val="0"/>
              </a:spcBef>
              <a:spcAft>
                <a:spcPct val="0"/>
              </a:spcAft>
              <a:tabLst>
                <a:tab pos="2941638" algn="l"/>
              </a:tabLst>
              <a:defRPr>
                <a:solidFill>
                  <a:schemeClr val="tx1"/>
                </a:solidFill>
                <a:latin typeface="Arial" panose="020B0604020202020204" pitchFamily="34" charset="0"/>
              </a:defRPr>
            </a:lvl6pPr>
            <a:lvl7pPr eaLnBrk="0" fontAlgn="base" hangingPunct="0">
              <a:spcBef>
                <a:spcPct val="0"/>
              </a:spcBef>
              <a:spcAft>
                <a:spcPct val="0"/>
              </a:spcAft>
              <a:tabLst>
                <a:tab pos="2941638" algn="l"/>
              </a:tabLst>
              <a:defRPr>
                <a:solidFill>
                  <a:schemeClr val="tx1"/>
                </a:solidFill>
                <a:latin typeface="Arial" panose="020B0604020202020204" pitchFamily="34" charset="0"/>
              </a:defRPr>
            </a:lvl7pPr>
            <a:lvl8pPr eaLnBrk="0" fontAlgn="base" hangingPunct="0">
              <a:spcBef>
                <a:spcPct val="0"/>
              </a:spcBef>
              <a:spcAft>
                <a:spcPct val="0"/>
              </a:spcAft>
              <a:tabLst>
                <a:tab pos="2941638" algn="l"/>
              </a:tabLst>
              <a:defRPr>
                <a:solidFill>
                  <a:schemeClr val="tx1"/>
                </a:solidFill>
                <a:latin typeface="Arial" panose="020B0604020202020204" pitchFamily="34" charset="0"/>
              </a:defRPr>
            </a:lvl8pPr>
            <a:lvl9pPr eaLnBrk="0" fontAlgn="base" hangingPunct="0">
              <a:spcBef>
                <a:spcPct val="0"/>
              </a:spcBef>
              <a:spcAft>
                <a:spcPct val="0"/>
              </a:spcAft>
              <a:tabLst>
                <a:tab pos="294163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941638" algn="l"/>
              </a:tabLst>
            </a:pPr>
            <a:r>
              <a:rPr kumimoji="0" lang="zh-TW" altLang="zh-TW"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(b)</a:t>
            </a:r>
            <a:r>
              <a:rPr kumimoji="0" lang="zh-TW" altLang="zh-TW" b="0" i="0" u="none" strike="noStrike" cap="none" normalizeH="0" baseline="0" dirty="0">
                <a:ln>
                  <a:noFill/>
                </a:ln>
                <a:solidFill>
                  <a:schemeClr val="tx1"/>
                </a:solidFill>
                <a:effectLst/>
                <a:latin typeface="Calibri" panose="020F0502020204030204" pitchFamily="34" charset="0"/>
                <a:ea typeface="Cambria Math" panose="02040503050406030204" pitchFamily="18" charset="0"/>
                <a:cs typeface="Times New Roman" panose="02020603050405020304" pitchFamily="18" charset="0"/>
              </a:rPr>
              <a:t> A(3,2)</a:t>
            </a:r>
            <a:r>
              <a:rPr kumimoji="0" lang="zh-TW" altLang="zh-TW" b="0" i="1" u="none" strike="noStrike" cap="none" normalizeH="0" baseline="0" dirty="0">
                <a:ln>
                  <a:noFill/>
                </a:ln>
                <a:solidFill>
                  <a:schemeClr val="tx1"/>
                </a:solidFill>
                <a:effectLst/>
                <a:latin typeface="Calibri" panose="020F0502020204030204" pitchFamily="34" charset="0"/>
                <a:ea typeface="Cambria Math" panose="02040503050406030204" pitchFamily="18" charset="0"/>
                <a:cs typeface="Times New Roman" panose="02020603050405020304" pitchFamily="18" charset="0"/>
              </a:rPr>
              <a:t>= ?</a:t>
            </a:r>
            <a:r>
              <a:rPr kumimoji="0" lang="zh-TW" altLang="zh-TW"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(3%)</a:t>
            </a:r>
            <a:endParaRPr kumimoji="0" lang="zh-TW" altLang="zh-TW"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941638" algn="l"/>
              </a:tabLst>
            </a:pPr>
            <a:r>
              <a:rPr kumimoji="0" lang="zh-TW" altLang="zh-TW"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Ans:</a:t>
            </a:r>
            <a:r>
              <a:rPr kumimoji="0" lang="zh-TW" altLang="zh-TW"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zh-TW" altLang="zh-TW" b="0" i="0" u="sng"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29</a:t>
            </a:r>
            <a:r>
              <a:rPr lang="en-US" altLang="zh-TW" u="sng"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a:t>
            </a:r>
            <a:r>
              <a:rPr kumimoji="0" lang="en-US" altLang="zh-TW" b="0" i="0" u="sng"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altLang="zh-TW" u="sng"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a:t>
            </a:r>
            <a:r>
              <a:rPr kumimoji="0" lang="en-US" altLang="zh-TW" b="0" i="0" u="sng"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zh-TW" altLang="zh-TW"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zh-TW" altLang="zh-TW"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941638" algn="l"/>
              </a:tabLst>
            </a:pPr>
            <a:r>
              <a:rPr kumimoji="0" lang="zh-TW" altLang="zh-TW"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 How many times will it call the function ak() when m = 2, n = 4? (includes the first time) (5%)</a:t>
            </a:r>
            <a:endParaRPr kumimoji="0" lang="zh-TW" altLang="zh-TW"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941638" algn="l"/>
              </a:tabLst>
            </a:pPr>
            <a:r>
              <a:rPr kumimoji="0" lang="zh-TW" altLang="zh-TW"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Ans:</a:t>
            </a:r>
            <a:r>
              <a:rPr kumimoji="0" lang="zh-TW" altLang="zh-TW"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zh-TW" altLang="zh-TW" b="0" i="0" u="sng"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65</a:t>
            </a:r>
            <a:r>
              <a:rPr kumimoji="0" lang="zh-TW" altLang="zh-TW"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zh-TW" altLang="zh-TW" b="0" i="0" u="none" strike="noStrike" cap="none" normalizeH="0" baseline="0" dirty="0">
              <a:ln>
                <a:noFill/>
              </a:ln>
              <a:solidFill>
                <a:schemeClr val="tx1"/>
              </a:solidFill>
              <a:effectLst/>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ECC09BB5-D8F8-F340-9B0A-D2B21E98D510}"/>
                  </a:ext>
                </a:extLst>
              </p:cNvPr>
              <p:cNvSpPr/>
              <p:nvPr/>
            </p:nvSpPr>
            <p:spPr>
              <a:xfrm>
                <a:off x="1103480" y="851710"/>
                <a:ext cx="5346748" cy="11179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TW" altLang="en-US" smtClean="0">
                          <a:latin typeface="Cambria Math" panose="02040503050406030204" pitchFamily="18" charset="0"/>
                        </a:rPr>
                        <m:t>A</m:t>
                      </m:r>
                      <m:d>
                        <m:dPr>
                          <m:ctrlPr>
                            <a:rPr lang="zh-TW" altLang="en-US" i="1">
                              <a:solidFill>
                                <a:srgbClr val="836967"/>
                              </a:solidFill>
                              <a:latin typeface="Cambria Math" panose="02040503050406030204" pitchFamily="18" charset="0"/>
                            </a:rPr>
                          </m:ctrlPr>
                        </m:dPr>
                        <m:e>
                          <m:r>
                            <m:rPr>
                              <m:sty m:val="p"/>
                            </m:rPr>
                            <a:rPr lang="zh-TW" altLang="en-US" i="0">
                              <a:latin typeface="Cambria Math" panose="02040503050406030204" pitchFamily="18" charset="0"/>
                            </a:rPr>
                            <m:t>m</m:t>
                          </m:r>
                          <m:r>
                            <a:rPr lang="zh-TW" altLang="en-US" i="0">
                              <a:latin typeface="Cambria Math" panose="02040503050406030204" pitchFamily="18" charset="0"/>
                            </a:rPr>
                            <m:t>,</m:t>
                          </m:r>
                          <m:r>
                            <m:rPr>
                              <m:sty m:val="p"/>
                            </m:rPr>
                            <a:rPr lang="zh-TW" altLang="en-US" i="0">
                              <a:latin typeface="Cambria Math" panose="02040503050406030204" pitchFamily="18" charset="0"/>
                            </a:rPr>
                            <m:t>n</m:t>
                          </m:r>
                        </m:e>
                      </m:d>
                      <m:r>
                        <a:rPr lang="en-US" altLang="zh-TW" b="0" i="1" smtClean="0">
                          <a:latin typeface="Cambria Math" panose="02040503050406030204" pitchFamily="18" charset="0"/>
                        </a:rPr>
                        <m:t> </m:t>
                      </m:r>
                      <m:r>
                        <a:rPr lang="en-US" altLang="zh-TW" b="0" i="0" smtClean="0">
                          <a:latin typeface="Cambria Math" panose="02040503050406030204" pitchFamily="18" charset="0"/>
                        </a:rPr>
                        <m:t>  </m:t>
                      </m:r>
                      <m:r>
                        <a:rPr lang="zh-TW" altLang="en-US" i="0">
                          <a:latin typeface="Cambria Math" panose="02040503050406030204" pitchFamily="18" charset="0"/>
                        </a:rPr>
                        <m:t>= </m:t>
                      </m:r>
                      <m:d>
                        <m:dPr>
                          <m:begChr m:val="{"/>
                          <m:endChr m:val=""/>
                          <m:ctrlPr>
                            <a:rPr lang="zh-TW" altLang="en-US" i="1">
                              <a:solidFill>
                                <a:srgbClr val="836967"/>
                              </a:solidFill>
                              <a:latin typeface="Cambria Math" panose="02040503050406030204" pitchFamily="18" charset="0"/>
                            </a:rPr>
                          </m:ctrlPr>
                        </m:dPr>
                        <m:e>
                          <m:eqArr>
                            <m:eqArrPr>
                              <m:ctrlPr>
                                <a:rPr lang="zh-TW" altLang="en-US" i="1">
                                  <a:solidFill>
                                    <a:srgbClr val="836967"/>
                                  </a:solidFill>
                                  <a:latin typeface="Cambria Math" panose="02040503050406030204" pitchFamily="18" charset="0"/>
                                </a:rPr>
                              </m:ctrlPr>
                            </m:eqArrPr>
                            <m:e>
                              <m:r>
                                <a:rPr lang="zh-TW" altLang="en-US" i="0">
                                  <a:latin typeface="Cambria Math" panose="02040503050406030204" pitchFamily="18" charset="0"/>
                                </a:rPr>
                                <m:t>&amp;</m:t>
                              </m:r>
                              <m:r>
                                <a:rPr lang="zh-TW" altLang="en-US" i="1">
                                  <a:latin typeface="Cambria Math" panose="02040503050406030204" pitchFamily="18" charset="0"/>
                                </a:rPr>
                                <m:t>𝑛</m:t>
                              </m:r>
                              <m:r>
                                <a:rPr lang="zh-TW" altLang="en-US" i="0">
                                  <a:latin typeface="Cambria Math" panose="02040503050406030204" pitchFamily="18" charset="0"/>
                                </a:rPr>
                                <m:t>+1,   </m:t>
                              </m:r>
                              <m:r>
                                <a:rPr lang="zh-TW" altLang="en-US" i="1">
                                  <a:latin typeface="Cambria Math" panose="02040503050406030204" pitchFamily="18" charset="0"/>
                                </a:rPr>
                                <m:t>𝑖𝑓</m:t>
                              </m:r>
                              <m:r>
                                <a:rPr lang="zh-TW" altLang="en-US" i="0">
                                  <a:latin typeface="Cambria Math" panose="02040503050406030204" pitchFamily="18" charset="0"/>
                                </a:rPr>
                                <m:t> </m:t>
                              </m:r>
                              <m:r>
                                <a:rPr lang="zh-TW" altLang="en-US" i="1">
                                  <a:latin typeface="Cambria Math" panose="02040503050406030204" pitchFamily="18" charset="0"/>
                                </a:rPr>
                                <m:t>𝑚</m:t>
                              </m:r>
                              <m:r>
                                <a:rPr lang="zh-TW" altLang="en-US" i="0">
                                  <a:latin typeface="Cambria Math" panose="02040503050406030204" pitchFamily="18" charset="0"/>
                                </a:rPr>
                                <m:t>=0</m:t>
                              </m:r>
                            </m:e>
                            <m:e>
                              <m:r>
                                <a:rPr lang="zh-TW" altLang="en-US" i="0">
                                  <a:latin typeface="Cambria Math" panose="02040503050406030204" pitchFamily="18" charset="0"/>
                                </a:rPr>
                                <m:t>&amp;</m:t>
                              </m:r>
                              <m:r>
                                <a:rPr lang="zh-TW" altLang="en-US" i="1">
                                  <a:latin typeface="Cambria Math" panose="02040503050406030204" pitchFamily="18" charset="0"/>
                                </a:rPr>
                                <m:t>𝐴</m:t>
                              </m:r>
                              <m:d>
                                <m:dPr>
                                  <m:ctrlPr>
                                    <a:rPr lang="zh-TW" altLang="en-US" i="1">
                                      <a:solidFill>
                                        <a:srgbClr val="836967"/>
                                      </a:solidFill>
                                      <a:latin typeface="Cambria Math" panose="02040503050406030204" pitchFamily="18" charset="0"/>
                                    </a:rPr>
                                  </m:ctrlPr>
                                </m:dPr>
                                <m:e>
                                  <m:r>
                                    <a:rPr lang="zh-TW" altLang="en-US" i="1">
                                      <a:latin typeface="Cambria Math" panose="02040503050406030204" pitchFamily="18" charset="0"/>
                                    </a:rPr>
                                    <m:t>𝑚</m:t>
                                  </m:r>
                                  <m:r>
                                    <a:rPr lang="zh-TW" altLang="en-US" i="0">
                                      <a:latin typeface="Cambria Math" panose="02040503050406030204" pitchFamily="18" charset="0"/>
                                    </a:rPr>
                                    <m:t>−1,1</m:t>
                                  </m:r>
                                </m:e>
                              </m:d>
                              <m:r>
                                <a:rPr lang="zh-TW" altLang="en-US" i="0">
                                  <a:latin typeface="Cambria Math" panose="02040503050406030204" pitchFamily="18" charset="0"/>
                                </a:rPr>
                                <m:t>,   </m:t>
                              </m:r>
                              <m:r>
                                <a:rPr lang="zh-TW" altLang="en-US" i="1">
                                  <a:latin typeface="Cambria Math" panose="02040503050406030204" pitchFamily="18" charset="0"/>
                                </a:rPr>
                                <m:t>𝑖𝑓</m:t>
                              </m:r>
                              <m:r>
                                <a:rPr lang="zh-TW" altLang="en-US" i="0">
                                  <a:latin typeface="Cambria Math" panose="02040503050406030204" pitchFamily="18" charset="0"/>
                                </a:rPr>
                                <m:t> </m:t>
                              </m:r>
                              <m:r>
                                <a:rPr lang="zh-TW" altLang="en-US" i="1">
                                  <a:latin typeface="Cambria Math" panose="02040503050406030204" pitchFamily="18" charset="0"/>
                                </a:rPr>
                                <m:t>𝑛</m:t>
                              </m:r>
                              <m:r>
                                <a:rPr lang="zh-TW" altLang="en-US" i="0">
                                  <a:latin typeface="Cambria Math" panose="02040503050406030204" pitchFamily="18" charset="0"/>
                                </a:rPr>
                                <m:t>=0</m:t>
                              </m:r>
                            </m:e>
                            <m:e>
                              <m:r>
                                <a:rPr lang="zh-TW" altLang="en-US" i="0">
                                  <a:latin typeface="Cambria Math" panose="02040503050406030204" pitchFamily="18" charset="0"/>
                                </a:rPr>
                                <m:t>&amp;</m:t>
                              </m:r>
                              <m:r>
                                <a:rPr lang="zh-TW" altLang="en-US" i="1">
                                  <a:latin typeface="Cambria Math" panose="02040503050406030204" pitchFamily="18" charset="0"/>
                                </a:rPr>
                                <m:t>𝐴</m:t>
                              </m:r>
                              <m:d>
                                <m:dPr>
                                  <m:ctrlPr>
                                    <a:rPr lang="zh-TW" altLang="en-US" i="1">
                                      <a:solidFill>
                                        <a:srgbClr val="836967"/>
                                      </a:solidFill>
                                      <a:latin typeface="Cambria Math" panose="02040503050406030204" pitchFamily="18" charset="0"/>
                                    </a:rPr>
                                  </m:ctrlPr>
                                </m:dPr>
                                <m:e>
                                  <m:r>
                                    <a:rPr lang="zh-TW" altLang="en-US" i="1">
                                      <a:latin typeface="Cambria Math" panose="02040503050406030204" pitchFamily="18" charset="0"/>
                                    </a:rPr>
                                    <m:t>𝑚</m:t>
                                  </m:r>
                                  <m:r>
                                    <a:rPr lang="zh-TW" altLang="en-US" i="0">
                                      <a:latin typeface="Cambria Math" panose="02040503050406030204" pitchFamily="18" charset="0"/>
                                    </a:rPr>
                                    <m:t>−1, </m:t>
                                  </m:r>
                                  <m:r>
                                    <a:rPr lang="zh-TW" altLang="en-US" i="1">
                                      <a:latin typeface="Cambria Math" panose="02040503050406030204" pitchFamily="18" charset="0"/>
                                    </a:rPr>
                                    <m:t>𝐴</m:t>
                                  </m:r>
                                  <m:d>
                                    <m:dPr>
                                      <m:ctrlPr>
                                        <a:rPr lang="zh-TW" altLang="en-US" i="1">
                                          <a:solidFill>
                                            <a:srgbClr val="836967"/>
                                          </a:solidFill>
                                          <a:latin typeface="Cambria Math" panose="02040503050406030204" pitchFamily="18" charset="0"/>
                                        </a:rPr>
                                      </m:ctrlPr>
                                    </m:dPr>
                                    <m:e>
                                      <m:r>
                                        <a:rPr lang="zh-TW" altLang="en-US" i="1">
                                          <a:latin typeface="Cambria Math" panose="02040503050406030204" pitchFamily="18" charset="0"/>
                                        </a:rPr>
                                        <m:t>𝑚</m:t>
                                      </m:r>
                                      <m:r>
                                        <a:rPr lang="zh-TW" altLang="en-US" i="0">
                                          <a:latin typeface="Cambria Math" panose="02040503050406030204" pitchFamily="18" charset="0"/>
                                        </a:rPr>
                                        <m:t>,</m:t>
                                      </m:r>
                                      <m:r>
                                        <a:rPr lang="zh-TW" altLang="en-US" i="1">
                                          <a:latin typeface="Cambria Math" panose="02040503050406030204" pitchFamily="18" charset="0"/>
                                        </a:rPr>
                                        <m:t>𝑛</m:t>
                                      </m:r>
                                      <m:r>
                                        <a:rPr lang="zh-TW" altLang="en-US" i="0">
                                          <a:latin typeface="Cambria Math" panose="02040503050406030204" pitchFamily="18" charset="0"/>
                                        </a:rPr>
                                        <m:t>−1</m:t>
                                      </m:r>
                                    </m:e>
                                  </m:d>
                                </m:e>
                              </m:d>
                              <m:r>
                                <a:rPr lang="zh-TW" altLang="en-US" i="0">
                                  <a:latin typeface="Cambria Math" panose="02040503050406030204" pitchFamily="18" charset="0"/>
                                </a:rPr>
                                <m:t>, </m:t>
                              </m:r>
                              <m:r>
                                <a:rPr lang="zh-TW" altLang="en-US" i="1">
                                  <a:latin typeface="Cambria Math" panose="02040503050406030204" pitchFamily="18" charset="0"/>
                                </a:rPr>
                                <m:t>𝑜𝑡h𝑒𝑟𝑤𝑖𝑠𝑒</m:t>
                              </m:r>
                            </m:e>
                          </m:eqArr>
                        </m:e>
                      </m:d>
                    </m:oMath>
                  </m:oMathPara>
                </a14:m>
                <a:endParaRPr lang="zh-TW" altLang="en-US" dirty="0"/>
              </a:p>
            </p:txBody>
          </p:sp>
        </mc:Choice>
        <mc:Fallback xmlns="">
          <p:sp>
            <p:nvSpPr>
              <p:cNvPr id="7" name="矩形 6">
                <a:extLst>
                  <a:ext uri="{FF2B5EF4-FFF2-40B4-BE49-F238E27FC236}">
                    <a16:creationId xmlns:a16="http://schemas.microsoft.com/office/drawing/2014/main" id="{ECC09BB5-D8F8-F340-9B0A-D2B21E98D510}"/>
                  </a:ext>
                </a:extLst>
              </p:cNvPr>
              <p:cNvSpPr>
                <a:spLocks noRot="1" noChangeAspect="1" noMove="1" noResize="1" noEditPoints="1" noAdjustHandles="1" noChangeArrowheads="1" noChangeShapeType="1" noTextEdit="1"/>
              </p:cNvSpPr>
              <p:nvPr/>
            </p:nvSpPr>
            <p:spPr>
              <a:xfrm>
                <a:off x="1103480" y="851710"/>
                <a:ext cx="5346748" cy="1117998"/>
              </a:xfrm>
              <a:prstGeom prst="rect">
                <a:avLst/>
              </a:prstGeom>
              <a:blipFill>
                <a:blip r:embed="rId2"/>
                <a:stretch>
                  <a:fillRect l="-7109" t="-210112" b="-29775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217970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09550" y="374651"/>
            <a:ext cx="7886700" cy="1325563"/>
          </a:xfrm>
        </p:spPr>
        <p:txBody>
          <a:bodyPr/>
          <a:lstStyle/>
          <a:p>
            <a:r>
              <a:rPr lang="en-US" altLang="zh-TW" dirty="0"/>
              <a:t>3.</a:t>
            </a:r>
            <a:endParaRPr lang="zh-TW" altLang="en-US" dirty="0"/>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3060176" y="387053"/>
            <a:ext cx="3096419" cy="2322314"/>
          </a:xfrm>
          <a:prstGeom prst="rect">
            <a:avLst/>
          </a:prstGeom>
        </p:spPr>
      </p:pic>
      <p:pic>
        <p:nvPicPr>
          <p:cNvPr id="8" name="圖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100389" y="658120"/>
            <a:ext cx="4382293" cy="3286720"/>
          </a:xfrm>
          <a:prstGeom prst="rect">
            <a:avLst/>
          </a:prstGeom>
        </p:spPr>
      </p:pic>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4994473" y="3786934"/>
            <a:ext cx="4503340" cy="3377505"/>
          </a:xfrm>
          <a:prstGeom prst="rect">
            <a:avLst/>
          </a:prstGeom>
        </p:spPr>
      </p:pic>
      <p:pic>
        <p:nvPicPr>
          <p:cNvPr id="10" name="圖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272056" y="470097"/>
            <a:ext cx="3652838" cy="2739629"/>
          </a:xfrm>
          <a:prstGeom prst="rect">
            <a:avLst/>
          </a:prstGeom>
        </p:spPr>
      </p:pic>
      <p:pic>
        <p:nvPicPr>
          <p:cNvPr id="6" name="內容版面配置區 5"/>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rot="5400000">
            <a:off x="248043" y="3405589"/>
            <a:ext cx="3844927" cy="2883694"/>
          </a:xfrm>
        </p:spPr>
      </p:pic>
    </p:spTree>
    <p:extLst>
      <p:ext uri="{BB962C8B-B14F-4D97-AF65-F5344CB8AC3E}">
        <p14:creationId xmlns:p14="http://schemas.microsoft.com/office/powerpoint/2010/main" val="1476368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4.</a:t>
            </a:r>
            <a:endParaRPr lang="zh-TW" altLang="en-US" dirty="0"/>
          </a:p>
        </p:txBody>
      </p:sp>
      <p:sp>
        <p:nvSpPr>
          <p:cNvPr id="3" name="文字方塊 2"/>
          <p:cNvSpPr txBox="1"/>
          <p:nvPr/>
        </p:nvSpPr>
        <p:spPr>
          <a:xfrm>
            <a:off x="1810602" y="5255282"/>
            <a:ext cx="3280382" cy="338554"/>
          </a:xfrm>
          <a:prstGeom prst="rect">
            <a:avLst/>
          </a:prstGeom>
          <a:noFill/>
        </p:spPr>
        <p:txBody>
          <a:bodyPr wrap="square" rtlCol="0">
            <a:spAutoFit/>
          </a:bodyPr>
          <a:lstStyle/>
          <a:p>
            <a:r>
              <a:rPr lang="zh-TW" altLang="en-US" sz="1600" b="1" dirty="0">
                <a:solidFill>
                  <a:schemeClr val="accent1">
                    <a:lumMod val="75000"/>
                  </a:schemeClr>
                </a:solidFill>
                <a:latin typeface="微軟正黑體" panose="020B0604030504040204" pitchFamily="34" charset="-120"/>
                <a:ea typeface="微軟正黑體" panose="020B0604030504040204" pitchFamily="34" charset="-120"/>
              </a:rPr>
              <a:t>沒說明清楚</a:t>
            </a:r>
            <a:r>
              <a:rPr lang="en-US" altLang="zh-TW" sz="1600" b="1" dirty="0">
                <a:solidFill>
                  <a:schemeClr val="accent1">
                    <a:lumMod val="75000"/>
                  </a:schemeClr>
                </a:solidFill>
                <a:latin typeface="微軟正黑體" panose="020B0604030504040204" pitchFamily="34" charset="-120"/>
                <a:ea typeface="微軟正黑體" panose="020B0604030504040204" pitchFamily="34" charset="-120"/>
              </a:rPr>
              <a:t>In this case</a:t>
            </a:r>
            <a:r>
              <a:rPr lang="zh-TW" altLang="en-US" sz="1600" b="1" dirty="0">
                <a:solidFill>
                  <a:schemeClr val="accent1">
                    <a:lumMod val="75000"/>
                  </a:schemeClr>
                </a:solidFill>
                <a:latin typeface="微軟正黑體" panose="020B0604030504040204" pitchFamily="34" charset="-120"/>
                <a:ea typeface="微軟正黑體" panose="020B0604030504040204" pitchFamily="34" charset="-120"/>
              </a:rPr>
              <a:t> 故送分</a:t>
            </a:r>
          </a:p>
        </p:txBody>
      </p:sp>
      <p:sp>
        <p:nvSpPr>
          <p:cNvPr id="8" name="文字方塊 7"/>
          <p:cNvSpPr txBox="1"/>
          <p:nvPr/>
        </p:nvSpPr>
        <p:spPr>
          <a:xfrm>
            <a:off x="1793319" y="5593836"/>
            <a:ext cx="2894868" cy="553998"/>
          </a:xfrm>
          <a:prstGeom prst="rect">
            <a:avLst/>
          </a:prstGeom>
          <a:noFill/>
        </p:spPr>
        <p:txBody>
          <a:bodyPr wrap="square" rtlCol="0">
            <a:spAutoFit/>
          </a:bodyPr>
          <a:lstStyle/>
          <a:p>
            <a:r>
              <a:rPr lang="zh-TW" altLang="en-US" sz="1500" b="1" dirty="0">
                <a:solidFill>
                  <a:srgbClr val="FF0000"/>
                </a:solidFill>
                <a:latin typeface="微軟正黑體" panose="020B0604030504040204" pitchFamily="34" charset="-120"/>
                <a:ea typeface="微軟正黑體" panose="020B0604030504040204" pitchFamily="34" charset="-120"/>
              </a:rPr>
              <a:t>原表達式</a:t>
            </a:r>
            <a:r>
              <a:rPr lang="en-US" altLang="zh-TW" sz="1500" dirty="0">
                <a:solidFill>
                  <a:srgbClr val="FF0000"/>
                </a:solidFill>
                <a:latin typeface="微軟正黑體" panose="020B0604030504040204" pitchFamily="34" charset="-120"/>
                <a:ea typeface="微軟正黑體" panose="020B0604030504040204" pitchFamily="34" charset="-120"/>
              </a:rPr>
              <a:t>:3*5=15</a:t>
            </a:r>
          </a:p>
          <a:p>
            <a:r>
              <a:rPr lang="en-US" altLang="zh-TW" sz="1500" dirty="0">
                <a:solidFill>
                  <a:srgbClr val="FF0000"/>
                </a:solidFill>
                <a:latin typeface="微軟正黑體" panose="020B0604030504040204" pitchFamily="34" charset="-120"/>
                <a:ea typeface="微軟正黑體" panose="020B0604030504040204" pitchFamily="34" charset="-120"/>
              </a:rPr>
              <a:t>3-tuple:3*7=21</a:t>
            </a:r>
            <a:endParaRPr lang="zh-TW" altLang="en-US" sz="1500" dirty="0">
              <a:solidFill>
                <a:srgbClr val="FF0000"/>
              </a:solidFill>
              <a:latin typeface="微軟正黑體" panose="020B0604030504040204" pitchFamily="34" charset="-120"/>
              <a:ea typeface="微軟正黑體" panose="020B0604030504040204" pitchFamily="34" charset="-120"/>
            </a:endParaRPr>
          </a:p>
        </p:txBody>
      </p:sp>
      <p:sp>
        <p:nvSpPr>
          <p:cNvPr id="10" name="Rectangle 1">
            <a:extLst>
              <a:ext uri="{FF2B5EF4-FFF2-40B4-BE49-F238E27FC236}">
                <a16:creationId xmlns:a16="http://schemas.microsoft.com/office/drawing/2014/main" id="{0384374A-6BA8-154B-9187-1FDE0605D494}"/>
              </a:ext>
            </a:extLst>
          </p:cNvPr>
          <p:cNvSpPr>
            <a:spLocks noChangeArrowheads="1"/>
          </p:cNvSpPr>
          <p:nvPr/>
        </p:nvSpPr>
        <p:spPr bwMode="auto">
          <a:xfrm>
            <a:off x="1245629" y="748638"/>
            <a:ext cx="68851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AutoNum type="alphaLcParenBoth"/>
              <a:tabLst/>
            </a:pPr>
            <a:r>
              <a:rPr kumimoji="0" lang="zh-TW" altLang="zh-TW"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Use 3-tuple represent the matrix A. (3%)</a:t>
            </a:r>
            <a:endParaRPr lang="en-US" altLang="zh-TW" sz="1000" dirty="0"/>
          </a:p>
          <a:p>
            <a:pPr marL="342900" marR="0" lvl="0" indent="-342900" algn="l" defTabSz="914400" rtl="0" eaLnBrk="0" fontAlgn="base" latinLnBrk="0" hangingPunct="0">
              <a:lnSpc>
                <a:spcPct val="100000"/>
              </a:lnSpc>
              <a:spcBef>
                <a:spcPct val="0"/>
              </a:spcBef>
              <a:spcAft>
                <a:spcPct val="0"/>
              </a:spcAft>
              <a:buClrTx/>
              <a:buSzTx/>
              <a:buFontTx/>
              <a:buAutoNum type="alphaLcParenBoth"/>
              <a:tabLst/>
            </a:pPr>
            <a:r>
              <a:rPr kumimoji="0" lang="zh-TW" altLang="zh-TW"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Use the answer of (4.a) to find a transpose matrix. (3%)</a:t>
            </a:r>
            <a:endParaRPr kumimoji="0" lang="zh-TW" altLang="zh-TW" sz="1000" b="0" i="0" u="none" strike="noStrike" cap="none" normalizeH="0" baseline="0" dirty="0">
              <a:ln>
                <a:noFill/>
              </a:ln>
              <a:solidFill>
                <a:schemeClr val="tx1"/>
              </a:solidFill>
              <a:effectLst/>
            </a:endParaRPr>
          </a:p>
        </p:txBody>
      </p:sp>
      <p:graphicFrame>
        <p:nvGraphicFramePr>
          <p:cNvPr id="11" name="表格 11">
            <a:extLst>
              <a:ext uri="{FF2B5EF4-FFF2-40B4-BE49-F238E27FC236}">
                <a16:creationId xmlns:a16="http://schemas.microsoft.com/office/drawing/2014/main" id="{CE313260-D266-484E-BAD8-ADC262377606}"/>
              </a:ext>
            </a:extLst>
          </p:cNvPr>
          <p:cNvGraphicFramePr>
            <a:graphicFrameLocks noGrp="1"/>
          </p:cNvGraphicFramePr>
          <p:nvPr>
            <p:extLst>
              <p:ext uri="{D42A27DB-BD31-4B8C-83A1-F6EECF244321}">
                <p14:modId xmlns:p14="http://schemas.microsoft.com/office/powerpoint/2010/main" val="3215896425"/>
              </p:ext>
            </p:extLst>
          </p:nvPr>
        </p:nvGraphicFramePr>
        <p:xfrm>
          <a:off x="1063539" y="1690689"/>
          <a:ext cx="3624648" cy="3057747"/>
        </p:xfrm>
        <a:graphic>
          <a:graphicData uri="http://schemas.openxmlformats.org/drawingml/2006/table">
            <a:tbl>
              <a:tblPr firstRow="1" bandRow="1">
                <a:tableStyleId>{5C22544A-7EE6-4342-B048-85BDC9FD1C3A}</a:tableStyleId>
              </a:tblPr>
              <a:tblGrid>
                <a:gridCol w="1208216">
                  <a:extLst>
                    <a:ext uri="{9D8B030D-6E8A-4147-A177-3AD203B41FA5}">
                      <a16:colId xmlns:a16="http://schemas.microsoft.com/office/drawing/2014/main" val="423621515"/>
                    </a:ext>
                  </a:extLst>
                </a:gridCol>
                <a:gridCol w="1208216">
                  <a:extLst>
                    <a:ext uri="{9D8B030D-6E8A-4147-A177-3AD203B41FA5}">
                      <a16:colId xmlns:a16="http://schemas.microsoft.com/office/drawing/2014/main" val="1820183355"/>
                    </a:ext>
                  </a:extLst>
                </a:gridCol>
                <a:gridCol w="1208216">
                  <a:extLst>
                    <a:ext uri="{9D8B030D-6E8A-4147-A177-3AD203B41FA5}">
                      <a16:colId xmlns:a16="http://schemas.microsoft.com/office/drawing/2014/main" val="2708391973"/>
                    </a:ext>
                  </a:extLst>
                </a:gridCol>
              </a:tblGrid>
              <a:tr h="436821">
                <a:tc>
                  <a:txBody>
                    <a:bodyPr/>
                    <a:lstStyle/>
                    <a:p>
                      <a:pPr algn="ctr"/>
                      <a:r>
                        <a:rPr lang="en-US" sz="1400" kern="100"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kern="10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3</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kern="100"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6</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29149995"/>
                  </a:ext>
                </a:extLst>
              </a:tr>
              <a:tr h="436821">
                <a:tc>
                  <a:txBody>
                    <a:bodyPr/>
                    <a:lstStyle/>
                    <a:p>
                      <a:pPr algn="ctr"/>
                      <a:r>
                        <a:rPr lang="en-US" sz="1400" kern="10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kern="10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kern="10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2</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4790838"/>
                  </a:ext>
                </a:extLst>
              </a:tr>
              <a:tr h="436821">
                <a:tc>
                  <a:txBody>
                    <a:bodyPr/>
                    <a:lstStyle/>
                    <a:p>
                      <a:pPr algn="ctr"/>
                      <a:r>
                        <a:rPr lang="en-US" sz="1400" kern="10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2</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kern="10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1</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kern="10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3</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6396282"/>
                  </a:ext>
                </a:extLst>
              </a:tr>
              <a:tr h="436821">
                <a:tc>
                  <a:txBody>
                    <a:bodyPr/>
                    <a:lstStyle/>
                    <a:p>
                      <a:pPr algn="ctr"/>
                      <a:r>
                        <a:rPr lang="en-US" sz="1400" kern="10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2</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kern="10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2</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kern="10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1</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00340275"/>
                  </a:ext>
                </a:extLst>
              </a:tr>
              <a:tr h="436821">
                <a:tc>
                  <a:txBody>
                    <a:bodyPr/>
                    <a:lstStyle/>
                    <a:p>
                      <a:pPr algn="ctr"/>
                      <a:r>
                        <a:rPr lang="en-US" sz="1400" kern="10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3</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kern="10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kern="10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8</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0239768"/>
                  </a:ext>
                </a:extLst>
              </a:tr>
              <a:tr h="436821">
                <a:tc>
                  <a:txBody>
                    <a:bodyPr/>
                    <a:lstStyle/>
                    <a:p>
                      <a:pPr algn="ctr"/>
                      <a:r>
                        <a:rPr lang="en-US" sz="1400" kern="10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3</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kern="10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2</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kern="100"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7</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2307070"/>
                  </a:ext>
                </a:extLst>
              </a:tr>
              <a:tr h="436821">
                <a:tc>
                  <a:txBody>
                    <a:bodyPr/>
                    <a:lstStyle/>
                    <a:p>
                      <a:pPr algn="ctr"/>
                      <a:r>
                        <a:rPr lang="en-US" sz="1400" kern="10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4</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kern="10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1</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kern="100"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6250348"/>
                  </a:ext>
                </a:extLst>
              </a:tr>
            </a:tbl>
          </a:graphicData>
        </a:graphic>
      </p:graphicFrame>
      <p:graphicFrame>
        <p:nvGraphicFramePr>
          <p:cNvPr id="12" name="表格 11">
            <a:extLst>
              <a:ext uri="{FF2B5EF4-FFF2-40B4-BE49-F238E27FC236}">
                <a16:creationId xmlns:a16="http://schemas.microsoft.com/office/drawing/2014/main" id="{287DA54C-0B02-E34D-88DE-13E98756CD00}"/>
              </a:ext>
            </a:extLst>
          </p:cNvPr>
          <p:cNvGraphicFramePr>
            <a:graphicFrameLocks noGrp="1"/>
          </p:cNvGraphicFramePr>
          <p:nvPr>
            <p:extLst>
              <p:ext uri="{D42A27DB-BD31-4B8C-83A1-F6EECF244321}">
                <p14:modId xmlns:p14="http://schemas.microsoft.com/office/powerpoint/2010/main" val="2162053639"/>
              </p:ext>
            </p:extLst>
          </p:nvPr>
        </p:nvGraphicFramePr>
        <p:xfrm>
          <a:off x="4890702" y="1690688"/>
          <a:ext cx="3624648" cy="3057747"/>
        </p:xfrm>
        <a:graphic>
          <a:graphicData uri="http://schemas.openxmlformats.org/drawingml/2006/table">
            <a:tbl>
              <a:tblPr firstRow="1" bandRow="1">
                <a:tableStyleId>{5C22544A-7EE6-4342-B048-85BDC9FD1C3A}</a:tableStyleId>
              </a:tblPr>
              <a:tblGrid>
                <a:gridCol w="1208216">
                  <a:extLst>
                    <a:ext uri="{9D8B030D-6E8A-4147-A177-3AD203B41FA5}">
                      <a16:colId xmlns:a16="http://schemas.microsoft.com/office/drawing/2014/main" val="423621515"/>
                    </a:ext>
                  </a:extLst>
                </a:gridCol>
                <a:gridCol w="1208216">
                  <a:extLst>
                    <a:ext uri="{9D8B030D-6E8A-4147-A177-3AD203B41FA5}">
                      <a16:colId xmlns:a16="http://schemas.microsoft.com/office/drawing/2014/main" val="1820183355"/>
                    </a:ext>
                  </a:extLst>
                </a:gridCol>
                <a:gridCol w="1208216">
                  <a:extLst>
                    <a:ext uri="{9D8B030D-6E8A-4147-A177-3AD203B41FA5}">
                      <a16:colId xmlns:a16="http://schemas.microsoft.com/office/drawing/2014/main" val="2708391973"/>
                    </a:ext>
                  </a:extLst>
                </a:gridCol>
              </a:tblGrid>
              <a:tr h="436821">
                <a:tc>
                  <a:txBody>
                    <a:bodyPr/>
                    <a:lstStyle/>
                    <a:p>
                      <a:pPr algn="ctr"/>
                      <a:r>
                        <a:rPr lang="en-US" sz="1400" kern="10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3</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kern="10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kern="10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6</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29149995"/>
                  </a:ext>
                </a:extLst>
              </a:tr>
              <a:tr h="436821">
                <a:tc>
                  <a:txBody>
                    <a:bodyPr/>
                    <a:lstStyle/>
                    <a:p>
                      <a:pPr algn="ctr"/>
                      <a:r>
                        <a:rPr lang="en-US" sz="1400" kern="10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kern="10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kern="10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2</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4790838"/>
                  </a:ext>
                </a:extLst>
              </a:tr>
              <a:tr h="436821">
                <a:tc>
                  <a:txBody>
                    <a:bodyPr/>
                    <a:lstStyle/>
                    <a:p>
                      <a:pPr algn="ctr"/>
                      <a:r>
                        <a:rPr lang="en-US" sz="1400" kern="10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kern="10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3</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kern="10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8</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6396282"/>
                  </a:ext>
                </a:extLst>
              </a:tr>
              <a:tr h="436821">
                <a:tc>
                  <a:txBody>
                    <a:bodyPr/>
                    <a:lstStyle/>
                    <a:p>
                      <a:pPr algn="ctr"/>
                      <a:r>
                        <a:rPr lang="en-US" sz="1400" kern="10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1</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kern="100"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2</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kern="10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3</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00340275"/>
                  </a:ext>
                </a:extLst>
              </a:tr>
              <a:tr h="436821">
                <a:tc>
                  <a:txBody>
                    <a:bodyPr/>
                    <a:lstStyle/>
                    <a:p>
                      <a:pPr algn="ctr"/>
                      <a:r>
                        <a:rPr lang="en-US" sz="1400" kern="10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1</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kern="10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4</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kern="10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0239768"/>
                  </a:ext>
                </a:extLst>
              </a:tr>
              <a:tr h="436821">
                <a:tc>
                  <a:txBody>
                    <a:bodyPr/>
                    <a:lstStyle/>
                    <a:p>
                      <a:pPr algn="ctr"/>
                      <a:r>
                        <a:rPr lang="en-US" sz="1400" kern="10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2</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kern="10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2</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kern="10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1</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2307070"/>
                  </a:ext>
                </a:extLst>
              </a:tr>
              <a:tr h="436821">
                <a:tc>
                  <a:txBody>
                    <a:bodyPr/>
                    <a:lstStyle/>
                    <a:p>
                      <a:pPr algn="ctr"/>
                      <a:r>
                        <a:rPr lang="en-US" sz="1400" kern="10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2</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kern="100"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3</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kern="100"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7</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6250348"/>
                  </a:ext>
                </a:extLst>
              </a:tr>
            </a:tbl>
          </a:graphicData>
        </a:graphic>
      </p:graphicFrame>
      <p:sp>
        <p:nvSpPr>
          <p:cNvPr id="13" name="矩形 12">
            <a:extLst>
              <a:ext uri="{FF2B5EF4-FFF2-40B4-BE49-F238E27FC236}">
                <a16:creationId xmlns:a16="http://schemas.microsoft.com/office/drawing/2014/main" id="{4F158062-E1CB-684D-9047-07FD9C45DDBD}"/>
              </a:ext>
            </a:extLst>
          </p:cNvPr>
          <p:cNvSpPr/>
          <p:nvPr/>
        </p:nvSpPr>
        <p:spPr>
          <a:xfrm>
            <a:off x="1180832" y="4882222"/>
            <a:ext cx="7269721" cy="369332"/>
          </a:xfrm>
          <a:prstGeom prst="rect">
            <a:avLst/>
          </a:prstGeom>
        </p:spPr>
        <p:txBody>
          <a:bodyPr wrap="square">
            <a:spAutoFit/>
          </a:bodyPr>
          <a:lstStyle/>
          <a:p>
            <a:r>
              <a:rPr lang="zh-TW" altLang="zh-TW" u="sng" dirty="0">
                <a:latin typeface="Calibri" panose="020F0502020204030204" pitchFamily="34" charset="0"/>
                <a:ea typeface="Times New Roman" panose="02020603050405020304" pitchFamily="18" charset="0"/>
                <a:cs typeface="Times New Roman" panose="02020603050405020304" pitchFamily="18" charset="0"/>
              </a:rPr>
              <a:t> </a:t>
            </a:r>
            <a:r>
              <a:rPr lang="zh-TW" altLang="zh-TW" u="sng"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F</a:t>
            </a:r>
            <a:r>
              <a:rPr lang="zh-TW" altLang="zh-TW" u="sng" dirty="0">
                <a:latin typeface="Calibri" panose="020F0502020204030204" pitchFamily="34" charset="0"/>
                <a:ea typeface="Times New Roman" panose="02020603050405020304" pitchFamily="18" charset="0"/>
                <a:cs typeface="Times New Roman" panose="02020603050405020304" pitchFamily="18" charset="0"/>
              </a:rPr>
              <a:t>  </a:t>
            </a:r>
            <a:r>
              <a:rPr lang="zh-TW" altLang="zh-TW" dirty="0">
                <a:latin typeface="Calibri" panose="020F0502020204030204" pitchFamily="34" charset="0"/>
                <a:ea typeface="Times New Roman" panose="02020603050405020304" pitchFamily="18" charset="0"/>
                <a:cs typeface="Times New Roman" panose="02020603050405020304" pitchFamily="18" charset="0"/>
              </a:rPr>
              <a:t>(c) Does using 3-tuple save more space? (Answer True or False) (4%)</a:t>
            </a:r>
            <a:endParaRPr lang="zh-TW" altLang="en-US" dirty="0"/>
          </a:p>
        </p:txBody>
      </p:sp>
    </p:spTree>
    <p:extLst>
      <p:ext uri="{BB962C8B-B14F-4D97-AF65-F5344CB8AC3E}">
        <p14:creationId xmlns:p14="http://schemas.microsoft.com/office/powerpoint/2010/main" val="4178247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665664A1-4F89-FD44-817F-202ECDBD8D6F}"/>
              </a:ext>
            </a:extLst>
          </p:cNvPr>
          <p:cNvSpPr>
            <a:spLocks noChangeArrowheads="1"/>
          </p:cNvSpPr>
          <p:nvPr/>
        </p:nvSpPr>
        <p:spPr bwMode="auto">
          <a:xfrm>
            <a:off x="1145060" y="81554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5. Given a set of n elements (n</a:t>
            </a:r>
            <a:r>
              <a:rPr kumimoji="0" lang="zh-TW" altLang="zh-TW" sz="14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a:t>
            </a:r>
            <a:r>
              <a:rPr kumimoji="0" lang="zh-TW" altLang="zh-TW"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1), function P will print out all possible permutations of this set.</a:t>
            </a:r>
            <a:endParaRPr kumimoji="0" lang="zh-TW" altLang="zh-TW"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For example, the permutations of {a, b, c} are</a:t>
            </a:r>
            <a:endParaRPr kumimoji="0" lang="zh-TW" altLang="zh-TW"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 b, c), (a, c, b), (b, a, c), (b, c, a), (c, a, b), (c, b, a) }</a:t>
            </a:r>
            <a:endParaRPr kumimoji="0" lang="zh-TW" altLang="zh-TW"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9" name="文字方塊 2">
            <a:extLst>
              <a:ext uri="{FF2B5EF4-FFF2-40B4-BE49-F238E27FC236}">
                <a16:creationId xmlns:a16="http://schemas.microsoft.com/office/drawing/2014/main" id="{4758BD78-0E0F-6E4E-8FEF-C8ACA8CE2850}"/>
              </a:ext>
            </a:extLst>
          </p:cNvPr>
          <p:cNvSpPr txBox="1">
            <a:spLocks noChangeArrowheads="1"/>
          </p:cNvSpPr>
          <p:nvPr/>
        </p:nvSpPr>
        <p:spPr bwMode="auto">
          <a:xfrm>
            <a:off x="1145060" y="1272747"/>
            <a:ext cx="6356350" cy="44627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lvl1pPr indent="3048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void P(char* list, int i){</a:t>
            </a:r>
            <a:endParaRPr kumimoji="0" lang="zh-TW" altLang="zh-TW" sz="800" b="0" i="0" u="none" strike="noStrike" cap="none" normalizeH="0" baseline="0" dirty="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zh-TW" altLang="zh-TW"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size_t length = strlen(list); //get the size of list</a:t>
            </a:r>
            <a:endParaRPr kumimoji="0" lang="zh-TW" altLang="zh-TW" sz="800" b="0" i="0" u="none" strike="noStrike" cap="none" normalizeH="0" baseline="0" dirty="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lang="en-US" altLang="zh-TW" sz="1400" dirty="0">
                <a:latin typeface="Calibri" panose="020F0502020204030204" pitchFamily="34" charset="0"/>
                <a:ea typeface="Times New Roman" panose="02020603050405020304" pitchFamily="18" charset="0"/>
                <a:cs typeface="Times New Roman" panose="02020603050405020304" pitchFamily="18" charset="0"/>
              </a:rPr>
              <a:t>    </a:t>
            </a:r>
            <a:r>
              <a:rPr kumimoji="0" lang="zh-TW" altLang="zh-TW"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if(i == length){</a:t>
            </a:r>
            <a:endParaRPr kumimoji="0" lang="zh-TW" altLang="zh-TW" sz="800" b="0" i="0" u="none" strike="noStrike" cap="none" normalizeH="0" baseline="0" dirty="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zh-TW" altLang="zh-TW"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for(int i = 0;i&lt;length;i++) printf(“%c”, list[j]);</a:t>
            </a:r>
            <a:endParaRPr kumimoji="0" lang="zh-TW" altLang="zh-TW" sz="800" b="0" i="0" u="none" strike="noStrike" cap="none" normalizeH="0" baseline="0" dirty="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zh-TW" altLang="zh-TW"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printf(“\n”);</a:t>
            </a:r>
            <a:endParaRPr kumimoji="0" lang="zh-TW" altLang="zh-TW" sz="800" b="0" i="0" u="none" strike="noStrike" cap="none" normalizeH="0" baseline="0" dirty="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zh-TW" altLang="zh-TW"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endParaRPr kumimoji="0" lang="zh-TW" altLang="zh-TW" sz="800" b="0" i="0" u="none" strike="noStrike" cap="none" normalizeH="0" baseline="0" dirty="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zh-TW" altLang="zh-TW"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else{</a:t>
            </a:r>
            <a:endParaRPr kumimoji="0" lang="en-US" altLang="zh-TW"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zh-TW" altLang="zh-TW"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for(j=i; j&lt;</a:t>
            </a:r>
            <a:r>
              <a:rPr kumimoji="0" lang="zh-TW" altLang="zh-TW" sz="1400"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 (2%) </a:t>
            </a:r>
            <a:r>
              <a:rPr kumimoji="0" lang="zh-TW" altLang="zh-TW"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j++){</a:t>
            </a:r>
            <a:endParaRPr kumimoji="0" lang="zh-TW" altLang="zh-TW" sz="800" b="0" i="0" u="none" strike="noStrike" cap="none" normalizeH="0" baseline="0" dirty="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zh-TW" altLang="zh-TW"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swap( list[i] , list[j]);</a:t>
            </a:r>
            <a:r>
              <a:rPr kumimoji="0" lang="zh-TW" altLang="zh-TW"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 The swap function will exchange the element of parameter.</a:t>
            </a:r>
            <a:endParaRPr kumimoji="0" lang="zh-TW" altLang="zh-TW" sz="800" b="0" i="0" u="none" strike="noStrike" cap="none" normalizeH="0" baseline="0" dirty="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lang="en-US" altLang="zh-TW" sz="1400" dirty="0">
                <a:latin typeface="Calibri" panose="020F0502020204030204" pitchFamily="34" charset="0"/>
                <a:ea typeface="Times New Roman" panose="02020603050405020304" pitchFamily="18" charset="0"/>
                <a:cs typeface="Times New Roman" panose="02020603050405020304" pitchFamily="18" charset="0"/>
              </a:rPr>
              <a:t>            </a:t>
            </a:r>
            <a:r>
              <a:rPr kumimoji="0" lang="zh-TW" altLang="zh-TW"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P</a:t>
            </a:r>
            <a:r>
              <a:rPr kumimoji="0" lang="zh-TW" altLang="zh-TW" sz="1400"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(b) (3%)  </a:t>
            </a:r>
            <a:r>
              <a:rPr kumimoji="0" lang="zh-TW" altLang="zh-TW"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endParaRPr kumimoji="0" lang="zh-TW" altLang="zh-TW" sz="800" b="0" i="0" u="none" strike="noStrike" cap="none" normalizeH="0" baseline="0" dirty="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lang="en-US" altLang="zh-TW" sz="1400" dirty="0">
                <a:latin typeface="Calibri" panose="020F0502020204030204" pitchFamily="34" charset="0"/>
                <a:ea typeface="Times New Roman" panose="02020603050405020304" pitchFamily="18" charset="0"/>
                <a:cs typeface="Times New Roman" panose="02020603050405020304" pitchFamily="18" charset="0"/>
              </a:rPr>
              <a:t>            </a:t>
            </a:r>
            <a:r>
              <a:rPr kumimoji="0" lang="zh-TW" altLang="zh-TW"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swap( list[i] , list[j]);</a:t>
            </a:r>
            <a:endParaRPr kumimoji="0" lang="zh-TW" altLang="zh-TW" sz="800" b="0" i="0" u="none" strike="noStrike" cap="none" normalizeH="0" baseline="0" dirty="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zh-TW" altLang="zh-TW"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endParaRPr kumimoji="0" lang="zh-TW" altLang="zh-TW" sz="800" b="0" i="0" u="none" strike="noStrike" cap="none" normalizeH="0" baseline="0" dirty="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zh-TW" altLang="zh-TW"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endParaRPr kumimoji="0" lang="zh-TW" altLang="zh-TW" sz="800" b="0" i="0" u="none" strike="noStrike" cap="none" normalizeH="0" baseline="0" dirty="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endParaRPr kumimoji="0" lang="zh-TW" altLang="zh-TW" sz="800" b="0" i="0" u="none" strike="noStrike" cap="none" normalizeH="0" baseline="0" dirty="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void main(){</a:t>
            </a:r>
            <a:endParaRPr kumimoji="0" lang="zh-TW" altLang="zh-TW" sz="800" b="0" i="0" u="none" strike="noStrike" cap="none" normalizeH="0" baseline="0" dirty="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Assume list has been initialized and the size of list is n.</a:t>
            </a:r>
            <a:endParaRPr kumimoji="0" lang="zh-TW" altLang="zh-TW" sz="800" b="0" i="0" u="none" strike="noStrike" cap="none" normalizeH="0" baseline="0" dirty="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zh-TW" altLang="zh-TW"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P(&amp;list,0);</a:t>
            </a:r>
            <a:endParaRPr kumimoji="0" lang="zh-TW" altLang="zh-TW" sz="800" b="0" i="0" u="none" strike="noStrike" cap="none" normalizeH="0" baseline="0" dirty="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endParaRPr kumimoji="0" lang="zh-TW" altLang="zh-TW" sz="800" b="0" i="0" u="none" strike="noStrike" cap="none" normalizeH="0" baseline="0" dirty="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 time complexity of this algorithm is:</a:t>
            </a:r>
            <a:r>
              <a:rPr kumimoji="0" lang="zh-TW" altLang="zh-TW" sz="1400"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(c) (5%) .</a:t>
            </a:r>
            <a:endParaRPr kumimoji="0" lang="zh-TW" altLang="zh-TW" sz="800" b="0" i="0" u="none" strike="noStrike" cap="none" normalizeH="0" baseline="0" dirty="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10" name="Rectangle 8">
            <a:extLst>
              <a:ext uri="{FF2B5EF4-FFF2-40B4-BE49-F238E27FC236}">
                <a16:creationId xmlns:a16="http://schemas.microsoft.com/office/drawing/2014/main" id="{97AFE600-5C18-A845-9E29-D2998172A80F}"/>
              </a:ext>
            </a:extLst>
          </p:cNvPr>
          <p:cNvSpPr>
            <a:spLocks noChangeArrowheads="1"/>
          </p:cNvSpPr>
          <p:nvPr/>
        </p:nvSpPr>
        <p:spPr bwMode="auto">
          <a:xfrm>
            <a:off x="1145060" y="57590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Please finish the function.</a:t>
            </a:r>
            <a:endParaRPr kumimoji="0" lang="en-US" altLang="zh-TW" sz="14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Ans: (a)</a:t>
            </a:r>
            <a:r>
              <a:rPr kumimoji="0" lang="en-US" altLang="zh-TW" sz="1400" b="0" i="0"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zh-TW" sz="1400" b="0" i="0" u="sng" strike="noStrike" cap="none" normalizeH="0" baseline="0" dirty="0">
                <a:ln>
                  <a:noFill/>
                </a:ln>
                <a:solidFill>
                  <a:srgbClr val="FF0000"/>
                </a:solidFill>
                <a:effectLst/>
                <a:latin typeface="Arial" panose="020B0604020202020204" pitchFamily="34" charset="0"/>
                <a:ea typeface="Times New Roman" panose="02020603050405020304" pitchFamily="18" charset="0"/>
              </a:rPr>
              <a:t>n</a:t>
            </a:r>
            <a:r>
              <a:rPr kumimoji="0" lang="en-US" altLang="zh-TW" sz="1400" b="0" i="0"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zh-TW"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(b)</a:t>
            </a:r>
            <a:r>
              <a:rPr kumimoji="0" lang="en-US" altLang="zh-TW" sz="1400" b="0" i="0"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zh-TW" sz="1400" b="0" i="0" u="sng" strike="noStrike" cap="none" normalizeH="0" baseline="0" dirty="0">
                <a:ln>
                  <a:noFill/>
                </a:ln>
                <a:solidFill>
                  <a:srgbClr val="FF0000"/>
                </a:solidFill>
                <a:effectLst/>
                <a:latin typeface="Arial" panose="020B0604020202020204" pitchFamily="34" charset="0"/>
                <a:ea typeface="Times New Roman" panose="02020603050405020304" pitchFamily="18" charset="0"/>
              </a:rPr>
              <a:t>P(list,i+1)</a:t>
            </a:r>
            <a:r>
              <a:rPr kumimoji="0" lang="en-US" altLang="zh-TW" sz="1400" b="0" i="0"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zh-TW"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(c)</a:t>
            </a:r>
            <a:r>
              <a:rPr kumimoji="0" lang="en-US" altLang="zh-TW" sz="1400" b="0" i="0"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zh-TW" sz="1400" b="0" i="0" u="sng" strike="noStrike" cap="none" normalizeH="0" baseline="0" dirty="0">
                <a:ln>
                  <a:noFill/>
                </a:ln>
                <a:solidFill>
                  <a:srgbClr val="FF0000"/>
                </a:solidFill>
                <a:effectLst/>
                <a:latin typeface="Arial" panose="020B0604020202020204" pitchFamily="34" charset="0"/>
                <a:ea typeface="Times New Roman" panose="02020603050405020304" pitchFamily="18" charset="0"/>
              </a:rPr>
              <a:t> O(n*(n!))</a:t>
            </a:r>
            <a:r>
              <a:rPr kumimoji="0" lang="en-US" altLang="zh-TW" sz="1400" b="0" i="0"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zh-TW" sz="800" b="0" i="0" u="none" strike="noStrike" cap="none" normalizeH="0" baseline="0" dirty="0">
                <a:ln>
                  <a:noFill/>
                </a:ln>
                <a:solidFill>
                  <a:schemeClr val="tx1"/>
                </a:solidFill>
                <a:effectLst/>
                <a:latin typeface="Arial" panose="020B0604020202020204" pitchFamily="34" charset="0"/>
              </a:rPr>
              <a:t> </a:t>
            </a:r>
            <a:endParaRPr kumimoji="0" lang="en-US" altLang="zh-TW" sz="1800" b="0" i="0" u="none" strike="noStrike" cap="none" normalizeH="0" baseline="0" dirty="0">
              <a:ln>
                <a:noFill/>
              </a:ln>
              <a:solidFill>
                <a:schemeClr val="tx1"/>
              </a:solidFill>
              <a:effectLst/>
              <a:latin typeface="Arial" panose="020B0604020202020204" pitchFamily="34" charset="0"/>
            </a:endParaRPr>
          </a:p>
        </p:txBody>
      </p:sp>
      <p:pic>
        <p:nvPicPr>
          <p:cNvPr id="3" name="圖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70368" y="923655"/>
            <a:ext cx="8489796" cy="6367347"/>
          </a:xfrm>
          <a:prstGeom prst="rect">
            <a:avLst/>
          </a:prstGeom>
        </p:spPr>
      </p:pic>
    </p:spTree>
    <p:extLst>
      <p:ext uri="{BB962C8B-B14F-4D97-AF65-F5344CB8AC3E}">
        <p14:creationId xmlns:p14="http://schemas.microsoft.com/office/powerpoint/2010/main" val="3117132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6.</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1979164159"/>
              </p:ext>
            </p:extLst>
          </p:nvPr>
        </p:nvGraphicFramePr>
        <p:xfrm>
          <a:off x="1292470" y="711262"/>
          <a:ext cx="6877782" cy="5554980"/>
        </p:xfrm>
        <a:graphic>
          <a:graphicData uri="http://schemas.openxmlformats.org/drawingml/2006/table">
            <a:tbl>
              <a:tblPr firstRow="1" firstCol="1" bandRow="1">
                <a:tableStyleId>{5C22544A-7EE6-4342-B048-85BDC9FD1C3A}</a:tableStyleId>
              </a:tblPr>
              <a:tblGrid>
                <a:gridCol w="3326001">
                  <a:extLst>
                    <a:ext uri="{9D8B030D-6E8A-4147-A177-3AD203B41FA5}">
                      <a16:colId xmlns:a16="http://schemas.microsoft.com/office/drawing/2014/main" val="3583002787"/>
                    </a:ext>
                  </a:extLst>
                </a:gridCol>
                <a:gridCol w="3551781">
                  <a:extLst>
                    <a:ext uri="{9D8B030D-6E8A-4147-A177-3AD203B41FA5}">
                      <a16:colId xmlns:a16="http://schemas.microsoft.com/office/drawing/2014/main" val="3272422088"/>
                    </a:ext>
                  </a:extLst>
                </a:gridCol>
              </a:tblGrid>
              <a:tr h="960120">
                <a:tc>
                  <a:txBody>
                    <a:bodyPr/>
                    <a:lstStyle/>
                    <a:p>
                      <a:pPr>
                        <a:spcAft>
                          <a:spcPts val="0"/>
                        </a:spcAft>
                      </a:pPr>
                      <a:r>
                        <a:rPr lang="en-US" sz="1400" b="0" kern="100" dirty="0" err="1">
                          <a:solidFill>
                            <a:schemeClr val="tx1"/>
                          </a:solidFill>
                          <a:effectLst/>
                        </a:rPr>
                        <a:t>struct</a:t>
                      </a:r>
                      <a:r>
                        <a:rPr lang="en-US" sz="1400" b="0" kern="100" dirty="0">
                          <a:solidFill>
                            <a:schemeClr val="tx1"/>
                          </a:solidFill>
                          <a:effectLst/>
                        </a:rPr>
                        <a:t> stack{</a:t>
                      </a:r>
                      <a:endParaRPr lang="zh-TW" sz="1400" b="0" kern="100" dirty="0">
                        <a:solidFill>
                          <a:schemeClr val="tx1"/>
                        </a:solidFill>
                        <a:effectLst/>
                      </a:endParaRPr>
                    </a:p>
                    <a:p>
                      <a:pPr>
                        <a:spcAft>
                          <a:spcPts val="0"/>
                        </a:spcAft>
                      </a:pPr>
                      <a:r>
                        <a:rPr lang="en-US" sz="1400" b="0" kern="100" dirty="0">
                          <a:solidFill>
                            <a:schemeClr val="tx1"/>
                          </a:solidFill>
                          <a:effectLst/>
                        </a:rPr>
                        <a:t>    </a:t>
                      </a:r>
                      <a:r>
                        <a:rPr lang="en-US" sz="1400" b="0" kern="100" dirty="0" err="1">
                          <a:solidFill>
                            <a:schemeClr val="tx1"/>
                          </a:solidFill>
                          <a:effectLst/>
                        </a:rPr>
                        <a:t>int</a:t>
                      </a:r>
                      <a:r>
                        <a:rPr lang="en-US" sz="1400" b="0" kern="100" dirty="0">
                          <a:solidFill>
                            <a:schemeClr val="tx1"/>
                          </a:solidFill>
                          <a:effectLst/>
                        </a:rPr>
                        <a:t> </a:t>
                      </a:r>
                      <a:r>
                        <a:rPr lang="en-US" sz="1400" b="0" kern="100" dirty="0" err="1">
                          <a:solidFill>
                            <a:schemeClr val="tx1"/>
                          </a:solidFill>
                          <a:effectLst/>
                        </a:rPr>
                        <a:t>max_size</a:t>
                      </a:r>
                      <a:r>
                        <a:rPr lang="en-US" sz="1400" b="0" kern="100" dirty="0">
                          <a:solidFill>
                            <a:schemeClr val="tx1"/>
                          </a:solidFill>
                          <a:effectLst/>
                        </a:rPr>
                        <a:t>;</a:t>
                      </a:r>
                      <a:endParaRPr lang="zh-TW" sz="1400" b="0" kern="100" dirty="0">
                        <a:solidFill>
                          <a:schemeClr val="tx1"/>
                        </a:solidFill>
                        <a:effectLst/>
                      </a:endParaRPr>
                    </a:p>
                    <a:p>
                      <a:pPr>
                        <a:spcAft>
                          <a:spcPts val="0"/>
                        </a:spcAft>
                      </a:pPr>
                      <a:r>
                        <a:rPr lang="en-US" sz="1400" b="0" kern="100" dirty="0">
                          <a:solidFill>
                            <a:schemeClr val="tx1"/>
                          </a:solidFill>
                          <a:effectLst/>
                        </a:rPr>
                        <a:t>    </a:t>
                      </a:r>
                      <a:r>
                        <a:rPr lang="en-US" sz="1400" b="0" kern="100" dirty="0" err="1">
                          <a:solidFill>
                            <a:schemeClr val="tx1"/>
                          </a:solidFill>
                          <a:effectLst/>
                        </a:rPr>
                        <a:t>int</a:t>
                      </a:r>
                      <a:r>
                        <a:rPr lang="en-US" sz="1400" b="0" kern="100" dirty="0">
                          <a:solidFill>
                            <a:schemeClr val="tx1"/>
                          </a:solidFill>
                          <a:effectLst/>
                        </a:rPr>
                        <a:t> *items;</a:t>
                      </a:r>
                      <a:endParaRPr lang="zh-TW" sz="1400" b="0" kern="100" dirty="0">
                        <a:solidFill>
                          <a:schemeClr val="tx1"/>
                        </a:solidFill>
                        <a:effectLst/>
                      </a:endParaRPr>
                    </a:p>
                    <a:p>
                      <a:pPr>
                        <a:spcAft>
                          <a:spcPts val="0"/>
                        </a:spcAft>
                      </a:pPr>
                      <a:r>
                        <a:rPr lang="en-US" sz="1400" b="0" kern="100" dirty="0">
                          <a:solidFill>
                            <a:schemeClr val="tx1"/>
                          </a:solidFill>
                          <a:effectLst/>
                        </a:rPr>
                        <a:t>    </a:t>
                      </a:r>
                      <a:r>
                        <a:rPr lang="en-US" sz="1400" b="0" kern="100" dirty="0" err="1">
                          <a:solidFill>
                            <a:schemeClr val="tx1"/>
                          </a:solidFill>
                          <a:effectLst/>
                        </a:rPr>
                        <a:t>int</a:t>
                      </a:r>
                      <a:r>
                        <a:rPr lang="en-US" sz="1400" b="0" kern="100" dirty="0">
                          <a:solidFill>
                            <a:schemeClr val="tx1"/>
                          </a:solidFill>
                          <a:effectLst/>
                        </a:rPr>
                        <a:t> top;</a:t>
                      </a:r>
                      <a:endParaRPr lang="zh-TW" sz="1400" b="0" kern="100" dirty="0">
                        <a:solidFill>
                          <a:schemeClr val="tx1"/>
                        </a:solidFill>
                        <a:effectLst/>
                      </a:endParaRPr>
                    </a:p>
                    <a:p>
                      <a:pPr>
                        <a:spcAft>
                          <a:spcPts val="0"/>
                        </a:spcAft>
                      </a:pPr>
                      <a:r>
                        <a:rPr lang="en-US" sz="1400" b="0" kern="100" dirty="0">
                          <a:solidFill>
                            <a:schemeClr val="tx1"/>
                          </a:solidFill>
                          <a:effectLst/>
                        </a:rPr>
                        <a:t>};</a:t>
                      </a:r>
                      <a:endParaRPr lang="zh-TW" sz="1400" b="0" kern="100" dirty="0">
                        <a:solidFill>
                          <a:schemeClr val="tx1"/>
                        </a:solidFill>
                        <a:effectLst/>
                      </a:endParaRPr>
                    </a:p>
                    <a:p>
                      <a:pPr>
                        <a:spcAft>
                          <a:spcPts val="0"/>
                        </a:spcAft>
                      </a:pPr>
                      <a:r>
                        <a:rPr lang="en-US" sz="1400" b="0" kern="100" dirty="0" err="1">
                          <a:solidFill>
                            <a:schemeClr val="tx1"/>
                          </a:solidFill>
                          <a:effectLst/>
                        </a:rPr>
                        <a:t>typedef</a:t>
                      </a:r>
                      <a:r>
                        <a:rPr lang="en-US" sz="1400" b="0" kern="100" dirty="0">
                          <a:solidFill>
                            <a:schemeClr val="tx1"/>
                          </a:solidFill>
                          <a:effectLst/>
                        </a:rPr>
                        <a:t> </a:t>
                      </a:r>
                      <a:r>
                        <a:rPr lang="en-US" sz="1400" b="0" kern="100" dirty="0" err="1">
                          <a:solidFill>
                            <a:schemeClr val="tx1"/>
                          </a:solidFill>
                          <a:effectLst/>
                        </a:rPr>
                        <a:t>enum</a:t>
                      </a:r>
                      <a:r>
                        <a:rPr lang="en-US" sz="1400" b="0" kern="100" dirty="0">
                          <a:solidFill>
                            <a:schemeClr val="tx1"/>
                          </a:solidFill>
                          <a:effectLst/>
                        </a:rPr>
                        <a:t> {false, true} bool;</a:t>
                      </a:r>
                      <a:endParaRPr lang="zh-TW" sz="1400" b="0" kern="100" dirty="0">
                        <a:solidFill>
                          <a:schemeClr val="tx1"/>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34454" marR="344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Aft>
                          <a:spcPts val="0"/>
                        </a:spcAft>
                      </a:pPr>
                      <a:r>
                        <a:rPr lang="en-US" sz="1400" b="0" kern="100" dirty="0" err="1">
                          <a:solidFill>
                            <a:schemeClr val="tx1"/>
                          </a:solidFill>
                          <a:effectLst/>
                        </a:rPr>
                        <a:t>struct</a:t>
                      </a:r>
                      <a:r>
                        <a:rPr lang="en-US" sz="1400" b="0" kern="100" dirty="0">
                          <a:solidFill>
                            <a:schemeClr val="tx1"/>
                          </a:solidFill>
                          <a:effectLst/>
                        </a:rPr>
                        <a:t> stack* create(</a:t>
                      </a:r>
                      <a:r>
                        <a:rPr lang="en-US" sz="1400" b="0" kern="100" dirty="0" err="1">
                          <a:solidFill>
                            <a:schemeClr val="tx1"/>
                          </a:solidFill>
                          <a:effectLst/>
                        </a:rPr>
                        <a:t>max_stack_size</a:t>
                      </a:r>
                      <a:r>
                        <a:rPr lang="en-US" sz="1400" b="0" kern="100" dirty="0">
                          <a:solidFill>
                            <a:schemeClr val="tx1"/>
                          </a:solidFill>
                          <a:effectLst/>
                        </a:rPr>
                        <a:t>);</a:t>
                      </a:r>
                      <a:endParaRPr lang="zh-TW" sz="1400" b="0" kern="100" dirty="0">
                        <a:solidFill>
                          <a:schemeClr val="tx1"/>
                        </a:solidFill>
                        <a:effectLst/>
                      </a:endParaRPr>
                    </a:p>
                    <a:p>
                      <a:pPr>
                        <a:spcAft>
                          <a:spcPts val="0"/>
                        </a:spcAft>
                      </a:pPr>
                      <a:r>
                        <a:rPr lang="en-US" sz="1400" b="0" kern="100" dirty="0">
                          <a:solidFill>
                            <a:schemeClr val="tx1"/>
                          </a:solidFill>
                          <a:effectLst/>
                        </a:rPr>
                        <a:t>bool </a:t>
                      </a:r>
                      <a:r>
                        <a:rPr lang="en-US" sz="1400" b="0" kern="100" dirty="0" err="1">
                          <a:solidFill>
                            <a:schemeClr val="tx1"/>
                          </a:solidFill>
                          <a:effectLst/>
                        </a:rPr>
                        <a:t>isFull</a:t>
                      </a:r>
                      <a:r>
                        <a:rPr lang="en-US" sz="1400" b="0" kern="100" dirty="0">
                          <a:solidFill>
                            <a:schemeClr val="tx1"/>
                          </a:solidFill>
                          <a:effectLst/>
                        </a:rPr>
                        <a:t>(stack);</a:t>
                      </a:r>
                      <a:endParaRPr lang="zh-TW" sz="1400" b="0" kern="100" dirty="0">
                        <a:solidFill>
                          <a:schemeClr val="tx1"/>
                        </a:solidFill>
                        <a:effectLst/>
                      </a:endParaRPr>
                    </a:p>
                    <a:p>
                      <a:pPr>
                        <a:spcAft>
                          <a:spcPts val="0"/>
                        </a:spcAft>
                      </a:pPr>
                      <a:r>
                        <a:rPr lang="en-US" sz="1400" b="0" kern="100" dirty="0">
                          <a:solidFill>
                            <a:schemeClr val="tx1"/>
                          </a:solidFill>
                          <a:effectLst/>
                        </a:rPr>
                        <a:t>bool </a:t>
                      </a:r>
                      <a:r>
                        <a:rPr lang="en-US" sz="1400" b="0" kern="100" dirty="0" err="1">
                          <a:solidFill>
                            <a:schemeClr val="tx1"/>
                          </a:solidFill>
                          <a:effectLst/>
                        </a:rPr>
                        <a:t>isEmpty</a:t>
                      </a:r>
                      <a:r>
                        <a:rPr lang="en-US" sz="1400" b="0" kern="100" dirty="0">
                          <a:solidFill>
                            <a:schemeClr val="tx1"/>
                          </a:solidFill>
                          <a:effectLst/>
                        </a:rPr>
                        <a:t>(stack);</a:t>
                      </a:r>
                      <a:endParaRPr lang="zh-TW" sz="1400" b="0" kern="100" dirty="0">
                        <a:solidFill>
                          <a:schemeClr val="tx1"/>
                        </a:solidFill>
                        <a:effectLst/>
                      </a:endParaRPr>
                    </a:p>
                    <a:p>
                      <a:pPr>
                        <a:spcAft>
                          <a:spcPts val="0"/>
                        </a:spcAft>
                      </a:pPr>
                      <a:r>
                        <a:rPr lang="en-US" sz="1400" b="0" kern="100" dirty="0">
                          <a:solidFill>
                            <a:schemeClr val="tx1"/>
                          </a:solidFill>
                          <a:effectLst/>
                        </a:rPr>
                        <a:t>void push(stack, item);</a:t>
                      </a:r>
                      <a:endParaRPr lang="zh-TW" sz="1400" b="0" kern="100" dirty="0">
                        <a:solidFill>
                          <a:schemeClr val="tx1"/>
                        </a:solidFill>
                        <a:effectLst/>
                      </a:endParaRPr>
                    </a:p>
                    <a:p>
                      <a:pPr>
                        <a:spcAft>
                          <a:spcPts val="0"/>
                        </a:spcAft>
                      </a:pPr>
                      <a:r>
                        <a:rPr lang="en-US" sz="1400" b="0" kern="100" dirty="0" err="1">
                          <a:solidFill>
                            <a:schemeClr val="tx1"/>
                          </a:solidFill>
                          <a:effectLst/>
                        </a:rPr>
                        <a:t>int</a:t>
                      </a:r>
                      <a:r>
                        <a:rPr lang="en-US" sz="1400" b="0" kern="100" dirty="0">
                          <a:solidFill>
                            <a:schemeClr val="tx1"/>
                          </a:solidFill>
                          <a:effectLst/>
                        </a:rPr>
                        <a:t> pop(stack);</a:t>
                      </a:r>
                      <a:endParaRPr lang="zh-TW" sz="1400" b="0" kern="100" dirty="0">
                        <a:solidFill>
                          <a:schemeClr val="tx1"/>
                        </a:solidFill>
                        <a:effectLst/>
                      </a:endParaRPr>
                    </a:p>
                    <a:p>
                      <a:pPr>
                        <a:spcAft>
                          <a:spcPts val="0"/>
                        </a:spcAft>
                      </a:pPr>
                      <a:r>
                        <a:rPr lang="en-US" sz="1400" b="0" kern="100" dirty="0">
                          <a:solidFill>
                            <a:schemeClr val="tx1"/>
                          </a:solidFill>
                          <a:effectLst/>
                        </a:rPr>
                        <a:t> </a:t>
                      </a:r>
                      <a:endParaRPr lang="zh-TW" sz="1400" b="0" kern="100" dirty="0">
                        <a:solidFill>
                          <a:schemeClr val="tx1"/>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34454" marR="344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44233669"/>
                  </a:ext>
                </a:extLst>
              </a:tr>
              <a:tr h="1417320">
                <a:tc>
                  <a:txBody>
                    <a:bodyPr/>
                    <a:lstStyle/>
                    <a:p>
                      <a:pPr>
                        <a:spcAft>
                          <a:spcPts val="0"/>
                        </a:spcAft>
                      </a:pPr>
                      <a:r>
                        <a:rPr lang="en-US" sz="1400" b="0" kern="100" dirty="0">
                          <a:solidFill>
                            <a:schemeClr val="tx1"/>
                          </a:solidFill>
                          <a:effectLst/>
                        </a:rPr>
                        <a:t>(2%)</a:t>
                      </a:r>
                      <a:r>
                        <a:rPr lang="en-US" sz="1400" b="0" kern="100" dirty="0" err="1">
                          <a:solidFill>
                            <a:schemeClr val="tx1"/>
                          </a:solidFill>
                          <a:effectLst/>
                        </a:rPr>
                        <a:t>struct</a:t>
                      </a:r>
                      <a:r>
                        <a:rPr lang="en-US" sz="1400" b="0" kern="100" dirty="0">
                          <a:solidFill>
                            <a:schemeClr val="tx1"/>
                          </a:solidFill>
                          <a:effectLst/>
                        </a:rPr>
                        <a:t> queue{</a:t>
                      </a:r>
                      <a:endParaRPr lang="zh-TW" sz="1400" b="0" kern="100" dirty="0">
                        <a:solidFill>
                          <a:schemeClr val="tx1"/>
                        </a:solidFill>
                        <a:effectLst/>
                      </a:endParaRPr>
                    </a:p>
                    <a:p>
                      <a:pPr indent="139700">
                        <a:spcAft>
                          <a:spcPts val="0"/>
                        </a:spcAft>
                      </a:pPr>
                      <a:r>
                        <a:rPr lang="zh-TW" altLang="en-US" sz="1600" b="0" kern="100" dirty="0">
                          <a:solidFill>
                            <a:srgbClr val="FF0000"/>
                          </a:solidFill>
                          <a:effectLst/>
                        </a:rPr>
                        <a:t> </a:t>
                      </a:r>
                      <a:r>
                        <a:rPr lang="en-US" sz="1600" b="0" kern="100" dirty="0">
                          <a:solidFill>
                            <a:srgbClr val="FF0000"/>
                          </a:solidFill>
                          <a:effectLst/>
                        </a:rPr>
                        <a:t>unsigned capacity;</a:t>
                      </a:r>
                      <a:endParaRPr lang="zh-TW" sz="1800" b="0" kern="100" dirty="0">
                        <a:solidFill>
                          <a:srgbClr val="FF0000"/>
                        </a:solidFill>
                        <a:effectLst/>
                      </a:endParaRPr>
                    </a:p>
                    <a:p>
                      <a:pPr>
                        <a:spcAft>
                          <a:spcPts val="0"/>
                        </a:spcAft>
                      </a:pPr>
                      <a:r>
                        <a:rPr lang="en-US" sz="1600" b="0" kern="100" dirty="0">
                          <a:solidFill>
                            <a:srgbClr val="FF0000"/>
                          </a:solidFill>
                          <a:effectLst/>
                        </a:rPr>
                        <a:t>    </a:t>
                      </a:r>
                      <a:r>
                        <a:rPr lang="en-US" sz="1600" b="0" kern="100" dirty="0" err="1">
                          <a:solidFill>
                            <a:srgbClr val="FF0000"/>
                          </a:solidFill>
                          <a:effectLst/>
                        </a:rPr>
                        <a:t>struct</a:t>
                      </a:r>
                      <a:r>
                        <a:rPr lang="en-US" sz="1600" b="0" kern="100" dirty="0">
                          <a:solidFill>
                            <a:srgbClr val="FF0000"/>
                          </a:solidFill>
                          <a:effectLst/>
                        </a:rPr>
                        <a:t> stack *s;</a:t>
                      </a:r>
                      <a:endParaRPr lang="zh-TW" sz="1800" b="0" kern="100" dirty="0">
                        <a:solidFill>
                          <a:srgbClr val="FF0000"/>
                        </a:solidFill>
                        <a:effectLst/>
                      </a:endParaRPr>
                    </a:p>
                    <a:p>
                      <a:pPr>
                        <a:spcAft>
                          <a:spcPts val="0"/>
                        </a:spcAft>
                      </a:pPr>
                      <a:r>
                        <a:rPr lang="en-US" sz="1600" b="0" kern="100" dirty="0">
                          <a:solidFill>
                            <a:srgbClr val="FF0000"/>
                          </a:solidFill>
                          <a:effectLst/>
                        </a:rPr>
                        <a:t>    </a:t>
                      </a:r>
                      <a:r>
                        <a:rPr lang="en-US" sz="1600" b="0" kern="100" dirty="0" err="1">
                          <a:solidFill>
                            <a:srgbClr val="FF0000"/>
                          </a:solidFill>
                          <a:effectLst/>
                        </a:rPr>
                        <a:t>struct</a:t>
                      </a:r>
                      <a:r>
                        <a:rPr lang="en-US" sz="1600" b="0" kern="100" dirty="0">
                          <a:solidFill>
                            <a:srgbClr val="FF0000"/>
                          </a:solidFill>
                          <a:effectLst/>
                        </a:rPr>
                        <a:t> stack *t;</a:t>
                      </a:r>
                      <a:endParaRPr lang="zh-TW" sz="1800" b="0" kern="100" dirty="0">
                        <a:solidFill>
                          <a:srgbClr val="FF0000"/>
                        </a:solidFill>
                        <a:effectLst/>
                      </a:endParaRPr>
                    </a:p>
                    <a:p>
                      <a:pPr>
                        <a:spcAft>
                          <a:spcPts val="0"/>
                        </a:spcAft>
                      </a:pPr>
                      <a:endParaRPr lang="zh-TW" sz="1400" b="0" kern="100" dirty="0">
                        <a:solidFill>
                          <a:schemeClr val="tx1"/>
                        </a:solidFill>
                        <a:effectLst/>
                      </a:endParaRPr>
                    </a:p>
                    <a:p>
                      <a:pPr>
                        <a:spcAft>
                          <a:spcPts val="0"/>
                        </a:spcAft>
                      </a:pPr>
                      <a:r>
                        <a:rPr lang="en-US" sz="1400" b="0" kern="100" dirty="0">
                          <a:solidFill>
                            <a:schemeClr val="tx1"/>
                          </a:solidFill>
                          <a:effectLst/>
                        </a:rPr>
                        <a:t>};</a:t>
                      </a:r>
                      <a:endParaRPr lang="zh-TW" sz="1400" b="0" kern="100" dirty="0">
                        <a:solidFill>
                          <a:schemeClr val="tx1"/>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34454" marR="344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Aft>
                          <a:spcPts val="0"/>
                        </a:spcAft>
                      </a:pPr>
                      <a:r>
                        <a:rPr lang="en-US" sz="1400" kern="100" dirty="0">
                          <a:solidFill>
                            <a:schemeClr val="tx1"/>
                          </a:solidFill>
                          <a:effectLst/>
                        </a:rPr>
                        <a:t>(2%)queue </a:t>
                      </a:r>
                      <a:r>
                        <a:rPr lang="en-US" sz="1400" kern="100" dirty="0" err="1">
                          <a:solidFill>
                            <a:schemeClr val="tx1"/>
                          </a:solidFill>
                          <a:effectLst/>
                        </a:rPr>
                        <a:t>createQ</a:t>
                      </a:r>
                      <a:r>
                        <a:rPr lang="en-US" sz="1400" kern="100" dirty="0">
                          <a:solidFill>
                            <a:schemeClr val="tx1"/>
                          </a:solidFill>
                          <a:effectLst/>
                        </a:rPr>
                        <a:t>(unsigned </a:t>
                      </a:r>
                      <a:r>
                        <a:rPr lang="en-US" sz="1400" kern="100" dirty="0" err="1">
                          <a:solidFill>
                            <a:schemeClr val="tx1"/>
                          </a:solidFill>
                          <a:effectLst/>
                        </a:rPr>
                        <a:t>max_size</a:t>
                      </a:r>
                      <a:r>
                        <a:rPr lang="en-US" sz="1400" kern="100" dirty="0">
                          <a:solidFill>
                            <a:schemeClr val="tx1"/>
                          </a:solidFill>
                          <a:effectLst/>
                        </a:rPr>
                        <a:t>){</a:t>
                      </a:r>
                      <a:endParaRPr lang="zh-TW" sz="1400" kern="100" dirty="0">
                        <a:solidFill>
                          <a:schemeClr val="tx1"/>
                        </a:solidFill>
                        <a:effectLst/>
                      </a:endParaRPr>
                    </a:p>
                    <a:p>
                      <a:pPr indent="139700">
                        <a:spcAft>
                          <a:spcPts val="0"/>
                        </a:spcAft>
                      </a:pPr>
                      <a:r>
                        <a:rPr lang="en-US" sz="1200" kern="100" dirty="0" err="1">
                          <a:solidFill>
                            <a:srgbClr val="FF0000"/>
                          </a:solidFill>
                          <a:effectLst/>
                        </a:rPr>
                        <a:t>struct</a:t>
                      </a:r>
                      <a:r>
                        <a:rPr lang="en-US" sz="1200" kern="100" dirty="0">
                          <a:solidFill>
                            <a:srgbClr val="FF0000"/>
                          </a:solidFill>
                          <a:effectLst/>
                        </a:rPr>
                        <a:t> Queue* queue = (</a:t>
                      </a:r>
                      <a:r>
                        <a:rPr lang="en-US" sz="1200" kern="100" dirty="0" err="1">
                          <a:solidFill>
                            <a:srgbClr val="FF0000"/>
                          </a:solidFill>
                          <a:effectLst/>
                        </a:rPr>
                        <a:t>struct</a:t>
                      </a:r>
                      <a:r>
                        <a:rPr lang="en-US" sz="1200" kern="100" dirty="0">
                          <a:solidFill>
                            <a:srgbClr val="FF0000"/>
                          </a:solidFill>
                          <a:effectLst/>
                        </a:rPr>
                        <a:t> Queue*)</a:t>
                      </a:r>
                      <a:r>
                        <a:rPr lang="en-US" sz="1200" kern="100" dirty="0" err="1">
                          <a:solidFill>
                            <a:srgbClr val="FF0000"/>
                          </a:solidFill>
                          <a:effectLst/>
                        </a:rPr>
                        <a:t>malloc</a:t>
                      </a:r>
                      <a:r>
                        <a:rPr lang="en-US" sz="1200" kern="100" dirty="0">
                          <a:solidFill>
                            <a:srgbClr val="FF0000"/>
                          </a:solidFill>
                          <a:effectLst/>
                        </a:rPr>
                        <a:t>( </a:t>
                      </a:r>
                      <a:endParaRPr lang="zh-TW" sz="1400" kern="100" dirty="0">
                        <a:solidFill>
                          <a:srgbClr val="FF0000"/>
                        </a:solidFill>
                        <a:effectLst/>
                      </a:endParaRPr>
                    </a:p>
                    <a:p>
                      <a:pPr>
                        <a:spcAft>
                          <a:spcPts val="0"/>
                        </a:spcAft>
                      </a:pPr>
                      <a:r>
                        <a:rPr lang="en-US" sz="1200" kern="100" dirty="0">
                          <a:solidFill>
                            <a:srgbClr val="FF0000"/>
                          </a:solidFill>
                          <a:effectLst/>
                        </a:rPr>
                        <a:t>        </a:t>
                      </a:r>
                      <a:r>
                        <a:rPr lang="en-US" sz="1200" kern="100" dirty="0" err="1">
                          <a:solidFill>
                            <a:srgbClr val="FF0000"/>
                          </a:solidFill>
                          <a:effectLst/>
                        </a:rPr>
                        <a:t>sizeof</a:t>
                      </a:r>
                      <a:r>
                        <a:rPr lang="en-US" sz="1200" kern="100" dirty="0">
                          <a:solidFill>
                            <a:srgbClr val="FF0000"/>
                          </a:solidFill>
                          <a:effectLst/>
                        </a:rPr>
                        <a:t>(</a:t>
                      </a:r>
                      <a:r>
                        <a:rPr lang="en-US" sz="1200" kern="100" dirty="0" err="1">
                          <a:solidFill>
                            <a:srgbClr val="FF0000"/>
                          </a:solidFill>
                          <a:effectLst/>
                        </a:rPr>
                        <a:t>struct</a:t>
                      </a:r>
                      <a:r>
                        <a:rPr lang="en-US" sz="1200" kern="100" dirty="0">
                          <a:solidFill>
                            <a:srgbClr val="FF0000"/>
                          </a:solidFill>
                          <a:effectLst/>
                        </a:rPr>
                        <a:t> Queue));</a:t>
                      </a:r>
                      <a:endParaRPr lang="zh-TW" sz="1400" kern="100" dirty="0">
                        <a:solidFill>
                          <a:srgbClr val="FF0000"/>
                        </a:solidFill>
                        <a:effectLst/>
                      </a:endParaRPr>
                    </a:p>
                    <a:p>
                      <a:pPr indent="139700">
                        <a:spcAft>
                          <a:spcPts val="0"/>
                        </a:spcAft>
                      </a:pPr>
                      <a:r>
                        <a:rPr lang="en-US" sz="1600" kern="100" dirty="0">
                          <a:solidFill>
                            <a:srgbClr val="FF0000"/>
                          </a:solidFill>
                          <a:effectLst/>
                        </a:rPr>
                        <a:t>queue-&gt;s = create(</a:t>
                      </a:r>
                      <a:r>
                        <a:rPr lang="en-US" sz="1600" kern="100" dirty="0" err="1">
                          <a:solidFill>
                            <a:srgbClr val="FF0000"/>
                          </a:solidFill>
                          <a:effectLst/>
                        </a:rPr>
                        <a:t>max_size</a:t>
                      </a:r>
                      <a:r>
                        <a:rPr lang="en-US" sz="1600" kern="100" dirty="0">
                          <a:solidFill>
                            <a:srgbClr val="FF0000"/>
                          </a:solidFill>
                          <a:effectLst/>
                        </a:rPr>
                        <a:t>);</a:t>
                      </a:r>
                      <a:endParaRPr lang="zh-TW" sz="1800" kern="100" dirty="0">
                        <a:solidFill>
                          <a:srgbClr val="FF0000"/>
                        </a:solidFill>
                        <a:effectLst/>
                      </a:endParaRPr>
                    </a:p>
                    <a:p>
                      <a:pPr>
                        <a:spcAft>
                          <a:spcPts val="0"/>
                        </a:spcAft>
                      </a:pPr>
                      <a:r>
                        <a:rPr lang="en-US" sz="1600" kern="100" dirty="0">
                          <a:solidFill>
                            <a:srgbClr val="FF0000"/>
                          </a:solidFill>
                          <a:effectLst/>
                        </a:rPr>
                        <a:t>  </a:t>
                      </a:r>
                      <a:r>
                        <a:rPr lang="zh-TW" altLang="en-US" sz="1600" kern="100" dirty="0">
                          <a:solidFill>
                            <a:srgbClr val="FF0000"/>
                          </a:solidFill>
                          <a:effectLst/>
                        </a:rPr>
                        <a:t> </a:t>
                      </a:r>
                      <a:r>
                        <a:rPr lang="en-US" sz="1600" kern="100" dirty="0">
                          <a:solidFill>
                            <a:srgbClr val="FF0000"/>
                          </a:solidFill>
                          <a:effectLst/>
                        </a:rPr>
                        <a:t>queue-&gt;t = create(</a:t>
                      </a:r>
                      <a:r>
                        <a:rPr lang="en-US" sz="1600" kern="100" dirty="0" err="1">
                          <a:solidFill>
                            <a:srgbClr val="FF0000"/>
                          </a:solidFill>
                          <a:effectLst/>
                        </a:rPr>
                        <a:t>max_size</a:t>
                      </a:r>
                      <a:r>
                        <a:rPr lang="en-US" sz="1600" kern="100" dirty="0">
                          <a:solidFill>
                            <a:srgbClr val="FF0000"/>
                          </a:solidFill>
                          <a:effectLst/>
                        </a:rPr>
                        <a:t>);</a:t>
                      </a:r>
                      <a:endParaRPr lang="zh-TW" sz="1800" kern="100" dirty="0">
                        <a:solidFill>
                          <a:srgbClr val="FF0000"/>
                        </a:solidFill>
                        <a:effectLst/>
                      </a:endParaRPr>
                    </a:p>
                    <a:p>
                      <a:pPr indent="139700">
                        <a:spcAft>
                          <a:spcPts val="0"/>
                        </a:spcAft>
                      </a:pPr>
                      <a:r>
                        <a:rPr lang="en-US" sz="1600" kern="100" dirty="0">
                          <a:solidFill>
                            <a:srgbClr val="FF0000"/>
                          </a:solidFill>
                          <a:effectLst/>
                        </a:rPr>
                        <a:t>queue-&gt;capacity = </a:t>
                      </a:r>
                      <a:r>
                        <a:rPr lang="en-US" sz="1600" kern="100" dirty="0" err="1">
                          <a:solidFill>
                            <a:srgbClr val="FF0000"/>
                          </a:solidFill>
                          <a:effectLst/>
                        </a:rPr>
                        <a:t>max_size</a:t>
                      </a:r>
                      <a:r>
                        <a:rPr lang="en-US" sz="1600" kern="100" dirty="0">
                          <a:solidFill>
                            <a:srgbClr val="FF0000"/>
                          </a:solidFill>
                          <a:effectLst/>
                        </a:rPr>
                        <a:t>;</a:t>
                      </a:r>
                      <a:endParaRPr lang="zh-TW" sz="1800" kern="100" dirty="0">
                        <a:solidFill>
                          <a:srgbClr val="FF0000"/>
                        </a:solidFill>
                        <a:effectLst/>
                      </a:endParaRPr>
                    </a:p>
                    <a:p>
                      <a:pPr indent="139700">
                        <a:spcAft>
                          <a:spcPts val="0"/>
                        </a:spcAft>
                      </a:pPr>
                      <a:r>
                        <a:rPr lang="en-US" sz="1600" kern="100" dirty="0">
                          <a:solidFill>
                            <a:srgbClr val="FF0000"/>
                          </a:solidFill>
                          <a:effectLst/>
                        </a:rPr>
                        <a:t>return queue</a:t>
                      </a:r>
                      <a:endParaRPr lang="zh-TW" sz="1800" kern="100" dirty="0">
                        <a:solidFill>
                          <a:srgbClr val="FF0000"/>
                        </a:solidFill>
                        <a:effectLst/>
                      </a:endParaRPr>
                    </a:p>
                    <a:p>
                      <a:pPr>
                        <a:spcAft>
                          <a:spcPts val="0"/>
                        </a:spcAft>
                      </a:pPr>
                      <a:r>
                        <a:rPr lang="en-US" sz="1400" kern="100" dirty="0">
                          <a:solidFill>
                            <a:schemeClr val="tx1"/>
                          </a:solidFill>
                          <a:effectLst/>
                        </a:rPr>
                        <a:t>}</a:t>
                      </a:r>
                      <a:endParaRPr lang="zh-TW" sz="1400" kern="100" dirty="0">
                        <a:solidFill>
                          <a:schemeClr val="tx1"/>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34454" marR="344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55721678"/>
                  </a:ext>
                </a:extLst>
              </a:tr>
              <a:tr h="617220">
                <a:tc>
                  <a:txBody>
                    <a:bodyPr/>
                    <a:lstStyle/>
                    <a:p>
                      <a:pPr>
                        <a:spcAft>
                          <a:spcPts val="0"/>
                        </a:spcAft>
                      </a:pPr>
                      <a:r>
                        <a:rPr lang="en-US" sz="1400" b="0" kern="100" dirty="0">
                          <a:solidFill>
                            <a:schemeClr val="tx1"/>
                          </a:solidFill>
                          <a:effectLst/>
                        </a:rPr>
                        <a:t>(1%)bool </a:t>
                      </a:r>
                      <a:r>
                        <a:rPr lang="en-US" sz="1400" b="0" kern="100" dirty="0" err="1">
                          <a:solidFill>
                            <a:schemeClr val="tx1"/>
                          </a:solidFill>
                          <a:effectLst/>
                        </a:rPr>
                        <a:t>isFullQ</a:t>
                      </a:r>
                      <a:r>
                        <a:rPr lang="en-US" sz="1400" b="0" kern="100" dirty="0">
                          <a:solidFill>
                            <a:schemeClr val="tx1"/>
                          </a:solidFill>
                          <a:effectLst/>
                        </a:rPr>
                        <a:t>(</a:t>
                      </a:r>
                      <a:r>
                        <a:rPr lang="en-US" sz="1400" b="0" kern="100" dirty="0" err="1">
                          <a:solidFill>
                            <a:schemeClr val="tx1"/>
                          </a:solidFill>
                          <a:effectLst/>
                        </a:rPr>
                        <a:t>struct</a:t>
                      </a:r>
                      <a:r>
                        <a:rPr lang="en-US" sz="1400" b="0" kern="100" dirty="0">
                          <a:solidFill>
                            <a:schemeClr val="tx1"/>
                          </a:solidFill>
                          <a:effectLst/>
                        </a:rPr>
                        <a:t> queue *q){</a:t>
                      </a:r>
                      <a:endParaRPr lang="zh-TW" sz="1400" b="0" kern="100" dirty="0">
                        <a:solidFill>
                          <a:schemeClr val="tx1"/>
                        </a:solidFill>
                        <a:effectLst/>
                      </a:endParaRPr>
                    </a:p>
                    <a:p>
                      <a:pPr>
                        <a:spcAft>
                          <a:spcPts val="0"/>
                        </a:spcAft>
                      </a:pPr>
                      <a:r>
                        <a:rPr lang="en-US" sz="1050" b="0" kern="100" dirty="0">
                          <a:solidFill>
                            <a:srgbClr val="FF0000"/>
                          </a:solidFill>
                          <a:effectLst/>
                        </a:rPr>
                        <a:t>  </a:t>
                      </a:r>
                      <a:r>
                        <a:rPr lang="zh-TW" altLang="en-US" sz="1050" b="0" kern="100" dirty="0">
                          <a:solidFill>
                            <a:srgbClr val="FF0000"/>
                          </a:solidFill>
                          <a:effectLst/>
                        </a:rPr>
                        <a:t>   </a:t>
                      </a:r>
                      <a:r>
                        <a:rPr lang="en-US" sz="1050" b="0" kern="100" dirty="0">
                          <a:solidFill>
                            <a:srgbClr val="FF0000"/>
                          </a:solidFill>
                          <a:effectLst/>
                        </a:rPr>
                        <a:t>return </a:t>
                      </a:r>
                      <a:r>
                        <a:rPr lang="en-US" sz="1050" b="0" kern="100" dirty="0" err="1">
                          <a:solidFill>
                            <a:srgbClr val="FF0000"/>
                          </a:solidFill>
                          <a:effectLst/>
                        </a:rPr>
                        <a:t>isFull</a:t>
                      </a:r>
                      <a:r>
                        <a:rPr lang="en-US" sz="1050" b="0" kern="100" dirty="0">
                          <a:solidFill>
                            <a:srgbClr val="FF0000"/>
                          </a:solidFill>
                          <a:effectLst/>
                        </a:rPr>
                        <a:t>(q-&gt;s);</a:t>
                      </a:r>
                      <a:endParaRPr lang="zh-TW" sz="1400" b="0" kern="100" dirty="0">
                        <a:solidFill>
                          <a:srgbClr val="FF0000"/>
                        </a:solidFill>
                        <a:effectLst/>
                      </a:endParaRPr>
                    </a:p>
                    <a:p>
                      <a:pPr>
                        <a:spcAft>
                          <a:spcPts val="0"/>
                        </a:spcAft>
                      </a:pPr>
                      <a:r>
                        <a:rPr lang="en-US" sz="1400" b="0" kern="100" dirty="0">
                          <a:solidFill>
                            <a:schemeClr val="tx1"/>
                          </a:solidFill>
                          <a:effectLst/>
                        </a:rPr>
                        <a:t> </a:t>
                      </a:r>
                      <a:endParaRPr lang="zh-TW" sz="1400" b="0" kern="100" dirty="0">
                        <a:solidFill>
                          <a:schemeClr val="tx1"/>
                        </a:solidFill>
                        <a:effectLst/>
                      </a:endParaRPr>
                    </a:p>
                    <a:p>
                      <a:pPr>
                        <a:spcAft>
                          <a:spcPts val="0"/>
                        </a:spcAft>
                      </a:pPr>
                      <a:r>
                        <a:rPr lang="en-US" sz="1400" b="0" kern="100" dirty="0">
                          <a:solidFill>
                            <a:schemeClr val="tx1"/>
                          </a:solidFill>
                          <a:effectLst/>
                        </a:rPr>
                        <a:t>}</a:t>
                      </a:r>
                      <a:endParaRPr lang="zh-TW" sz="1400" b="0" kern="100" dirty="0">
                        <a:solidFill>
                          <a:schemeClr val="tx1"/>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34454" marR="344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Aft>
                          <a:spcPts val="0"/>
                        </a:spcAft>
                      </a:pPr>
                      <a:r>
                        <a:rPr lang="en-US" sz="1400" kern="100" dirty="0">
                          <a:solidFill>
                            <a:schemeClr val="tx1"/>
                          </a:solidFill>
                          <a:effectLst/>
                        </a:rPr>
                        <a:t>(1%)bool </a:t>
                      </a:r>
                      <a:r>
                        <a:rPr lang="en-US" sz="1400" kern="100" dirty="0" err="1">
                          <a:solidFill>
                            <a:schemeClr val="tx1"/>
                          </a:solidFill>
                          <a:effectLst/>
                        </a:rPr>
                        <a:t>isEmptyQ</a:t>
                      </a:r>
                      <a:r>
                        <a:rPr lang="en-US" sz="1400" kern="100" dirty="0">
                          <a:solidFill>
                            <a:schemeClr val="tx1"/>
                          </a:solidFill>
                          <a:effectLst/>
                        </a:rPr>
                        <a:t>(</a:t>
                      </a:r>
                      <a:r>
                        <a:rPr lang="en-US" sz="1400" kern="100" dirty="0" err="1">
                          <a:solidFill>
                            <a:schemeClr val="tx1"/>
                          </a:solidFill>
                          <a:effectLst/>
                        </a:rPr>
                        <a:t>struct</a:t>
                      </a:r>
                      <a:r>
                        <a:rPr lang="en-US" sz="1400" kern="100" dirty="0">
                          <a:solidFill>
                            <a:schemeClr val="tx1"/>
                          </a:solidFill>
                          <a:effectLst/>
                        </a:rPr>
                        <a:t> queue *q){</a:t>
                      </a:r>
                      <a:endParaRPr lang="zh-TW" sz="1400" kern="100" dirty="0">
                        <a:solidFill>
                          <a:schemeClr val="tx1"/>
                        </a:solidFill>
                        <a:effectLst/>
                      </a:endParaRPr>
                    </a:p>
                    <a:p>
                      <a:pPr indent="139700">
                        <a:spcAft>
                          <a:spcPts val="0"/>
                        </a:spcAft>
                      </a:pPr>
                      <a:r>
                        <a:rPr lang="en-US" sz="1050" kern="100" dirty="0">
                          <a:solidFill>
                            <a:srgbClr val="FF0000"/>
                          </a:solidFill>
                          <a:effectLst/>
                        </a:rPr>
                        <a:t>return </a:t>
                      </a:r>
                      <a:r>
                        <a:rPr lang="en-US" sz="1050" kern="100" dirty="0" err="1">
                          <a:solidFill>
                            <a:srgbClr val="FF0000"/>
                          </a:solidFill>
                          <a:effectLst/>
                        </a:rPr>
                        <a:t>isEmpty</a:t>
                      </a:r>
                      <a:r>
                        <a:rPr lang="en-US" sz="1050" kern="100" dirty="0">
                          <a:solidFill>
                            <a:srgbClr val="FF0000"/>
                          </a:solidFill>
                          <a:effectLst/>
                        </a:rPr>
                        <a:t>(q-&gt;s);</a:t>
                      </a:r>
                      <a:endParaRPr lang="zh-TW" sz="1400" kern="100" dirty="0">
                        <a:solidFill>
                          <a:srgbClr val="FF0000"/>
                        </a:solidFill>
                        <a:effectLst/>
                      </a:endParaRPr>
                    </a:p>
                    <a:p>
                      <a:pPr>
                        <a:spcAft>
                          <a:spcPts val="0"/>
                        </a:spcAft>
                      </a:pPr>
                      <a:r>
                        <a:rPr lang="en-US" sz="1400" kern="100" dirty="0">
                          <a:solidFill>
                            <a:schemeClr val="tx1"/>
                          </a:solidFill>
                          <a:effectLst/>
                        </a:rPr>
                        <a:t> </a:t>
                      </a:r>
                      <a:endParaRPr lang="zh-TW" sz="1400" kern="100" dirty="0">
                        <a:solidFill>
                          <a:schemeClr val="tx1"/>
                        </a:solidFill>
                        <a:effectLst/>
                      </a:endParaRPr>
                    </a:p>
                    <a:p>
                      <a:pPr>
                        <a:spcAft>
                          <a:spcPts val="0"/>
                        </a:spcAft>
                      </a:pPr>
                      <a:r>
                        <a:rPr lang="en-US" sz="1400" kern="100" dirty="0">
                          <a:solidFill>
                            <a:schemeClr val="tx1"/>
                          </a:solidFill>
                          <a:effectLst/>
                        </a:rPr>
                        <a:t>}</a:t>
                      </a:r>
                      <a:endParaRPr lang="zh-TW" sz="1400" kern="100" dirty="0">
                        <a:solidFill>
                          <a:schemeClr val="tx1"/>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34454" marR="344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44194973"/>
                  </a:ext>
                </a:extLst>
              </a:tr>
              <a:tr h="1609011">
                <a:tc>
                  <a:txBody>
                    <a:bodyPr/>
                    <a:lstStyle/>
                    <a:p>
                      <a:pPr>
                        <a:spcAft>
                          <a:spcPts val="0"/>
                        </a:spcAft>
                      </a:pPr>
                      <a:r>
                        <a:rPr lang="en-US" sz="1400" b="0" kern="100" dirty="0">
                          <a:solidFill>
                            <a:schemeClr val="tx1"/>
                          </a:solidFill>
                          <a:effectLst/>
                        </a:rPr>
                        <a:t>(3%)void </a:t>
                      </a:r>
                      <a:r>
                        <a:rPr lang="en-US" sz="1400" b="0" kern="100" dirty="0" err="1">
                          <a:solidFill>
                            <a:schemeClr val="tx1"/>
                          </a:solidFill>
                          <a:effectLst/>
                        </a:rPr>
                        <a:t>addQ</a:t>
                      </a:r>
                      <a:r>
                        <a:rPr lang="en-US" sz="1400" b="0" kern="100" dirty="0">
                          <a:solidFill>
                            <a:schemeClr val="tx1"/>
                          </a:solidFill>
                          <a:effectLst/>
                        </a:rPr>
                        <a:t>(</a:t>
                      </a:r>
                      <a:r>
                        <a:rPr lang="en-US" sz="1400" b="0" kern="100" dirty="0" err="1">
                          <a:solidFill>
                            <a:schemeClr val="tx1"/>
                          </a:solidFill>
                          <a:effectLst/>
                        </a:rPr>
                        <a:t>struct</a:t>
                      </a:r>
                      <a:r>
                        <a:rPr lang="en-US" sz="1400" b="0" kern="100" dirty="0">
                          <a:solidFill>
                            <a:schemeClr val="tx1"/>
                          </a:solidFill>
                          <a:effectLst/>
                        </a:rPr>
                        <a:t> queue *q, </a:t>
                      </a:r>
                      <a:r>
                        <a:rPr lang="en-US" sz="1400" b="0" kern="100" dirty="0" err="1">
                          <a:solidFill>
                            <a:schemeClr val="tx1"/>
                          </a:solidFill>
                          <a:effectLst/>
                        </a:rPr>
                        <a:t>int</a:t>
                      </a:r>
                      <a:r>
                        <a:rPr lang="en-US" sz="1400" b="0" kern="100" dirty="0">
                          <a:solidFill>
                            <a:schemeClr val="tx1"/>
                          </a:solidFill>
                          <a:effectLst/>
                        </a:rPr>
                        <a:t> item){</a:t>
                      </a:r>
                      <a:endParaRPr lang="zh-TW" sz="1400" b="0" kern="100" dirty="0">
                        <a:solidFill>
                          <a:schemeClr val="tx1"/>
                        </a:solidFill>
                        <a:effectLst/>
                      </a:endParaRPr>
                    </a:p>
                    <a:p>
                      <a:pPr indent="139700">
                        <a:spcAft>
                          <a:spcPts val="0"/>
                        </a:spcAft>
                      </a:pPr>
                      <a:r>
                        <a:rPr lang="en-US" sz="1050" b="0" kern="100" dirty="0">
                          <a:solidFill>
                            <a:srgbClr val="FF0000"/>
                          </a:solidFill>
                          <a:effectLst/>
                        </a:rPr>
                        <a:t>push(q-&gt;</a:t>
                      </a:r>
                      <a:r>
                        <a:rPr lang="en-US" sz="1050" b="0" kern="100" dirty="0" err="1">
                          <a:solidFill>
                            <a:srgbClr val="FF0000"/>
                          </a:solidFill>
                          <a:effectLst/>
                        </a:rPr>
                        <a:t>s,item</a:t>
                      </a:r>
                      <a:r>
                        <a:rPr lang="en-US" sz="1050" b="0" kern="100" dirty="0">
                          <a:solidFill>
                            <a:srgbClr val="FF0000"/>
                          </a:solidFill>
                          <a:effectLst/>
                        </a:rPr>
                        <a:t>);</a:t>
                      </a:r>
                      <a:r>
                        <a:rPr lang="en-US" sz="1400" b="0" kern="100" dirty="0">
                          <a:solidFill>
                            <a:srgbClr val="FF0000"/>
                          </a:solidFill>
                          <a:effectLst/>
                        </a:rPr>
                        <a:t> </a:t>
                      </a:r>
                      <a:endParaRPr lang="zh-TW" sz="1400" b="0" kern="100" dirty="0">
                        <a:solidFill>
                          <a:srgbClr val="FF0000"/>
                        </a:solidFill>
                        <a:effectLst/>
                      </a:endParaRPr>
                    </a:p>
                    <a:p>
                      <a:pPr>
                        <a:spcAft>
                          <a:spcPts val="0"/>
                        </a:spcAft>
                      </a:pPr>
                      <a:r>
                        <a:rPr lang="en-US" sz="1400" b="0" kern="100" dirty="0">
                          <a:solidFill>
                            <a:schemeClr val="tx1"/>
                          </a:solidFill>
                          <a:effectLst/>
                        </a:rPr>
                        <a:t> </a:t>
                      </a:r>
                      <a:endParaRPr lang="zh-TW" sz="1400" b="0" kern="100" dirty="0">
                        <a:solidFill>
                          <a:schemeClr val="tx1"/>
                        </a:solidFill>
                        <a:effectLst/>
                      </a:endParaRPr>
                    </a:p>
                    <a:p>
                      <a:pPr>
                        <a:spcAft>
                          <a:spcPts val="0"/>
                        </a:spcAft>
                      </a:pPr>
                      <a:r>
                        <a:rPr lang="en-US" sz="1400" b="0" kern="100" dirty="0">
                          <a:solidFill>
                            <a:schemeClr val="tx1"/>
                          </a:solidFill>
                          <a:effectLst/>
                        </a:rPr>
                        <a:t> </a:t>
                      </a:r>
                      <a:endParaRPr lang="zh-TW" sz="1400" b="0" kern="100" dirty="0">
                        <a:solidFill>
                          <a:schemeClr val="tx1"/>
                        </a:solidFill>
                        <a:effectLst/>
                      </a:endParaRPr>
                    </a:p>
                    <a:p>
                      <a:pPr>
                        <a:spcAft>
                          <a:spcPts val="0"/>
                        </a:spcAft>
                      </a:pPr>
                      <a:r>
                        <a:rPr lang="en-US" sz="1400" b="0" kern="100" dirty="0">
                          <a:solidFill>
                            <a:schemeClr val="tx1"/>
                          </a:solidFill>
                          <a:effectLst/>
                        </a:rPr>
                        <a:t> </a:t>
                      </a:r>
                      <a:endParaRPr lang="zh-TW" sz="1400" b="0" kern="100" dirty="0">
                        <a:solidFill>
                          <a:schemeClr val="tx1"/>
                        </a:solidFill>
                        <a:effectLst/>
                      </a:endParaRPr>
                    </a:p>
                    <a:p>
                      <a:pPr>
                        <a:spcAft>
                          <a:spcPts val="0"/>
                        </a:spcAft>
                      </a:pPr>
                      <a:r>
                        <a:rPr lang="en-US" sz="1400" b="0" kern="100" dirty="0">
                          <a:solidFill>
                            <a:schemeClr val="tx1"/>
                          </a:solidFill>
                          <a:effectLst/>
                        </a:rPr>
                        <a:t> </a:t>
                      </a:r>
                      <a:endParaRPr lang="zh-TW" sz="1400" b="0" kern="100" dirty="0">
                        <a:solidFill>
                          <a:schemeClr val="tx1"/>
                        </a:solidFill>
                        <a:effectLst/>
                      </a:endParaRPr>
                    </a:p>
                    <a:p>
                      <a:pPr>
                        <a:spcAft>
                          <a:spcPts val="0"/>
                        </a:spcAft>
                      </a:pPr>
                      <a:r>
                        <a:rPr lang="en-US" sz="1400" b="0" kern="100" dirty="0">
                          <a:solidFill>
                            <a:schemeClr val="tx1"/>
                          </a:solidFill>
                          <a:effectLst/>
                        </a:rPr>
                        <a:t>}</a:t>
                      </a:r>
                      <a:endParaRPr lang="zh-TW" sz="1400" b="0" kern="100" dirty="0">
                        <a:solidFill>
                          <a:schemeClr val="tx1"/>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34454" marR="344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Aft>
                          <a:spcPts val="0"/>
                        </a:spcAft>
                      </a:pPr>
                      <a:r>
                        <a:rPr lang="en-US" sz="1400" kern="100" dirty="0">
                          <a:solidFill>
                            <a:schemeClr val="tx1"/>
                          </a:solidFill>
                          <a:effectLst/>
                        </a:rPr>
                        <a:t>(3%)</a:t>
                      </a:r>
                      <a:r>
                        <a:rPr lang="en-US" sz="1400" kern="100" dirty="0" err="1">
                          <a:solidFill>
                            <a:schemeClr val="tx1"/>
                          </a:solidFill>
                          <a:effectLst/>
                        </a:rPr>
                        <a:t>int</a:t>
                      </a:r>
                      <a:r>
                        <a:rPr lang="en-US" sz="1400" kern="100" dirty="0">
                          <a:solidFill>
                            <a:schemeClr val="tx1"/>
                          </a:solidFill>
                          <a:effectLst/>
                        </a:rPr>
                        <a:t> </a:t>
                      </a:r>
                      <a:r>
                        <a:rPr lang="en-US" sz="1400" kern="100" dirty="0" err="1">
                          <a:solidFill>
                            <a:schemeClr val="tx1"/>
                          </a:solidFill>
                          <a:effectLst/>
                        </a:rPr>
                        <a:t>deleteQ</a:t>
                      </a:r>
                      <a:r>
                        <a:rPr lang="en-US" sz="1400" kern="100" dirty="0">
                          <a:solidFill>
                            <a:schemeClr val="tx1"/>
                          </a:solidFill>
                          <a:effectLst/>
                        </a:rPr>
                        <a:t>(</a:t>
                      </a:r>
                      <a:r>
                        <a:rPr lang="en-US" sz="1400" kern="100" dirty="0" err="1">
                          <a:solidFill>
                            <a:schemeClr val="tx1"/>
                          </a:solidFill>
                          <a:effectLst/>
                        </a:rPr>
                        <a:t>struct</a:t>
                      </a:r>
                      <a:r>
                        <a:rPr lang="en-US" sz="1400" kern="100" dirty="0">
                          <a:solidFill>
                            <a:schemeClr val="tx1"/>
                          </a:solidFill>
                          <a:effectLst/>
                        </a:rPr>
                        <a:t> queue *q){</a:t>
                      </a:r>
                      <a:endParaRPr lang="zh-TW" sz="1400" kern="100" dirty="0">
                        <a:solidFill>
                          <a:schemeClr val="tx1"/>
                        </a:solidFill>
                        <a:effectLst/>
                      </a:endParaRPr>
                    </a:p>
                    <a:p>
                      <a:pPr indent="139700">
                        <a:spcAft>
                          <a:spcPts val="0"/>
                        </a:spcAft>
                      </a:pPr>
                      <a:r>
                        <a:rPr lang="en-US" sz="1050" kern="100" dirty="0">
                          <a:solidFill>
                            <a:srgbClr val="FF0000"/>
                          </a:solidFill>
                          <a:effectLst/>
                        </a:rPr>
                        <a:t>while(!</a:t>
                      </a:r>
                      <a:r>
                        <a:rPr lang="en-US" sz="1050" kern="100" dirty="0" err="1">
                          <a:solidFill>
                            <a:srgbClr val="FF0000"/>
                          </a:solidFill>
                          <a:effectLst/>
                        </a:rPr>
                        <a:t>isEmpty</a:t>
                      </a:r>
                      <a:r>
                        <a:rPr lang="en-US" sz="1050" kern="100" dirty="0">
                          <a:solidFill>
                            <a:srgbClr val="FF0000"/>
                          </a:solidFill>
                          <a:effectLst/>
                        </a:rPr>
                        <a:t>(q-&gt;s)){</a:t>
                      </a:r>
                      <a:endParaRPr lang="zh-TW" sz="1400" kern="100" dirty="0">
                        <a:solidFill>
                          <a:srgbClr val="FF0000"/>
                        </a:solidFill>
                        <a:effectLst/>
                      </a:endParaRPr>
                    </a:p>
                    <a:p>
                      <a:pPr>
                        <a:spcAft>
                          <a:spcPts val="0"/>
                        </a:spcAft>
                      </a:pPr>
                      <a:r>
                        <a:rPr lang="en-US" sz="1050" kern="100" dirty="0">
                          <a:solidFill>
                            <a:srgbClr val="FF0000"/>
                          </a:solidFill>
                          <a:effectLst/>
                        </a:rPr>
                        <a:t>    </a:t>
                      </a:r>
                      <a:r>
                        <a:rPr lang="zh-TW" altLang="en-US" sz="1050" kern="100" dirty="0">
                          <a:solidFill>
                            <a:srgbClr val="FF0000"/>
                          </a:solidFill>
                          <a:effectLst/>
                        </a:rPr>
                        <a:t>      </a:t>
                      </a:r>
                      <a:r>
                        <a:rPr lang="en-US" sz="1050" kern="100" dirty="0">
                          <a:solidFill>
                            <a:srgbClr val="FF0000"/>
                          </a:solidFill>
                          <a:effectLst/>
                        </a:rPr>
                        <a:t>push(q-&gt;</a:t>
                      </a:r>
                      <a:r>
                        <a:rPr lang="en-US" sz="1050" kern="100" dirty="0" err="1">
                          <a:solidFill>
                            <a:srgbClr val="FF0000"/>
                          </a:solidFill>
                          <a:effectLst/>
                        </a:rPr>
                        <a:t>t,pop</a:t>
                      </a:r>
                      <a:r>
                        <a:rPr lang="en-US" sz="1050" kern="100" dirty="0">
                          <a:solidFill>
                            <a:srgbClr val="FF0000"/>
                          </a:solidFill>
                          <a:effectLst/>
                        </a:rPr>
                        <a:t>(q-&gt;s));</a:t>
                      </a:r>
                      <a:endParaRPr lang="zh-TW" sz="1400" kern="100" dirty="0">
                        <a:solidFill>
                          <a:srgbClr val="FF0000"/>
                        </a:solidFill>
                        <a:effectLst/>
                      </a:endParaRPr>
                    </a:p>
                    <a:p>
                      <a:pPr>
                        <a:spcAft>
                          <a:spcPts val="0"/>
                        </a:spcAft>
                      </a:pPr>
                      <a:r>
                        <a:rPr lang="en-US" sz="1050" kern="100" dirty="0">
                          <a:solidFill>
                            <a:srgbClr val="FF0000"/>
                          </a:solidFill>
                          <a:effectLst/>
                        </a:rPr>
                        <a:t>  </a:t>
                      </a:r>
                      <a:r>
                        <a:rPr lang="zh-TW" altLang="en-US" sz="1050" kern="100" dirty="0">
                          <a:solidFill>
                            <a:srgbClr val="FF0000"/>
                          </a:solidFill>
                          <a:effectLst/>
                        </a:rPr>
                        <a:t>   </a:t>
                      </a:r>
                      <a:r>
                        <a:rPr lang="en-US" sz="1050" kern="100" dirty="0">
                          <a:solidFill>
                            <a:srgbClr val="FF0000"/>
                          </a:solidFill>
                          <a:effectLst/>
                        </a:rPr>
                        <a:t>}</a:t>
                      </a:r>
                      <a:endParaRPr lang="zh-TW" sz="1400" kern="100" dirty="0">
                        <a:solidFill>
                          <a:srgbClr val="FF0000"/>
                        </a:solidFill>
                        <a:effectLst/>
                      </a:endParaRPr>
                    </a:p>
                    <a:p>
                      <a:pPr>
                        <a:spcAft>
                          <a:spcPts val="0"/>
                        </a:spcAft>
                      </a:pPr>
                      <a:r>
                        <a:rPr lang="en-US" sz="1050" kern="100" dirty="0">
                          <a:solidFill>
                            <a:srgbClr val="FF0000"/>
                          </a:solidFill>
                          <a:effectLst/>
                        </a:rPr>
                        <a:t>  </a:t>
                      </a:r>
                      <a:r>
                        <a:rPr lang="zh-TW" altLang="en-US" sz="1050" kern="100" dirty="0">
                          <a:solidFill>
                            <a:srgbClr val="FF0000"/>
                          </a:solidFill>
                          <a:effectLst/>
                        </a:rPr>
                        <a:t>   </a:t>
                      </a:r>
                      <a:r>
                        <a:rPr lang="en-US" sz="1050" kern="100" dirty="0">
                          <a:solidFill>
                            <a:srgbClr val="FF0000"/>
                          </a:solidFill>
                          <a:effectLst/>
                        </a:rPr>
                        <a:t>int </a:t>
                      </a:r>
                      <a:r>
                        <a:rPr lang="en-US" sz="1050" kern="100" dirty="0" err="1">
                          <a:solidFill>
                            <a:srgbClr val="FF0000"/>
                          </a:solidFill>
                          <a:effectLst/>
                        </a:rPr>
                        <a:t>ans</a:t>
                      </a:r>
                      <a:r>
                        <a:rPr lang="en-US" sz="1050" kern="100" dirty="0">
                          <a:solidFill>
                            <a:srgbClr val="FF0000"/>
                          </a:solidFill>
                          <a:effectLst/>
                        </a:rPr>
                        <a:t> = (int)pop(q-&gt;t);</a:t>
                      </a:r>
                      <a:endParaRPr lang="zh-TW" sz="1400" kern="100" dirty="0">
                        <a:solidFill>
                          <a:srgbClr val="FF0000"/>
                        </a:solidFill>
                        <a:effectLst/>
                      </a:endParaRPr>
                    </a:p>
                    <a:p>
                      <a:pPr>
                        <a:spcAft>
                          <a:spcPts val="0"/>
                        </a:spcAft>
                      </a:pPr>
                      <a:r>
                        <a:rPr lang="en-US" sz="1050" kern="100" dirty="0">
                          <a:solidFill>
                            <a:srgbClr val="FF0000"/>
                          </a:solidFill>
                          <a:effectLst/>
                        </a:rPr>
                        <a:t> </a:t>
                      </a:r>
                      <a:r>
                        <a:rPr lang="zh-TW" altLang="en-US" sz="1050" kern="100" dirty="0">
                          <a:solidFill>
                            <a:srgbClr val="FF0000"/>
                          </a:solidFill>
                          <a:effectLst/>
                        </a:rPr>
                        <a:t> </a:t>
                      </a:r>
                      <a:r>
                        <a:rPr lang="en-US" sz="1050" kern="100" dirty="0">
                          <a:solidFill>
                            <a:srgbClr val="FF0000"/>
                          </a:solidFill>
                          <a:effectLst/>
                        </a:rPr>
                        <a:t> </a:t>
                      </a:r>
                      <a:r>
                        <a:rPr lang="zh-TW" altLang="en-US" sz="1050" kern="100" dirty="0">
                          <a:solidFill>
                            <a:srgbClr val="FF0000"/>
                          </a:solidFill>
                          <a:effectLst/>
                        </a:rPr>
                        <a:t>  </a:t>
                      </a:r>
                      <a:r>
                        <a:rPr lang="en-US" sz="1050" kern="100" dirty="0">
                          <a:solidFill>
                            <a:srgbClr val="FF0000"/>
                          </a:solidFill>
                          <a:effectLst/>
                        </a:rPr>
                        <a:t>while(!</a:t>
                      </a:r>
                      <a:r>
                        <a:rPr lang="en-US" sz="1050" kern="100" dirty="0" err="1">
                          <a:solidFill>
                            <a:srgbClr val="FF0000"/>
                          </a:solidFill>
                          <a:effectLst/>
                        </a:rPr>
                        <a:t>isEmpty</a:t>
                      </a:r>
                      <a:r>
                        <a:rPr lang="en-US" sz="1050" kern="100" dirty="0">
                          <a:solidFill>
                            <a:srgbClr val="FF0000"/>
                          </a:solidFill>
                          <a:effectLst/>
                        </a:rPr>
                        <a:t>(q-&gt;t)){</a:t>
                      </a:r>
                      <a:endParaRPr lang="zh-TW" sz="1400" kern="100" dirty="0">
                        <a:solidFill>
                          <a:srgbClr val="FF0000"/>
                        </a:solidFill>
                        <a:effectLst/>
                      </a:endParaRPr>
                    </a:p>
                    <a:p>
                      <a:pPr>
                        <a:spcAft>
                          <a:spcPts val="0"/>
                        </a:spcAft>
                      </a:pPr>
                      <a:r>
                        <a:rPr lang="en-US" sz="1050" kern="100" dirty="0">
                          <a:solidFill>
                            <a:srgbClr val="FF0000"/>
                          </a:solidFill>
                          <a:effectLst/>
                        </a:rPr>
                        <a:t>    </a:t>
                      </a:r>
                      <a:r>
                        <a:rPr lang="zh-TW" altLang="en-US" sz="1050" kern="100" dirty="0">
                          <a:solidFill>
                            <a:srgbClr val="FF0000"/>
                          </a:solidFill>
                          <a:effectLst/>
                        </a:rPr>
                        <a:t>      </a:t>
                      </a:r>
                      <a:r>
                        <a:rPr lang="en-US" sz="1050" kern="100" dirty="0">
                          <a:solidFill>
                            <a:srgbClr val="FF0000"/>
                          </a:solidFill>
                          <a:effectLst/>
                        </a:rPr>
                        <a:t>push(q-&gt;</a:t>
                      </a:r>
                      <a:r>
                        <a:rPr lang="en-US" sz="1050" kern="100" dirty="0" err="1">
                          <a:solidFill>
                            <a:srgbClr val="FF0000"/>
                          </a:solidFill>
                          <a:effectLst/>
                        </a:rPr>
                        <a:t>s,pop</a:t>
                      </a:r>
                      <a:r>
                        <a:rPr lang="en-US" sz="1050" kern="100" dirty="0">
                          <a:solidFill>
                            <a:srgbClr val="FF0000"/>
                          </a:solidFill>
                          <a:effectLst/>
                        </a:rPr>
                        <a:t>(q-&gt;t));</a:t>
                      </a:r>
                      <a:endParaRPr lang="zh-TW" sz="1400" kern="100" dirty="0">
                        <a:solidFill>
                          <a:srgbClr val="FF0000"/>
                        </a:solidFill>
                        <a:effectLst/>
                      </a:endParaRPr>
                    </a:p>
                    <a:p>
                      <a:pPr>
                        <a:spcAft>
                          <a:spcPts val="0"/>
                        </a:spcAft>
                      </a:pPr>
                      <a:r>
                        <a:rPr lang="en-US" sz="1050" kern="100" dirty="0">
                          <a:solidFill>
                            <a:srgbClr val="FF0000"/>
                          </a:solidFill>
                          <a:effectLst/>
                        </a:rPr>
                        <a:t>  </a:t>
                      </a:r>
                      <a:r>
                        <a:rPr lang="zh-TW" altLang="en-US" sz="1050" kern="100" dirty="0">
                          <a:solidFill>
                            <a:srgbClr val="FF0000"/>
                          </a:solidFill>
                          <a:effectLst/>
                        </a:rPr>
                        <a:t>   </a:t>
                      </a:r>
                      <a:r>
                        <a:rPr lang="en-US" sz="1050" kern="100" dirty="0">
                          <a:solidFill>
                            <a:srgbClr val="FF0000"/>
                          </a:solidFill>
                          <a:effectLst/>
                        </a:rPr>
                        <a:t>}</a:t>
                      </a:r>
                      <a:endParaRPr lang="zh-TW" sz="1400" kern="100" dirty="0">
                        <a:solidFill>
                          <a:srgbClr val="FF0000"/>
                        </a:solidFill>
                        <a:effectLst/>
                      </a:endParaRPr>
                    </a:p>
                    <a:p>
                      <a:pPr>
                        <a:spcAft>
                          <a:spcPts val="0"/>
                        </a:spcAft>
                      </a:pPr>
                      <a:r>
                        <a:rPr lang="en-US" sz="1050" kern="100" dirty="0">
                          <a:solidFill>
                            <a:srgbClr val="FF0000"/>
                          </a:solidFill>
                          <a:effectLst/>
                        </a:rPr>
                        <a:t>  </a:t>
                      </a:r>
                      <a:r>
                        <a:rPr lang="zh-TW" altLang="en-US" sz="1050" kern="100" dirty="0">
                          <a:solidFill>
                            <a:srgbClr val="FF0000"/>
                          </a:solidFill>
                          <a:effectLst/>
                        </a:rPr>
                        <a:t>   </a:t>
                      </a:r>
                      <a:r>
                        <a:rPr lang="en-US" sz="1050" kern="100" dirty="0">
                          <a:solidFill>
                            <a:srgbClr val="FF0000"/>
                          </a:solidFill>
                          <a:effectLst/>
                        </a:rPr>
                        <a:t>return </a:t>
                      </a:r>
                      <a:r>
                        <a:rPr lang="en-US" sz="1050" kern="100" dirty="0" err="1">
                          <a:solidFill>
                            <a:srgbClr val="FF0000"/>
                          </a:solidFill>
                          <a:effectLst/>
                        </a:rPr>
                        <a:t>ans</a:t>
                      </a:r>
                      <a:r>
                        <a:rPr lang="en-US" sz="1050" kern="100" dirty="0">
                          <a:solidFill>
                            <a:srgbClr val="FF0000"/>
                          </a:solidFill>
                          <a:effectLst/>
                        </a:rPr>
                        <a:t>;</a:t>
                      </a:r>
                      <a:endParaRPr lang="zh-TW" sz="1400" kern="100" dirty="0">
                        <a:solidFill>
                          <a:srgbClr val="FF0000"/>
                        </a:solidFill>
                        <a:effectLst/>
                      </a:endParaRPr>
                    </a:p>
                    <a:p>
                      <a:pPr>
                        <a:spcAft>
                          <a:spcPts val="0"/>
                        </a:spcAft>
                      </a:pPr>
                      <a:r>
                        <a:rPr lang="en-US" sz="1400" kern="100" dirty="0">
                          <a:solidFill>
                            <a:schemeClr val="tx1"/>
                          </a:solidFill>
                          <a:effectLst/>
                        </a:rPr>
                        <a:t>}</a:t>
                      </a:r>
                      <a:endParaRPr lang="zh-TW" sz="1400" kern="100" dirty="0">
                        <a:solidFill>
                          <a:schemeClr val="tx1"/>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34454" marR="344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9638301"/>
                  </a:ext>
                </a:extLst>
              </a:tr>
            </a:tbl>
          </a:graphicData>
        </a:graphic>
      </p:graphicFrame>
    </p:spTree>
    <p:extLst>
      <p:ext uri="{BB962C8B-B14F-4D97-AF65-F5344CB8AC3E}">
        <p14:creationId xmlns:p14="http://schemas.microsoft.com/office/powerpoint/2010/main" val="1156760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7"/>
          <p:cNvSpPr>
            <a:spLocks noChangeArrowheads="1"/>
          </p:cNvSpPr>
          <p:nvPr/>
        </p:nvSpPr>
        <p:spPr bwMode="auto">
          <a:xfrm>
            <a:off x="1359964" y="199805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TW" altLang="en-US" sz="1350"/>
          </a:p>
        </p:txBody>
      </p:sp>
      <p:sp>
        <p:nvSpPr>
          <p:cNvPr id="3" name="文字方塊 2">
            <a:extLst>
              <a:ext uri="{FF2B5EF4-FFF2-40B4-BE49-F238E27FC236}">
                <a16:creationId xmlns:a16="http://schemas.microsoft.com/office/drawing/2014/main" id="{A7F9EA47-659F-5E46-B270-CEE99F7940D7}"/>
              </a:ext>
            </a:extLst>
          </p:cNvPr>
          <p:cNvSpPr txBox="1">
            <a:spLocks noChangeArrowheads="1"/>
          </p:cNvSpPr>
          <p:nvPr/>
        </p:nvSpPr>
        <p:spPr bwMode="auto">
          <a:xfrm>
            <a:off x="988539" y="1345572"/>
            <a:ext cx="6977449" cy="33855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sz="1600" b="1"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Times New Roman" panose="02020603050405020304" pitchFamily="18" charset="0"/>
              </a:rPr>
              <a:t>( A + B ) * C / ( D &amp;&amp; E ) ^ F &lt;&lt; G</a:t>
            </a:r>
            <a:endParaRPr kumimoji="0" lang="zh-TW" altLang="zh-TW" sz="2400" b="0" i="0" u="none" strike="noStrike" cap="none" normalizeH="0" baseline="0" dirty="0">
              <a:ln>
                <a:noFill/>
              </a:ln>
              <a:solidFill>
                <a:schemeClr val="tx1"/>
              </a:solidFill>
              <a:effectLst/>
              <a:latin typeface="Arial" panose="020B0604020202020204" pitchFamily="34" charset="0"/>
            </a:endParaRPr>
          </a:p>
        </p:txBody>
      </p:sp>
      <p:sp>
        <p:nvSpPr>
          <p:cNvPr id="4" name="Text Box 1">
            <a:extLst>
              <a:ext uri="{FF2B5EF4-FFF2-40B4-BE49-F238E27FC236}">
                <a16:creationId xmlns:a16="http://schemas.microsoft.com/office/drawing/2014/main" id="{CBA11E63-72F6-3148-9275-3E50F8384ABB}"/>
              </a:ext>
            </a:extLst>
          </p:cNvPr>
          <p:cNvSpPr txBox="1">
            <a:spLocks noChangeArrowheads="1"/>
          </p:cNvSpPr>
          <p:nvPr/>
        </p:nvSpPr>
        <p:spPr bwMode="auto">
          <a:xfrm>
            <a:off x="823782" y="3105062"/>
            <a:ext cx="7142205" cy="36933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TW" altLang="zh-TW" b="1"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Times New Roman" panose="02020603050405020304" pitchFamily="18" charset="0"/>
              </a:rPr>
              <a:t>* + X Y / Z % N &lt;&lt; T &amp;&amp; R B</a:t>
            </a:r>
            <a:endParaRPr kumimoji="0" lang="zh-TW" altLang="zh-TW" sz="2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5333E4E7-B2EE-024E-9054-555C891238D4}"/>
              </a:ext>
            </a:extLst>
          </p:cNvPr>
          <p:cNvSpPr>
            <a:spLocks noChangeArrowheads="1"/>
          </p:cNvSpPr>
          <p:nvPr/>
        </p:nvSpPr>
        <p:spPr bwMode="auto">
          <a:xfrm>
            <a:off x="708454" y="726206"/>
            <a:ext cx="60951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7. Write the prefix form of the following expression. (5%)</a:t>
            </a:r>
            <a:endParaRPr kumimoji="0" lang="zh-TW" altLang="zh-TW" sz="32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B0556E78-F3AB-B942-B280-5D2D1E7F559C}"/>
              </a:ext>
            </a:extLst>
          </p:cNvPr>
          <p:cNvSpPr>
            <a:spLocks noChangeArrowheads="1"/>
          </p:cNvSpPr>
          <p:nvPr/>
        </p:nvSpPr>
        <p:spPr bwMode="auto">
          <a:xfrm>
            <a:off x="708454" y="1504498"/>
            <a:ext cx="6855338" cy="149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Ans: </a:t>
            </a:r>
            <a:r>
              <a:rPr kumimoji="0" lang="zh-TW" altLang="zh-TW" sz="2000"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zh-TW" altLang="zh-TW" sz="2000" b="0" i="0" u="sng"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^/*+ABC&amp;&amp;DE&lt;&lt;FG</a:t>
            </a:r>
            <a:r>
              <a:rPr kumimoji="0" lang="zh-TW" altLang="zh-TW" sz="2000"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zh-TW" sz="2000"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2000" u="sng" dirty="0">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8. Write the postfix form of the following prefix expression. (5%)</a:t>
            </a:r>
            <a:endParaRPr kumimoji="0" lang="zh-TW" altLang="zh-TW" sz="3200" b="0" i="0" u="none" strike="noStrike" cap="none" normalizeH="0" baseline="0" dirty="0">
              <a:ln>
                <a:noFill/>
              </a:ln>
              <a:solidFill>
                <a:schemeClr val="tx1"/>
              </a:solidFill>
              <a:effectLst/>
              <a:latin typeface="Arial" panose="020B0604020202020204" pitchFamily="34" charset="0"/>
            </a:endParaRPr>
          </a:p>
        </p:txBody>
      </p:sp>
      <p:sp>
        <p:nvSpPr>
          <p:cNvPr id="7" name="Rectangle 7">
            <a:extLst>
              <a:ext uri="{FF2B5EF4-FFF2-40B4-BE49-F238E27FC236}">
                <a16:creationId xmlns:a16="http://schemas.microsoft.com/office/drawing/2014/main" id="{763B1700-428B-A649-A791-483AA00BAE4F}"/>
              </a:ext>
            </a:extLst>
          </p:cNvPr>
          <p:cNvSpPr>
            <a:spLocks noChangeArrowheads="1"/>
          </p:cNvSpPr>
          <p:nvPr/>
        </p:nvSpPr>
        <p:spPr bwMode="auto">
          <a:xfrm>
            <a:off x="766117" y="3506844"/>
            <a:ext cx="725753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Ans: </a:t>
            </a:r>
            <a:r>
              <a:rPr kumimoji="0" lang="zh-TW" altLang="zh-TW" sz="2000"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zh-TW" altLang="zh-TW" sz="2000" b="0" i="0" u="sng"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XY+ZNTRB&amp;&amp;&lt;&lt;%/*</a:t>
            </a:r>
            <a:r>
              <a:rPr kumimoji="0" lang="zh-TW" altLang="zh-TW" sz="2000"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zh-TW" altLang="zh-TW"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4284120"/>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821</TotalTime>
  <Words>2144</Words>
  <Application>Microsoft Macintosh PowerPoint</Application>
  <PresentationFormat>如螢幕大小 (4:3)</PresentationFormat>
  <Paragraphs>282</Paragraphs>
  <Slides>19</Slides>
  <Notes>3</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19</vt:i4>
      </vt:variant>
    </vt:vector>
  </HeadingPairs>
  <TitlesOfParts>
    <vt:vector size="27" baseType="lpstr">
      <vt:lpstr>Microsoft JhengHei</vt:lpstr>
      <vt:lpstr>Microsoft JhengHei</vt:lpstr>
      <vt:lpstr>Arial</vt:lpstr>
      <vt:lpstr>Calibri</vt:lpstr>
      <vt:lpstr>Calibri Light</vt:lpstr>
      <vt:lpstr>Cambria Math</vt:lpstr>
      <vt:lpstr>Times New Roman</vt:lpstr>
      <vt:lpstr>Office 佈景主題</vt:lpstr>
      <vt:lpstr>109 Data Structure Quiz-1</vt:lpstr>
      <vt:lpstr>1.</vt:lpstr>
      <vt:lpstr>2.</vt:lpstr>
      <vt:lpstr>PowerPoint 簡報</vt:lpstr>
      <vt:lpstr>3.</vt:lpstr>
      <vt:lpstr>4.</vt:lpstr>
      <vt:lpstr>PowerPoint 簡報</vt:lpstr>
      <vt:lpstr>6.</vt:lpstr>
      <vt:lpstr>PowerPoint 簡報</vt:lpstr>
      <vt:lpstr>PowerPoint 簡報</vt:lpstr>
      <vt:lpstr>10.</vt:lpstr>
      <vt:lpstr>10.</vt:lpstr>
      <vt:lpstr>10. Main function</vt:lpstr>
      <vt:lpstr>PowerPoint 簡報</vt:lpstr>
      <vt:lpstr>12.</vt:lpstr>
      <vt:lpstr>12.</vt:lpstr>
      <vt:lpstr>常見程式錯誤</vt:lpstr>
      <vt:lpstr>1102更新</vt:lpstr>
      <vt:lpstr>1102更新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109 Data Structure Quiz-1</dc:title>
  <dc:creator>TNK</dc:creator>
  <cp:lastModifiedBy>蔡秉翰</cp:lastModifiedBy>
  <cp:revision>63</cp:revision>
  <dcterms:created xsi:type="dcterms:W3CDTF">2020-10-22T06:17:49Z</dcterms:created>
  <dcterms:modified xsi:type="dcterms:W3CDTF">2020-11-02T04:53:33Z</dcterms:modified>
</cp:coreProperties>
</file>