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sldIdLst>
    <p:sldId id="256" r:id="rId2"/>
    <p:sldId id="408" r:id="rId3"/>
    <p:sldId id="405" r:id="rId4"/>
    <p:sldId id="346" r:id="rId5"/>
    <p:sldId id="407" r:id="rId6"/>
    <p:sldId id="292" r:id="rId7"/>
    <p:sldId id="293" r:id="rId8"/>
    <p:sldId id="317" r:id="rId9"/>
    <p:sldId id="320" r:id="rId10"/>
    <p:sldId id="294" r:id="rId11"/>
    <p:sldId id="322" r:id="rId12"/>
    <p:sldId id="307" r:id="rId13"/>
    <p:sldId id="295" r:id="rId14"/>
    <p:sldId id="324" r:id="rId15"/>
    <p:sldId id="325" r:id="rId16"/>
    <p:sldId id="326" r:id="rId17"/>
    <p:sldId id="328" r:id="rId18"/>
    <p:sldId id="312" r:id="rId19"/>
    <p:sldId id="313" r:id="rId20"/>
    <p:sldId id="316" r:id="rId21"/>
    <p:sldId id="330" r:id="rId22"/>
    <p:sldId id="409" r:id="rId23"/>
    <p:sldId id="332" r:id="rId24"/>
    <p:sldId id="333" r:id="rId25"/>
    <p:sldId id="334" r:id="rId26"/>
    <p:sldId id="335" r:id="rId27"/>
    <p:sldId id="336" r:id="rId28"/>
    <p:sldId id="344" r:id="rId29"/>
    <p:sldId id="337" r:id="rId30"/>
    <p:sldId id="338" r:id="rId31"/>
    <p:sldId id="339" r:id="rId32"/>
    <p:sldId id="342" r:id="rId33"/>
    <p:sldId id="319" r:id="rId34"/>
    <p:sldId id="343" r:id="rId35"/>
    <p:sldId id="349" r:id="rId36"/>
    <p:sldId id="350" r:id="rId37"/>
    <p:sldId id="351" r:id="rId38"/>
    <p:sldId id="352" r:id="rId39"/>
    <p:sldId id="410" r:id="rId40"/>
    <p:sldId id="288" r:id="rId41"/>
    <p:sldId id="354" r:id="rId42"/>
    <p:sldId id="355" r:id="rId43"/>
    <p:sldId id="356" r:id="rId44"/>
    <p:sldId id="358" r:id="rId45"/>
    <p:sldId id="357" r:id="rId46"/>
    <p:sldId id="359" r:id="rId47"/>
    <p:sldId id="360" r:id="rId48"/>
    <p:sldId id="361" r:id="rId49"/>
    <p:sldId id="362" r:id="rId50"/>
    <p:sldId id="372" r:id="rId51"/>
    <p:sldId id="375" r:id="rId52"/>
    <p:sldId id="376" r:id="rId53"/>
    <p:sldId id="377" r:id="rId54"/>
    <p:sldId id="379" r:id="rId55"/>
    <p:sldId id="378" r:id="rId56"/>
    <p:sldId id="380" r:id="rId57"/>
    <p:sldId id="382" r:id="rId58"/>
    <p:sldId id="383" r:id="rId59"/>
    <p:sldId id="384" r:id="rId60"/>
    <p:sldId id="411" r:id="rId61"/>
    <p:sldId id="386" r:id="rId62"/>
    <p:sldId id="345" r:id="rId63"/>
    <p:sldId id="347" r:id="rId64"/>
    <p:sldId id="387" r:id="rId65"/>
    <p:sldId id="348" r:id="rId66"/>
    <p:sldId id="388" r:id="rId67"/>
    <p:sldId id="389" r:id="rId68"/>
    <p:sldId id="390" r:id="rId69"/>
    <p:sldId id="391" r:id="rId70"/>
    <p:sldId id="392" r:id="rId71"/>
    <p:sldId id="393" r:id="rId72"/>
    <p:sldId id="394" r:id="rId73"/>
    <p:sldId id="395" r:id="rId74"/>
    <p:sldId id="318" r:id="rId75"/>
    <p:sldId id="396" r:id="rId76"/>
    <p:sldId id="397" r:id="rId77"/>
    <p:sldId id="398" r:id="rId78"/>
    <p:sldId id="323" r:id="rId79"/>
    <p:sldId id="399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4E72C-1AF2-4CF7-B38D-B6783FE42482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E428C-A91C-4426-93C4-D1299041D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3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3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0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3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70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3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7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9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7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1CFA-B1C4-4FD9-9B39-85A9F92508E7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109</a:t>
            </a:r>
            <a:r>
              <a:rPr lang="zh-TW" altLang="en-US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Data Structure</a:t>
            </a:r>
            <a:b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</a:b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Programming Examination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Simple 3D Maze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499675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The blue characters indicate the range of the upper layer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S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U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endParaRPr lang="pt-BR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U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endParaRPr lang="pt-BR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F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515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Simple 3D Maze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499675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Path Length: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8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* 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*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*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*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*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endParaRPr lang="pt-BR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*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* 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*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endParaRPr lang="pt-BR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*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88450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Simple 3D Maze (20%)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 the 1</a:t>
            </a:r>
            <a:r>
              <a:rPr lang="en-US" altLang="zh-TW" baseline="30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question.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testi.txt,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∈{1,2,...,5}.</a:t>
            </a:r>
          </a:p>
          <a:p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When scanning files, please inform me in the prompt.</a:t>
            </a: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output the corresponding testi_ans.txt,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∈{1,2,...,5}</a:t>
            </a: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seconds per data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0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Dangerous Pyramid 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are so many traps i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 the pyramid</a:t>
            </a:r>
            <a:r>
              <a:rPr lang="en-US" altLang="zh-TW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 The snail has to overcome them carefully.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Six directions: NESW and up/down.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cost per movement in {O, U, D, S, F}.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 cost per movement in 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In the weighted maze, find out the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shortest path from S to F and print the output graph.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</a:p>
          <a:p>
            <a:pPr marL="171450" indent="-171450"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2&lt;N&lt;15 for the rest of the questions.</a:t>
            </a:r>
          </a:p>
        </p:txBody>
      </p:sp>
    </p:spTree>
    <p:extLst>
      <p:ext uri="{BB962C8B-B14F-4D97-AF65-F5344CB8AC3E}">
        <p14:creationId xmlns:p14="http://schemas.microsoft.com/office/powerpoint/2010/main" val="306142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Dangerous Pyramid 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example : 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2048800-5068-4ED9-93D7-867C5820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34" y="1825624"/>
            <a:ext cx="1584228" cy="39506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D8A06CC-B7DE-4990-98E6-BE7CA532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39" y="1825624"/>
            <a:ext cx="1765374" cy="39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7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Dangerous Pyramid 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example :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3704C0-1A8F-4063-8BF9-A0D4CEC0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00" y="1825625"/>
            <a:ext cx="2817400" cy="45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8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Dangerous Pyramid 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example :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A2585A-C5E4-4317-9192-4F44F22E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82" y="1825623"/>
            <a:ext cx="1230334" cy="25030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FFD8CD5-A805-4586-955F-660AB27C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5623"/>
            <a:ext cx="194337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1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Dangerous Pyramid (30%)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 the 2</a:t>
            </a:r>
            <a:r>
              <a:rPr lang="en-US" altLang="zh-TW" baseline="30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nd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question.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testi.txt,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∈{1,2,...,5}.</a:t>
            </a:r>
          </a:p>
          <a:p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When scanning files, please inform me in the prompt.</a:t>
            </a: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output the corresponding testi_ans.txt,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∈{1,2,...,5}</a:t>
            </a: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seconds per data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8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An Amazing Secret 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snail heard there’s an amazing secret in a certain road. It needs to find out no matter how.</a:t>
            </a:r>
          </a:p>
          <a:p>
            <a:pPr marL="171450" indent="-171450"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4) You need to go to the endpoint while passing a specified path.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Print the length of the shortest path and the number of all possible paths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(20%)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will be some characters P in the maze. You need to pass through the path formed by P then reach the endpoint.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go upper/lower layer in P.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21831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An Amazing Secret 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Example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(no need output graph in this question)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: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number of the paths : 2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3A4615-B8B2-4409-8A22-DE3947A5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2" y="2597165"/>
            <a:ext cx="1693385" cy="35797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B81645-D9E9-440E-ABA8-E0296073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359" y="2597166"/>
            <a:ext cx="2584991" cy="35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6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Question Set - 1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Spot the liars (20%)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 (80%)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Simple 3D Maze (20%)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Dangerous Pyramid (30%)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An Amazing Secret (30%)</a:t>
            </a:r>
          </a:p>
        </p:txBody>
      </p:sp>
    </p:spTree>
    <p:extLst>
      <p:ext uri="{BB962C8B-B14F-4D97-AF65-F5344CB8AC3E}">
        <p14:creationId xmlns:p14="http://schemas.microsoft.com/office/powerpoint/2010/main" val="374875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An Amazing Secret 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Example of the output.txt: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7FEF00-B7BD-4800-8542-761D610E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550" y="1938464"/>
            <a:ext cx="4362800" cy="45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15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An Amazing Secret (30%)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 the 4</a:t>
            </a:r>
            <a:r>
              <a:rPr lang="en-US" altLang="zh-TW" baseline="30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question.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testi.txt,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∈{1,2,...,5}.</a:t>
            </a:r>
          </a:p>
          <a:p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When scanning files, please inform me in the prompt.</a:t>
            </a: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output the corresponding output.txt.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seconds per data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1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Question Set - 2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(50%)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Set the Allies’ bases optimally - I (25%)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Set the Allies’ bases optimally - II (25%)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Setting Environment (10%)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Optimize the Process (40%)</a:t>
            </a:r>
          </a:p>
        </p:txBody>
      </p:sp>
    </p:spTree>
    <p:extLst>
      <p:ext uri="{BB962C8B-B14F-4D97-AF65-F5344CB8AC3E}">
        <p14:creationId xmlns:p14="http://schemas.microsoft.com/office/powerpoint/2010/main" val="156315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was the codename for the Battle of Normandy.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On Tuesday, 6 June 1944, the Allies invaded Normandy, which was under German control at that time.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 was the largest seaborne invasion in history.</a:t>
            </a:r>
          </a:p>
        </p:txBody>
      </p:sp>
    </p:spTree>
    <p:extLst>
      <p:ext uri="{BB962C8B-B14F-4D97-AF65-F5344CB8AC3E}">
        <p14:creationId xmlns:p14="http://schemas.microsoft.com/office/powerpoint/2010/main" val="932978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Allies successfully landed after paying a huge price.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From then on, the Allies needed to establish a secure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lodgement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from which to expend the beachhead to allow the buildup of a well-supplied force.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Assume that you were the commander during the war. Helping the Allies make a detailed plan was your job.</a:t>
            </a:r>
          </a:p>
        </p:txBody>
      </p:sp>
    </p:spTree>
    <p:extLst>
      <p:ext uri="{BB962C8B-B14F-4D97-AF65-F5344CB8AC3E}">
        <p14:creationId xmlns:p14="http://schemas.microsoft.com/office/powerpoint/2010/main" val="14754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 Set the Allies’ bases optimally (25%)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think you may treat the Omaha Beach, which was the code name for one of the five sectors of the invasion,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as a root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Allies may expand bases with a tree-like structure.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To simplify this problem,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may treat the tree-like structure as a binary tree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Each base may guard its parent, itself, and its two child nodes.</a:t>
            </a:r>
          </a:p>
        </p:txBody>
      </p:sp>
    </p:spTree>
    <p:extLst>
      <p:ext uri="{BB962C8B-B14F-4D97-AF65-F5344CB8AC3E}">
        <p14:creationId xmlns:p14="http://schemas.microsoft.com/office/powerpoint/2010/main" val="4590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example, you build a base in the node B, the blue nodes will be secured.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need to build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least base while making sure every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lodgements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are secured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555" y="3442224"/>
            <a:ext cx="408679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0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 [0,0,0,null,0,0] (The X node doesn’t exist.)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may assume you can construct a valid tree with the input.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677" y="3647627"/>
            <a:ext cx="482032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 </a:t>
            </a:r>
            <a:r>
              <a:rPr lang="it-IT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[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0,0,0,null,null,0,null,null,0</a:t>
            </a:r>
            <a:r>
              <a:rPr lang="it-IT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]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(The X node doesn’t exist.)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689528-6BFB-40E6-80C5-24691ECE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151" y="2437783"/>
            <a:ext cx="482984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/*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struct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TreeNode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{ 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   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data; 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   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struct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node* left; 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   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struct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node* right; 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}; */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will be no limit for this problem, you only need to print out the answer.</a:t>
            </a:r>
          </a:p>
        </p:txBody>
      </p:sp>
    </p:spTree>
    <p:extLst>
      <p:ext uri="{BB962C8B-B14F-4D97-AF65-F5344CB8AC3E}">
        <p14:creationId xmlns:p14="http://schemas.microsoft.com/office/powerpoint/2010/main" val="33838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Spot the liars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Your army caught some prisoners of war. Most of them are still loyal to the enemy. However, some of them WERE loyal to the enemy.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Now, they point each other and say he/she is a liar. You need to figure out who is trying to tell the truth.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815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Set the Allies’ bases optimally - II (25%)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first make a rough plan. However, the battlefield cannot be treated as such a simple scene.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next consider the enemies. Some places may not be conquered so easily.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However, you may build up your base next to it and nibble them slowly.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What you need to do is to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calculate how to pare down our expenses to a bare minimum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data field stored in a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TreeNode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indicates the cost for building a base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 [1,100,100,102,2,1,null,3] (The X node doesn’t exist.)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7 (1+2+1+3)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05" y="3104337"/>
            <a:ext cx="4562545" cy="34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7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both of the problems: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nodes in the tree is N.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&lt;= N &lt;= 15000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1 second per data.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en-US" altLang="zh-TW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problem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TreeNode.data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= 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  <a:r>
              <a:rPr lang="en-US" altLang="zh-TW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nd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problem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&lt;=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TreeNode.data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&lt;= 1000</a:t>
            </a:r>
          </a:p>
        </p:txBody>
      </p:sp>
    </p:spTree>
    <p:extLst>
      <p:ext uri="{BB962C8B-B14F-4D97-AF65-F5344CB8AC3E}">
        <p14:creationId xmlns:p14="http://schemas.microsoft.com/office/powerpoint/2010/main" val="199320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is a classical thought experiment in psychology. The basic version goes thus: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are two tracks. There are 5 people tied up on one of both while there is 1 person tied up on the other.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trolley is running straight for the 5-person one, You have two options: 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Do nothing and allow the trolley to kill the five people on the main track.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Pull the lever, diverting the trolley onto the side track where it will kill one person.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Which is the more ethical option? Or, more simply: What is the right thing to do?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058" y="365126"/>
            <a:ext cx="2888215" cy="14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721829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got caught by The Jigsaw Killer. He wants to play a game. You have to make a choice.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Luckily, it is not such a hard problem to judge. There is always one track which is able to pass. Thus nobody will die.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only need to choose the right one as soon as possible.</a:t>
            </a:r>
          </a:p>
        </p:txBody>
      </p:sp>
      <p:pic>
        <p:nvPicPr>
          <p:cNvPr id="1026" name="Picture 2" descr="https://imgs.niusnews.com/upload/imgs/default/2017NovE/1109saw/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94" y="365126"/>
            <a:ext cx="235655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5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541619"/>
          </a:xfrm>
        </p:spPr>
        <p:txBody>
          <a:bodyPr>
            <a:normAutofit lnSpcReduction="100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 Build a data structure, which indicates the platforms of a trolley station. (10%)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are</a:t>
            </a:r>
            <a:r>
              <a:rPr lang="en-US" altLang="zh-TW" sz="20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20 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platforms.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switch the platform you control with your joystick.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last platform is connected to the first platform, creating a loop.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target station of the platforms are initialized as “ “.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sz="20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Commands: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&gt;: Switch to the platform on the right.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&lt;: Switch to the platform on the left.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+: Change the target station of the platform with “plus 1”.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-: Change the target station of the platform with “minus 1”.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sz="1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target station of the platforms can be: {(space), A, B, …, Z}.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sz="1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station after Z is space. The station after space is A.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sz="1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Please treat “ “ as a valid input.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.: Trolley departs from the platform to the target station under control.</a:t>
            </a:r>
          </a:p>
        </p:txBody>
      </p:sp>
    </p:spTree>
    <p:extLst>
      <p:ext uri="{BB962C8B-B14F-4D97-AF65-F5344CB8AC3E}">
        <p14:creationId xmlns:p14="http://schemas.microsoft.com/office/powerpoint/2010/main" val="401736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 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8911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8254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597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6940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6283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5626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49691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4312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36551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22998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27808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621238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14668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012493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05923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99353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592783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90610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984040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77470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3978513" y="3357582"/>
            <a:ext cx="1169372" cy="121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244475" y="3393978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4264558" y="3401439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4262018" y="3384645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4245365" y="337531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4219234" y="3402375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4253275" y="340331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232156" y="3401439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4278516" y="3427566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265337" y="3448463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4261128" y="344264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290100" y="3437045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4267988" y="3444360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4267988" y="3433388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4265883" y="3447468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4261128" y="3489668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1631177" y="2497929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836711" y="2497929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042048" y="2493810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271008" y="2493810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2895" y="2493810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向上箭號 4"/>
          <p:cNvSpPr/>
          <p:nvPr/>
        </p:nvSpPr>
        <p:spPr>
          <a:xfrm>
            <a:off x="4038032" y="4700188"/>
            <a:ext cx="1032730" cy="15562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90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-7.40741E-7 L 8.33333E-7 -0.07222 " pathEditMode="relative" rAng="0" ptsTypes="AA">
                                      <p:cBhvr>
                                        <p:cTn id="2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0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Try to optimize the process.</a:t>
            </a: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(40%)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2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3 seconds per input.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2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After all the strings’ inputted are handled, I’ll sum up all your output strings’ length and compare with my algorithm.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2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will get different grades if the sum of your lengths are: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10% : 100%</a:t>
            </a: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longer than the length of my algorithm.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20% : 50%</a:t>
            </a: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longer than the length of my algorithm.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30% : 5% longer than the length of my algorithm.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40% : the length is [-100%..5%] of my algorithm.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Note: We’ll score only when you can correctly output all the answers.</a:t>
            </a:r>
          </a:p>
        </p:txBody>
      </p:sp>
    </p:spTree>
    <p:extLst>
      <p:ext uri="{BB962C8B-B14F-4D97-AF65-F5344CB8AC3E}">
        <p14:creationId xmlns:p14="http://schemas.microsoft.com/office/powerpoint/2010/main" val="182045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849" y="1429971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/>
              <a:t>EXPELLIARMUS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/>
              <a:t>output: +++++.&gt;---.--------.&lt;.&gt;----..---.&gt;+.&lt;+++++++++.-----.++++++++.--.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(The animation only demonstrates the part of “EXPELLIA”)</a:t>
            </a:r>
          </a:p>
        </p:txBody>
      </p:sp>
      <p:sp>
        <p:nvSpPr>
          <p:cNvPr id="29" name="橢圓 28"/>
          <p:cNvSpPr/>
          <p:nvPr/>
        </p:nvSpPr>
        <p:spPr>
          <a:xfrm>
            <a:off x="3978513" y="3357582"/>
            <a:ext cx="1169372" cy="121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1941628" y="3357581"/>
            <a:ext cx="1169372" cy="121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6246931" y="3394652"/>
            <a:ext cx="1169372" cy="121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74" name="文字方塊 73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6521695" y="349346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向上箭號 3"/>
          <p:cNvSpPr/>
          <p:nvPr/>
        </p:nvSpPr>
        <p:spPr>
          <a:xfrm>
            <a:off x="1740877" y="4773269"/>
            <a:ext cx="1554751" cy="15386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上箭號 34"/>
          <p:cNvSpPr/>
          <p:nvPr/>
        </p:nvSpPr>
        <p:spPr>
          <a:xfrm>
            <a:off x="3785823" y="4773269"/>
            <a:ext cx="1554751" cy="15386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13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2276 0.0007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22327 -1.85185E-6 " pathEditMode="relative" rAng="0" ptsTypes="AA">
                                      <p:cBhvr>
                                        <p:cTn id="15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6 0.0007 L 2.77778E-6 -1.85185E-6 " pathEditMode="relative" rAng="0" ptsTypes="AA">
                                      <p:cBhvr>
                                        <p:cTn id="15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22534 -0.00139 " pathEditMode="relative" rAng="0" ptsTypes="AA">
                                      <p:cBhvr>
                                        <p:cTn id="17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6 0.0007 L 0.47569 -0.00185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29" grpId="3" animBg="1"/>
      <p:bldP spid="29" grpId="4" animBg="1"/>
      <p:bldP spid="57" grpId="0" animBg="1"/>
      <p:bldP spid="57" grpId="1" animBg="1"/>
      <p:bldP spid="58" grpId="0" animBg="1"/>
      <p:bldP spid="59" grpId="0"/>
      <p:bldP spid="59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2" grpId="0"/>
      <p:bldP spid="82" grpId="1"/>
      <p:bldP spid="83" grpId="0"/>
      <p:bldP spid="83" grpId="1"/>
      <p:bldP spid="84" grpId="0"/>
      <p:bldP spid="85" grpId="0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35" grpId="0" animBg="1"/>
      <p:bldP spid="35" grpId="1" animBg="1"/>
      <p:bldP spid="35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Question Set - 3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Simple Task (20%)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Second Mission (20%)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English to Morse Code (15%)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Prefix of Morse sequence (15%)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Decode the Document - easy case (15%)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Decode the Document - complex case (15%)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6286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Spot the liars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input: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for the number of prisoners.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(1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&lt;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&lt; 21)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for the number of liars.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(0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&lt;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&lt;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N lines: A string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allegation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indicates what the prisoner said.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An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allegation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is like: NO&gt;NO&gt;NO...=[T/L]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“&gt;” is less than 600.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translate the allegation by: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NO told that NO told me that NO...NO is telling the truth/lying.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altLang="zh-TW" sz="20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liars always lie, the others always tell the truth.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Who is/are the liar(s)?</a:t>
            </a:r>
          </a:p>
        </p:txBody>
      </p:sp>
    </p:spTree>
    <p:extLst>
      <p:ext uri="{BB962C8B-B14F-4D97-AF65-F5344CB8AC3E}">
        <p14:creationId xmlns:p14="http://schemas.microsoft.com/office/powerpoint/2010/main" val="398738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There’s a teaching assistant for a data structure course in a university.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One day, the students told him that the homework he proposed is an algorithm-like homework. It’s not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homework for a data structure course.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He was depressed. Thus, he decides to propose a homework which is really associated to data structure.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Finally, the TA I just talked about is not me.</a:t>
            </a:r>
          </a:p>
        </p:txBody>
      </p:sp>
    </p:spTree>
    <p:extLst>
      <p:ext uri="{BB962C8B-B14F-4D97-AF65-F5344CB8AC3E}">
        <p14:creationId xmlns:p14="http://schemas.microsoft.com/office/powerpoint/2010/main" val="2410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26BCB801-3920-4F59-AAF8-0E3408182B3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1) What the students need to do is a really simple task, and they will obtain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20pts.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after doing this job.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The TA gives the students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(Note: the TA is not me.)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N integers, I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1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, I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2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, …, I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n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. 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endParaRPr lang="en-US" altLang="zh-TW" dirty="0"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Next, the TA gives the students several tuples of one command and two numbers, (c, x, y).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If (c == ‘M’), the students need to modify </a:t>
                </a:r>
                <a:r>
                  <a:rPr lang="en-US" altLang="zh-TW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</a:t>
                </a:r>
                <a:r>
                  <a:rPr lang="en-US" altLang="zh-TW" sz="18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x</a:t>
                </a: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to y.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If (c == ‘P’), the students need to print:</a:t>
                </a:r>
              </a:p>
              <a:p>
                <a:pPr marL="628650" lvl="1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max(I</a:t>
                </a:r>
                <a:r>
                  <a:rPr lang="en-US" altLang="zh-TW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</a:t>
                </a: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+ I</a:t>
                </a:r>
                <a:r>
                  <a:rPr lang="en-US" altLang="zh-TW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i+1</a:t>
                </a: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+ … + </a:t>
                </a:r>
                <a:r>
                  <a:rPr lang="en-US" altLang="zh-TW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</a:t>
                </a:r>
                <a:r>
                  <a:rPr lang="en-US" altLang="zh-TW" sz="14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j</a:t>
                </a: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Microsoft JhengHei"/>
                        <a:cs typeface="Times New Roman" panose="02020603050405020304" pitchFamily="18" charset="0"/>
                        <a:sym typeface="Microsoft JhengHei"/>
                      </a:rPr>
                      <m:t>𝑥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𝑗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𝑦</m:t>
                    </m:r>
                  </m:oMath>
                </a14:m>
                <a:endParaRPr lang="en-US" altLang="zh-TW" dirty="0">
                  <a:solidFill>
                    <a:schemeClr val="accent1"/>
                  </a:solidFill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endParaRPr lang="en-US" altLang="zh-TW" dirty="0"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endParaRPr lang="en-US" altLang="zh-TW" dirty="0"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26BCB801-3920-4F59-AAF8-0E3408182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2381" r="-1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6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how many times the task will be asked for.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the number of the integers TA will give.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3: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integers, I</a:t>
            </a:r>
            <a:r>
              <a:rPr lang="en-US" altLang="zh-TW" sz="1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</a:t>
            </a:r>
            <a:r>
              <a:rPr lang="en-US" altLang="zh-TW" sz="1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…, I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 the initial numbers.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4: An integer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C x y tuples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P x y tuple, you need to print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max(Ii + Ii+1 + … +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Ij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12496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(T)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 (N)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2 -100 3 4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 (M)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 1 5		// print 7 (3+4 = 7)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 1 2		// print 3 (1+2 = 3)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 3 5		// modify the integers into 1 2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3 4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 1 5		// print 15 (1+2+5+3+4 = 15)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 2 4		// print 10 (2+5+3 = 10)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 : 7\n3\n15\n10\n (\n : EOL)</a:t>
            </a:r>
          </a:p>
        </p:txBody>
      </p:sp>
    </p:spTree>
    <p:extLst>
      <p:ext uri="{BB962C8B-B14F-4D97-AF65-F5344CB8AC3E}">
        <p14:creationId xmlns:p14="http://schemas.microsoft.com/office/powerpoint/2010/main" val="22784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this problem: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times of the task might be asked for is 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T &lt;= 5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integers given is N.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N &lt;= 50000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given integers are [-10000, 10000]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command tuples given is 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M &lt;= 50000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2 second per data.</a:t>
            </a:r>
          </a:p>
        </p:txBody>
      </p:sp>
    </p:spTree>
    <p:extLst>
      <p:ext uri="{BB962C8B-B14F-4D97-AF65-F5344CB8AC3E}">
        <p14:creationId xmlns:p14="http://schemas.microsoft.com/office/powerpoint/2010/main" val="55066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s-E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Hint: You should make sure every command could work within time complexity O(log n).</a:t>
            </a:r>
          </a:p>
        </p:txBody>
      </p:sp>
    </p:spTree>
    <p:extLst>
      <p:ext uri="{BB962C8B-B14F-4D97-AF65-F5344CB8AC3E}">
        <p14:creationId xmlns:p14="http://schemas.microsoft.com/office/powerpoint/2010/main" val="40029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26BCB801-3920-4F59-AAF8-0E3408182B3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Of course, the task is so simple that every student makes it. The TA doesn’t give up, and he quickly makes a second mission.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(20pts.)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There is no more ‘M’ command. However, the ‘P’ command becomes more complex: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For a command C = x1 y1 x2 y2: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You need to figure out </a:t>
                </a:r>
                <a:endParaRPr lang="es-ES" altLang="zh-TW" dirty="0">
                  <a:solidFill>
                    <a:schemeClr val="accent1"/>
                  </a:solidFill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628650" lvl="1" indent="-171450">
                  <a:spcBef>
                    <a:spcPts val="0"/>
                  </a:spcBef>
                  <a:buSzPts val="2800"/>
                </a:pPr>
                <a:r>
                  <a:rPr lang="es-E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max(Ii + Ii+1 + … + Ij),</a:t>
                </a:r>
              </a:p>
              <a:p>
                <a:pPr marL="628650" lvl="1" indent="-171450">
                  <a:spcBef>
                    <a:spcPts val="0"/>
                  </a:spcBef>
                  <a:buSzPts val="2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icrosoft JhengHei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icrosoft JhengHei"/>
                            <a:cs typeface="Times New Roman" panose="02020603050405020304" pitchFamily="18" charset="0"/>
                            <a:sym typeface="Microsoft JhengHei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icrosoft JhengHei"/>
                            <a:cs typeface="Times New Roman" panose="02020603050405020304" pitchFamily="18" charset="0"/>
                            <a:sym typeface="Microsoft JhengHei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𝑗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, 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𝑤h𝑖𝑙𝑒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2</m:t>
                        </m:r>
                      </m:sub>
                    </m:sSub>
                  </m:oMath>
                </a14:m>
                <a:endParaRPr lang="es-ES" altLang="zh-TW" dirty="0"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26BCB801-3920-4F59-AAF8-0E3408182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8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how many times the task will be asked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the number of the integers TA will give.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3: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integers, I</a:t>
            </a:r>
            <a:r>
              <a:rPr lang="en-US" altLang="zh-TW" sz="1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</a:t>
            </a:r>
            <a:r>
              <a:rPr lang="en-US" altLang="zh-TW" sz="1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…, I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 the initial numbers.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4: An integer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M.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x1 y1 x2 y2 tuples.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P x y tuples, print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max(Ii + Ii+1 + … +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Ij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0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(T)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6 (N)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5 -9 -5 9 -3 4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 (M)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3 6 6		// print 5 ((-5) + 9 + (-3) + 4 = 5)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2 3 6		// print 1 (5 + (-9) + (-5) + 9 + (-3) + 4 = 1)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 4 6 6		// print 10 (9 + (-3) + 4 = 10)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6 (N)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-2 -7 8 9 9 -5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(M)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6 6 6 6		// print -5 ((-5) = (-5))</a:t>
            </a:r>
          </a:p>
          <a:p>
            <a:pPr marL="914400" lvl="2" indent="0">
              <a:spcBef>
                <a:spcPts val="0"/>
              </a:spcBef>
              <a:buSzPts val="2800"/>
              <a:buNone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 </a:t>
            </a:r>
            <a:r>
              <a:rPr lang="en-US" altLang="zh-TW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: 5\n1\n10\n-5\n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(\n : EOL)</a:t>
            </a:r>
          </a:p>
        </p:txBody>
      </p:sp>
    </p:spTree>
    <p:extLst>
      <p:ext uri="{BB962C8B-B14F-4D97-AF65-F5344CB8AC3E}">
        <p14:creationId xmlns:p14="http://schemas.microsoft.com/office/powerpoint/2010/main" val="6343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this problem: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task will be asked for T times.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T &lt;= 5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given integers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is N.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N &lt;= 10000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given integers are [-10000, 10000]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given command tuples is 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M &lt;= 10000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2 second per data.</a:t>
            </a:r>
          </a:p>
        </p:txBody>
      </p:sp>
    </p:spTree>
    <p:extLst>
      <p:ext uri="{BB962C8B-B14F-4D97-AF65-F5344CB8AC3E}">
        <p14:creationId xmlns:p14="http://schemas.microsoft.com/office/powerpoint/2010/main" val="378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Spot the liars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0&gt;1&gt;2&gt;1&gt;0&gt;2=T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1&gt;2&gt;0=T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2&gt;0&gt;1&gt;2=T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0 1</a:t>
            </a:r>
          </a:p>
        </p:txBody>
      </p:sp>
    </p:spTree>
    <p:extLst>
      <p:ext uri="{BB962C8B-B14F-4D97-AF65-F5344CB8AC3E}">
        <p14:creationId xmlns:p14="http://schemas.microsoft.com/office/powerpoint/2010/main" val="3889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is a method used to encode text characters as sequences of dots and dashes.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77AB828-9813-44D7-A2AF-50A79F47C604}"/>
              </a:ext>
            </a:extLst>
          </p:cNvPr>
          <p:cNvGraphicFramePr>
            <a:graphicFrameLocks noGrp="1"/>
          </p:cNvGraphicFramePr>
          <p:nvPr/>
        </p:nvGraphicFramePr>
        <p:xfrm>
          <a:off x="1496312" y="2715259"/>
          <a:ext cx="6151375" cy="3596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7123">
                  <a:extLst>
                    <a:ext uri="{9D8B030D-6E8A-4147-A177-3AD203B41FA5}">
                      <a16:colId xmlns:a16="http://schemas.microsoft.com/office/drawing/2014/main" val="297314248"/>
                    </a:ext>
                  </a:extLst>
                </a:gridCol>
                <a:gridCol w="837783">
                  <a:extLst>
                    <a:ext uri="{9D8B030D-6E8A-4147-A177-3AD203B41FA5}">
                      <a16:colId xmlns:a16="http://schemas.microsoft.com/office/drawing/2014/main" val="2886873541"/>
                    </a:ext>
                  </a:extLst>
                </a:gridCol>
                <a:gridCol w="789416">
                  <a:extLst>
                    <a:ext uri="{9D8B030D-6E8A-4147-A177-3AD203B41FA5}">
                      <a16:colId xmlns:a16="http://schemas.microsoft.com/office/drawing/2014/main" val="1774489886"/>
                    </a:ext>
                  </a:extLst>
                </a:gridCol>
                <a:gridCol w="740837">
                  <a:extLst>
                    <a:ext uri="{9D8B030D-6E8A-4147-A177-3AD203B41FA5}">
                      <a16:colId xmlns:a16="http://schemas.microsoft.com/office/drawing/2014/main" val="2719634474"/>
                    </a:ext>
                  </a:extLst>
                </a:gridCol>
                <a:gridCol w="704403">
                  <a:extLst>
                    <a:ext uri="{9D8B030D-6E8A-4147-A177-3AD203B41FA5}">
                      <a16:colId xmlns:a16="http://schemas.microsoft.com/office/drawing/2014/main" val="2888971695"/>
                    </a:ext>
                  </a:extLst>
                </a:gridCol>
                <a:gridCol w="777271">
                  <a:extLst>
                    <a:ext uri="{9D8B030D-6E8A-4147-A177-3AD203B41FA5}">
                      <a16:colId xmlns:a16="http://schemas.microsoft.com/office/drawing/2014/main" val="3147404143"/>
                    </a:ext>
                  </a:extLst>
                </a:gridCol>
                <a:gridCol w="777271">
                  <a:extLst>
                    <a:ext uri="{9D8B030D-6E8A-4147-A177-3AD203B41FA5}">
                      <a16:colId xmlns:a16="http://schemas.microsoft.com/office/drawing/2014/main" val="3444616532"/>
                    </a:ext>
                  </a:extLst>
                </a:gridCol>
                <a:gridCol w="777271">
                  <a:extLst>
                    <a:ext uri="{9D8B030D-6E8A-4147-A177-3AD203B41FA5}">
                      <a16:colId xmlns:a16="http://schemas.microsoft.com/office/drawing/2014/main" val="224622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8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0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3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8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9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6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12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receive confidential documents. Your supervisor used Morse code to encode the contents.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However, there are no spaces separating the letters in the documents.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Therefore, there may be several interpretations of any single decoded sequence.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“-....--.-.” could be: “DUC”, “DUTETE”, “BAC”, “BANN”, ...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716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try to decode the contents of the documents. Because there are too many documents, you decide to write a program to help you.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It’s hard for a machine to recognize which interpretation is reasonable. Thus, you use a dictionary to support this task.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Note: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If you can make 2-3 perfectly, you may get all the 60 pts. without doing 2-1 and 2-2.</a:t>
            </a:r>
          </a:p>
        </p:txBody>
      </p:sp>
    </p:spTree>
    <p:extLst>
      <p:ext uri="{BB962C8B-B14F-4D97-AF65-F5344CB8AC3E}">
        <p14:creationId xmlns:p14="http://schemas.microsoft.com/office/powerpoint/2010/main" val="6317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 English dictionary to Morse code.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(15%)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the number of words in the dictionary.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A word.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+2: An integer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M.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a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sequence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of dots and dashes.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sequence, you need to print: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 is found in the dictionary.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 is not found in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40706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 (N)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APPLE		// </a:t>
            </a:r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.-.--..--..-...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BANANA	// </a:t>
            </a:r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-....--..--..-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CAT		// </a:t>
            </a:r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-.-..--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DOG		// </a:t>
            </a:r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-..-----.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(M)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-.-..--	//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printf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(“-.-..-- is found in the dictionary.\n”)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-.-		//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printf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(“-.- is not found in the dictionary.\n”)</a:t>
            </a:r>
          </a:p>
        </p:txBody>
      </p:sp>
    </p:spTree>
    <p:extLst>
      <p:ext uri="{BB962C8B-B14F-4D97-AF65-F5344CB8AC3E}">
        <p14:creationId xmlns:p14="http://schemas.microsoft.com/office/powerpoint/2010/main" val="26908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Determine if two words have the same prefix.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(15%)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 word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w1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A word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you need to determine: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After w1, w2 are both encoded into Morse code:</a:t>
            </a:r>
          </a:p>
          <a:p>
            <a:pPr marL="1543050" lvl="3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 is the same as w1.</a:t>
            </a:r>
          </a:p>
          <a:p>
            <a:pPr marL="1543050" lvl="3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 has the same prefix as w1.</a:t>
            </a:r>
          </a:p>
          <a:p>
            <a:pPr marL="1543050" lvl="3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 is not a prefix of w1.</a:t>
            </a:r>
          </a:p>
        </p:txBody>
      </p:sp>
    </p:spTree>
    <p:extLst>
      <p:ext uri="{BB962C8B-B14F-4D97-AF65-F5344CB8AC3E}">
        <p14:creationId xmlns:p14="http://schemas.microsoft.com/office/powerpoint/2010/main" val="137537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CAT (w1)		// -.-..--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 (M)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NDTT		// -.-..--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KIT		// -.-..-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RUT		// .-...--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“NDTT is the same as CAT.”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“KIT has the same prefix as CAT.”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“RUT is not a prefix of CAT.”</a:t>
            </a:r>
          </a:p>
        </p:txBody>
      </p:sp>
    </p:spTree>
    <p:extLst>
      <p:ext uri="{BB962C8B-B14F-4D97-AF65-F5344CB8AC3E}">
        <p14:creationId xmlns:p14="http://schemas.microsoft.com/office/powerpoint/2010/main" val="421027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3) With the dictionary and the program, you only need to check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part of the interpretations.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 Morse sequence with a maximum length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indicates the number of words in the dictionary.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One word.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messages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which are possible to generate with the Morse sequence and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246498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......-...-..---.-----.-..-..-..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HELL		// ......-...-..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HELLO		// ......-...-..---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OWORLD		// ---.-----.-..-..-..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WORLD		// .-----.-..-..-..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TEST		// -....-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2 (HELL+OWORLD, HELLO+WORLD)</a:t>
            </a:r>
          </a:p>
        </p:txBody>
      </p:sp>
    </p:spTree>
    <p:extLst>
      <p:ext uri="{BB962C8B-B14F-4D97-AF65-F5344CB8AC3E}">
        <p14:creationId xmlns:p14="http://schemas.microsoft.com/office/powerpoint/2010/main" val="10471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838325"/>
            <a:ext cx="7886701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Morse sequence has a maximum length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 L &lt; 100000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words in the dictionary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 N &lt; 100000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words in the dictionary have a maximum length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 M &lt; 20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2 second per data.</a:t>
            </a:r>
          </a:p>
        </p:txBody>
      </p:sp>
    </p:spTree>
    <p:extLst>
      <p:ext uri="{BB962C8B-B14F-4D97-AF65-F5344CB8AC3E}">
        <p14:creationId xmlns:p14="http://schemas.microsoft.com/office/powerpoint/2010/main" val="26016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 (80%)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“There are only two creatures who can surmount the pyramids--the eagle and the snail.”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snail enters a pyramid from the bottom of the pyramid.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Its goal is to go to the top of the pyramid.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424189-7394-4E97-88CF-C3425A7A2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1" y="5341874"/>
            <a:ext cx="1717910" cy="1151000"/>
          </a:xfrm>
          <a:prstGeom prst="rect">
            <a:avLst/>
          </a:prstGeom>
        </p:spPr>
      </p:pic>
      <p:pic>
        <p:nvPicPr>
          <p:cNvPr id="5" name="Picture 2" descr="Step Pyramid of Djoser: Egypt's First Pyramid | Live Science">
            <a:extLst>
              <a:ext uri="{FF2B5EF4-FFF2-40B4-BE49-F238E27FC236}">
                <a16:creationId xmlns:a16="http://schemas.microsoft.com/office/drawing/2014/main" id="{1BBBF3AC-1A4B-43CA-BDD7-0E505FF2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075" y="4001294"/>
            <a:ext cx="3760275" cy="250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1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47118 -0.00023 " pathEditMode="relative" rAng="0" ptsTypes="AA">
                                      <p:cBhvr>
                                        <p:cTn id="6" dur="6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Question Set - 3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Sticky Safe Lock (30%)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Haunted Mansion (40%)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 (30%)</a:t>
            </a:r>
          </a:p>
        </p:txBody>
      </p:sp>
    </p:spTree>
    <p:extLst>
      <p:ext uri="{BB962C8B-B14F-4D97-AF65-F5344CB8AC3E}">
        <p14:creationId xmlns:p14="http://schemas.microsoft.com/office/powerpoint/2010/main" val="229213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Sticky Safe Lock 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is a locked safe in front of you. You know the 4-digit password of its password lock.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Unfortunately, the password lock on it is sticky.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When you rotate one of the dials, the dials next to it will also be turned.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Moreover, there are a note and a set of forbidden password on the lock: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“If you rotate the dials casually, the safe will explode.”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decide to write a program to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19758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Sticky Safe Lock 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90689"/>
            <a:ext cx="7886700" cy="4726889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4 integers indicate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digits on the password lock now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separated with space.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4 integers represent the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password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separated with space.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3: An integer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The forbidden password.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sequence of your steps should not contain the password in the set.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indicates the shortest step.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The sequence of the steps.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Or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“Impossible” if the explosion can’t be avoided.</a:t>
            </a:r>
          </a:p>
        </p:txBody>
      </p:sp>
    </p:spTree>
    <p:extLst>
      <p:ext uri="{BB962C8B-B14F-4D97-AF65-F5344CB8AC3E}">
        <p14:creationId xmlns:p14="http://schemas.microsoft.com/office/powerpoint/2010/main" val="42922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Sticky Safe Lock 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0 0 0 0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0 0 0 1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(N)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1 1 0 0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0 0 1 1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 (M)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9990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0090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0001</a:t>
            </a:r>
          </a:p>
        </p:txBody>
      </p:sp>
    </p:spTree>
    <p:extLst>
      <p:ext uri="{BB962C8B-B14F-4D97-AF65-F5344CB8AC3E}">
        <p14:creationId xmlns:p14="http://schemas.microsoft.com/office/powerpoint/2010/main" val="92534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Sticky Safe Lock 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this problem: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are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 digits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on the lock.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digits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of the password can be [0..9]. 0 is after 9, and 9 is before 0.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the forbidden password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≤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9999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seconds.</a:t>
            </a:r>
          </a:p>
        </p:txBody>
      </p:sp>
    </p:spTree>
    <p:extLst>
      <p:ext uri="{BB962C8B-B14F-4D97-AF65-F5344CB8AC3E}">
        <p14:creationId xmlns:p14="http://schemas.microsoft.com/office/powerpoint/2010/main" val="145722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Haunted Mansion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There’s a haunted mansion. Your scouts report you the message of the mansion. You need to figure out the information about the monsters.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However,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are mirrors in the mansion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 Moreover,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each kind of the monsters has a different property about the mirrors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need to consider both of the mirrors and the  properties of the monsters, then find out the most reasonable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5701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Haunted Mansion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90689"/>
            <a:ext cx="7886700" cy="4726889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3 Integers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Vcount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Zcount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Gcount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 the number of each type of monster in the grid.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indicates the size of the manor.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4 lines: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integers represent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visible monsters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from 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top of the grid, from left to right.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bottom of the grid, from left to right.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left of the grid, from top to bottom.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right of the grid, from top to bottom.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characters. ‘.’ indicates a monster in the grid, and ‘/’, ‘\’ indicate a mirror in the grid.</a:t>
            </a:r>
          </a:p>
        </p:txBody>
      </p:sp>
    </p:spTree>
    <p:extLst>
      <p:ext uri="{BB962C8B-B14F-4D97-AF65-F5344CB8AC3E}">
        <p14:creationId xmlns:p14="http://schemas.microsoft.com/office/powerpoint/2010/main" val="390087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Haunted Mansion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90689"/>
            <a:ext cx="7886700" cy="4726889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 lines: N characters. 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lines represent the whole manor.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character will be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V for a vampire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Z for a zombie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 for a ghost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/ or \ for a mirror.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can’t see a vampire through a mirror.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see a zombie directly or through a mirror.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see a ghost ONLY through a mirror.</a:t>
            </a:r>
          </a:p>
        </p:txBody>
      </p:sp>
    </p:spTree>
    <p:extLst>
      <p:ext uri="{BB962C8B-B14F-4D97-AF65-F5344CB8AC3E}">
        <p14:creationId xmlns:p14="http://schemas.microsoft.com/office/powerpoint/2010/main" val="9279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Haunted Mansion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90689"/>
            <a:ext cx="7886700" cy="4726889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3 2		//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Vcount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Zcount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Gcount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(N)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1 2 2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0 2 2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2 2 0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2 2 2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\..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\.\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705974-8C84-4CFE-B667-C495E1DED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76" y="2903077"/>
            <a:ext cx="320084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Haunted Mansion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90689"/>
            <a:ext cx="7886700" cy="4726889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Vcount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Zcount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Gcount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\VZ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GZZ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\G\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8932F2-CF4B-43D9-9C50-B8CDA1FC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840" y="2525157"/>
            <a:ext cx="301032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Simple 3D Maze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457729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is the size of the 1st floor of the pyramid.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is odd)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will be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(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=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N//2 + 1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 floors in the pyramid.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first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characters separated by spaces indicate the content of the 1</a:t>
            </a:r>
            <a:r>
              <a:rPr lang="en-US" altLang="zh-TW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floor.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next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2k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2k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characters separated by spaces indicate the content of the (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-1)</a:t>
            </a:r>
            <a:r>
              <a:rPr lang="en-US" altLang="zh-TW" baseline="30000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floor.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When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=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N//2+1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a character F indicates the endpoint. (The top floor of the pyramid.)</a:t>
            </a:r>
          </a:p>
        </p:txBody>
      </p:sp>
    </p:spTree>
    <p:extLst>
      <p:ext uri="{BB962C8B-B14F-4D97-AF65-F5344CB8AC3E}">
        <p14:creationId xmlns:p14="http://schemas.microsoft.com/office/powerpoint/2010/main" val="19489542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Haunted Mansion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this problem: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size of the manor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≤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7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≤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 err="1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Vcount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≤ </a:t>
            </a:r>
            <a:r>
              <a:rPr lang="en-US" altLang="zh-TW" dirty="0" err="1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Zcount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≤ </a:t>
            </a:r>
            <a:r>
              <a:rPr lang="en-US" altLang="zh-TW" dirty="0" err="1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Gcount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seconds.</a:t>
            </a:r>
          </a:p>
        </p:txBody>
      </p:sp>
    </p:spTree>
    <p:extLst>
      <p:ext uri="{BB962C8B-B14F-4D97-AF65-F5344CB8AC3E}">
        <p14:creationId xmlns:p14="http://schemas.microsoft.com/office/powerpoint/2010/main" val="1272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Independent Game Festival (IGF) is an annual event. The game “Baba is you” won the 2018 “Excellence in Design” and “Best Student Game” Awards.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 the game, the logic is according to a block connected to the other block.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control things that “IS YOU”.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only goal of the game is let “YOU” reach “WIN”.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F45DDC-5C6E-46FC-92E5-3EE13822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30" y="3429000"/>
            <a:ext cx="1109120" cy="14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 this puzzle, I’ll give you a set of universal truths,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need to determine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whether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 pigs can fly.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Some pigs can fly.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No pigs can fly.</a:t>
            </a:r>
          </a:p>
        </p:txBody>
      </p:sp>
    </p:spTree>
    <p:extLst>
      <p:ext uri="{BB962C8B-B14F-4D97-AF65-F5344CB8AC3E}">
        <p14:creationId xmlns:p14="http://schemas.microsoft.com/office/powerpoint/2010/main" val="374582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825625"/>
            <a:ext cx="8022982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Each of the input sentences contains a logical statement in the general form: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ObjectA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(are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ObjectB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| have Trait | can Ability)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or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TraitA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are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TraitB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Furthermore, objects can be expanded to: 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Object [with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TraitA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[and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TraitB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...]] [that can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AbilityA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[and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AbilityB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...]]</a:t>
            </a: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MICE are RODENTS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MICE have WINGS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MICE that can FLY are ANIMALS with SUPERPOWERS</a:t>
            </a:r>
          </a:p>
        </p:txBody>
      </p:sp>
    </p:spTree>
    <p:extLst>
      <p:ext uri="{BB962C8B-B14F-4D97-AF65-F5344CB8AC3E}">
        <p14:creationId xmlns:p14="http://schemas.microsoft.com/office/powerpoint/2010/main" val="50184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　　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1)MICE are RODENTS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　　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2)MICE with WINGS are BATS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　　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3)MICE that can FLY are ANIMALS with SUPERPOWERS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　　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4)BATS are RODENTS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　　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5)RODENTS with FEET and NOSES that can EAT are POPSICLES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To clarify, statement 1 means that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MICE are RODENTS, but only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some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RODENTS are MICE.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cannot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be assumed from statement 1 and 4 that some MICE are BATS.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6109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other examples: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</a:t>
            </a: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CHICKENS with BEAKS are LLAMAS with MOUTHS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CHICKENS have BEAKS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Some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LLAMAS with MOUTHS have BEAKS.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CHICKENS are LLAMAS with MOUTHS.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sz="20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 CHICKENS with BEAKS are LLAMAS with MOUTHS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CHICKENS have BEAKS and EYES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Some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LLAMAS with MOUTHS have EYES (and BEAKS).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CHICKENS are LLAMAS with MOUTHS.</a:t>
            </a:r>
          </a:p>
        </p:txBody>
      </p:sp>
    </p:spTree>
    <p:extLst>
      <p:ext uri="{BB962C8B-B14F-4D97-AF65-F5344CB8AC3E}">
        <p14:creationId xmlns:p14="http://schemas.microsoft.com/office/powerpoint/2010/main" val="284917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all the inputs, print “No/Some/All pigs can fly.” (30%)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represents the number of logical statements.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A logical statement.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“All/Some/No pigs can fly.”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6878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 (green sentences are results):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PIGS are BACONS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BACONS are GODS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(Thus, All PIGS are GODS)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GODS can FLY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All pigs can fly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6227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7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GEESE are CHICKENS with BEAKS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BEAKS are TOENAILS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CHICKENS with BEAKS are LLAMAS with MOUTHS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CHICKENS have EYES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(All GEESE are LLAMAS with MOUTHS and EYES and TOENAILS and BEAKS)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CHICKENS with EYES and TOENAILS are TREES that can FLY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(All GEESE are CHICKENS with EYES and TOENAILS)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zh-TW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→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(All GEESE are TREES that can FLY)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LLAMAS with TOENAILS are PIGS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PIGS are TREES that can WALK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(All GEESE are PIGS, All GEESE are TREES that can FLY)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(Some PIGS are GEESE)</a:t>
            </a:r>
          </a:p>
          <a:p>
            <a:pPr marL="1714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Some pigs can fly</a:t>
            </a:r>
          </a:p>
        </p:txBody>
      </p:sp>
    </p:spTree>
    <p:extLst>
      <p:ext uri="{BB962C8B-B14F-4D97-AF65-F5344CB8AC3E}">
        <p14:creationId xmlns:p14="http://schemas.microsoft.com/office/powerpoint/2010/main" val="361211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this problem: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the statements is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≤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15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length of the a statement is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≤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256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“PIGS” exists in 1 or more statements for sure.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“FLY” exists in 1 or more statements for sure.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Object, Trait, Ability are written in uppercase, and everything else is in lowercase.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seconds.</a:t>
            </a:r>
          </a:p>
        </p:txBody>
      </p:sp>
    </p:spTree>
    <p:extLst>
      <p:ext uri="{BB962C8B-B14F-4D97-AF65-F5344CB8AC3E}">
        <p14:creationId xmlns:p14="http://schemas.microsoft.com/office/powerpoint/2010/main" val="20609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Simple 3D Maze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457729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Characters: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O: You may pass through this way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X: Wall. You can’t pass through this way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S: Start point (exist for sure)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F: End point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(in the top floor of the pyramid for sure)</a:t>
            </a: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U: You can go to the upper layer of the pyramid here.</a:t>
            </a: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1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also walk through like this is an O character.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D: You can go to the lower layer of the pyramid here.</a:t>
            </a: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1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also walk through like this is an O character.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T: Trap, the snail needs 3 steps to pass here.</a:t>
            </a:r>
          </a:p>
        </p:txBody>
      </p:sp>
    </p:spTree>
    <p:extLst>
      <p:ext uri="{BB962C8B-B14F-4D97-AF65-F5344CB8AC3E}">
        <p14:creationId xmlns:p14="http://schemas.microsoft.com/office/powerpoint/2010/main" val="197816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Simple 3D Maze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457729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Six directions: NESW and up/down.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cost per movement in {O, U, D, S, F}.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 Find out the shortest path from S to F and print the output graph. (30%)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size of the 1st floor of the pyramid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2&lt;N&lt;8 for the first question.</a:t>
            </a:r>
          </a:p>
        </p:txBody>
      </p:sp>
    </p:spTree>
    <p:extLst>
      <p:ext uri="{BB962C8B-B14F-4D97-AF65-F5344CB8AC3E}">
        <p14:creationId xmlns:p14="http://schemas.microsoft.com/office/powerpoint/2010/main" val="165211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2641</TotalTime>
  <Words>5338</Words>
  <Application>Microsoft Office PowerPoint</Application>
  <PresentationFormat>如螢幕大小 (4:3)</PresentationFormat>
  <Paragraphs>766</Paragraphs>
  <Slides>79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6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109 Data Structure Programming Examination</vt:lpstr>
      <vt:lpstr>Question Set - 1</vt:lpstr>
      <vt:lpstr>Spot the liars (20%)</vt:lpstr>
      <vt:lpstr>Spot the liars (20%)</vt:lpstr>
      <vt:lpstr>Spot the liars (20%)</vt:lpstr>
      <vt:lpstr>Surmount the Pyramid (80%)</vt:lpstr>
      <vt:lpstr>A Simple 3D Maze (20%)</vt:lpstr>
      <vt:lpstr>A Simple 3D Maze (20%)</vt:lpstr>
      <vt:lpstr>A Simple 3D Maze (20%)</vt:lpstr>
      <vt:lpstr>A Simple 3D Maze (20%)</vt:lpstr>
      <vt:lpstr>A Simple 3D Maze (20%)</vt:lpstr>
      <vt:lpstr>A Simple 3D Maze (20%)</vt:lpstr>
      <vt:lpstr>A Dangerous Pyramid (30%)</vt:lpstr>
      <vt:lpstr>A Dangerous Pyramid (30%)</vt:lpstr>
      <vt:lpstr>A Dangerous Pyramid (30%)</vt:lpstr>
      <vt:lpstr>A Dangerous Pyramid (30%)</vt:lpstr>
      <vt:lpstr>A Dangerous Pyramid (30%)</vt:lpstr>
      <vt:lpstr>An Amazing Secret (30%)</vt:lpstr>
      <vt:lpstr>An Amazing Secret (30%)</vt:lpstr>
      <vt:lpstr>An Amazing Secret (30%)</vt:lpstr>
      <vt:lpstr>An Amazing Secret (30%)</vt:lpstr>
      <vt:lpstr>Question Set - 2</vt:lpstr>
      <vt:lpstr>Operation Overlord (50%)</vt:lpstr>
      <vt:lpstr>Operation Overlord (50%)</vt:lpstr>
      <vt:lpstr>Operation Overlord (50%)</vt:lpstr>
      <vt:lpstr>Operation Overlord (50%)</vt:lpstr>
      <vt:lpstr>Operation Overlord (50%)</vt:lpstr>
      <vt:lpstr>Operation Overlord (50%)</vt:lpstr>
      <vt:lpstr>Operation Overlord (50%)</vt:lpstr>
      <vt:lpstr>Operation Overlord (50%)</vt:lpstr>
      <vt:lpstr>Operation Overlord (50%)</vt:lpstr>
      <vt:lpstr>Operation Overlord (50%)</vt:lpstr>
      <vt:lpstr>Trolley Problem (50%)</vt:lpstr>
      <vt:lpstr>Trolley Problem (50%)</vt:lpstr>
      <vt:lpstr>Trolley Problem (50%)</vt:lpstr>
      <vt:lpstr>Trolley Problem (50%)</vt:lpstr>
      <vt:lpstr>Trolley Problem (50%)</vt:lpstr>
      <vt:lpstr>Trolley Problem (50%)</vt:lpstr>
      <vt:lpstr>Question Set - 3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Question Set - 3</vt:lpstr>
      <vt:lpstr>A Sticky Safe Lock (30%)</vt:lpstr>
      <vt:lpstr>A Sticky Safe Lock (30%)</vt:lpstr>
      <vt:lpstr>A Sticky Safe Lock (30%)</vt:lpstr>
      <vt:lpstr>A Sticky Safe Lock (30%)</vt:lpstr>
      <vt:lpstr>Haunted Mansion (40%)</vt:lpstr>
      <vt:lpstr>Haunted Mansion (40%)</vt:lpstr>
      <vt:lpstr>Haunted Mansion (40%)</vt:lpstr>
      <vt:lpstr>Haunted Mansion (40%)</vt:lpstr>
      <vt:lpstr>Haunted Mansion (40%)</vt:lpstr>
      <vt:lpstr>Haunted Mansion (40%)</vt:lpstr>
      <vt:lpstr>Baba is You (30%)</vt:lpstr>
      <vt:lpstr>Baba is You (30%)</vt:lpstr>
      <vt:lpstr>Baba is You (30%)</vt:lpstr>
      <vt:lpstr>Baba is You (30%)</vt:lpstr>
      <vt:lpstr>Baba is You (30%)</vt:lpstr>
      <vt:lpstr>Baba is You (30%)</vt:lpstr>
      <vt:lpstr>Baba is You (30%)</vt:lpstr>
      <vt:lpstr>Baba is You (30%)</vt:lpstr>
      <vt:lpstr>Baba is You (30%)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109資料結構第一次作業</dc:title>
  <dc:creator>temp</dc:creator>
  <cp:lastModifiedBy>temp</cp:lastModifiedBy>
  <cp:revision>80</cp:revision>
  <dcterms:created xsi:type="dcterms:W3CDTF">2020-09-23T04:53:45Z</dcterms:created>
  <dcterms:modified xsi:type="dcterms:W3CDTF">2020-12-09T10:51:58Z</dcterms:modified>
</cp:coreProperties>
</file>