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43"/>
  </p:notesMasterIdLst>
  <p:handoutMasterIdLst>
    <p:handoutMasterId r:id="rId44"/>
  </p:handoutMasterIdLst>
  <p:sldIdLst>
    <p:sldId id="256" r:id="rId2"/>
    <p:sldId id="324" r:id="rId3"/>
    <p:sldId id="257" r:id="rId4"/>
    <p:sldId id="258" r:id="rId5"/>
    <p:sldId id="321" r:id="rId6"/>
    <p:sldId id="311" r:id="rId7"/>
    <p:sldId id="312" r:id="rId8"/>
    <p:sldId id="351" r:id="rId9"/>
    <p:sldId id="313" r:id="rId10"/>
    <p:sldId id="314" r:id="rId11"/>
    <p:sldId id="315" r:id="rId12"/>
    <p:sldId id="317" r:id="rId13"/>
    <p:sldId id="318" r:id="rId14"/>
    <p:sldId id="355" r:id="rId15"/>
    <p:sldId id="356" r:id="rId16"/>
    <p:sldId id="262" r:id="rId17"/>
    <p:sldId id="319" r:id="rId18"/>
    <p:sldId id="320" r:id="rId19"/>
    <p:sldId id="325" r:id="rId20"/>
    <p:sldId id="327" r:id="rId21"/>
    <p:sldId id="328" r:id="rId22"/>
    <p:sldId id="329" r:id="rId23"/>
    <p:sldId id="330" r:id="rId24"/>
    <p:sldId id="331" r:id="rId25"/>
    <p:sldId id="332" r:id="rId26"/>
    <p:sldId id="334" r:id="rId27"/>
    <p:sldId id="337" r:id="rId28"/>
    <p:sldId id="335" r:id="rId29"/>
    <p:sldId id="336" r:id="rId30"/>
    <p:sldId id="339" r:id="rId31"/>
    <p:sldId id="340" r:id="rId32"/>
    <p:sldId id="353" r:id="rId33"/>
    <p:sldId id="354" r:id="rId34"/>
    <p:sldId id="358" r:id="rId35"/>
    <p:sldId id="342" r:id="rId36"/>
    <p:sldId id="343" r:id="rId37"/>
    <p:sldId id="357" r:id="rId38"/>
    <p:sldId id="345" r:id="rId39"/>
    <p:sldId id="346" r:id="rId40"/>
    <p:sldId id="349" r:id="rId41"/>
    <p:sldId id="350" r:id="rId42"/>
  </p:sldIdLst>
  <p:sldSz cx="9144000" cy="6858000" type="screen4x3"/>
  <p:notesSz cx="9874250" cy="6781800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Arial" charset="0"/>
        <a:ea typeface="新細明體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Arial" charset="0"/>
        <a:ea typeface="新細明體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Arial" charset="0"/>
        <a:ea typeface="新細明體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Arial" charset="0"/>
        <a:ea typeface="新細明體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Arial" charset="0"/>
        <a:ea typeface="新細明體" charset="-120"/>
        <a:cs typeface="+mn-cs"/>
      </a:defRPr>
    </a:lvl5pPr>
    <a:lvl6pPr marL="2286000" algn="l" defTabSz="914400" rtl="0" eaLnBrk="1" latinLnBrk="0" hangingPunct="1">
      <a:defRPr kumimoji="1" sz="2400" b="1" kern="1200">
        <a:solidFill>
          <a:schemeClr val="tx1"/>
        </a:solidFill>
        <a:latin typeface="Arial" charset="0"/>
        <a:ea typeface="新細明體" charset="-120"/>
        <a:cs typeface="+mn-cs"/>
      </a:defRPr>
    </a:lvl6pPr>
    <a:lvl7pPr marL="2743200" algn="l" defTabSz="914400" rtl="0" eaLnBrk="1" latinLnBrk="0" hangingPunct="1">
      <a:defRPr kumimoji="1" sz="2400" b="1" kern="1200">
        <a:solidFill>
          <a:schemeClr val="tx1"/>
        </a:solidFill>
        <a:latin typeface="Arial" charset="0"/>
        <a:ea typeface="新細明體" charset="-120"/>
        <a:cs typeface="+mn-cs"/>
      </a:defRPr>
    </a:lvl7pPr>
    <a:lvl8pPr marL="3200400" algn="l" defTabSz="914400" rtl="0" eaLnBrk="1" latinLnBrk="0" hangingPunct="1">
      <a:defRPr kumimoji="1" sz="2400" b="1" kern="1200">
        <a:solidFill>
          <a:schemeClr val="tx1"/>
        </a:solidFill>
        <a:latin typeface="Arial" charset="0"/>
        <a:ea typeface="新細明體" charset="-120"/>
        <a:cs typeface="+mn-cs"/>
      </a:defRPr>
    </a:lvl8pPr>
    <a:lvl9pPr marL="3657600" algn="l" defTabSz="914400" rtl="0" eaLnBrk="1" latinLnBrk="0" hangingPunct="1">
      <a:defRPr kumimoji="1" sz="2400" b="1" kern="1200">
        <a:solidFill>
          <a:schemeClr val="tx1"/>
        </a:solidFill>
        <a:latin typeface="Arial" charset="0"/>
        <a:ea typeface="新細明體" charset="-120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D6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867" autoAdjust="0"/>
    <p:restoredTop sz="96341" autoAdjust="0"/>
  </p:normalViewPr>
  <p:slideViewPr>
    <p:cSldViewPr>
      <p:cViewPr>
        <p:scale>
          <a:sx n="100" d="100"/>
          <a:sy n="100" d="100"/>
        </p:scale>
        <p:origin x="-24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278999" cy="340247"/>
          </a:xfrm>
          <a:prstGeom prst="rect">
            <a:avLst/>
          </a:prstGeom>
        </p:spPr>
        <p:txBody>
          <a:bodyPr vert="horz" lIns="92738" tIns="46369" rIns="92738" bIns="46369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5592894" y="0"/>
            <a:ext cx="4278999" cy="340247"/>
          </a:xfrm>
          <a:prstGeom prst="rect">
            <a:avLst/>
          </a:prstGeom>
        </p:spPr>
        <p:txBody>
          <a:bodyPr vert="horz" lIns="92738" tIns="46369" rIns="92738" bIns="46369" rtlCol="0"/>
          <a:lstStyle>
            <a:lvl1pPr algn="r">
              <a:defRPr sz="1200"/>
            </a:lvl1pPr>
          </a:lstStyle>
          <a:p>
            <a:fld id="{6588965A-BBA7-4283-9A39-3470C2868175}" type="datetimeFigureOut">
              <a:rPr lang="zh-TW" altLang="en-US" smtClean="0"/>
              <a:t>2021/10/20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2" y="6441554"/>
            <a:ext cx="4278999" cy="340247"/>
          </a:xfrm>
          <a:prstGeom prst="rect">
            <a:avLst/>
          </a:prstGeom>
        </p:spPr>
        <p:txBody>
          <a:bodyPr vert="horz" lIns="92738" tIns="46369" rIns="92738" bIns="46369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5592894" y="6441554"/>
            <a:ext cx="4278999" cy="340247"/>
          </a:xfrm>
          <a:prstGeom prst="rect">
            <a:avLst/>
          </a:prstGeom>
        </p:spPr>
        <p:txBody>
          <a:bodyPr vert="horz" lIns="92738" tIns="46369" rIns="92738" bIns="46369" rtlCol="0" anchor="b"/>
          <a:lstStyle>
            <a:lvl1pPr algn="r">
              <a:defRPr sz="1200"/>
            </a:lvl1pPr>
          </a:lstStyle>
          <a:p>
            <a:fld id="{924D5242-1198-49CB-9ED1-6A57F30DF1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59747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8313" cy="339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5592763" y="0"/>
            <a:ext cx="4279900" cy="339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068A6C-51F3-46E1-BD45-D9BD8EE26951}" type="datetimeFigureOut">
              <a:rPr lang="zh-TW" altLang="en-US" smtClean="0"/>
              <a:t>2021/10/20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241675" y="508000"/>
            <a:ext cx="3390900" cy="25431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987425" y="3221038"/>
            <a:ext cx="7899400" cy="305276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6442075"/>
            <a:ext cx="4278313" cy="338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5592763" y="6442075"/>
            <a:ext cx="4279900" cy="338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113793-EEA6-4429-8B5E-3C3B7BC833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00956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113793-EEA6-4429-8B5E-3C3B7BC833B6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94616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i="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113793-EEA6-4429-8B5E-3C3B7BC833B6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93735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i="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113793-EEA6-4429-8B5E-3C3B7BC833B6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89435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i="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113793-EEA6-4429-8B5E-3C3B7BC833B6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71100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i="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113793-EEA6-4429-8B5E-3C3B7BC833B6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43224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i="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113793-EEA6-4429-8B5E-3C3B7BC833B6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46857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i="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113793-EEA6-4429-8B5E-3C3B7BC833B6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62215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b="0" i="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113793-EEA6-4429-8B5E-3C3B7BC833B6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92184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113793-EEA6-4429-8B5E-3C3B7BC833B6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508905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113793-EEA6-4429-8B5E-3C3B7BC833B6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371882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113793-EEA6-4429-8B5E-3C3B7BC833B6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66921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113793-EEA6-4429-8B5E-3C3B7BC833B6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366344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113793-EEA6-4429-8B5E-3C3B7BC833B6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683197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621E7-439D-4B7D-A339-C94A2F7A54CC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13918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113793-EEA6-4429-8B5E-3C3B7BC833B6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177034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113793-EEA6-4429-8B5E-3C3B7BC833B6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531819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b="0" i="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113793-EEA6-4429-8B5E-3C3B7BC833B6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212251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113793-EEA6-4429-8B5E-3C3B7BC833B6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595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b="0" i="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113793-EEA6-4429-8B5E-3C3B7BC833B6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573428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113793-EEA6-4429-8B5E-3C3B7BC833B6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333860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113793-EEA6-4429-8B5E-3C3B7BC833B6}" type="slidenum">
              <a:rPr lang="zh-TW" altLang="en-US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002755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113793-EEA6-4429-8B5E-3C3B7BC833B6}" type="slidenum">
              <a:rPr lang="zh-TW" altLang="en-US" smtClean="0"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36257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113793-EEA6-4429-8B5E-3C3B7BC833B6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65282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113793-EEA6-4429-8B5E-3C3B7BC833B6}" type="slidenum">
              <a:rPr lang="zh-TW" altLang="en-US" smtClean="0"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341953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113793-EEA6-4429-8B5E-3C3B7BC833B6}" type="slidenum">
              <a:rPr lang="zh-TW" altLang="en-US" smtClean="0"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639503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113793-EEA6-4429-8B5E-3C3B7BC833B6}" type="slidenum">
              <a:rPr lang="zh-TW" altLang="en-US" smtClean="0"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878391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113793-EEA6-4429-8B5E-3C3B7BC833B6}" type="slidenum">
              <a:rPr lang="zh-TW" altLang="en-US" smtClean="0"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339331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113793-EEA6-4429-8B5E-3C3B7BC833B6}" type="slidenum">
              <a:rPr lang="zh-TW" altLang="en-US" smtClean="0"/>
              <a:t>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849402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113793-EEA6-4429-8B5E-3C3B7BC833B6}" type="slidenum">
              <a:rPr lang="zh-TW" altLang="en-US" smtClean="0"/>
              <a:t>35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84415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113793-EEA6-4429-8B5E-3C3B7BC833B6}" type="slidenum">
              <a:rPr lang="zh-TW" altLang="en-US" smtClean="0"/>
              <a:t>36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127462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113793-EEA6-4429-8B5E-3C3B7BC833B6}" type="slidenum">
              <a:rPr lang="zh-TW" altLang="en-US" smtClean="0"/>
              <a:t>37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720414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113793-EEA6-4429-8B5E-3C3B7BC833B6}" type="slidenum">
              <a:rPr lang="zh-TW" altLang="en-US" smtClean="0"/>
              <a:t>38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494542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113793-EEA6-4429-8B5E-3C3B7BC833B6}" type="slidenum">
              <a:rPr lang="zh-TW" altLang="en-US" smtClean="0"/>
              <a:t>39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15161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113793-EEA6-4429-8B5E-3C3B7BC833B6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171874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113793-EEA6-4429-8B5E-3C3B7BC833B6}" type="slidenum">
              <a:rPr lang="zh-TW" altLang="en-US" smtClean="0"/>
              <a:t>40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70001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b="0" i="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113793-EEA6-4429-8B5E-3C3B7BC833B6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09116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b="0" i="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113793-EEA6-4429-8B5E-3C3B7BC833B6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91604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113793-EEA6-4429-8B5E-3C3B7BC833B6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76964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113793-EEA6-4429-8B5E-3C3B7BC833B6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19804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113793-EEA6-4429-8B5E-3C3B7BC833B6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42366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3.jpeg"/><Relationship Id="rId4" Type="http://schemas.openxmlformats.org/officeDocument/2006/relationships/hyperlink" Target="http://osnet.cs.nchu.edu.tw/" TargetMode="Externa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"/>
          <p:cNvGrpSpPr>
            <a:grpSpLocks/>
          </p:cNvGrpSpPr>
          <p:nvPr/>
        </p:nvGrpSpPr>
        <p:grpSpPr bwMode="auto">
          <a:xfrm>
            <a:off x="0" y="-26988"/>
            <a:ext cx="9144000" cy="962026"/>
            <a:chOff x="0" y="-17"/>
            <a:chExt cx="5760" cy="606"/>
          </a:xfrm>
        </p:grpSpPr>
        <p:pic>
          <p:nvPicPr>
            <p:cNvPr id="5" name="Picture 7" descr="oslab logo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0" y="-17"/>
              <a:ext cx="4830" cy="6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" name="Picture 8" descr="15">
              <a:hlinkClick r:id="rId4"/>
            </p:cNvPr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694" y="-17"/>
              <a:ext cx="1066" cy="6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7" name="Group 9"/>
          <p:cNvGrpSpPr>
            <a:grpSpLocks/>
          </p:cNvGrpSpPr>
          <p:nvPr/>
        </p:nvGrpSpPr>
        <p:grpSpPr bwMode="auto">
          <a:xfrm>
            <a:off x="0" y="908050"/>
            <a:ext cx="6516688" cy="5761038"/>
            <a:chOff x="0" y="572"/>
            <a:chExt cx="4105" cy="3629"/>
          </a:xfrm>
        </p:grpSpPr>
        <p:graphicFrame>
          <p:nvGraphicFramePr>
            <p:cNvPr id="8" name="Object 10"/>
            <p:cNvGraphicFramePr>
              <a:graphicFrameLocks noChangeAspect="1"/>
            </p:cNvGraphicFramePr>
            <p:nvPr/>
          </p:nvGraphicFramePr>
          <p:xfrm>
            <a:off x="0" y="572"/>
            <a:ext cx="2799" cy="33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508" name="點陣圖影像" r:id="rId6" imgW="2381582" imgH="2857899" progId="Paint.Picture">
                    <p:embed/>
                  </p:oleObj>
                </mc:Choice>
                <mc:Fallback>
                  <p:oleObj name="點陣圖影像" r:id="rId6" imgW="2381582" imgH="2857899" progId="Paint.Picture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572"/>
                          <a:ext cx="2799" cy="33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>
              <a:off x="1655" y="4065"/>
              <a:ext cx="2450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r>
                <a:rPr lang="en-US" altLang="zh-TW" sz="1000" b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NCHU System &amp; Network Lab</a:t>
              </a:r>
            </a:p>
          </p:txBody>
        </p:sp>
      </p:grpSp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TW" altLang="en-US" noProof="0"/>
              <a:t>按一下以編輯母片標題樣式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zh-TW" altLang="en-US" noProof="0"/>
              <a:t>按一下以編輯母片副標題樣式</a:t>
            </a:r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1" name="Rectangle 5"/>
          <p:cNvSpPr>
            <a:spLocks noGrp="1" noChangeArrowheads="1"/>
          </p:cNvSpPr>
          <p:nvPr>
            <p:ph type="sldNum" sz="quarter" idx="1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fld id="{F9E9A15F-D884-4503-BD56-7832AC8A5442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NCHU System &amp; Network Lab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78E8BBD-A4FB-4F68-8158-395AEBB15183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NCHU System &amp; Network Lab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79F17B5-8DF1-405A-8551-855D6D6D82CF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NCHU System &amp; Network Lab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FA5A94-711A-4FF2-B348-7406808190AF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NCHU System &amp; Network Lab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314E277-8070-463B-873A-0FFC9B67DA11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NCHU System &amp; Network Lab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F275A04-0965-48ED-9096-D0939D059647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NCHU System &amp; Network Lab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09EE0D7-1D1B-4724-B69A-E26B0DEF93A6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NCHU System &amp; Network Lab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D56741C-AD02-4781-9037-3B96524AF571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NCHU System &amp; Network Lab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8A58600-A8DD-48A8-B27E-C32625B58EC7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NCHU System &amp; Network Lab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325F06-7185-4E77-B9A2-0BCB9ECAC8A5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NCHU System &amp; Network Lab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73A82CE-FA0B-42BF-8D6B-ABB9ED96A803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627313" y="6453188"/>
            <a:ext cx="3889375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 b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新細明體" charset="-120"/>
              </a:defRPr>
            </a:lvl1pPr>
          </a:lstStyle>
          <a:p>
            <a:pPr>
              <a:defRPr/>
            </a:pPr>
            <a:r>
              <a:rPr lang="en-US" altLang="zh-TW"/>
              <a:t>NCHU System &amp; Network Lab</a:t>
            </a:r>
          </a:p>
        </p:txBody>
      </p:sp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0" y="0"/>
          <a:ext cx="1187450" cy="616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9" name="點陣圖影像" r:id="rId14" imgW="2381582" imgH="2857899" progId="Paint.Picture">
                  <p:embed/>
                </p:oleObj>
              </mc:Choice>
              <mc:Fallback>
                <p:oleObj name="點陣圖影像" r:id="rId14" imgW="2381582" imgH="2857899" progId="Paint.Picture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lum bright="30000" contrast="-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187450" cy="6165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BBE0E3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b="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b="0"/>
            </a:lvl1pPr>
          </a:lstStyle>
          <a:p>
            <a:fld id="{747792D4-7C35-495F-BB93-B91DC9FDE19A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inter_process_communication/inter_process_communication_message_queues.htm" TargetMode="External"/><Relationship Id="rId2" Type="http://schemas.openxmlformats.org/officeDocument/2006/relationships/hyperlink" Target="https://www.tutorialspoint.com/inter_process_communication/inter_process_communication_shared_memory.ht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tldp.org/LDP/lpg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470025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 altLang="zh-TW" sz="4000" b="1" dirty="0"/>
              <a:t>Lab 7 </a:t>
            </a:r>
            <a:br>
              <a:rPr lang="en-US" altLang="zh-TW" sz="4000" b="1" dirty="0"/>
            </a:br>
            <a:r>
              <a:rPr lang="en-US" altLang="zh-TW" sz="4000" b="1" dirty="0"/>
              <a:t>Message Queue and </a:t>
            </a:r>
            <a:br>
              <a:rPr lang="en-US" altLang="zh-TW" sz="4000" b="1" dirty="0"/>
            </a:br>
            <a:r>
              <a:rPr lang="en-US" altLang="zh-TW" sz="4000" b="1" dirty="0"/>
              <a:t>Shared Memory</a:t>
            </a: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1371600" y="3930650"/>
            <a:ext cx="6400800" cy="1752600"/>
          </a:xfrm>
        </p:spPr>
        <p:txBody>
          <a:bodyPr anchor="ctr"/>
          <a:lstStyle/>
          <a:p>
            <a:pPr lvl="1" indent="-341313" eaLnBrk="1" hangingPunct="1"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zh-TW" dirty="0"/>
              <a:t>Teacher: </a:t>
            </a:r>
            <a:r>
              <a:rPr lang="en-US" altLang="zh-TW" dirty="0" err="1"/>
              <a:t>Hsung</a:t>
            </a:r>
            <a:r>
              <a:rPr lang="en-US" altLang="zh-TW" dirty="0"/>
              <a:t>-Pin Chang</a:t>
            </a:r>
          </a:p>
          <a:p>
            <a:pPr lvl="1" indent="-341313" eaLnBrk="1" hangingPunct="1"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zh-TW" dirty="0"/>
              <a:t>TA: </a:t>
            </a:r>
            <a:r>
              <a:rPr lang="en-US" altLang="zh-TW" dirty="0" smtClean="0"/>
              <a:t>Yu-Chen </a:t>
            </a:r>
            <a:r>
              <a:rPr lang="en-US" altLang="zh-TW" dirty="0" err="1"/>
              <a:t>J</a:t>
            </a:r>
            <a:r>
              <a:rPr lang="en-US" altLang="zh-TW" dirty="0" err="1" smtClean="0"/>
              <a:t>heng</a:t>
            </a:r>
            <a:endParaRPr lang="en-US" altLang="zh-TW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3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 altLang="zh-TW"/>
              <a:t>NCHU System &amp; Network Lab</a:t>
            </a:r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b="1" dirty="0"/>
              <a:t>Closing a Message Queue</a:t>
            </a:r>
          </a:p>
        </p:txBody>
      </p:sp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609600" y="3886200"/>
            <a:ext cx="8458200" cy="1972816"/>
          </a:xfrm>
        </p:spPr>
        <p:txBody>
          <a:bodyPr/>
          <a:lstStyle/>
          <a:p>
            <a:endParaRPr lang="en-US" altLang="zh-TW" sz="105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TW" sz="2800" i="1" dirty="0" err="1">
                <a:latin typeface="Calibri" panose="020F0502020204030204" pitchFamily="34" charset="0"/>
                <a:cs typeface="Calibri" panose="020F0502020204030204" pitchFamily="34" charset="0"/>
              </a:rPr>
              <a:t>mqd_t</a:t>
            </a:r>
            <a:r>
              <a:rPr lang="en-US" altLang="zh-TW" sz="2800" i="1" dirty="0">
                <a:latin typeface="Calibri" panose="020F0502020204030204" pitchFamily="34" charset="0"/>
                <a:cs typeface="Calibri" panose="020F0502020204030204" pitchFamily="34" charset="0"/>
              </a:rPr>
              <a:t>: returns a message queue descriptor</a:t>
            </a:r>
            <a:endParaRPr lang="en-US" altLang="zh-TW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altLang="zh-TW" sz="2800" i="1" dirty="0" err="1">
                <a:latin typeface="Calibri" panose="020F0502020204030204" pitchFamily="34" charset="0"/>
                <a:cs typeface="Calibri" panose="020F0502020204030204" pitchFamily="34" charset="0"/>
              </a:rPr>
              <a:t>mqd_t</a:t>
            </a:r>
            <a:r>
              <a:rPr lang="en-US" altLang="zh-TW" sz="2800" i="1" dirty="0">
                <a:latin typeface="Calibri" panose="020F0502020204030204" pitchFamily="34" charset="0"/>
                <a:cs typeface="Calibri" panose="020F0502020204030204" pitchFamily="34" charset="0"/>
              </a:rPr>
              <a:t> is </a:t>
            </a:r>
            <a:r>
              <a:rPr lang="en-US" altLang="zh-TW" i="1" dirty="0">
                <a:latin typeface="Calibri" panose="020F0502020204030204" pitchFamily="34" charset="0"/>
                <a:cs typeface="Calibri" panose="020F0502020204030204" pitchFamily="34" charset="0"/>
              </a:rPr>
              <a:t>an integer </a:t>
            </a:r>
            <a:r>
              <a:rPr lang="en-US" altLang="zh-TW" sz="2800" i="1" dirty="0">
                <a:latin typeface="Calibri" panose="020F0502020204030204" pitchFamily="34" charset="0"/>
                <a:cs typeface="Calibri" panose="020F0502020204030204" pitchFamily="34" charset="0"/>
              </a:rPr>
              <a:t>in Linux</a:t>
            </a:r>
          </a:p>
          <a:p>
            <a:r>
              <a:rPr lang="en-US" altLang="zh-TW" sz="2800" i="1" dirty="0" err="1">
                <a:latin typeface="Calibri" panose="020F0502020204030204" pitchFamily="34" charset="0"/>
                <a:cs typeface="Calibri" panose="020F0502020204030204" pitchFamily="34" charset="0"/>
              </a:rPr>
              <a:t>mq_close</a:t>
            </a:r>
            <a:r>
              <a:rPr lang="en-US" altLang="zh-TW" sz="2800" dirty="0">
                <a:latin typeface="Calibri" panose="020F0502020204030204" pitchFamily="34" charset="0"/>
                <a:cs typeface="Calibri" panose="020F0502020204030204" pitchFamily="34" charset="0"/>
              </a:rPr>
              <a:t>() </a:t>
            </a:r>
            <a:r>
              <a:rPr lang="en-US" altLang="zh-TW" sz="28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2800" dirty="0">
                <a:latin typeface="Calibri" panose="020F0502020204030204" pitchFamily="34" charset="0"/>
                <a:cs typeface="Calibri" panose="020F0502020204030204" pitchFamily="34" charset="0"/>
              </a:rPr>
              <a:t>doesn’t delete queue.</a:t>
            </a:r>
            <a:endParaRPr lang="zh-TW" alt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2266950"/>
            <a:ext cx="8534400" cy="154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文字方塊 5"/>
          <p:cNvSpPr txBox="1"/>
          <p:nvPr/>
        </p:nvSpPr>
        <p:spPr>
          <a:xfrm>
            <a:off x="447398" y="1482004"/>
            <a:ext cx="66958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en-US" altLang="zh-TW" sz="3200" i="1" dirty="0" err="1">
                <a:latin typeface="Calibri" panose="020F0502020204030204" pitchFamily="34" charset="0"/>
                <a:cs typeface="Calibri" panose="020F0502020204030204" pitchFamily="34" charset="0"/>
              </a:rPr>
              <a:t>mq_close</a:t>
            </a:r>
            <a:r>
              <a:rPr lang="en-US" altLang="zh-TW" sz="3200" dirty="0">
                <a:latin typeface="Calibri" panose="020F0502020204030204" pitchFamily="34" charset="0"/>
                <a:cs typeface="Calibri" panose="020F0502020204030204" pitchFamily="34" charset="0"/>
              </a:rPr>
              <a:t>(): </a:t>
            </a:r>
            <a:r>
              <a:rPr lang="en-US" altLang="zh-TW" sz="3200" b="0" dirty="0">
                <a:latin typeface="Calibri" panose="020F0502020204030204" pitchFamily="34" charset="0"/>
                <a:cs typeface="Calibri" panose="020F0502020204030204" pitchFamily="34" charset="0"/>
              </a:rPr>
              <a:t>closes a message queue</a:t>
            </a:r>
          </a:p>
        </p:txBody>
      </p:sp>
    </p:spTree>
    <p:extLst>
      <p:ext uri="{BB962C8B-B14F-4D97-AF65-F5344CB8AC3E}">
        <p14:creationId xmlns:p14="http://schemas.microsoft.com/office/powerpoint/2010/main" val="2196407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3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 altLang="zh-TW"/>
              <a:t>NCHU System &amp; Network Lab</a:t>
            </a:r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182562"/>
            <a:ext cx="8229600" cy="1706562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3600" b="1" dirty="0"/>
              <a:t>Removing (Deleting) a Message Queue</a:t>
            </a:r>
          </a:p>
        </p:txBody>
      </p:sp>
      <p:sp>
        <p:nvSpPr>
          <p:cNvPr id="9" name="內容版面配置區 2"/>
          <p:cNvSpPr>
            <a:spLocks noGrp="1"/>
          </p:cNvSpPr>
          <p:nvPr>
            <p:ph idx="1"/>
          </p:nvPr>
        </p:nvSpPr>
        <p:spPr>
          <a:xfrm>
            <a:off x="275273" y="3804320"/>
            <a:ext cx="8991600" cy="2520280"/>
          </a:xfrm>
        </p:spPr>
        <p:txBody>
          <a:bodyPr>
            <a:noAutofit/>
          </a:bodyPr>
          <a:lstStyle/>
          <a:p>
            <a:r>
              <a:rPr lang="en-US" altLang="zh-TW" sz="2800" dirty="0">
                <a:latin typeface="Calibri" panose="020F0502020204030204" pitchFamily="34" charset="0"/>
                <a:cs typeface="Calibri" panose="020F0502020204030204" pitchFamily="34" charset="0"/>
              </a:rPr>
              <a:t>Removes the queue’s name</a:t>
            </a:r>
          </a:p>
          <a:p>
            <a:pPr lvl="1"/>
            <a:r>
              <a:rPr lang="en-US" altLang="zh-TW" sz="2200" dirty="0">
                <a:latin typeface="Calibri" panose="020F0502020204030204" pitchFamily="34" charset="0"/>
                <a:cs typeface="Calibri" panose="020F0502020204030204" pitchFamily="34" charset="0"/>
              </a:rPr>
              <a:t>If O_CREAT flag is not set , thread can’t use the queue by name</a:t>
            </a:r>
          </a:p>
          <a:p>
            <a:r>
              <a:rPr lang="en-US" altLang="zh-TW" sz="2800" dirty="0">
                <a:latin typeface="Calibri" panose="020F0502020204030204" pitchFamily="34" charset="0"/>
                <a:cs typeface="Calibri" panose="020F0502020204030204" pitchFamily="34" charset="0"/>
              </a:rPr>
              <a:t>Destroys the queue </a:t>
            </a:r>
          </a:p>
          <a:p>
            <a:pPr lvl="1"/>
            <a:r>
              <a:rPr lang="en-US" altLang="zh-TW" sz="2200" dirty="0">
                <a:latin typeface="Calibri" panose="020F0502020204030204" pitchFamily="34" charset="0"/>
                <a:cs typeface="Calibri" panose="020F0502020204030204" pitchFamily="34" charset="0"/>
              </a:rPr>
              <a:t>Accurately if the reference count falls to </a:t>
            </a:r>
            <a:r>
              <a:rPr lang="en-US" altLang="zh-TW" sz="2200" i="1" dirty="0">
                <a:latin typeface="Calibri" panose="020F0502020204030204" pitchFamily="34" charset="0"/>
                <a:cs typeface="Calibri" panose="020F0502020204030204" pitchFamily="34" charset="0"/>
              </a:rPr>
              <a:t>zero, or</a:t>
            </a:r>
          </a:p>
          <a:p>
            <a:pPr lvl="1"/>
            <a:r>
              <a:rPr lang="en-US" altLang="zh-TW" sz="2200" dirty="0">
                <a:latin typeface="Calibri" panose="020F0502020204030204" pitchFamily="34" charset="0"/>
                <a:cs typeface="Calibri" panose="020F0502020204030204" pitchFamily="34" charset="0"/>
              </a:rPr>
              <a:t>Postponed until all references to the message queue have been closed</a:t>
            </a:r>
            <a:endParaRPr lang="en-US" altLang="zh-TW" sz="22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zh-TW" alt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8625" y="1910755"/>
            <a:ext cx="8562975" cy="18935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文字方塊 6"/>
          <p:cNvSpPr txBox="1"/>
          <p:nvPr/>
        </p:nvSpPr>
        <p:spPr>
          <a:xfrm>
            <a:off x="152400" y="1219200"/>
            <a:ext cx="63722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en-US" altLang="zh-TW" sz="2800" i="1" dirty="0" err="1">
                <a:latin typeface="Calibri" panose="020F0502020204030204" pitchFamily="34" charset="0"/>
                <a:cs typeface="Calibri" panose="020F0502020204030204" pitchFamily="34" charset="0"/>
              </a:rPr>
              <a:t>mq_unlink</a:t>
            </a:r>
            <a:r>
              <a:rPr lang="en-US" altLang="zh-TW" sz="2800" i="1" dirty="0">
                <a:latin typeface="Calibri" panose="020F0502020204030204" pitchFamily="34" charset="0"/>
                <a:cs typeface="Calibri" panose="020F0502020204030204" pitchFamily="34" charset="0"/>
              </a:rPr>
              <a:t>()</a:t>
            </a:r>
            <a:r>
              <a:rPr lang="en-US" altLang="zh-TW" sz="2800" b="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n-US" altLang="zh-TW" sz="2800" b="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2800" b="0" dirty="0">
                <a:latin typeface="Calibri" panose="020F0502020204030204" pitchFamily="34" charset="0"/>
                <a:cs typeface="Calibri" panose="020F0502020204030204" pitchFamily="34" charset="0"/>
              </a:rPr>
              <a:t>deletes a message queue</a:t>
            </a:r>
            <a:endParaRPr lang="zh-TW" altLang="en-US" sz="2800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6630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頁尾版面配置區 3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 altLang="zh-TW" dirty="0"/>
              <a:t>NCHU System &amp; Network Lab</a:t>
            </a:r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b="1" dirty="0"/>
              <a:t>Sending Messages</a:t>
            </a:r>
          </a:p>
        </p:txBody>
      </p:sp>
      <p:sp>
        <p:nvSpPr>
          <p:cNvPr id="5" name="直角三角形 4"/>
          <p:cNvSpPr/>
          <p:nvPr/>
        </p:nvSpPr>
        <p:spPr bwMode="auto">
          <a:xfrm rot="16200000">
            <a:off x="8610600" y="6324600"/>
            <a:ext cx="533400" cy="533400"/>
          </a:xfrm>
          <a:prstGeom prst="rtTriangle">
            <a:avLst/>
          </a:prstGeom>
          <a:solidFill>
            <a:srgbClr val="FFD69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556320" y="3842274"/>
            <a:ext cx="8435280" cy="2787126"/>
          </a:xfrm>
        </p:spPr>
        <p:txBody>
          <a:bodyPr>
            <a:normAutofit/>
          </a:bodyPr>
          <a:lstStyle/>
          <a:p>
            <a:r>
              <a:rPr lang="en-US" altLang="zh-TW" sz="2400" b="1" i="1" dirty="0" err="1">
                <a:latin typeface="Calibri" panose="020F0502020204030204" pitchFamily="34" charset="0"/>
                <a:cs typeface="Calibri" panose="020F0502020204030204" pitchFamily="34" charset="0"/>
              </a:rPr>
              <a:t>mqdes</a:t>
            </a:r>
            <a:r>
              <a:rPr lang="en-US" altLang="zh-TW" sz="2400" dirty="0">
                <a:latin typeface="Calibri" panose="020F0502020204030204" pitchFamily="34" charset="0"/>
                <a:cs typeface="Calibri" panose="020F0502020204030204" pitchFamily="34" charset="0"/>
              </a:rPr>
              <a:t>: descriptor referred to the message queue</a:t>
            </a:r>
          </a:p>
          <a:p>
            <a:r>
              <a:rPr lang="en-US" altLang="zh-TW" sz="2400" b="1" i="1" dirty="0" err="1">
                <a:latin typeface="Calibri" panose="020F0502020204030204" pitchFamily="34" charset="0"/>
                <a:cs typeface="Calibri" panose="020F0502020204030204" pitchFamily="34" charset="0"/>
              </a:rPr>
              <a:t>msg_ptr</a:t>
            </a:r>
            <a:r>
              <a:rPr lang="en-US" altLang="zh-TW" sz="2400" dirty="0">
                <a:latin typeface="Calibri" panose="020F0502020204030204" pitchFamily="34" charset="0"/>
                <a:cs typeface="Calibri" panose="020F0502020204030204" pitchFamily="34" charset="0"/>
              </a:rPr>
              <a:t>: pointer points to the message</a:t>
            </a:r>
            <a:endParaRPr lang="zh-TW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TW" sz="2400" b="1" i="1" dirty="0" err="1">
                <a:latin typeface="Calibri" panose="020F0502020204030204" pitchFamily="34" charset="0"/>
                <a:cs typeface="Calibri" panose="020F0502020204030204" pitchFamily="34" charset="0"/>
              </a:rPr>
              <a:t>msg_len</a:t>
            </a:r>
            <a:r>
              <a:rPr lang="en-US" altLang="zh-TW" sz="2400" dirty="0">
                <a:latin typeface="Calibri" panose="020F0502020204030204" pitchFamily="34" charset="0"/>
                <a:cs typeface="Calibri" panose="020F0502020204030204" pitchFamily="34" charset="0"/>
              </a:rPr>
              <a:t>: the length of message pointed to by </a:t>
            </a:r>
            <a:r>
              <a:rPr lang="en-US" altLang="zh-TW" sz="2400" i="1" dirty="0" err="1">
                <a:latin typeface="Calibri" panose="020F0502020204030204" pitchFamily="34" charset="0"/>
                <a:cs typeface="Calibri" panose="020F0502020204030204" pitchFamily="34" charset="0"/>
              </a:rPr>
              <a:t>msg_ptr</a:t>
            </a:r>
            <a:endParaRPr lang="en-US" altLang="zh-TW" sz="24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TW" sz="2400" b="1" i="1" dirty="0" err="1">
                <a:latin typeface="Calibri" panose="020F0502020204030204" pitchFamily="34" charset="0"/>
                <a:cs typeface="Calibri" panose="020F0502020204030204" pitchFamily="34" charset="0"/>
              </a:rPr>
              <a:t>msg_prio</a:t>
            </a:r>
            <a:r>
              <a:rPr lang="en-US" altLang="zh-TW" sz="240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altLang="zh-TW" sz="2400" i="1" dirty="0">
                <a:latin typeface="Calibri" panose="020F0502020204030204" pitchFamily="34" charset="0"/>
                <a:cs typeface="Calibri" panose="020F0502020204030204" pitchFamily="34" charset="0"/>
              </a:rPr>
              <a:t>NULL (Here, we ignore the message priority)</a:t>
            </a:r>
            <a:endParaRPr lang="zh-TW" altLang="en-US" sz="24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0038" y="1885225"/>
            <a:ext cx="8543925" cy="179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文字方塊 8"/>
          <p:cNvSpPr txBox="1"/>
          <p:nvPr/>
        </p:nvSpPr>
        <p:spPr>
          <a:xfrm>
            <a:off x="300038" y="1219200"/>
            <a:ext cx="65430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en-US" altLang="zh-TW" sz="2800" i="1" dirty="0" err="1">
                <a:latin typeface="Calibri" panose="020F0502020204030204" pitchFamily="34" charset="0"/>
                <a:cs typeface="Calibri" panose="020F0502020204030204" pitchFamily="34" charset="0"/>
              </a:rPr>
              <a:t>mq_send</a:t>
            </a:r>
            <a:r>
              <a:rPr lang="en-US" altLang="zh-TW" sz="2800" dirty="0">
                <a:latin typeface="Calibri" panose="020F0502020204030204" pitchFamily="34" charset="0"/>
                <a:cs typeface="Calibri" panose="020F0502020204030204" pitchFamily="34" charset="0"/>
              </a:rPr>
              <a:t>()</a:t>
            </a:r>
            <a:r>
              <a:rPr lang="en-US" altLang="zh-TW" sz="2800" b="0" dirty="0">
                <a:latin typeface="Calibri" panose="020F0502020204030204" pitchFamily="34" charset="0"/>
                <a:cs typeface="Calibri" panose="020F0502020204030204" pitchFamily="34" charset="0"/>
              </a:rPr>
              <a:t>: writes a message to a queue</a:t>
            </a:r>
          </a:p>
        </p:txBody>
      </p:sp>
    </p:spTree>
    <p:extLst>
      <p:ext uri="{BB962C8B-B14F-4D97-AF65-F5344CB8AC3E}">
        <p14:creationId xmlns:p14="http://schemas.microsoft.com/office/powerpoint/2010/main" val="1958874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頁尾版面配置區 3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 altLang="zh-TW"/>
              <a:t>NCHU System &amp; Network Lab</a:t>
            </a:r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b="1" dirty="0"/>
              <a:t>Receiving Messages</a:t>
            </a:r>
          </a:p>
        </p:txBody>
      </p:sp>
      <p:sp>
        <p:nvSpPr>
          <p:cNvPr id="5" name="直角三角形 4"/>
          <p:cNvSpPr/>
          <p:nvPr/>
        </p:nvSpPr>
        <p:spPr bwMode="auto">
          <a:xfrm rot="16200000">
            <a:off x="8610600" y="6324600"/>
            <a:ext cx="533400" cy="533400"/>
          </a:xfrm>
          <a:prstGeom prst="rtTriangle">
            <a:avLst/>
          </a:prstGeom>
          <a:solidFill>
            <a:srgbClr val="FFD69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9" name="內容版面配置區 2"/>
          <p:cNvSpPr>
            <a:spLocks noGrp="1"/>
          </p:cNvSpPr>
          <p:nvPr>
            <p:ph idx="1"/>
          </p:nvPr>
        </p:nvSpPr>
        <p:spPr>
          <a:xfrm>
            <a:off x="409575" y="3753272"/>
            <a:ext cx="8505825" cy="2876128"/>
          </a:xfrm>
        </p:spPr>
        <p:txBody>
          <a:bodyPr>
            <a:noAutofit/>
          </a:bodyPr>
          <a:lstStyle/>
          <a:p>
            <a:r>
              <a:rPr lang="en-US" altLang="zh-TW" sz="2400" b="1" i="1" dirty="0" err="1">
                <a:latin typeface="Calibri" panose="020F0502020204030204" pitchFamily="34" charset="0"/>
                <a:cs typeface="Calibri" panose="020F0502020204030204" pitchFamily="34" charset="0"/>
              </a:rPr>
              <a:t>msg_ptr</a:t>
            </a:r>
            <a:r>
              <a:rPr lang="en-US" altLang="zh-TW" sz="2400" dirty="0">
                <a:latin typeface="Calibri" panose="020F0502020204030204" pitchFamily="34" charset="0"/>
                <a:cs typeface="Calibri" panose="020F0502020204030204" pitchFamily="34" charset="0"/>
              </a:rPr>
              <a:t>: buffer pointed to by </a:t>
            </a:r>
            <a:r>
              <a:rPr lang="en-US" altLang="zh-TW" sz="2400" i="1" dirty="0" err="1">
                <a:latin typeface="Calibri" panose="020F0502020204030204" pitchFamily="34" charset="0"/>
                <a:cs typeface="Calibri" panose="020F0502020204030204" pitchFamily="34" charset="0"/>
              </a:rPr>
              <a:t>msg_ptr</a:t>
            </a:r>
            <a:endParaRPr lang="en-US" altLang="zh-TW" sz="24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TW" sz="2400" b="1" i="1" dirty="0" err="1">
                <a:latin typeface="Calibri" panose="020F0502020204030204" pitchFamily="34" charset="0"/>
                <a:cs typeface="Calibri" panose="020F0502020204030204" pitchFamily="34" charset="0"/>
              </a:rPr>
              <a:t>msg_len</a:t>
            </a:r>
            <a:r>
              <a:rPr lang="en-US" altLang="zh-TW" sz="2400" dirty="0">
                <a:latin typeface="Calibri" panose="020F0502020204030204" pitchFamily="34" charset="0"/>
                <a:cs typeface="Calibri" panose="020F0502020204030204" pitchFamily="34" charset="0"/>
              </a:rPr>
              <a:t>: the number of bytes of space available in the buffer</a:t>
            </a:r>
          </a:p>
          <a:p>
            <a:pPr lvl="1"/>
            <a:r>
              <a:rPr lang="en-US" altLang="zh-TW" sz="2400" dirty="0">
                <a:latin typeface="Calibri" panose="020F0502020204030204" pitchFamily="34" charset="0"/>
                <a:cs typeface="Calibri" panose="020F0502020204030204" pitchFamily="34" charset="0"/>
              </a:rPr>
              <a:t>hence, the size of buffer must be greater than or equal to the </a:t>
            </a:r>
            <a:r>
              <a:rPr lang="en-US" altLang="zh-TW" sz="2400" i="1" dirty="0" err="1">
                <a:latin typeface="Calibri" panose="020F0502020204030204" pitchFamily="34" charset="0"/>
                <a:cs typeface="Calibri" panose="020F0502020204030204" pitchFamily="34" charset="0"/>
              </a:rPr>
              <a:t>mq_msgsize</a:t>
            </a:r>
            <a:r>
              <a:rPr lang="en-US" altLang="zh-TW" sz="2400" dirty="0">
                <a:latin typeface="Calibri" panose="020F0502020204030204" pitchFamily="34" charset="0"/>
                <a:cs typeface="Calibri" panose="020F0502020204030204" pitchFamily="34" charset="0"/>
              </a:rPr>
              <a:t> of the queue</a:t>
            </a:r>
          </a:p>
          <a:p>
            <a:r>
              <a:rPr lang="en-US" altLang="zh-TW" sz="2400" b="1" i="1" dirty="0" err="1">
                <a:latin typeface="Calibri" panose="020F0502020204030204" pitchFamily="34" charset="0"/>
                <a:cs typeface="Calibri" panose="020F0502020204030204" pitchFamily="34" charset="0"/>
              </a:rPr>
              <a:t>msg_prio</a:t>
            </a:r>
            <a:r>
              <a:rPr lang="en-US" altLang="zh-TW" sz="240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altLang="zh-TW" sz="2400" i="1" dirty="0">
                <a:latin typeface="Calibri" panose="020F0502020204030204" pitchFamily="34" charset="0"/>
                <a:cs typeface="Calibri" panose="020F0502020204030204" pitchFamily="34" charset="0"/>
              </a:rPr>
              <a:t>NULL (Here, we ignore the message priority)</a:t>
            </a:r>
            <a:endParaRPr lang="zh-TW" altLang="en-US" sz="24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9575" y="1866900"/>
            <a:ext cx="8505825" cy="179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文字方塊 6"/>
          <p:cNvSpPr txBox="1"/>
          <p:nvPr/>
        </p:nvSpPr>
        <p:spPr>
          <a:xfrm>
            <a:off x="409575" y="1168740"/>
            <a:ext cx="72955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en-US" altLang="zh-TW" sz="2800" i="1" dirty="0" err="1">
                <a:latin typeface="Calibri" panose="020F0502020204030204" pitchFamily="34" charset="0"/>
                <a:cs typeface="Calibri" panose="020F0502020204030204" pitchFamily="34" charset="0"/>
              </a:rPr>
              <a:t>mq_receive</a:t>
            </a:r>
            <a:r>
              <a:rPr lang="en-US" altLang="zh-TW" sz="2800" dirty="0">
                <a:latin typeface="Calibri" panose="020F0502020204030204" pitchFamily="34" charset="0"/>
                <a:cs typeface="Calibri" panose="020F0502020204030204" pitchFamily="34" charset="0"/>
              </a:rPr>
              <a:t>()</a:t>
            </a:r>
            <a:r>
              <a:rPr lang="en-US" altLang="zh-TW" sz="2800" b="0" dirty="0">
                <a:latin typeface="Calibri" panose="020F0502020204030204" pitchFamily="34" charset="0"/>
                <a:cs typeface="Calibri" panose="020F0502020204030204" pitchFamily="34" charset="0"/>
              </a:rPr>
              <a:t>: reads a message from a queue.</a:t>
            </a:r>
          </a:p>
        </p:txBody>
      </p:sp>
    </p:spTree>
    <p:extLst>
      <p:ext uri="{BB962C8B-B14F-4D97-AF65-F5344CB8AC3E}">
        <p14:creationId xmlns:p14="http://schemas.microsoft.com/office/powerpoint/2010/main" val="3774859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3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 altLang="zh-TW"/>
              <a:t>NCHU System &amp; Network Lab</a:t>
            </a:r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258975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b="1" dirty="0" err="1"/>
              <a:t>Example_Sender</a:t>
            </a:r>
            <a:endParaRPr lang="en-US" altLang="zh-TW" b="1" dirty="0"/>
          </a:p>
        </p:txBody>
      </p:sp>
      <p:sp>
        <p:nvSpPr>
          <p:cNvPr id="8" name="直角三角形 7"/>
          <p:cNvSpPr/>
          <p:nvPr/>
        </p:nvSpPr>
        <p:spPr bwMode="auto">
          <a:xfrm rot="16200000">
            <a:off x="8610600" y="6324600"/>
            <a:ext cx="533400" cy="533400"/>
          </a:xfrm>
          <a:prstGeom prst="rtTriangle">
            <a:avLst/>
          </a:prstGeom>
          <a:solidFill>
            <a:srgbClr val="FFD69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53250" name="Picture 2" descr="C:\Users\eric5\OneDrive\桌面\研究所\螢幕擷取畫面 2021-10-18 13221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" y="843596"/>
            <a:ext cx="6907213" cy="4638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251" name="Picture 3" descr="C:\Users\eric5\OneDrive\桌面\研究所\螢幕擷取畫面 2021-10-18 132238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5482273"/>
            <a:ext cx="6945313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868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3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 altLang="zh-TW"/>
              <a:t>NCHU System &amp; Network Lab</a:t>
            </a:r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258975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b="1" dirty="0" err="1"/>
              <a:t>Example_Receiver</a:t>
            </a:r>
            <a:endParaRPr lang="en-US" altLang="zh-TW" b="1" dirty="0"/>
          </a:p>
        </p:txBody>
      </p:sp>
      <p:sp>
        <p:nvSpPr>
          <p:cNvPr id="8" name="直角三角形 7"/>
          <p:cNvSpPr/>
          <p:nvPr/>
        </p:nvSpPr>
        <p:spPr bwMode="auto">
          <a:xfrm rot="16200000">
            <a:off x="8610600" y="6324600"/>
            <a:ext cx="533400" cy="533400"/>
          </a:xfrm>
          <a:prstGeom prst="rtTriangle">
            <a:avLst/>
          </a:prstGeom>
          <a:solidFill>
            <a:srgbClr val="FFD69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pic>
        <p:nvPicPr>
          <p:cNvPr id="3" name="Picture 3" descr="C:\Users\eric5\OneDrive\桌面\研究所\螢幕擷取畫面 2021-10-20 00092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799" y="4381498"/>
            <a:ext cx="6481683" cy="1488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250" name="Picture 2" descr="C:\Users\eric5\OneDrive\桌面\研究所\螢幕擷取畫面 2021-10-20 01011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809625"/>
            <a:ext cx="6481683" cy="35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487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3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 altLang="zh-TW"/>
              <a:t>NCHU System &amp; Network Lab</a:t>
            </a:r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b="1" dirty="0"/>
              <a:t>Exercise I (45 pts.)</a:t>
            </a: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838200" y="1048464"/>
            <a:ext cx="8305800" cy="5047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800" b="0" i="1" dirty="0">
                <a:latin typeface="Calibri" panose="020F0502020204030204" pitchFamily="34" charset="0"/>
                <a:cs typeface="Calibri" panose="020F0502020204030204" pitchFamily="34" charset="0"/>
              </a:rPr>
              <a:t>Write two program</a:t>
            </a:r>
          </a:p>
          <a:p>
            <a:pPr>
              <a:spcBef>
                <a:spcPct val="50000"/>
              </a:spcBef>
            </a:pPr>
            <a:r>
              <a:rPr lang="en-US" altLang="zh-TW" sz="2800" b="0" i="1" dirty="0">
                <a:latin typeface="Calibri" panose="020F0502020204030204" pitchFamily="34" charset="0"/>
                <a:cs typeface="Calibri" panose="020F0502020204030204" pitchFamily="34" charset="0"/>
              </a:rPr>
              <a:t>Program A :</a:t>
            </a:r>
            <a:br>
              <a:rPr lang="en-US" altLang="zh-TW" sz="2800" b="0" i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zh-TW" sz="2800" b="0" i="1" dirty="0">
                <a:latin typeface="Calibri" panose="020F0502020204030204" pitchFamily="34" charset="0"/>
                <a:cs typeface="Calibri" panose="020F0502020204030204" pitchFamily="34" charset="0"/>
              </a:rPr>
              <a:t>	create a message queue</a:t>
            </a:r>
            <a:br>
              <a:rPr lang="en-US" altLang="zh-TW" sz="2800" b="0" i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zh-TW" sz="2800" b="0" i="1" dirty="0">
                <a:latin typeface="Calibri" panose="020F0502020204030204" pitchFamily="34" charset="0"/>
                <a:cs typeface="Calibri" panose="020F0502020204030204" pitchFamily="34" charset="0"/>
              </a:rPr>
              <a:t>	user can iteratively type strings</a:t>
            </a:r>
            <a:br>
              <a:rPr lang="en-US" altLang="zh-TW" sz="2800" b="0" i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zh-TW" sz="2800" b="0" i="1" dirty="0">
                <a:latin typeface="Calibri" panose="020F0502020204030204" pitchFamily="34" charset="0"/>
                <a:cs typeface="Calibri" panose="020F0502020204030204" pitchFamily="34" charset="0"/>
              </a:rPr>
              <a:t>	send message to message queue</a:t>
            </a:r>
          </a:p>
          <a:p>
            <a:pPr>
              <a:spcBef>
                <a:spcPct val="50000"/>
              </a:spcBef>
            </a:pPr>
            <a:r>
              <a:rPr lang="en-US" altLang="zh-TW" sz="2800" b="0" i="1" dirty="0">
                <a:latin typeface="Calibri" panose="020F0502020204030204" pitchFamily="34" charset="0"/>
                <a:cs typeface="Calibri" panose="020F0502020204030204" pitchFamily="34" charset="0"/>
              </a:rPr>
              <a:t>Program B :</a:t>
            </a:r>
            <a:br>
              <a:rPr lang="en-US" altLang="zh-TW" sz="2800" b="0" i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zh-TW" sz="2800" b="0" i="1" dirty="0">
                <a:latin typeface="Calibri" panose="020F0502020204030204" pitchFamily="34" charset="0"/>
                <a:cs typeface="Calibri" panose="020F0502020204030204" pitchFamily="34" charset="0"/>
              </a:rPr>
              <a:t>	iteratively receive message from message queue</a:t>
            </a:r>
            <a:br>
              <a:rPr lang="en-US" altLang="zh-TW" sz="2800" b="0" i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zh-TW" sz="2800" b="0" i="1" dirty="0">
                <a:latin typeface="Calibri" panose="020F0502020204030204" pitchFamily="34" charset="0"/>
                <a:cs typeface="Calibri" panose="020F0502020204030204" pitchFamily="34" charset="0"/>
              </a:rPr>
              <a:t>	show the message on the screen		</a:t>
            </a:r>
          </a:p>
          <a:p>
            <a:pPr>
              <a:spcBef>
                <a:spcPct val="50000"/>
              </a:spcBef>
            </a:pPr>
            <a:r>
              <a:rPr lang="en-US" altLang="zh-TW" sz="2800" b="0" i="1" dirty="0">
                <a:latin typeface="Calibri" panose="020F0502020204030204" pitchFamily="34" charset="0"/>
                <a:cs typeface="Calibri" panose="020F0502020204030204" pitchFamily="34" charset="0"/>
              </a:rPr>
              <a:t>When user type “</a:t>
            </a:r>
            <a:r>
              <a:rPr lang="en-US" altLang="zh-TW" sz="2800" b="0" i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exit</a:t>
            </a:r>
            <a:r>
              <a:rPr lang="en-US" altLang="zh-TW" sz="2800" b="0" i="1" dirty="0">
                <a:latin typeface="Calibri" panose="020F0502020204030204" pitchFamily="34" charset="0"/>
                <a:cs typeface="Calibri" panose="020F0502020204030204" pitchFamily="34" charset="0"/>
              </a:rPr>
              <a:t>”, then the two program are both terminated and the message queue is deleted.</a:t>
            </a:r>
          </a:p>
        </p:txBody>
      </p:sp>
      <p:sp>
        <p:nvSpPr>
          <p:cNvPr id="9" name="直角三角形 8"/>
          <p:cNvSpPr/>
          <p:nvPr/>
        </p:nvSpPr>
        <p:spPr bwMode="auto">
          <a:xfrm rot="16200000">
            <a:off x="8610600" y="6324600"/>
            <a:ext cx="533400" cy="533400"/>
          </a:xfrm>
          <a:prstGeom prst="rtTriangle">
            <a:avLst/>
          </a:prstGeom>
          <a:solidFill>
            <a:srgbClr val="FFD69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3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 altLang="zh-TW"/>
              <a:t>NCHU System &amp; Network Lab</a:t>
            </a:r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b="1" dirty="0"/>
              <a:t>Exercise I Result</a:t>
            </a:r>
          </a:p>
        </p:txBody>
      </p:sp>
      <p:sp>
        <p:nvSpPr>
          <p:cNvPr id="9" name="直角三角形 8"/>
          <p:cNvSpPr/>
          <p:nvPr/>
        </p:nvSpPr>
        <p:spPr bwMode="auto">
          <a:xfrm rot="16200000">
            <a:off x="8610600" y="6324600"/>
            <a:ext cx="533400" cy="533400"/>
          </a:xfrm>
          <a:prstGeom prst="rtTriangle">
            <a:avLst/>
          </a:prstGeom>
          <a:solidFill>
            <a:srgbClr val="FFD69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pic>
        <p:nvPicPr>
          <p:cNvPr id="55298" name="Picture 2" descr="C:\Users\eric5\OneDrive\桌面\研究所\螢幕擷取畫面 2021-10-18 13575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209800"/>
            <a:ext cx="5473404" cy="318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9411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3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 altLang="zh-TW"/>
              <a:t>NCHU System &amp; Network Lab</a:t>
            </a:r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b="1" dirty="0"/>
              <a:t>Appendix</a:t>
            </a:r>
          </a:p>
        </p:txBody>
      </p:sp>
      <p:sp>
        <p:nvSpPr>
          <p:cNvPr id="9" name="直角三角形 8"/>
          <p:cNvSpPr/>
          <p:nvPr/>
        </p:nvSpPr>
        <p:spPr bwMode="auto">
          <a:xfrm rot="16200000">
            <a:off x="8610600" y="6324600"/>
            <a:ext cx="533400" cy="533400"/>
          </a:xfrm>
          <a:prstGeom prst="rtTriangle">
            <a:avLst/>
          </a:prstGeom>
          <a:solidFill>
            <a:srgbClr val="FFD69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914400" y="1676400"/>
            <a:ext cx="8077200" cy="3544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i="1" dirty="0">
                <a:latin typeface="Calibri" panose="020F0502020204030204" pitchFamily="34" charset="0"/>
                <a:cs typeface="Calibri" panose="020F0502020204030204" pitchFamily="34" charset="0"/>
              </a:rPr>
              <a:t>You might use these functions:</a:t>
            </a:r>
          </a:p>
          <a:p>
            <a:pPr>
              <a:spcBef>
                <a:spcPct val="50000"/>
              </a:spcBef>
            </a:pPr>
            <a:r>
              <a:rPr lang="en-US" altLang="zh-TW" i="1" dirty="0"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en-US" altLang="zh-TW" i="1" dirty="0" err="1">
                <a:latin typeface="Calibri" panose="020F0502020204030204" pitchFamily="34" charset="0"/>
                <a:cs typeface="Calibri" panose="020F0502020204030204" pitchFamily="34" charset="0"/>
              </a:rPr>
              <a:t>fgets</a:t>
            </a:r>
            <a:r>
              <a:rPr lang="en-US" altLang="zh-TW" i="1" dirty="0">
                <a:latin typeface="Calibri" panose="020F0502020204030204" pitchFamily="34" charset="0"/>
                <a:cs typeface="Calibri" panose="020F0502020204030204" pitchFamily="34" charset="0"/>
              </a:rPr>
              <a:t>(char *</a:t>
            </a:r>
            <a:r>
              <a:rPr lang="en-US" altLang="zh-TW" b="0" i="1" dirty="0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altLang="zh-TW" i="1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zh-TW" i="1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US" altLang="zh-TW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b="0" i="1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altLang="zh-TW" i="1" dirty="0">
                <a:latin typeface="Calibri" panose="020F0502020204030204" pitchFamily="34" charset="0"/>
                <a:cs typeface="Calibri" panose="020F0502020204030204" pitchFamily="34" charset="0"/>
              </a:rPr>
              <a:t>, FILE *</a:t>
            </a:r>
            <a:r>
              <a:rPr lang="en-US" altLang="zh-TW" b="0" i="1" dirty="0">
                <a:latin typeface="Calibri" panose="020F0502020204030204" pitchFamily="34" charset="0"/>
                <a:cs typeface="Calibri" panose="020F0502020204030204" pitchFamily="34" charset="0"/>
              </a:rPr>
              <a:t>stream</a:t>
            </a:r>
            <a:r>
              <a:rPr lang="en-US" altLang="zh-TW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lvl="1"/>
            <a:r>
              <a:rPr lang="en-US" altLang="zh-TW" b="0" dirty="0">
                <a:latin typeface="Calibri" panose="020F0502020204030204" pitchFamily="34" charset="0"/>
                <a:cs typeface="Calibri" panose="020F0502020204030204" pitchFamily="34" charset="0"/>
              </a:rPr>
              <a:t>Get string from </a:t>
            </a:r>
            <a:r>
              <a:rPr lang="en-US" altLang="zh-TW" b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*stream</a:t>
            </a:r>
            <a:r>
              <a:rPr lang="en-US" altLang="zh-TW" b="0" dirty="0">
                <a:latin typeface="Calibri" panose="020F0502020204030204" pitchFamily="34" charset="0"/>
                <a:cs typeface="Calibri" panose="020F0502020204030204" pitchFamily="34" charset="0"/>
              </a:rPr>
              <a:t> to </a:t>
            </a:r>
            <a:r>
              <a:rPr lang="en-US" altLang="zh-TW" b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*s</a:t>
            </a:r>
            <a:r>
              <a:rPr lang="en-US" altLang="zh-TW" b="0" dirty="0">
                <a:latin typeface="Calibri" panose="020F0502020204030204" pitchFamily="34" charset="0"/>
                <a:cs typeface="Calibri" panose="020F0502020204030204" pitchFamily="34" charset="0"/>
              </a:rPr>
              <a:t> with length </a:t>
            </a:r>
            <a:r>
              <a:rPr lang="en-US" altLang="zh-TW" b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altLang="zh-TW" b="0" dirty="0">
                <a:latin typeface="Calibri" panose="020F0502020204030204" pitchFamily="34" charset="0"/>
                <a:cs typeface="Calibri" panose="020F0502020204030204" pitchFamily="34" charset="0"/>
              </a:rPr>
              <a:t>. Use </a:t>
            </a:r>
            <a:r>
              <a:rPr lang="en-US" altLang="zh-TW" b="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stdin</a:t>
            </a:r>
            <a:r>
              <a:rPr lang="en-US" altLang="zh-TW" b="0" dirty="0">
                <a:latin typeface="Calibri" panose="020F0502020204030204" pitchFamily="34" charset="0"/>
                <a:cs typeface="Calibri" panose="020F0502020204030204" pitchFamily="34" charset="0"/>
              </a:rPr>
              <a:t> in </a:t>
            </a:r>
            <a:r>
              <a:rPr lang="en-US" altLang="zh-TW" b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*stream</a:t>
            </a:r>
            <a:r>
              <a:rPr lang="en-US" altLang="zh-TW" b="0" dirty="0">
                <a:latin typeface="Calibri" panose="020F0502020204030204" pitchFamily="34" charset="0"/>
                <a:cs typeface="Calibri" panose="020F0502020204030204" pitchFamily="34" charset="0"/>
              </a:rPr>
              <a:t> filed to get input from keyboard.</a:t>
            </a:r>
          </a:p>
          <a:p>
            <a:pPr>
              <a:spcBef>
                <a:spcPts val="500"/>
              </a:spcBef>
            </a:pPr>
            <a:r>
              <a:rPr lang="en-US" altLang="zh-TW" b="0" dirty="0">
                <a:latin typeface="Calibri" panose="020F0502020204030204" pitchFamily="34" charset="0"/>
                <a:cs typeface="Calibri" panose="020F0502020204030204" pitchFamily="34" charset="0"/>
              </a:rPr>
              <a:t>Ex: </a:t>
            </a:r>
            <a:r>
              <a:rPr lang="en-US" altLang="zh-TW" b="0" dirty="0" err="1">
                <a:latin typeface="Calibri" panose="020F0502020204030204" pitchFamily="34" charset="0"/>
                <a:cs typeface="Calibri" panose="020F0502020204030204" pitchFamily="34" charset="0"/>
              </a:rPr>
              <a:t>fgets</a:t>
            </a:r>
            <a:r>
              <a:rPr lang="en-US" altLang="zh-TW" b="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altLang="zh-TW" b="0" dirty="0" err="1">
                <a:latin typeface="Calibri" panose="020F0502020204030204" pitchFamily="34" charset="0"/>
                <a:cs typeface="Calibri" panose="020F0502020204030204" pitchFamily="34" charset="0"/>
              </a:rPr>
              <a:t>buf</a:t>
            </a:r>
            <a:r>
              <a:rPr lang="en-US" altLang="zh-TW" b="0" dirty="0">
                <a:latin typeface="Calibri" panose="020F0502020204030204" pitchFamily="34" charset="0"/>
                <a:cs typeface="Calibri" panose="020F0502020204030204" pitchFamily="34" charset="0"/>
              </a:rPr>
              <a:t>, BUFSIZ, </a:t>
            </a:r>
            <a:r>
              <a:rPr lang="en-US" altLang="zh-TW" b="0" dirty="0" err="1">
                <a:latin typeface="Calibri" panose="020F0502020204030204" pitchFamily="34" charset="0"/>
                <a:cs typeface="Calibri" panose="020F0502020204030204" pitchFamily="34" charset="0"/>
              </a:rPr>
              <a:t>stdin</a:t>
            </a:r>
            <a:r>
              <a:rPr lang="en-US" altLang="zh-TW" b="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n-US" altLang="zh-TW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ct val="50000"/>
              </a:spcBef>
            </a:pPr>
            <a:r>
              <a:rPr lang="en-US" altLang="zh-TW" i="1" dirty="0"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en-US" altLang="zh-TW" i="1" dirty="0" err="1">
                <a:latin typeface="Calibri" panose="020F0502020204030204" pitchFamily="34" charset="0"/>
                <a:cs typeface="Calibri" panose="020F0502020204030204" pitchFamily="34" charset="0"/>
              </a:rPr>
              <a:t>strncmp</a:t>
            </a:r>
            <a:r>
              <a:rPr lang="en-US" altLang="zh-TW" i="1" dirty="0">
                <a:latin typeface="Calibri" panose="020F0502020204030204" pitchFamily="34" charset="0"/>
                <a:cs typeface="Calibri" panose="020F0502020204030204" pitchFamily="34" charset="0"/>
              </a:rPr>
              <a:t>(string </a:t>
            </a:r>
            <a:r>
              <a:rPr lang="en-US" altLang="zh-TW" b="0" i="1" dirty="0">
                <a:latin typeface="Calibri" panose="020F0502020204030204" pitchFamily="34" charset="0"/>
                <a:cs typeface="Calibri" panose="020F0502020204030204" pitchFamily="34" charset="0"/>
              </a:rPr>
              <a:t>str1</a:t>
            </a:r>
            <a:r>
              <a:rPr lang="en-US" altLang="zh-TW" i="1" dirty="0">
                <a:latin typeface="Calibri" panose="020F0502020204030204" pitchFamily="34" charset="0"/>
                <a:cs typeface="Calibri" panose="020F0502020204030204" pitchFamily="34" charset="0"/>
              </a:rPr>
              <a:t>, string </a:t>
            </a:r>
            <a:r>
              <a:rPr lang="en-US" altLang="zh-TW" b="0" i="1" dirty="0">
                <a:latin typeface="Calibri" panose="020F0502020204030204" pitchFamily="34" charset="0"/>
                <a:cs typeface="Calibri" panose="020F0502020204030204" pitchFamily="34" charset="0"/>
              </a:rPr>
              <a:t>str2</a:t>
            </a:r>
            <a:r>
              <a:rPr lang="en-US" altLang="zh-TW" i="1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zh-TW" i="1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US" altLang="zh-TW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b="0" i="1" dirty="0" err="1">
                <a:latin typeface="Calibri" panose="020F0502020204030204" pitchFamily="34" charset="0"/>
                <a:cs typeface="Calibri" panose="020F0502020204030204" pitchFamily="34" charset="0"/>
              </a:rPr>
              <a:t>len</a:t>
            </a:r>
            <a:r>
              <a:rPr lang="en-US" altLang="zh-TW" i="1" dirty="0">
                <a:latin typeface="Calibri" panose="020F0502020204030204" pitchFamily="34" charset="0"/>
                <a:cs typeface="Calibri" panose="020F0502020204030204" pitchFamily="34" charset="0"/>
              </a:rPr>
              <a:t>)	</a:t>
            </a:r>
          </a:p>
          <a:p>
            <a:pPr lvl="1"/>
            <a:r>
              <a:rPr lang="en-US" altLang="zh-TW" b="0" dirty="0">
                <a:latin typeface="Calibri" panose="020F0502020204030204" pitchFamily="34" charset="0"/>
                <a:cs typeface="Calibri" panose="020F0502020204030204" pitchFamily="34" charset="0"/>
              </a:rPr>
              <a:t>Compare </a:t>
            </a:r>
            <a:r>
              <a:rPr lang="en-US" altLang="zh-TW" b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str1</a:t>
            </a:r>
            <a:r>
              <a:rPr lang="en-US" altLang="zh-TW" b="0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altLang="zh-TW" b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str2</a:t>
            </a:r>
            <a:r>
              <a:rPr lang="en-US" altLang="zh-TW" b="0" dirty="0">
                <a:latin typeface="Calibri" panose="020F0502020204030204" pitchFamily="34" charset="0"/>
                <a:cs typeface="Calibri" panose="020F0502020204030204" pitchFamily="34" charset="0"/>
              </a:rPr>
              <a:t> with length </a:t>
            </a:r>
            <a:r>
              <a:rPr lang="en-US" altLang="zh-TW" b="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len</a:t>
            </a:r>
            <a:r>
              <a:rPr lang="en-US" altLang="zh-TW" b="0" dirty="0">
                <a:latin typeface="Calibri" panose="020F0502020204030204" pitchFamily="34" charset="0"/>
                <a:cs typeface="Calibri" panose="020F0502020204030204" pitchFamily="34" charset="0"/>
              </a:rPr>
              <a:t>. Return 0 if equal.</a:t>
            </a:r>
          </a:p>
          <a:p>
            <a:pPr>
              <a:spcBef>
                <a:spcPts val="500"/>
              </a:spcBef>
            </a:pPr>
            <a:r>
              <a:rPr lang="en-US" altLang="zh-TW" b="0" dirty="0">
                <a:latin typeface="Calibri" panose="020F0502020204030204" pitchFamily="34" charset="0"/>
                <a:cs typeface="Calibri" panose="020F0502020204030204" pitchFamily="34" charset="0"/>
              </a:rPr>
              <a:t>Ex: </a:t>
            </a:r>
            <a:r>
              <a:rPr lang="en-US" altLang="zh-TW" b="0" dirty="0" err="1">
                <a:latin typeface="Calibri" panose="020F0502020204030204" pitchFamily="34" charset="0"/>
                <a:cs typeface="Calibri" panose="020F0502020204030204" pitchFamily="34" charset="0"/>
              </a:rPr>
              <a:t>strncmp</a:t>
            </a:r>
            <a:r>
              <a:rPr lang="en-US" altLang="zh-TW" b="0" dirty="0">
                <a:latin typeface="Calibri" panose="020F0502020204030204" pitchFamily="34" charset="0"/>
                <a:cs typeface="Calibri" panose="020F0502020204030204" pitchFamily="34" charset="0"/>
              </a:rPr>
              <a:t>(message, “hello”, 5</a:t>
            </a:r>
            <a:r>
              <a:rPr lang="en-US" altLang="zh-TW" b="0" dirty="0" smtClean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69633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Outline</a:t>
            </a:r>
            <a:endParaRPr lang="zh-TW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/>
              <a:t>Message Queue</a:t>
            </a:r>
          </a:p>
          <a:p>
            <a:pPr lvl="1"/>
            <a:r>
              <a:rPr lang="en-US" altLang="zh-TW" dirty="0"/>
              <a:t>Overview</a:t>
            </a:r>
          </a:p>
          <a:p>
            <a:pPr lvl="1"/>
            <a:r>
              <a:rPr lang="en-US" altLang="zh-TW" dirty="0"/>
              <a:t>API</a:t>
            </a:r>
          </a:p>
          <a:p>
            <a:pPr lvl="1"/>
            <a:r>
              <a:rPr lang="en-US" altLang="zh-TW" dirty="0"/>
              <a:t>Exercises I</a:t>
            </a:r>
          </a:p>
          <a:p>
            <a:r>
              <a:rPr lang="en-US" altLang="zh-TW" b="1" dirty="0">
                <a:solidFill>
                  <a:srgbClr val="FF0000"/>
                </a:solidFill>
              </a:rPr>
              <a:t>Shared Memory</a:t>
            </a:r>
          </a:p>
          <a:p>
            <a:pPr lvl="1"/>
            <a:r>
              <a:rPr lang="en-US" altLang="zh-TW" dirty="0"/>
              <a:t>Overview</a:t>
            </a:r>
          </a:p>
          <a:p>
            <a:pPr lvl="1"/>
            <a:r>
              <a:rPr lang="en-US" altLang="zh-TW" dirty="0"/>
              <a:t>API</a:t>
            </a:r>
          </a:p>
          <a:p>
            <a:pPr lvl="1"/>
            <a:r>
              <a:rPr lang="en-US" altLang="zh-TW" dirty="0"/>
              <a:t>Exercises II</a:t>
            </a:r>
          </a:p>
          <a:p>
            <a:pPr lvl="1"/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NCHU System &amp; Network Lab</a:t>
            </a:r>
          </a:p>
        </p:txBody>
      </p:sp>
    </p:spTree>
    <p:extLst>
      <p:ext uri="{BB962C8B-B14F-4D97-AF65-F5344CB8AC3E}">
        <p14:creationId xmlns:p14="http://schemas.microsoft.com/office/powerpoint/2010/main" val="4243983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Outline</a:t>
            </a:r>
            <a:endParaRPr lang="zh-TW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>
                <a:solidFill>
                  <a:srgbClr val="FF0000"/>
                </a:solidFill>
              </a:rPr>
              <a:t>Message Queue</a:t>
            </a:r>
          </a:p>
          <a:p>
            <a:pPr lvl="1"/>
            <a:r>
              <a:rPr lang="en-US" altLang="zh-TW" dirty="0"/>
              <a:t>Overview</a:t>
            </a:r>
          </a:p>
          <a:p>
            <a:pPr lvl="1"/>
            <a:r>
              <a:rPr lang="en-US" altLang="zh-TW" dirty="0"/>
              <a:t>API</a:t>
            </a:r>
          </a:p>
          <a:p>
            <a:pPr lvl="1"/>
            <a:r>
              <a:rPr lang="en-US" altLang="zh-TW" dirty="0"/>
              <a:t>Exercises I</a:t>
            </a:r>
          </a:p>
          <a:p>
            <a:r>
              <a:rPr lang="en-US" altLang="zh-TW" b="1" dirty="0"/>
              <a:t>Shared Memory</a:t>
            </a:r>
          </a:p>
          <a:p>
            <a:pPr lvl="1"/>
            <a:r>
              <a:rPr lang="en-US" altLang="zh-TW" dirty="0"/>
              <a:t>Overview</a:t>
            </a:r>
          </a:p>
          <a:p>
            <a:pPr lvl="1"/>
            <a:r>
              <a:rPr lang="en-US" altLang="zh-TW" dirty="0"/>
              <a:t>API</a:t>
            </a:r>
          </a:p>
          <a:p>
            <a:pPr lvl="1"/>
            <a:r>
              <a:rPr lang="en-US" altLang="zh-TW" dirty="0"/>
              <a:t>Exercises II</a:t>
            </a:r>
          </a:p>
          <a:p>
            <a:pPr lvl="1"/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NCHU System &amp; Network Lab</a:t>
            </a:r>
          </a:p>
        </p:txBody>
      </p:sp>
    </p:spTree>
    <p:extLst>
      <p:ext uri="{BB962C8B-B14F-4D97-AF65-F5344CB8AC3E}">
        <p14:creationId xmlns:p14="http://schemas.microsoft.com/office/powerpoint/2010/main" val="2304344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頁尾版面配置區 3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 altLang="zh-TW"/>
              <a:t>NCHU System &amp; Network Lab</a:t>
            </a:r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b="1" dirty="0"/>
              <a:t>POSIX Shared Memory</a:t>
            </a:r>
          </a:p>
        </p:txBody>
      </p:sp>
      <p:sp>
        <p:nvSpPr>
          <p:cNvPr id="2662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85800" y="1570038"/>
            <a:ext cx="8229600" cy="4525962"/>
          </a:xfrm>
        </p:spPr>
        <p:txBody>
          <a:bodyPr/>
          <a:lstStyle/>
          <a:p>
            <a:pPr>
              <a:defRPr/>
            </a:pPr>
            <a:r>
              <a:rPr lang="en-US" altLang="zh-TW" sz="2800" dirty="0">
                <a:latin typeface="Calibri" panose="020F0502020204030204" pitchFamily="34" charset="0"/>
                <a:cs typeface="Calibri" panose="020F0502020204030204" pitchFamily="34" charset="0"/>
              </a:rPr>
              <a:t>Two techniques that allow unrelated</a:t>
            </a:r>
          </a:p>
          <a:p>
            <a:pPr marL="0" indent="0">
              <a:buFontTx/>
              <a:buNone/>
              <a:defRPr/>
            </a:pPr>
            <a:r>
              <a:rPr lang="en-US" altLang="zh-TW" sz="2800" dirty="0">
                <a:latin typeface="Calibri" panose="020F0502020204030204" pitchFamily="34" charset="0"/>
                <a:cs typeface="Calibri" panose="020F0502020204030204" pitchFamily="34" charset="0"/>
              </a:rPr>
              <a:t>    processes to share memory regions for IPCs</a:t>
            </a:r>
          </a:p>
          <a:p>
            <a:pPr lvl="1">
              <a:defRPr/>
            </a:pP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shared memory‐mapped file</a:t>
            </a:r>
          </a:p>
          <a:p>
            <a:pPr lvl="2">
              <a:defRPr/>
            </a:pPr>
            <a:r>
              <a:rPr lang="en-US" altLang="zh-TW" sz="2800" dirty="0">
                <a:latin typeface="Calibri" panose="020F0502020204030204" pitchFamily="34" charset="0"/>
                <a:cs typeface="Calibri" panose="020F0502020204030204" pitchFamily="34" charset="0"/>
              </a:rPr>
              <a:t>Need to explicitly create a file</a:t>
            </a:r>
          </a:p>
          <a:p>
            <a:pPr lvl="1">
              <a:defRPr/>
            </a:pP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b="1" dirty="0">
                <a:latin typeface="Calibri" panose="020F0502020204030204" pitchFamily="34" charset="0"/>
                <a:cs typeface="Calibri" panose="020F0502020204030204" pitchFamily="34" charset="0"/>
              </a:rPr>
              <a:t>Shared memory</a:t>
            </a:r>
          </a:p>
          <a:p>
            <a:pPr lvl="2">
              <a:defRPr/>
            </a:pPr>
            <a:r>
              <a:rPr lang="en-US" altLang="zh-TW" sz="2800" dirty="0">
                <a:latin typeface="Calibri" panose="020F0502020204030204" pitchFamily="34" charset="0"/>
                <a:cs typeface="Calibri" panose="020F0502020204030204" pitchFamily="34" charset="0"/>
              </a:rPr>
              <a:t>Without needing to create a corresponding mapped file</a:t>
            </a:r>
            <a:endParaRPr lang="en-US" altLang="zh-TW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9635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頁尾版面配置區 3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 altLang="zh-TW"/>
              <a:t>NCHU System &amp; Network Lab</a:t>
            </a:r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b="1" dirty="0"/>
              <a:t>POSIX Shared Memory(cont.)</a:t>
            </a:r>
          </a:p>
        </p:txBody>
      </p:sp>
      <p:pic>
        <p:nvPicPr>
          <p:cNvPr id="26628" name="圖片 2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33600" y="685800"/>
            <a:ext cx="4572000" cy="578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6629" name="直線單箭頭接點 4"/>
          <p:cNvCxnSpPr>
            <a:cxnSpLocks noChangeShapeType="1"/>
          </p:cNvCxnSpPr>
          <p:nvPr/>
        </p:nvCxnSpPr>
        <p:spPr bwMode="auto">
          <a:xfrm>
            <a:off x="3581400" y="2133600"/>
            <a:ext cx="1447800" cy="12192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</p:spPr>
      </p:cxnSp>
      <p:cxnSp>
        <p:nvCxnSpPr>
          <p:cNvPr id="26630" name="直線單箭頭接點 16"/>
          <p:cNvCxnSpPr>
            <a:cxnSpLocks noChangeShapeType="1"/>
          </p:cNvCxnSpPr>
          <p:nvPr/>
        </p:nvCxnSpPr>
        <p:spPr bwMode="auto">
          <a:xfrm>
            <a:off x="3581400" y="2819400"/>
            <a:ext cx="1447800" cy="13716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</p:spPr>
      </p:cxnSp>
      <p:cxnSp>
        <p:nvCxnSpPr>
          <p:cNvPr id="26631" name="直線單箭頭接點 7"/>
          <p:cNvCxnSpPr>
            <a:cxnSpLocks noChangeShapeType="1"/>
          </p:cNvCxnSpPr>
          <p:nvPr/>
        </p:nvCxnSpPr>
        <p:spPr bwMode="auto">
          <a:xfrm flipV="1">
            <a:off x="3581400" y="3352800"/>
            <a:ext cx="1447800" cy="16764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</p:spPr>
      </p:cxnSp>
      <p:cxnSp>
        <p:nvCxnSpPr>
          <p:cNvPr id="26632" name="直線單箭頭接點 20"/>
          <p:cNvCxnSpPr>
            <a:cxnSpLocks noChangeShapeType="1"/>
          </p:cNvCxnSpPr>
          <p:nvPr/>
        </p:nvCxnSpPr>
        <p:spPr bwMode="auto">
          <a:xfrm flipV="1">
            <a:off x="3581400" y="4191000"/>
            <a:ext cx="1447800" cy="15240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290763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頁尾版面配置區 3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 altLang="zh-TW"/>
              <a:t>NCHU System &amp; Network Lab</a:t>
            </a:r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altLang="zh-TW" sz="2400" b="1" dirty="0"/>
              <a:t>Locations of Shared Memory, Memory Mappings, and</a:t>
            </a:r>
            <a:br>
              <a:rPr lang="en-US" altLang="zh-TW" sz="2400" b="1" dirty="0"/>
            </a:br>
            <a:r>
              <a:rPr lang="en-US" altLang="zh-TW" sz="2400" b="1" dirty="0"/>
              <a:t>Shared Libraries (x86‐32)</a:t>
            </a:r>
          </a:p>
        </p:txBody>
      </p:sp>
      <p:pic>
        <p:nvPicPr>
          <p:cNvPr id="27652" name="圖片 1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5000" y="1196975"/>
            <a:ext cx="5486400" cy="528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70936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b="1" dirty="0"/>
              <a:t>POSIX Shared Memory(cont.)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TW" b="1" dirty="0">
                <a:latin typeface="Calibri" panose="020F0502020204030204" pitchFamily="34" charset="0"/>
                <a:cs typeface="Calibri" panose="020F0502020204030204" pitchFamily="34" charset="0"/>
              </a:rPr>
              <a:t>To use a POSIX shared memory object</a:t>
            </a:r>
          </a:p>
          <a:p>
            <a:pPr lvl="1">
              <a:defRPr/>
            </a:pP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Use the </a:t>
            </a:r>
            <a:r>
              <a:rPr lang="en-US" altLang="zh-TW" b="1" i="1" dirty="0" err="1">
                <a:latin typeface="Calibri" panose="020F0502020204030204" pitchFamily="34" charset="0"/>
                <a:cs typeface="Calibri" panose="020F0502020204030204" pitchFamily="34" charset="0"/>
              </a:rPr>
              <a:t>shm_open</a:t>
            </a:r>
            <a:r>
              <a:rPr lang="en-US" altLang="zh-TW" b="1" i="1" dirty="0">
                <a:latin typeface="Calibri" panose="020F0502020204030204" pitchFamily="34" charset="0"/>
                <a:cs typeface="Calibri" panose="020F0502020204030204" pitchFamily="34" charset="0"/>
              </a:rPr>
              <a:t>() </a:t>
            </a: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function to open or create an object with a specified name</a:t>
            </a:r>
          </a:p>
          <a:p>
            <a:pPr lvl="2">
              <a:defRPr/>
            </a:pP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Return a </a:t>
            </a:r>
            <a:r>
              <a:rPr lang="en-US" altLang="zh-TW" i="1" dirty="0">
                <a:latin typeface="Calibri" panose="020F0502020204030204" pitchFamily="34" charset="0"/>
                <a:cs typeface="Calibri" panose="020F0502020204030204" pitchFamily="34" charset="0"/>
              </a:rPr>
              <a:t>file descriptor </a:t>
            </a: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referring to the object</a:t>
            </a:r>
          </a:p>
          <a:p>
            <a:pPr lvl="2">
              <a:defRPr/>
            </a:pP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Analogous to the </a:t>
            </a:r>
            <a:r>
              <a:rPr lang="en-US" altLang="zh-TW" i="1" dirty="0">
                <a:latin typeface="Calibri" panose="020F0502020204030204" pitchFamily="34" charset="0"/>
                <a:cs typeface="Calibri" panose="020F0502020204030204" pitchFamily="34" charset="0"/>
              </a:rPr>
              <a:t>open() </a:t>
            </a: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system call</a:t>
            </a:r>
          </a:p>
          <a:p>
            <a:pPr lvl="1">
              <a:defRPr/>
            </a:pP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Pass the file descriptor in a call to </a:t>
            </a:r>
            <a:r>
              <a:rPr lang="en-US" altLang="zh-TW" b="1" i="1" dirty="0" err="1">
                <a:latin typeface="Calibri" panose="020F0502020204030204" pitchFamily="34" charset="0"/>
                <a:cs typeface="Calibri" panose="020F0502020204030204" pitchFamily="34" charset="0"/>
              </a:rPr>
              <a:t>mmap</a:t>
            </a:r>
            <a:r>
              <a:rPr lang="en-US" altLang="zh-TW" b="1" i="1" dirty="0">
                <a:latin typeface="Calibri" panose="020F0502020204030204" pitchFamily="34" charset="0"/>
                <a:cs typeface="Calibri" panose="020F0502020204030204" pitchFamily="34" charset="0"/>
              </a:rPr>
              <a:t>()</a:t>
            </a:r>
          </a:p>
          <a:p>
            <a:pPr lvl="2">
              <a:defRPr/>
            </a:pP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Specifies </a:t>
            </a:r>
            <a:r>
              <a:rPr lang="en-US" altLang="zh-TW" i="1" dirty="0">
                <a:latin typeface="Calibri" panose="020F0502020204030204" pitchFamily="34" charset="0"/>
                <a:cs typeface="Calibri" panose="020F0502020204030204" pitchFamily="34" charset="0"/>
              </a:rPr>
              <a:t>MAP_SHARED </a:t>
            </a: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in the flags argument</a:t>
            </a:r>
            <a:endParaRPr lang="en-US" altLang="zh-TW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defRPr/>
            </a:pPr>
            <a:endParaRPr lang="zh-TW" alt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 altLang="zh-TW"/>
              <a:t>NCHU System &amp; Network Lab</a:t>
            </a:r>
          </a:p>
        </p:txBody>
      </p:sp>
    </p:spTree>
    <p:extLst>
      <p:ext uri="{BB962C8B-B14F-4D97-AF65-F5344CB8AC3E}">
        <p14:creationId xmlns:p14="http://schemas.microsoft.com/office/powerpoint/2010/main" val="2154614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b="1" dirty="0"/>
              <a:t>POSIX Shared Memory(cont.)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Linux create a </a:t>
            </a:r>
            <a:r>
              <a:rPr lang="en-US" altLang="zh-TW" i="1" dirty="0">
                <a:latin typeface="Calibri" panose="020F0502020204030204" pitchFamily="34" charset="0"/>
                <a:cs typeface="Calibri" panose="020F0502020204030204" pitchFamily="34" charset="0"/>
              </a:rPr>
              <a:t>pseudo‐file</a:t>
            </a: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 for shared memory</a:t>
            </a:r>
          </a:p>
          <a:p>
            <a:pPr marL="0" indent="0">
              <a:buFontTx/>
              <a:buNone/>
              <a:defRPr/>
            </a:pP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    objects in a special location /</a:t>
            </a:r>
            <a:r>
              <a:rPr lang="en-US" altLang="zh-TW" i="1" dirty="0" err="1">
                <a:latin typeface="Calibri" panose="020F0502020204030204" pitchFamily="34" charset="0"/>
                <a:cs typeface="Calibri" panose="020F0502020204030204" pitchFamily="34" charset="0"/>
              </a:rPr>
              <a:t>dev</a:t>
            </a:r>
            <a:r>
              <a:rPr lang="en-US" altLang="zh-TW" i="1" dirty="0"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en-US" altLang="zh-TW" i="1" dirty="0" err="1">
                <a:latin typeface="Calibri" panose="020F0502020204030204" pitchFamily="34" charset="0"/>
                <a:cs typeface="Calibri" panose="020F0502020204030204" pitchFamily="34" charset="0"/>
              </a:rPr>
              <a:t>shm</a:t>
            </a:r>
            <a:endParaRPr lang="en-US" altLang="zh-TW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defRPr/>
            </a:pPr>
            <a:endParaRPr lang="en-US" altLang="zh-TW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defRPr/>
            </a:pP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The shared memory has kernel persistence</a:t>
            </a:r>
          </a:p>
          <a:p>
            <a:pPr lvl="1">
              <a:defRPr/>
            </a:pP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The objects will persist even if no process currently has them open</a:t>
            </a:r>
          </a:p>
          <a:p>
            <a:pPr lvl="2">
              <a:defRPr/>
            </a:pP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Until the system is shut down or calling </a:t>
            </a:r>
            <a:r>
              <a:rPr lang="en-US" altLang="zh-TW" i="1" dirty="0">
                <a:latin typeface="Calibri" panose="020F0502020204030204" pitchFamily="34" charset="0"/>
                <a:cs typeface="Calibri" panose="020F0502020204030204" pitchFamily="34" charset="0"/>
              </a:rPr>
              <a:t>unlink()</a:t>
            </a:r>
            <a:endParaRPr lang="zh-TW" altLang="en-US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 altLang="zh-TW"/>
              <a:t>NCHU System &amp; Network Lab</a:t>
            </a:r>
          </a:p>
        </p:txBody>
      </p:sp>
    </p:spTree>
    <p:extLst>
      <p:ext uri="{BB962C8B-B14F-4D97-AF65-F5344CB8AC3E}">
        <p14:creationId xmlns:p14="http://schemas.microsoft.com/office/powerpoint/2010/main" val="3127520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b="1" dirty="0"/>
              <a:t>POSIX Shared Memory(cont.)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Similar to the memory‐mapped files</a:t>
            </a:r>
          </a:p>
          <a:p>
            <a:pPr lvl="1">
              <a:defRPr/>
            </a:pP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Use a </a:t>
            </a:r>
            <a:r>
              <a:rPr lang="en-US" altLang="zh-TW" b="1" dirty="0">
                <a:latin typeface="Calibri" panose="020F0502020204030204" pitchFamily="34" charset="0"/>
                <a:cs typeface="Calibri" panose="020F0502020204030204" pitchFamily="34" charset="0"/>
              </a:rPr>
              <a:t>semaphore</a:t>
            </a: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 (or other synchronization primitive) to synchronize their accesses, if two or more processes access a memory‐mapped file simultaneously</a:t>
            </a:r>
          </a:p>
          <a:p>
            <a:pPr lvl="1">
              <a:defRPr/>
            </a:pP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Introduced later in Lab 12</a:t>
            </a:r>
            <a:endParaRPr lang="zh-TW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 altLang="zh-TW"/>
              <a:t>NCHU System &amp; Network Lab</a:t>
            </a:r>
          </a:p>
        </p:txBody>
      </p:sp>
    </p:spTree>
    <p:extLst>
      <p:ext uri="{BB962C8B-B14F-4D97-AF65-F5344CB8AC3E}">
        <p14:creationId xmlns:p14="http://schemas.microsoft.com/office/powerpoint/2010/main" val="167191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b="1" dirty="0"/>
              <a:t>POSIX API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 altLang="zh-TW"/>
              <a:t>NCHU System &amp; Network Lab</a:t>
            </a:r>
          </a:p>
        </p:txBody>
      </p:sp>
      <p:graphicFrame>
        <p:nvGraphicFramePr>
          <p:cNvPr id="6" name="內容版面配置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82322659"/>
              </p:ext>
            </p:extLst>
          </p:nvPr>
        </p:nvGraphicFramePr>
        <p:xfrm>
          <a:off x="457200" y="1600200"/>
          <a:ext cx="8229600" cy="4648197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819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4102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166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Function</a:t>
                      </a:r>
                      <a:endParaRPr lang="zh-TW" alt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Description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5530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zh-TW" sz="2800" b="1" i="1" kern="12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  <a:cs typeface="Calibri" panose="020F0502020204030204" pitchFamily="34" charset="0"/>
                        </a:rPr>
                        <a:t>shm_open</a:t>
                      </a:r>
                      <a:r>
                        <a:rPr kumimoji="1" lang="en-US" altLang="zh-TW" sz="2800" b="1" i="1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  <a:cs typeface="Calibri" panose="020F0502020204030204" pitchFamily="34" charset="0"/>
                        </a:rPr>
                        <a:t>() </a:t>
                      </a:r>
                      <a:endParaRPr kumimoji="1" lang="zh-TW" altLang="en-US" sz="2800" b="1" i="1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新細明體" charset="-12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Creates and opens a new shared memory</a:t>
                      </a:r>
                      <a:r>
                        <a:rPr lang="en-US" altLang="zh-TW" sz="2400" baseline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TW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object or opens</a:t>
                      </a:r>
                      <a:r>
                        <a:rPr lang="en-US" altLang="zh-TW" sz="2400" baseline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TW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an existing object.</a:t>
                      </a:r>
                      <a:endParaRPr lang="zh-TW" altLang="en-US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5530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zh-TW" sz="2800" b="1" i="1" kern="12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  <a:cs typeface="Calibri" panose="020F0502020204030204" pitchFamily="34" charset="0"/>
                        </a:rPr>
                        <a:t>ftruncate</a:t>
                      </a:r>
                      <a:r>
                        <a:rPr kumimoji="1" lang="en-US" altLang="zh-TW" sz="2800" b="1" i="1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  <a:cs typeface="Calibri" panose="020F0502020204030204" pitchFamily="34" charset="0"/>
                        </a:rPr>
                        <a:t>()</a:t>
                      </a:r>
                      <a:endParaRPr kumimoji="1" lang="zh-TW" altLang="en-US" sz="2800" b="1" i="1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新細明體" charset="-12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Set the size of a file to the value specified</a:t>
                      </a:r>
                    </a:p>
                    <a:p>
                      <a:pPr algn="l"/>
                      <a:r>
                        <a:rPr lang="en-US" altLang="zh-TW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by length.</a:t>
                      </a:r>
                      <a:endParaRPr lang="zh-TW" altLang="en-US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85530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zh-TW" sz="2800" b="1" i="1" kern="12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  <a:cs typeface="Calibri" panose="020F0502020204030204" pitchFamily="34" charset="0"/>
                        </a:rPr>
                        <a:t>mmap</a:t>
                      </a:r>
                      <a:r>
                        <a:rPr kumimoji="1" lang="en-US" altLang="zh-TW" sz="2800" b="1" i="1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  <a:cs typeface="Calibri" panose="020F0502020204030204" pitchFamily="34" charset="0"/>
                        </a:rPr>
                        <a:t>()</a:t>
                      </a:r>
                      <a:endParaRPr kumimoji="1" lang="zh-TW" altLang="en-US" sz="2800" b="1" i="1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新細明體" charset="-12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Creates a new mapping in the calling process’s virtual</a:t>
                      </a:r>
                      <a:r>
                        <a:rPr lang="en-US" altLang="zh-TW" sz="2400" baseline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TW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address space.</a:t>
                      </a:r>
                      <a:endParaRPr lang="zh-TW" altLang="en-US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85530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zh-TW" sz="2800" b="1" i="1" kern="12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  <a:cs typeface="Calibri" panose="020F0502020204030204" pitchFamily="34" charset="0"/>
                        </a:rPr>
                        <a:t>munmap</a:t>
                      </a:r>
                      <a:r>
                        <a:rPr kumimoji="1" lang="en-US" altLang="zh-TW" sz="2800" b="1" i="1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  <a:cs typeface="Calibri" panose="020F0502020204030204" pitchFamily="34" charset="0"/>
                        </a:rPr>
                        <a:t>()</a:t>
                      </a:r>
                      <a:endParaRPr kumimoji="1" lang="zh-TW" altLang="en-US" sz="2800" b="1" i="1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新細明體" charset="-12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Removing a mapping from the calling process’s virtual address space.</a:t>
                      </a:r>
                      <a:endParaRPr lang="zh-TW" altLang="en-US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85530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zh-TW" sz="2800" b="1" i="1" kern="12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  <a:cs typeface="Calibri" panose="020F0502020204030204" pitchFamily="34" charset="0"/>
                        </a:rPr>
                        <a:t>shm_unlink</a:t>
                      </a:r>
                      <a:r>
                        <a:rPr kumimoji="1" lang="en-US" altLang="zh-TW" sz="2800" b="1" i="1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  <a:cs typeface="Calibri" panose="020F0502020204030204" pitchFamily="34" charset="0"/>
                        </a:rPr>
                        <a:t>()</a:t>
                      </a:r>
                      <a:endParaRPr kumimoji="1" lang="zh-TW" altLang="en-US" sz="2800" b="1" i="1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新細明體" charset="-12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Removes the shared memory object specified by name.</a:t>
                      </a:r>
                      <a:endParaRPr lang="zh-TW" altLang="en-US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297230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8299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內容版面配置區 2"/>
          <p:cNvSpPr>
            <a:spLocks noGrp="1"/>
          </p:cNvSpPr>
          <p:nvPr>
            <p:ph idx="1"/>
          </p:nvPr>
        </p:nvSpPr>
        <p:spPr>
          <a:xfrm>
            <a:off x="457200" y="1353304"/>
            <a:ext cx="8229600" cy="4525963"/>
          </a:xfrm>
        </p:spPr>
        <p:txBody>
          <a:bodyPr/>
          <a:lstStyle/>
          <a:p>
            <a:pPr>
              <a:defRPr/>
            </a:pPr>
            <a:r>
              <a:rPr lang="en-US" altLang="zh-TW" sz="2800" b="1" i="1" dirty="0" err="1">
                <a:latin typeface="Calibri" panose="020F0502020204030204" pitchFamily="34" charset="0"/>
                <a:cs typeface="Calibri" panose="020F0502020204030204" pitchFamily="34" charset="0"/>
              </a:rPr>
              <a:t>shm_open</a:t>
            </a:r>
            <a:r>
              <a:rPr lang="en-US" altLang="zh-TW" sz="2800" b="1" i="1" dirty="0">
                <a:latin typeface="Calibri" panose="020F0502020204030204" pitchFamily="34" charset="0"/>
                <a:cs typeface="Calibri" panose="020F0502020204030204" pitchFamily="34" charset="0"/>
              </a:rPr>
              <a:t>()</a:t>
            </a:r>
            <a:endParaRPr lang="zh-TW" altLang="en-US" sz="2800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altLang="zh-TW" sz="4000" b="1" dirty="0"/>
              <a:t>Creating Shared Memory Objects</a:t>
            </a:r>
            <a:endParaRPr lang="zh-TW" altLang="en-US" sz="4000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 altLang="zh-TW" dirty="0"/>
              <a:t>NCHU System &amp; Network Lab</a:t>
            </a:r>
          </a:p>
        </p:txBody>
      </p:sp>
      <p:sp>
        <p:nvSpPr>
          <p:cNvPr id="16" name="Rectangle 8"/>
          <p:cNvSpPr>
            <a:spLocks noChangeArrowheads="1"/>
          </p:cNvSpPr>
          <p:nvPr/>
        </p:nvSpPr>
        <p:spPr bwMode="auto">
          <a:xfrm>
            <a:off x="900113" y="2006600"/>
            <a:ext cx="7286625" cy="3952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/>
            <a:endParaRPr lang="en-US" altLang="zh-TW" sz="2000" b="0" dirty="0">
              <a:solidFill>
                <a:srgbClr val="000000"/>
              </a:solidFill>
            </a:endParaRPr>
          </a:p>
          <a:p>
            <a:pPr eaLnBrk="1" hangingPunct="1"/>
            <a:r>
              <a:rPr lang="en-US" altLang="zh-TW" sz="2000" b="0" dirty="0">
                <a:solidFill>
                  <a:srgbClr val="000000"/>
                </a:solidFill>
              </a:rPr>
              <a:t>#include&lt;sys/</a:t>
            </a:r>
            <a:r>
              <a:rPr lang="en-US" altLang="zh-TW" sz="2000" b="0" dirty="0" err="1">
                <a:solidFill>
                  <a:srgbClr val="000000"/>
                </a:solidFill>
              </a:rPr>
              <a:t>mman.h</a:t>
            </a:r>
            <a:r>
              <a:rPr lang="en-US" altLang="zh-TW" sz="2000" b="0" dirty="0">
                <a:solidFill>
                  <a:srgbClr val="000000"/>
                </a:solidFill>
              </a:rPr>
              <a:t>&gt; </a:t>
            </a:r>
          </a:p>
          <a:p>
            <a:pPr eaLnBrk="1" hangingPunct="1"/>
            <a:endParaRPr lang="en-US" altLang="zh-TW" sz="2000" b="0" dirty="0">
              <a:solidFill>
                <a:srgbClr val="000000"/>
              </a:solidFill>
            </a:endParaRPr>
          </a:p>
        </p:txBody>
      </p:sp>
      <p:sp>
        <p:nvSpPr>
          <p:cNvPr id="17" name="Rectangle 8"/>
          <p:cNvSpPr>
            <a:spLocks noChangeArrowheads="1"/>
          </p:cNvSpPr>
          <p:nvPr/>
        </p:nvSpPr>
        <p:spPr bwMode="auto">
          <a:xfrm>
            <a:off x="900113" y="2509838"/>
            <a:ext cx="7269162" cy="5762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/>
            <a:r>
              <a:rPr lang="fr-FR" altLang="zh-TW" sz="2000" b="0" dirty="0">
                <a:solidFill>
                  <a:srgbClr val="000000"/>
                </a:solidFill>
              </a:rPr>
              <a:t>int shm_open(const char *name, int oflag, mode_t mode);</a:t>
            </a:r>
            <a:endParaRPr lang="en-US" altLang="zh-TW" sz="2000" b="0" dirty="0">
              <a:solidFill>
                <a:srgbClr val="000000"/>
              </a:solidFill>
            </a:endParaRPr>
          </a:p>
        </p:txBody>
      </p:sp>
      <p:sp>
        <p:nvSpPr>
          <p:cNvPr id="18" name="矩形 1"/>
          <p:cNvSpPr>
            <a:spLocks noChangeArrowheads="1"/>
          </p:cNvSpPr>
          <p:nvPr/>
        </p:nvSpPr>
        <p:spPr bwMode="auto">
          <a:xfrm>
            <a:off x="900113" y="3302000"/>
            <a:ext cx="7286625" cy="40011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en-US" altLang="zh-TW" sz="2000" b="0" dirty="0">
                <a:solidFill>
                  <a:srgbClr val="000000"/>
                </a:solidFill>
              </a:rPr>
              <a:t>EX: </a:t>
            </a:r>
            <a:r>
              <a:rPr lang="fr-FR" altLang="zh-TW" sz="2000" b="0" dirty="0">
                <a:solidFill>
                  <a:srgbClr val="000000"/>
                </a:solidFill>
              </a:rPr>
              <a:t>shm_open</a:t>
            </a:r>
            <a:r>
              <a:rPr lang="en-US" altLang="zh-TW" sz="2000" b="0" dirty="0">
                <a:solidFill>
                  <a:srgbClr val="000000"/>
                </a:solidFill>
              </a:rPr>
              <a:t>( NAME, O_RDWR, 0666 );</a:t>
            </a:r>
          </a:p>
        </p:txBody>
      </p:sp>
      <p:sp>
        <p:nvSpPr>
          <p:cNvPr id="19" name="矩形 10"/>
          <p:cNvSpPr>
            <a:spLocks noChangeArrowheads="1"/>
          </p:cNvSpPr>
          <p:nvPr/>
        </p:nvSpPr>
        <p:spPr bwMode="auto">
          <a:xfrm>
            <a:off x="900113" y="3659356"/>
            <a:ext cx="7272337" cy="29700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 eaLnBrk="1" hangingPunct="1">
              <a:lnSpc>
                <a:spcPct val="150000"/>
              </a:lnSpc>
              <a:buFont typeface="Wingdings" pitchFamily="2" charset="2"/>
              <a:buChar char="n"/>
            </a:pPr>
            <a:r>
              <a:rPr lang="en-US" altLang="zh-TW" sz="2200" b="0" dirty="0"/>
              <a:t>Returns file descriptor on success, or –1 on error</a:t>
            </a:r>
            <a:endParaRPr lang="en-US" altLang="zh-TW" sz="2200" b="0" dirty="0">
              <a:solidFill>
                <a:srgbClr val="FF0000"/>
              </a:solidFill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TW" sz="2200" dirty="0"/>
              <a:t>name</a:t>
            </a:r>
            <a:r>
              <a:rPr lang="zh-TW" altLang="en-US" sz="2200" b="0" dirty="0"/>
              <a:t> </a:t>
            </a:r>
            <a:r>
              <a:rPr lang="en-US" altLang="zh-TW" sz="2200" b="0" dirty="0"/>
              <a:t>: Identifies the shared memory object to be 	created or opened.</a:t>
            </a:r>
          </a:p>
          <a:p>
            <a:pPr eaLnBrk="1" hangingPunct="1">
              <a:lnSpc>
                <a:spcPct val="150000"/>
              </a:lnSpc>
            </a:pPr>
            <a:r>
              <a:rPr lang="fr-FR" altLang="zh-TW" sz="2200" dirty="0"/>
              <a:t>oflag</a:t>
            </a:r>
            <a:r>
              <a:rPr lang="zh-TW" altLang="en-US" sz="2200" b="0" dirty="0"/>
              <a:t> </a:t>
            </a:r>
            <a:r>
              <a:rPr lang="fr-FR" altLang="zh-TW" sz="2200" b="0" dirty="0"/>
              <a:t>: </a:t>
            </a:r>
            <a:r>
              <a:rPr lang="en-US" altLang="zh-TW" sz="2200" b="0" dirty="0"/>
              <a:t>Mask of bits that modify the behavior of the call.</a:t>
            </a:r>
            <a:endParaRPr lang="fr-FR" altLang="zh-TW" sz="2200" b="0" dirty="0"/>
          </a:p>
          <a:p>
            <a:pPr eaLnBrk="1" hangingPunct="1">
              <a:lnSpc>
                <a:spcPct val="150000"/>
              </a:lnSpc>
            </a:pPr>
            <a:r>
              <a:rPr lang="fr-FR" altLang="zh-TW" sz="2200" dirty="0"/>
              <a:t>mode</a:t>
            </a:r>
            <a:r>
              <a:rPr lang="zh-TW" altLang="en-US" sz="2200" b="0" dirty="0"/>
              <a:t> </a:t>
            </a:r>
            <a:r>
              <a:rPr lang="fr-FR" altLang="zh-TW" sz="2200" b="0" dirty="0"/>
              <a:t>: File Permission </a:t>
            </a:r>
          </a:p>
          <a:p>
            <a:pPr eaLnBrk="1" hangingPunct="1"/>
            <a:endParaRPr lang="fr-FR" altLang="zh-TW" sz="2200" b="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8348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3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 altLang="zh-TW"/>
              <a:t>NCHU System &amp; Network Lab</a:t>
            </a:r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Bit values for the </a:t>
            </a:r>
            <a:r>
              <a:rPr lang="en-US" altLang="zh-TW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shm_open</a:t>
            </a:r>
            <a:r>
              <a:rPr lang="en-US" altLang="zh-TW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 </a:t>
            </a:r>
            <a:br>
              <a:rPr lang="en-US" altLang="zh-TW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zh-TW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oflag</a:t>
            </a:r>
            <a:r>
              <a:rPr lang="en-US" altLang="zh-TW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argument</a:t>
            </a:r>
            <a:endParaRPr lang="en-US" altLang="zh-TW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6" name="內容版面配置區 6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620755997"/>
              </p:ext>
            </p:extLst>
          </p:nvPr>
        </p:nvGraphicFramePr>
        <p:xfrm>
          <a:off x="304800" y="2819400"/>
          <a:ext cx="8610600" cy="305151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0386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572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9809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Flag</a:t>
                      </a:r>
                      <a:endParaRPr lang="zh-TW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873" marR="44873" marT="45740" marB="457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Description</a:t>
                      </a:r>
                      <a:endParaRPr lang="zh-TW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873" marR="44873" marT="45740" marB="4574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73769">
                <a:tc>
                  <a:txBody>
                    <a:bodyPr/>
                    <a:lstStyle/>
                    <a:p>
                      <a:pPr algn="l"/>
                      <a:r>
                        <a:rPr lang="en-US" altLang="zh-TW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O_CREAT</a:t>
                      </a:r>
                    </a:p>
                    <a:p>
                      <a:pPr algn="l"/>
                      <a:r>
                        <a:rPr lang="en-US" altLang="zh-TW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O_EXCL</a:t>
                      </a:r>
                      <a:endParaRPr lang="zh-TW" alt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873" marR="44873" marT="45740" marB="4574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Create object</a:t>
                      </a:r>
                      <a:r>
                        <a:rPr lang="en-US" altLang="zh-TW" sz="20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if it doesn’t already exist </a:t>
                      </a:r>
                    </a:p>
                    <a:p>
                      <a:r>
                        <a:rPr lang="en-US" altLang="zh-TW" sz="20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With O_CREAT, create object exclusively</a:t>
                      </a:r>
                      <a:endParaRPr lang="zh-TW" alt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873" marR="44873" marT="45740" marB="4574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73769">
                <a:tc>
                  <a:txBody>
                    <a:bodyPr/>
                    <a:lstStyle/>
                    <a:p>
                      <a:pPr algn="l"/>
                      <a:r>
                        <a:rPr lang="en-US" altLang="zh-TW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O_RDONLY</a:t>
                      </a:r>
                    </a:p>
                    <a:p>
                      <a:pPr algn="l"/>
                      <a:r>
                        <a:rPr lang="en-US" altLang="zh-TW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O_RDWR</a:t>
                      </a:r>
                      <a:endParaRPr lang="zh-TW" alt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873" marR="44873" marT="45740" marB="45740" anchor="ctr"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Open for read-</a:t>
                      </a:r>
                      <a:r>
                        <a:rPr lang="en-US" altLang="zh-TW" sz="20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only access</a:t>
                      </a:r>
                    </a:p>
                    <a:p>
                      <a:r>
                        <a:rPr lang="en-US" altLang="zh-TW" sz="20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Open for read-write access</a:t>
                      </a:r>
                      <a:endParaRPr lang="zh-TW" alt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873" marR="44873" marT="45740" marB="4574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73769">
                <a:tc>
                  <a:txBody>
                    <a:bodyPr/>
                    <a:lstStyle/>
                    <a:p>
                      <a:pPr algn="l"/>
                      <a:r>
                        <a:rPr lang="en-US" altLang="zh-TW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O_TRUNC</a:t>
                      </a:r>
                      <a:endParaRPr lang="zh-TW" alt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873" marR="44873" marT="45740" marB="45740" anchor="ctr"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Truncate object to zero length</a:t>
                      </a:r>
                      <a:endParaRPr lang="zh-TW" alt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873" marR="44873" marT="45740" marB="4574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8" name="內容版面配置區 2"/>
          <p:cNvSpPr txBox="1">
            <a:spLocks/>
          </p:cNvSpPr>
          <p:nvPr/>
        </p:nvSpPr>
        <p:spPr bwMode="auto">
          <a:xfrm>
            <a:off x="650838" y="1969152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defRPr/>
            </a:pPr>
            <a:r>
              <a:rPr lang="en-US" altLang="zh-TW" sz="2800" b="0" dirty="0">
                <a:latin typeface="Calibri" panose="020F0502020204030204" pitchFamily="34" charset="0"/>
                <a:cs typeface="Calibri" panose="020F0502020204030204" pitchFamily="34" charset="0"/>
              </a:rPr>
              <a:t>Library </a:t>
            </a:r>
            <a:r>
              <a:rPr lang="en-US" altLang="zh-TW" sz="2800" b="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fcntl.h</a:t>
            </a:r>
            <a:endParaRPr lang="zh-TW" altLang="en-US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8690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Bit values for the </a:t>
            </a:r>
            <a:r>
              <a:rPr lang="en-US" altLang="zh-TW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shm_open</a:t>
            </a:r>
            <a:r>
              <a:rPr lang="en-US" altLang="zh-TW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 </a:t>
            </a:r>
            <a:br>
              <a:rPr lang="en-US" altLang="zh-TW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</a:t>
            </a:r>
            <a:r>
              <a:rPr lang="en-US" altLang="zh-TW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argument</a:t>
            </a:r>
            <a:endParaRPr lang="zh-TW" altLang="en-US" dirty="0"/>
          </a:p>
        </p:txBody>
      </p:sp>
      <p:sp>
        <p:nvSpPr>
          <p:cNvPr id="33795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800" dirty="0">
                <a:latin typeface="Calibri" panose="020F0502020204030204" pitchFamily="34" charset="0"/>
                <a:cs typeface="Calibri" panose="020F0502020204030204" pitchFamily="34" charset="0"/>
              </a:rPr>
              <a:t>Library </a:t>
            </a:r>
            <a:r>
              <a:rPr lang="en-US" altLang="zh-TW" sz="2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sys/</a:t>
            </a:r>
            <a:r>
              <a:rPr lang="en-US" altLang="zh-TW" sz="28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stat.h</a:t>
            </a:r>
            <a:r>
              <a:rPr lang="en-US" altLang="zh-TW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lvl="1"/>
            <a:r>
              <a:rPr lang="en-US" altLang="zh-TW" sz="2400" dirty="0">
                <a:latin typeface="Calibri" panose="020F0502020204030204" pitchFamily="34" charset="0"/>
                <a:cs typeface="Calibri" panose="020F0502020204030204" pitchFamily="34" charset="0"/>
              </a:rPr>
              <a:t>Constants for File Permission Bits</a:t>
            </a:r>
          </a:p>
          <a:p>
            <a:pPr lvl="1"/>
            <a:endParaRPr lang="en-US" altLang="zh-TW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>
              <a:buNone/>
            </a:pPr>
            <a:endParaRPr lang="zh-TW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 altLang="zh-TW"/>
              <a:t>NCHU System &amp; Network Lab</a:t>
            </a:r>
          </a:p>
        </p:txBody>
      </p:sp>
      <p:graphicFrame>
        <p:nvGraphicFramePr>
          <p:cNvPr id="5" name="內容版面配置區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72283067"/>
              </p:ext>
            </p:extLst>
          </p:nvPr>
        </p:nvGraphicFramePr>
        <p:xfrm>
          <a:off x="990600" y="2743200"/>
          <a:ext cx="7162801" cy="321139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6385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8526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91368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6782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Constant</a:t>
                      </a:r>
                      <a:endParaRPr lang="zh-TW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873" marR="44873" marT="45737" marB="45737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Octal value</a:t>
                      </a:r>
                      <a:endParaRPr lang="zh-TW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873" marR="44873" marT="45737" marB="45737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Permission bit</a:t>
                      </a:r>
                      <a:endParaRPr lang="zh-TW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873" marR="44873" marT="45737" marB="45737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1452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S_IRUSR</a:t>
                      </a:r>
                    </a:p>
                    <a:p>
                      <a:pPr algn="ctr"/>
                      <a:r>
                        <a:rPr lang="en-US" altLang="zh-TW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S_IWUSR</a:t>
                      </a:r>
                    </a:p>
                    <a:p>
                      <a:pPr algn="ctr"/>
                      <a:r>
                        <a:rPr lang="en-US" altLang="zh-TW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S_IXUSR</a:t>
                      </a:r>
                      <a:endParaRPr lang="zh-TW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873" marR="44873" marT="45737" marB="45737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0400</a:t>
                      </a:r>
                    </a:p>
                    <a:p>
                      <a:pPr algn="ctr"/>
                      <a:r>
                        <a:rPr lang="en-US" altLang="zh-TW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0200</a:t>
                      </a:r>
                    </a:p>
                    <a:p>
                      <a:pPr algn="ctr"/>
                      <a:r>
                        <a:rPr lang="en-US" altLang="zh-TW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0100</a:t>
                      </a:r>
                      <a:endParaRPr lang="zh-TW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873" marR="44873" marT="45737" marB="45737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User-read</a:t>
                      </a:r>
                    </a:p>
                    <a:p>
                      <a:pPr algn="ctr"/>
                      <a:r>
                        <a:rPr lang="en-US" altLang="zh-TW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User-write</a:t>
                      </a:r>
                    </a:p>
                    <a:p>
                      <a:pPr algn="ctr"/>
                      <a:r>
                        <a:rPr lang="en-US" altLang="zh-TW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User-execute</a:t>
                      </a:r>
                    </a:p>
                  </a:txBody>
                  <a:tcPr marL="44873" marR="44873" marT="45737" marB="45737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91452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S_IRGRP</a:t>
                      </a:r>
                    </a:p>
                    <a:p>
                      <a:pPr algn="ctr"/>
                      <a:r>
                        <a:rPr lang="en-US" altLang="zh-TW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S_IWGRP</a:t>
                      </a:r>
                    </a:p>
                    <a:p>
                      <a:pPr algn="ctr"/>
                      <a:r>
                        <a:rPr lang="en-US" altLang="zh-TW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S_IXGRP</a:t>
                      </a:r>
                      <a:endParaRPr lang="zh-TW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873" marR="44873" marT="45737" marB="45737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040</a:t>
                      </a:r>
                    </a:p>
                    <a:p>
                      <a:pPr algn="ctr"/>
                      <a:r>
                        <a:rPr lang="en-US" altLang="zh-TW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020</a:t>
                      </a:r>
                    </a:p>
                    <a:p>
                      <a:pPr algn="ctr"/>
                      <a:r>
                        <a:rPr lang="en-US" altLang="zh-TW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010</a:t>
                      </a:r>
                      <a:endParaRPr lang="zh-TW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873" marR="44873" marT="45737" marB="45737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Group-read</a:t>
                      </a:r>
                    </a:p>
                    <a:p>
                      <a:pPr algn="ctr"/>
                      <a:r>
                        <a:rPr lang="en-US" altLang="zh-TW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Group-write</a:t>
                      </a:r>
                    </a:p>
                    <a:p>
                      <a:pPr algn="ctr"/>
                      <a:r>
                        <a:rPr lang="en-US" altLang="zh-TW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Group-execute</a:t>
                      </a:r>
                    </a:p>
                  </a:txBody>
                  <a:tcPr marL="44873" marR="44873" marT="45737" marB="45737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91452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S_IROTH</a:t>
                      </a:r>
                    </a:p>
                    <a:p>
                      <a:pPr algn="ctr"/>
                      <a:r>
                        <a:rPr lang="en-US" altLang="zh-TW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S_IWOTH</a:t>
                      </a:r>
                    </a:p>
                    <a:p>
                      <a:pPr algn="ctr"/>
                      <a:r>
                        <a:rPr lang="en-US" altLang="zh-TW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S_IXOTH</a:t>
                      </a:r>
                      <a:endParaRPr lang="zh-TW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873" marR="44873" marT="45737" marB="45737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04</a:t>
                      </a:r>
                    </a:p>
                    <a:p>
                      <a:pPr algn="ctr"/>
                      <a:r>
                        <a:rPr lang="en-US" altLang="zh-TW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02</a:t>
                      </a:r>
                    </a:p>
                    <a:p>
                      <a:pPr algn="ctr"/>
                      <a:r>
                        <a:rPr lang="en-US" altLang="zh-TW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01</a:t>
                      </a:r>
                      <a:endParaRPr lang="zh-TW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873" marR="44873" marT="45737" marB="45737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Other-read</a:t>
                      </a:r>
                    </a:p>
                    <a:p>
                      <a:pPr algn="ctr"/>
                      <a:r>
                        <a:rPr lang="en-US" altLang="zh-TW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Other-write</a:t>
                      </a:r>
                    </a:p>
                    <a:p>
                      <a:pPr algn="ctr"/>
                      <a:r>
                        <a:rPr lang="en-US" altLang="zh-TW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Other-execute</a:t>
                      </a:r>
                      <a:endParaRPr lang="zh-TW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873" marR="44873" marT="45737" marB="45737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0589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頁尾版面配置區 3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 altLang="zh-TW" dirty="0"/>
              <a:t>NCHU System &amp; Network Lab</a:t>
            </a:r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b="1" dirty="0"/>
              <a:t>Message Queue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Blip>
                <a:blip r:embed="rId3"/>
              </a:buBlip>
            </a:pPr>
            <a:r>
              <a:rPr lang="en-US" altLang="zh-TW" sz="2800" dirty="0">
                <a:latin typeface="Calibri" panose="020F0502020204030204" pitchFamily="34" charset="0"/>
                <a:cs typeface="Calibri" panose="020F0502020204030204" pitchFamily="34" charset="0"/>
              </a:rPr>
              <a:t>Provide a reasonably easy and efficient way of passing data between two unrelated processes</a:t>
            </a:r>
          </a:p>
        </p:txBody>
      </p:sp>
      <p:sp>
        <p:nvSpPr>
          <p:cNvPr id="4101" name="AutoShape 4"/>
          <p:cNvSpPr>
            <a:spLocks noChangeArrowheads="1"/>
          </p:cNvSpPr>
          <p:nvPr/>
        </p:nvSpPr>
        <p:spPr bwMode="auto">
          <a:xfrm>
            <a:off x="762000" y="3200400"/>
            <a:ext cx="1066800" cy="2057400"/>
          </a:xfrm>
          <a:prstGeom prst="roundRect">
            <a:avLst>
              <a:gd name="adj" fmla="val 16667"/>
            </a:avLst>
          </a:prstGeom>
          <a:solidFill>
            <a:srgbClr val="3366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zh-TW" altLang="en-US" dirty="0"/>
          </a:p>
        </p:txBody>
      </p:sp>
      <p:sp>
        <p:nvSpPr>
          <p:cNvPr id="4102" name="AutoShape 5"/>
          <p:cNvSpPr>
            <a:spLocks noChangeArrowheads="1"/>
          </p:cNvSpPr>
          <p:nvPr/>
        </p:nvSpPr>
        <p:spPr bwMode="auto">
          <a:xfrm>
            <a:off x="7315200" y="3200400"/>
            <a:ext cx="1066800" cy="2057400"/>
          </a:xfrm>
          <a:prstGeom prst="roundRect">
            <a:avLst>
              <a:gd name="adj" fmla="val 16667"/>
            </a:avLst>
          </a:prstGeom>
          <a:solidFill>
            <a:srgbClr val="3366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zh-TW" altLang="en-US"/>
          </a:p>
        </p:txBody>
      </p:sp>
      <p:sp>
        <p:nvSpPr>
          <p:cNvPr id="4103" name="Text Box 6"/>
          <p:cNvSpPr txBox="1">
            <a:spLocks noChangeArrowheads="1"/>
          </p:cNvSpPr>
          <p:nvPr/>
        </p:nvSpPr>
        <p:spPr bwMode="auto">
          <a:xfrm>
            <a:off x="685800" y="2819400"/>
            <a:ext cx="1676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TW" sz="1800" dirty="0"/>
              <a:t>Process A</a:t>
            </a:r>
          </a:p>
        </p:txBody>
      </p:sp>
      <p:sp>
        <p:nvSpPr>
          <p:cNvPr id="4104" name="Text Box 7"/>
          <p:cNvSpPr txBox="1">
            <a:spLocks noChangeArrowheads="1"/>
          </p:cNvSpPr>
          <p:nvPr/>
        </p:nvSpPr>
        <p:spPr bwMode="auto">
          <a:xfrm>
            <a:off x="7239000" y="2833688"/>
            <a:ext cx="16764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TW" sz="1800"/>
              <a:t>Process B</a:t>
            </a:r>
          </a:p>
        </p:txBody>
      </p:sp>
      <p:sp>
        <p:nvSpPr>
          <p:cNvPr id="4105" name="Rectangle 8"/>
          <p:cNvSpPr>
            <a:spLocks noChangeArrowheads="1"/>
          </p:cNvSpPr>
          <p:nvPr/>
        </p:nvSpPr>
        <p:spPr bwMode="auto">
          <a:xfrm>
            <a:off x="3124200" y="4024313"/>
            <a:ext cx="2819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zh-TW" altLang="en-US"/>
          </a:p>
        </p:txBody>
      </p:sp>
      <p:sp>
        <p:nvSpPr>
          <p:cNvPr id="4106" name="Text Box 10"/>
          <p:cNvSpPr txBox="1">
            <a:spLocks noChangeArrowheads="1"/>
          </p:cNvSpPr>
          <p:nvPr/>
        </p:nvSpPr>
        <p:spPr bwMode="auto">
          <a:xfrm>
            <a:off x="3581400" y="3581400"/>
            <a:ext cx="198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TW" sz="1800"/>
              <a:t>Message Queue</a:t>
            </a:r>
          </a:p>
        </p:txBody>
      </p:sp>
      <p:sp>
        <p:nvSpPr>
          <p:cNvPr id="4107" name="Rectangle 11"/>
          <p:cNvSpPr>
            <a:spLocks noChangeArrowheads="1"/>
          </p:cNvSpPr>
          <p:nvPr/>
        </p:nvSpPr>
        <p:spPr bwMode="auto">
          <a:xfrm>
            <a:off x="5334000" y="4024313"/>
            <a:ext cx="381000" cy="3810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zh-TW" altLang="en-US"/>
          </a:p>
        </p:txBody>
      </p:sp>
      <p:sp>
        <p:nvSpPr>
          <p:cNvPr id="4108" name="Rectangle 12"/>
          <p:cNvSpPr>
            <a:spLocks noChangeArrowheads="1"/>
          </p:cNvSpPr>
          <p:nvPr/>
        </p:nvSpPr>
        <p:spPr bwMode="auto">
          <a:xfrm>
            <a:off x="4724400" y="4024313"/>
            <a:ext cx="381000" cy="3810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zh-TW" altLang="en-US"/>
          </a:p>
        </p:txBody>
      </p:sp>
      <p:sp>
        <p:nvSpPr>
          <p:cNvPr id="4109" name="Rectangle 13"/>
          <p:cNvSpPr>
            <a:spLocks noChangeArrowheads="1"/>
          </p:cNvSpPr>
          <p:nvPr/>
        </p:nvSpPr>
        <p:spPr bwMode="auto">
          <a:xfrm>
            <a:off x="4114800" y="4024313"/>
            <a:ext cx="381000" cy="3810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zh-TW" altLang="en-US"/>
          </a:p>
        </p:txBody>
      </p:sp>
      <p:sp>
        <p:nvSpPr>
          <p:cNvPr id="4110" name="Rectangle 14"/>
          <p:cNvSpPr>
            <a:spLocks noChangeArrowheads="1"/>
          </p:cNvSpPr>
          <p:nvPr/>
        </p:nvSpPr>
        <p:spPr bwMode="auto">
          <a:xfrm>
            <a:off x="6400800" y="4038600"/>
            <a:ext cx="381000" cy="3810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zh-TW" altLang="en-US"/>
          </a:p>
        </p:txBody>
      </p:sp>
      <p:sp>
        <p:nvSpPr>
          <p:cNvPr id="4111" name="Rectangle 15"/>
          <p:cNvSpPr>
            <a:spLocks noChangeArrowheads="1"/>
          </p:cNvSpPr>
          <p:nvPr/>
        </p:nvSpPr>
        <p:spPr bwMode="auto">
          <a:xfrm>
            <a:off x="2286000" y="4038600"/>
            <a:ext cx="381000" cy="3810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zh-TW" altLang="en-US"/>
          </a:p>
        </p:txBody>
      </p:sp>
      <p:sp>
        <p:nvSpPr>
          <p:cNvPr id="4112" name="Line 18"/>
          <p:cNvSpPr>
            <a:spLocks noChangeShapeType="1"/>
          </p:cNvSpPr>
          <p:nvPr/>
        </p:nvSpPr>
        <p:spPr bwMode="auto">
          <a:xfrm>
            <a:off x="6781800" y="4191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4113" name="Line 19"/>
          <p:cNvSpPr>
            <a:spLocks noChangeShapeType="1"/>
          </p:cNvSpPr>
          <p:nvPr/>
        </p:nvSpPr>
        <p:spPr bwMode="auto">
          <a:xfrm>
            <a:off x="5943600" y="4191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4114" name="Line 20"/>
          <p:cNvSpPr>
            <a:spLocks noChangeShapeType="1"/>
          </p:cNvSpPr>
          <p:nvPr/>
        </p:nvSpPr>
        <p:spPr bwMode="auto">
          <a:xfrm>
            <a:off x="2667000" y="4191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4115" name="Line 21"/>
          <p:cNvSpPr>
            <a:spLocks noChangeShapeType="1"/>
          </p:cNvSpPr>
          <p:nvPr/>
        </p:nvSpPr>
        <p:spPr bwMode="auto">
          <a:xfrm>
            <a:off x="1828800" y="4191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4116" name="Rectangle 22"/>
          <p:cNvSpPr>
            <a:spLocks noChangeArrowheads="1"/>
          </p:cNvSpPr>
          <p:nvPr/>
        </p:nvSpPr>
        <p:spPr bwMode="auto">
          <a:xfrm>
            <a:off x="3810000" y="5638800"/>
            <a:ext cx="381000" cy="3810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zh-TW" altLang="en-US"/>
          </a:p>
        </p:txBody>
      </p:sp>
      <p:sp>
        <p:nvSpPr>
          <p:cNvPr id="4117" name="Text Box 23"/>
          <p:cNvSpPr txBox="1">
            <a:spLocks noChangeArrowheads="1"/>
          </p:cNvSpPr>
          <p:nvPr/>
        </p:nvSpPr>
        <p:spPr bwMode="auto">
          <a:xfrm>
            <a:off x="4191000" y="5638800"/>
            <a:ext cx="1295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TW" sz="1800" dirty="0"/>
              <a:t>message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>
              <a:defRPr/>
            </a:pPr>
            <a:r>
              <a:rPr lang="en-US" altLang="zh-TW" b="1" i="1" dirty="0" err="1">
                <a:latin typeface="Calibri" panose="020F0502020204030204" pitchFamily="34" charset="0"/>
                <a:cs typeface="Calibri" panose="020F0502020204030204" pitchFamily="34" charset="0"/>
              </a:rPr>
              <a:t>mmap</a:t>
            </a:r>
            <a:r>
              <a:rPr lang="en-US" altLang="zh-TW" b="1" i="1" dirty="0">
                <a:latin typeface="Calibri" panose="020F0502020204030204" pitchFamily="34" charset="0"/>
                <a:cs typeface="Calibri" panose="020F0502020204030204" pitchFamily="34" charset="0"/>
              </a:rPr>
              <a:t>()</a:t>
            </a:r>
            <a:endParaRPr lang="zh-TW" altLang="en-US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sz="3600" b="1" dirty="0"/>
              <a:t>Creating Shared Memory Objects (cont.)</a:t>
            </a:r>
            <a:endParaRPr lang="zh-TW" altLang="en-US" sz="3600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 altLang="zh-TW" dirty="0"/>
              <a:t>NCHU System &amp; Network Lab</a:t>
            </a:r>
          </a:p>
        </p:txBody>
      </p:sp>
      <p:sp>
        <p:nvSpPr>
          <p:cNvPr id="16" name="Rectangle 8"/>
          <p:cNvSpPr>
            <a:spLocks noChangeArrowheads="1"/>
          </p:cNvSpPr>
          <p:nvPr/>
        </p:nvSpPr>
        <p:spPr bwMode="auto">
          <a:xfrm>
            <a:off x="900113" y="2282923"/>
            <a:ext cx="7286625" cy="48809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/>
            <a:endParaRPr lang="en-US" altLang="zh-TW" sz="2000" b="0" dirty="0">
              <a:solidFill>
                <a:srgbClr val="000000"/>
              </a:solidFill>
            </a:endParaRPr>
          </a:p>
          <a:p>
            <a:pPr eaLnBrk="1" hangingPunct="1"/>
            <a:r>
              <a:rPr lang="en-US" altLang="zh-TW" sz="2000" b="0" dirty="0">
                <a:solidFill>
                  <a:srgbClr val="000000"/>
                </a:solidFill>
              </a:rPr>
              <a:t>#include&lt;sys/</a:t>
            </a:r>
            <a:r>
              <a:rPr lang="en-US" altLang="zh-TW" sz="2000" b="0" dirty="0" err="1">
                <a:solidFill>
                  <a:srgbClr val="000000"/>
                </a:solidFill>
              </a:rPr>
              <a:t>mman.h</a:t>
            </a:r>
            <a:r>
              <a:rPr lang="en-US" altLang="zh-TW" sz="2000" b="0" dirty="0">
                <a:solidFill>
                  <a:srgbClr val="000000"/>
                </a:solidFill>
              </a:rPr>
              <a:t>&gt; </a:t>
            </a:r>
          </a:p>
          <a:p>
            <a:pPr eaLnBrk="1" hangingPunct="1"/>
            <a:endParaRPr lang="en-US" altLang="zh-TW" sz="2000" b="0" dirty="0">
              <a:solidFill>
                <a:srgbClr val="000000"/>
              </a:solidFill>
            </a:endParaRPr>
          </a:p>
        </p:txBody>
      </p:sp>
      <p:sp>
        <p:nvSpPr>
          <p:cNvPr id="17" name="Rectangle 8"/>
          <p:cNvSpPr>
            <a:spLocks noChangeArrowheads="1"/>
          </p:cNvSpPr>
          <p:nvPr/>
        </p:nvSpPr>
        <p:spPr bwMode="auto">
          <a:xfrm>
            <a:off x="900113" y="2985334"/>
            <a:ext cx="7269162" cy="74054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/>
            <a:r>
              <a:rPr lang="en-US" altLang="zh-TW" sz="2000" b="0" dirty="0">
                <a:solidFill>
                  <a:srgbClr val="000000"/>
                </a:solidFill>
              </a:rPr>
              <a:t>void *</a:t>
            </a:r>
            <a:r>
              <a:rPr lang="en-US" altLang="zh-TW" sz="2000" b="0" dirty="0" err="1">
                <a:solidFill>
                  <a:srgbClr val="000000"/>
                </a:solidFill>
              </a:rPr>
              <a:t>mmap</a:t>
            </a:r>
            <a:r>
              <a:rPr lang="en-US" altLang="zh-TW" sz="2000" b="0" dirty="0">
                <a:solidFill>
                  <a:srgbClr val="000000"/>
                </a:solidFill>
              </a:rPr>
              <a:t>(void *</a:t>
            </a:r>
            <a:r>
              <a:rPr lang="en-US" altLang="zh-TW" sz="2000" b="0" dirty="0" err="1">
                <a:solidFill>
                  <a:srgbClr val="000000"/>
                </a:solidFill>
              </a:rPr>
              <a:t>addr</a:t>
            </a:r>
            <a:r>
              <a:rPr lang="en-US" altLang="zh-TW" sz="2000" b="0" dirty="0">
                <a:solidFill>
                  <a:srgbClr val="000000"/>
                </a:solidFill>
              </a:rPr>
              <a:t>, </a:t>
            </a:r>
            <a:r>
              <a:rPr lang="en-US" altLang="zh-TW" sz="2000" b="0" dirty="0" err="1">
                <a:solidFill>
                  <a:srgbClr val="000000"/>
                </a:solidFill>
              </a:rPr>
              <a:t>size_t</a:t>
            </a:r>
            <a:r>
              <a:rPr lang="en-US" altLang="zh-TW" sz="2000" b="0" dirty="0">
                <a:solidFill>
                  <a:srgbClr val="000000"/>
                </a:solidFill>
              </a:rPr>
              <a:t> length, </a:t>
            </a:r>
            <a:r>
              <a:rPr lang="en-US" altLang="zh-TW" sz="2000" b="0" dirty="0" err="1">
                <a:solidFill>
                  <a:srgbClr val="000000"/>
                </a:solidFill>
              </a:rPr>
              <a:t>int</a:t>
            </a:r>
            <a:r>
              <a:rPr lang="en-US" altLang="zh-TW" sz="2000" b="0" dirty="0">
                <a:solidFill>
                  <a:srgbClr val="000000"/>
                </a:solidFill>
              </a:rPr>
              <a:t> </a:t>
            </a:r>
            <a:r>
              <a:rPr lang="en-US" altLang="zh-TW" sz="2000" b="0" dirty="0" err="1">
                <a:solidFill>
                  <a:srgbClr val="000000"/>
                </a:solidFill>
              </a:rPr>
              <a:t>prot</a:t>
            </a:r>
            <a:r>
              <a:rPr lang="en-US" altLang="zh-TW" sz="2000" b="0" dirty="0">
                <a:solidFill>
                  <a:srgbClr val="000000"/>
                </a:solidFill>
              </a:rPr>
              <a:t>, </a:t>
            </a:r>
            <a:r>
              <a:rPr lang="en-US" altLang="zh-TW" sz="2000" b="0" dirty="0" err="1">
                <a:solidFill>
                  <a:srgbClr val="000000"/>
                </a:solidFill>
              </a:rPr>
              <a:t>int</a:t>
            </a:r>
            <a:r>
              <a:rPr lang="en-US" altLang="zh-TW" sz="2000" b="0" dirty="0">
                <a:solidFill>
                  <a:srgbClr val="000000"/>
                </a:solidFill>
              </a:rPr>
              <a:t> flags, </a:t>
            </a:r>
          </a:p>
          <a:p>
            <a:pPr eaLnBrk="1" hangingPunct="1"/>
            <a:r>
              <a:rPr lang="en-US" altLang="zh-TW" sz="2000" b="0" dirty="0">
                <a:solidFill>
                  <a:srgbClr val="000000"/>
                </a:solidFill>
              </a:rPr>
              <a:t>	        </a:t>
            </a:r>
            <a:r>
              <a:rPr lang="en-US" altLang="zh-TW" sz="2000" b="0" dirty="0" err="1">
                <a:solidFill>
                  <a:srgbClr val="000000"/>
                </a:solidFill>
              </a:rPr>
              <a:t>int</a:t>
            </a:r>
            <a:r>
              <a:rPr lang="en-US" altLang="zh-TW" sz="2000" b="0" dirty="0">
                <a:solidFill>
                  <a:srgbClr val="000000"/>
                </a:solidFill>
              </a:rPr>
              <a:t> </a:t>
            </a:r>
            <a:r>
              <a:rPr lang="en-US" altLang="zh-TW" sz="2000" b="0" dirty="0" err="1">
                <a:solidFill>
                  <a:srgbClr val="000000"/>
                </a:solidFill>
              </a:rPr>
              <a:t>fd</a:t>
            </a:r>
            <a:r>
              <a:rPr lang="en-US" altLang="zh-TW" sz="2000" b="0" dirty="0">
                <a:solidFill>
                  <a:srgbClr val="000000"/>
                </a:solidFill>
              </a:rPr>
              <a:t>, </a:t>
            </a:r>
            <a:r>
              <a:rPr lang="en-US" altLang="zh-TW" sz="2000" b="0" dirty="0" err="1">
                <a:solidFill>
                  <a:srgbClr val="000000"/>
                </a:solidFill>
              </a:rPr>
              <a:t>off_t</a:t>
            </a:r>
            <a:r>
              <a:rPr lang="en-US" altLang="zh-TW" sz="2000" b="0" dirty="0">
                <a:solidFill>
                  <a:srgbClr val="000000"/>
                </a:solidFill>
              </a:rPr>
              <a:t> offset);</a:t>
            </a:r>
          </a:p>
        </p:txBody>
      </p:sp>
      <p:sp>
        <p:nvSpPr>
          <p:cNvPr id="18" name="矩形 1"/>
          <p:cNvSpPr>
            <a:spLocks noChangeArrowheads="1"/>
          </p:cNvSpPr>
          <p:nvPr/>
        </p:nvSpPr>
        <p:spPr bwMode="auto">
          <a:xfrm>
            <a:off x="900113" y="3888700"/>
            <a:ext cx="7286625" cy="70788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en-US" altLang="zh-TW" sz="2000" b="0" dirty="0">
                <a:solidFill>
                  <a:srgbClr val="000000"/>
                </a:solidFill>
              </a:rPr>
              <a:t>EX: </a:t>
            </a:r>
            <a:r>
              <a:rPr lang="en-US" altLang="zh-TW" sz="2000" b="0" dirty="0" err="1">
                <a:solidFill>
                  <a:srgbClr val="000000"/>
                </a:solidFill>
              </a:rPr>
              <a:t>mmap</a:t>
            </a:r>
            <a:r>
              <a:rPr lang="en-US" altLang="zh-TW" sz="2000" b="0" dirty="0">
                <a:solidFill>
                  <a:srgbClr val="000000"/>
                </a:solidFill>
              </a:rPr>
              <a:t>(NULL, 1024, PROT_WRITE, MAP_SHARED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z="2000" b="0" dirty="0">
                <a:solidFill>
                  <a:srgbClr val="000000"/>
                </a:solidFill>
              </a:rPr>
              <a:t>	      </a:t>
            </a:r>
            <a:r>
              <a:rPr lang="en-US" altLang="zh-TW" sz="2000" b="0" dirty="0" err="1">
                <a:solidFill>
                  <a:srgbClr val="000000"/>
                </a:solidFill>
              </a:rPr>
              <a:t>shm_fd</a:t>
            </a:r>
            <a:r>
              <a:rPr lang="en-US" altLang="zh-TW" sz="2000" b="0" dirty="0">
                <a:solidFill>
                  <a:srgbClr val="000000"/>
                </a:solidFill>
              </a:rPr>
              <a:t>, 0);</a:t>
            </a:r>
          </a:p>
        </p:txBody>
      </p:sp>
      <p:sp>
        <p:nvSpPr>
          <p:cNvPr id="19" name="矩形 10"/>
          <p:cNvSpPr>
            <a:spLocks noChangeArrowheads="1"/>
          </p:cNvSpPr>
          <p:nvPr/>
        </p:nvSpPr>
        <p:spPr bwMode="auto">
          <a:xfrm>
            <a:off x="900113" y="4759404"/>
            <a:ext cx="7272337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 eaLnBrk="1" hangingPunct="1">
              <a:buFont typeface="Wingdings" pitchFamily="2" charset="2"/>
              <a:buChar char="n"/>
            </a:pPr>
            <a:r>
              <a:rPr lang="en-US" altLang="zh-TW" sz="2200" b="0" dirty="0"/>
              <a:t>Returns starting address of mapping on success, </a:t>
            </a:r>
          </a:p>
          <a:p>
            <a:pPr eaLnBrk="1" hangingPunct="1"/>
            <a:r>
              <a:rPr lang="en-US" altLang="zh-TW" sz="2200" b="0" dirty="0"/>
              <a:t>     or </a:t>
            </a:r>
            <a:r>
              <a:rPr lang="en-US" altLang="zh-TW" sz="2200" b="0" i="1" dirty="0"/>
              <a:t>MAP_FAILED</a:t>
            </a:r>
            <a:r>
              <a:rPr lang="en-US" altLang="zh-TW" sz="2200" b="0" dirty="0"/>
              <a:t> on error</a:t>
            </a:r>
          </a:p>
          <a:p>
            <a:pPr eaLnBrk="1" hangingPunct="1"/>
            <a:endParaRPr lang="fr-FR" altLang="zh-TW" sz="2200" b="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5432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8"/>
          <p:cNvSpPr>
            <a:spLocks noChangeArrowheads="1"/>
          </p:cNvSpPr>
          <p:nvPr/>
        </p:nvSpPr>
        <p:spPr bwMode="auto">
          <a:xfrm>
            <a:off x="900113" y="2057400"/>
            <a:ext cx="7269162" cy="672266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/>
            <a:r>
              <a:rPr lang="en-US" altLang="zh-TW" sz="2000" b="0" dirty="0">
                <a:solidFill>
                  <a:srgbClr val="000000"/>
                </a:solidFill>
              </a:rPr>
              <a:t>void *</a:t>
            </a:r>
            <a:r>
              <a:rPr lang="en-US" altLang="zh-TW" sz="2000" b="0" dirty="0" err="1">
                <a:solidFill>
                  <a:srgbClr val="000000"/>
                </a:solidFill>
              </a:rPr>
              <a:t>mmap</a:t>
            </a:r>
            <a:r>
              <a:rPr lang="en-US" altLang="zh-TW" sz="2000" b="0" dirty="0">
                <a:solidFill>
                  <a:srgbClr val="000000"/>
                </a:solidFill>
              </a:rPr>
              <a:t>(void *</a:t>
            </a:r>
            <a:r>
              <a:rPr lang="en-US" altLang="zh-TW" sz="2000" b="0" dirty="0" err="1">
                <a:solidFill>
                  <a:srgbClr val="000000"/>
                </a:solidFill>
              </a:rPr>
              <a:t>addr</a:t>
            </a:r>
            <a:r>
              <a:rPr lang="en-US" altLang="zh-TW" sz="2000" b="0" dirty="0">
                <a:solidFill>
                  <a:srgbClr val="000000"/>
                </a:solidFill>
              </a:rPr>
              <a:t>, </a:t>
            </a:r>
            <a:r>
              <a:rPr lang="en-US" altLang="zh-TW" sz="2000" b="0" dirty="0" err="1">
                <a:solidFill>
                  <a:srgbClr val="000000"/>
                </a:solidFill>
              </a:rPr>
              <a:t>size_t</a:t>
            </a:r>
            <a:r>
              <a:rPr lang="en-US" altLang="zh-TW" sz="2000" b="0" dirty="0">
                <a:solidFill>
                  <a:srgbClr val="000000"/>
                </a:solidFill>
              </a:rPr>
              <a:t> length, </a:t>
            </a:r>
            <a:r>
              <a:rPr lang="en-US" altLang="zh-TW" sz="2000" b="0" dirty="0" err="1">
                <a:solidFill>
                  <a:srgbClr val="000000"/>
                </a:solidFill>
              </a:rPr>
              <a:t>int</a:t>
            </a:r>
            <a:r>
              <a:rPr lang="en-US" altLang="zh-TW" sz="2000" b="0" dirty="0">
                <a:solidFill>
                  <a:srgbClr val="000000"/>
                </a:solidFill>
              </a:rPr>
              <a:t> </a:t>
            </a:r>
            <a:r>
              <a:rPr lang="en-US" altLang="zh-TW" sz="2000" b="0" dirty="0" err="1">
                <a:solidFill>
                  <a:srgbClr val="000000"/>
                </a:solidFill>
              </a:rPr>
              <a:t>prot</a:t>
            </a:r>
            <a:r>
              <a:rPr lang="en-US" altLang="zh-TW" sz="2000" b="0" dirty="0">
                <a:solidFill>
                  <a:srgbClr val="000000"/>
                </a:solidFill>
              </a:rPr>
              <a:t>, </a:t>
            </a:r>
            <a:r>
              <a:rPr lang="en-US" altLang="zh-TW" sz="2000" b="0" dirty="0" err="1">
                <a:solidFill>
                  <a:srgbClr val="000000"/>
                </a:solidFill>
              </a:rPr>
              <a:t>int</a:t>
            </a:r>
            <a:r>
              <a:rPr lang="en-US" altLang="zh-TW" sz="2000" b="0" dirty="0">
                <a:solidFill>
                  <a:srgbClr val="000000"/>
                </a:solidFill>
              </a:rPr>
              <a:t> flags, </a:t>
            </a:r>
          </a:p>
          <a:p>
            <a:pPr eaLnBrk="1" hangingPunct="1"/>
            <a:r>
              <a:rPr lang="en-US" altLang="zh-TW" sz="2000" b="0" dirty="0">
                <a:solidFill>
                  <a:srgbClr val="000000"/>
                </a:solidFill>
              </a:rPr>
              <a:t>	        </a:t>
            </a:r>
            <a:r>
              <a:rPr lang="en-US" altLang="zh-TW" sz="2000" b="0" dirty="0" err="1">
                <a:solidFill>
                  <a:srgbClr val="000000"/>
                </a:solidFill>
              </a:rPr>
              <a:t>int</a:t>
            </a:r>
            <a:r>
              <a:rPr lang="en-US" altLang="zh-TW" sz="2000" b="0" dirty="0">
                <a:solidFill>
                  <a:srgbClr val="000000"/>
                </a:solidFill>
              </a:rPr>
              <a:t> </a:t>
            </a:r>
            <a:r>
              <a:rPr lang="en-US" altLang="zh-TW" sz="2000" b="0" dirty="0" err="1">
                <a:solidFill>
                  <a:srgbClr val="000000"/>
                </a:solidFill>
              </a:rPr>
              <a:t>fd</a:t>
            </a:r>
            <a:r>
              <a:rPr lang="en-US" altLang="zh-TW" sz="2000" b="0" dirty="0">
                <a:solidFill>
                  <a:srgbClr val="000000"/>
                </a:solidFill>
              </a:rPr>
              <a:t>, </a:t>
            </a:r>
            <a:r>
              <a:rPr lang="en-US" altLang="zh-TW" sz="2000" b="0" dirty="0" err="1">
                <a:solidFill>
                  <a:srgbClr val="000000"/>
                </a:solidFill>
              </a:rPr>
              <a:t>off_t</a:t>
            </a:r>
            <a:r>
              <a:rPr lang="en-US" altLang="zh-TW" sz="2000" b="0" dirty="0">
                <a:solidFill>
                  <a:srgbClr val="000000"/>
                </a:solidFill>
              </a:rPr>
              <a:t> offset);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sz="3600" b="1" dirty="0"/>
              <a:t>Creating Shared Memory Objects (cont.)</a:t>
            </a:r>
            <a:endParaRPr lang="zh-TW" altLang="en-US" sz="3600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 altLang="zh-TW" dirty="0"/>
              <a:t>NCHU System &amp; Network Lab</a:t>
            </a:r>
          </a:p>
        </p:txBody>
      </p:sp>
      <p:sp>
        <p:nvSpPr>
          <p:cNvPr id="19" name="矩形 10"/>
          <p:cNvSpPr>
            <a:spLocks noChangeArrowheads="1"/>
          </p:cNvSpPr>
          <p:nvPr/>
        </p:nvSpPr>
        <p:spPr bwMode="auto">
          <a:xfrm>
            <a:off x="900113" y="2819400"/>
            <a:ext cx="7272337" cy="34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zh-TW" sz="2000" dirty="0" err="1"/>
              <a:t>addr</a:t>
            </a:r>
            <a:r>
              <a:rPr lang="en-US" altLang="zh-TW" sz="2000" b="0" dirty="0"/>
              <a:t>	: Indicates the virtual address at which the mapping is 	  to be located.</a:t>
            </a:r>
          </a:p>
          <a:p>
            <a:pPr eaLnBrk="1" hangingPunct="1"/>
            <a:endParaRPr lang="en-US" altLang="zh-TW" sz="800" b="0" dirty="0"/>
          </a:p>
          <a:p>
            <a:pPr eaLnBrk="1" hangingPunct="1"/>
            <a:r>
              <a:rPr lang="en-US" altLang="zh-TW" sz="2000" dirty="0"/>
              <a:t>length</a:t>
            </a:r>
            <a:r>
              <a:rPr lang="en-US" altLang="zh-TW" sz="2000" b="0" dirty="0"/>
              <a:t> 	: Specifies the size of the mapping in bytes.</a:t>
            </a:r>
          </a:p>
          <a:p>
            <a:pPr eaLnBrk="1" hangingPunct="1"/>
            <a:endParaRPr lang="en-US" altLang="zh-TW" sz="800" b="0" dirty="0"/>
          </a:p>
          <a:p>
            <a:pPr eaLnBrk="1" hangingPunct="1"/>
            <a:r>
              <a:rPr lang="fr-FR" altLang="zh-TW" sz="2000" dirty="0"/>
              <a:t>prot</a:t>
            </a:r>
            <a:r>
              <a:rPr lang="fr-FR" altLang="zh-TW" sz="2000" b="0" dirty="0"/>
              <a:t>	: </a:t>
            </a:r>
            <a:r>
              <a:rPr lang="en-US" altLang="zh-TW" sz="2000" b="0" dirty="0"/>
              <a:t>A bit mask specifying the protection to be placed on 	  the mapping. </a:t>
            </a:r>
          </a:p>
          <a:p>
            <a:pPr eaLnBrk="1" hangingPunct="1"/>
            <a:endParaRPr lang="fr-FR" altLang="zh-TW" sz="800" b="0" dirty="0"/>
          </a:p>
          <a:p>
            <a:pPr eaLnBrk="1" hangingPunct="1"/>
            <a:r>
              <a:rPr lang="fr-FR" altLang="zh-TW" sz="2000" dirty="0"/>
              <a:t>flags</a:t>
            </a:r>
            <a:r>
              <a:rPr lang="fr-FR" altLang="zh-TW" sz="2000" b="0" dirty="0"/>
              <a:t>	: </a:t>
            </a:r>
            <a:r>
              <a:rPr lang="en-US" altLang="zh-TW" sz="2000" b="0" dirty="0"/>
              <a:t>A bit mask of options controlling various aspects of 	  the mapping operation.</a:t>
            </a:r>
          </a:p>
          <a:p>
            <a:pPr eaLnBrk="1" hangingPunct="1"/>
            <a:endParaRPr lang="en-US" altLang="zh-TW" sz="800" b="0" dirty="0"/>
          </a:p>
          <a:p>
            <a:pPr eaLnBrk="1" hangingPunct="1"/>
            <a:r>
              <a:rPr lang="fr-FR" altLang="zh-TW" sz="2000" dirty="0"/>
              <a:t>fd</a:t>
            </a:r>
            <a:r>
              <a:rPr lang="fr-FR" altLang="zh-TW" sz="2000" b="0" dirty="0"/>
              <a:t>	: </a:t>
            </a:r>
            <a:r>
              <a:rPr lang="en-US" altLang="zh-TW" sz="2000" b="0" dirty="0"/>
              <a:t>A file descriptor identifying the file to be mapped. </a:t>
            </a:r>
          </a:p>
          <a:p>
            <a:pPr eaLnBrk="1" hangingPunct="1"/>
            <a:endParaRPr lang="fr-FR" altLang="zh-TW" sz="800" b="0" dirty="0"/>
          </a:p>
          <a:p>
            <a:pPr eaLnBrk="1" hangingPunct="1"/>
            <a:r>
              <a:rPr lang="fr-FR" altLang="zh-TW" sz="2000" dirty="0"/>
              <a:t>offset</a:t>
            </a:r>
            <a:r>
              <a:rPr lang="fr-FR" altLang="zh-TW" sz="2000" b="0" dirty="0"/>
              <a:t>	: </a:t>
            </a:r>
            <a:r>
              <a:rPr lang="en-US" altLang="zh-TW" sz="2000" b="0" dirty="0"/>
              <a:t>Specifies the starting point of the mapping in the file.</a:t>
            </a:r>
            <a:endParaRPr lang="fr-FR" altLang="zh-TW" sz="2000" b="0" dirty="0"/>
          </a:p>
        </p:txBody>
      </p:sp>
      <p:sp>
        <p:nvSpPr>
          <p:cNvPr id="8" name="內容版面配置區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762000"/>
          </a:xfrm>
        </p:spPr>
        <p:txBody>
          <a:bodyPr/>
          <a:lstStyle/>
          <a:p>
            <a:pPr>
              <a:defRPr/>
            </a:pPr>
            <a:r>
              <a:rPr lang="en-US" altLang="zh-TW" sz="2800" b="1" i="1" dirty="0" err="1">
                <a:latin typeface="Calibri" panose="020F0502020204030204" pitchFamily="34" charset="0"/>
                <a:cs typeface="Calibri" panose="020F0502020204030204" pitchFamily="34" charset="0"/>
              </a:rPr>
              <a:t>mmap</a:t>
            </a:r>
            <a:r>
              <a:rPr lang="en-US" altLang="zh-TW" sz="2800" b="1" i="1" dirty="0">
                <a:latin typeface="Calibri" panose="020F0502020204030204" pitchFamily="34" charset="0"/>
                <a:cs typeface="Calibri" panose="020F0502020204030204" pitchFamily="34" charset="0"/>
              </a:rPr>
              <a:t>()  (cont.)</a:t>
            </a:r>
            <a:endParaRPr lang="zh-TW" altLang="en-US" sz="2800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209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3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 altLang="zh-TW"/>
              <a:t>NCHU System &amp; Network Lab</a:t>
            </a:r>
          </a:p>
        </p:txBody>
      </p:sp>
      <p:graphicFrame>
        <p:nvGraphicFramePr>
          <p:cNvPr id="7" name="內容版面配置區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19748030"/>
              </p:ext>
            </p:extLst>
          </p:nvPr>
        </p:nvGraphicFramePr>
        <p:xfrm>
          <a:off x="481405" y="1828800"/>
          <a:ext cx="8229600" cy="41607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7862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新細明體" pitchFamily="18" charset="-120"/>
                          <a:cs typeface="Calibri" panose="020F0502020204030204" pitchFamily="34" charset="0"/>
                        </a:rPr>
                        <a:t>Value</a:t>
                      </a:r>
                      <a:endParaRPr kumimoji="1" lang="en-US" altLang="zh-TW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新細明體" pitchFamily="18" charset="-120"/>
                        <a:cs typeface="Calibri" panose="020F0502020204030204" pitchFamily="34" charset="0"/>
                      </a:endParaRPr>
                    </a:p>
                  </a:txBody>
                  <a:tcPr marT="45746" marB="45746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新細明體" pitchFamily="18" charset="-120"/>
                          <a:cs typeface="Calibri" panose="020F0502020204030204" pitchFamily="34" charset="0"/>
                        </a:rPr>
                        <a:t>Description</a:t>
                      </a:r>
                      <a:endParaRPr kumimoji="1" lang="en-US" altLang="zh-TW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新細明體" pitchFamily="18" charset="-120"/>
                        <a:cs typeface="Calibri" panose="020F0502020204030204" pitchFamily="34" charset="0"/>
                      </a:endParaRPr>
                    </a:p>
                  </a:txBody>
                  <a:tcPr marT="45746" marB="45746" horzOverflow="overflow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41738">
                <a:tc>
                  <a:txBody>
                    <a:bodyPr/>
                    <a:lstStyle/>
                    <a:p>
                      <a:pPr algn="l"/>
                      <a:r>
                        <a:rPr lang="en-US" sz="28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PROT_READ</a:t>
                      </a:r>
                    </a:p>
                  </a:txBody>
                  <a:tcPr marL="28575" marR="28575" marT="28591" marB="2859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2800" kern="120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The contents of the region can be read</a:t>
                      </a:r>
                      <a:endParaRPr lang="en-US" sz="2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8575" marR="28575" marT="28591" marB="28591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PROT_WRITE</a:t>
                      </a:r>
                    </a:p>
                  </a:txBody>
                  <a:tcPr marL="28575" marR="28575" marT="28591" marB="28591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2800" kern="120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The contents of the region can be modified</a:t>
                      </a:r>
                      <a:endParaRPr lang="en-US" sz="2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8575" marR="28575" marT="28591" marB="28591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PROT_EXEC</a:t>
                      </a:r>
                    </a:p>
                  </a:txBody>
                  <a:tcPr marL="28575" marR="28575" marT="28591" marB="2859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2800" kern="120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The contents of the region can be executed</a:t>
                      </a:r>
                      <a:endParaRPr lang="en-US" sz="2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8575" marR="28575" marT="28591" marB="2859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PROT_NONE</a:t>
                      </a:r>
                    </a:p>
                  </a:txBody>
                  <a:tcPr marL="28575" marR="28575" marT="28591" marB="2859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2800" kern="120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The region can not be accessed</a:t>
                      </a:r>
                      <a:endParaRPr lang="en-US" sz="2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8575" marR="28575" marT="28591" marB="28591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10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altLang="zh-TW" dirty="0"/>
              <a:t>Memory protection values </a:t>
            </a:r>
            <a:br>
              <a:rPr lang="en-US" altLang="zh-TW" dirty="0"/>
            </a:br>
            <a:r>
              <a:rPr lang="en-US" altLang="zh-TW" b="1" dirty="0" err="1"/>
              <a:t>prot</a:t>
            </a:r>
            <a:r>
              <a:rPr lang="en-US" altLang="zh-TW" dirty="0"/>
              <a:t> argument</a:t>
            </a:r>
          </a:p>
        </p:txBody>
      </p:sp>
    </p:spTree>
    <p:extLst>
      <p:ext uri="{BB962C8B-B14F-4D97-AF65-F5344CB8AC3E}">
        <p14:creationId xmlns:p14="http://schemas.microsoft.com/office/powerpoint/2010/main" val="2032224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3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 altLang="zh-TW"/>
              <a:t>NCHU System &amp; Network Lab</a:t>
            </a:r>
          </a:p>
        </p:txBody>
      </p:sp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altLang="zh-TW" dirty="0"/>
              <a:t>Bit-mask values for the </a:t>
            </a:r>
            <a:r>
              <a:rPr lang="en-US" altLang="zh-TW" dirty="0" err="1"/>
              <a:t>mmap</a:t>
            </a:r>
            <a:r>
              <a:rPr lang="en-US" altLang="zh-TW" dirty="0"/>
              <a:t>() </a:t>
            </a:r>
            <a:br>
              <a:rPr lang="en-US" altLang="zh-TW" dirty="0"/>
            </a:br>
            <a:r>
              <a:rPr lang="en-US" altLang="zh-TW" b="1" dirty="0"/>
              <a:t>flags</a:t>
            </a:r>
            <a:r>
              <a:rPr lang="en-US" altLang="zh-TW" dirty="0"/>
              <a:t> argument</a:t>
            </a:r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2209800"/>
            <a:ext cx="8562975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矩形 10"/>
          <p:cNvSpPr/>
          <p:nvPr/>
        </p:nvSpPr>
        <p:spPr>
          <a:xfrm>
            <a:off x="376808" y="4082008"/>
            <a:ext cx="5760640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376808" y="4658072"/>
            <a:ext cx="7416824" cy="5760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0233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內容版面配置區 2">
            <a:extLst>
              <a:ext uri="{FF2B5EF4-FFF2-40B4-BE49-F238E27FC236}">
                <a16:creationId xmlns:a16="http://schemas.microsoft.com/office/drawing/2014/main" xmlns="" id="{FE550EFD-BE01-4181-8A26-DB58FF0D3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>
              <a:defRPr/>
            </a:pPr>
            <a:r>
              <a:rPr lang="en-US" altLang="zh-TW" sz="28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ftruncate</a:t>
            </a:r>
            <a:r>
              <a:rPr lang="en-US" altLang="zh-TW" sz="2800" b="1" i="1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zh-TW" altLang="en-US" sz="28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sz="3600" b="1" dirty="0"/>
              <a:t>Creating Shared Memory Objects (cont.)</a:t>
            </a:r>
            <a:endParaRPr lang="zh-TW" altLang="en-US" sz="3600" dirty="0"/>
          </a:p>
        </p:txBody>
      </p:sp>
      <p:sp>
        <p:nvSpPr>
          <p:cNvPr id="16" name="Rectangle 8"/>
          <p:cNvSpPr>
            <a:spLocks noChangeArrowheads="1"/>
          </p:cNvSpPr>
          <p:nvPr/>
        </p:nvSpPr>
        <p:spPr bwMode="auto">
          <a:xfrm>
            <a:off x="900113" y="2253496"/>
            <a:ext cx="7286625" cy="3952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/>
            <a:endParaRPr lang="en-US" altLang="zh-TW" sz="2000" b="0" dirty="0">
              <a:solidFill>
                <a:srgbClr val="000000"/>
              </a:solidFill>
            </a:endParaRPr>
          </a:p>
          <a:p>
            <a:pPr eaLnBrk="1" hangingPunct="1"/>
            <a:r>
              <a:rPr lang="en-US" altLang="zh-TW" sz="2000" b="0" dirty="0">
                <a:solidFill>
                  <a:srgbClr val="000000"/>
                </a:solidFill>
              </a:rPr>
              <a:t>#include&lt;</a:t>
            </a:r>
            <a:r>
              <a:rPr lang="en-US" altLang="zh-TW" sz="2000" b="0" dirty="0" err="1">
                <a:solidFill>
                  <a:srgbClr val="000000"/>
                </a:solidFill>
              </a:rPr>
              <a:t>unistd.h</a:t>
            </a:r>
            <a:r>
              <a:rPr lang="en-US" altLang="zh-TW" sz="2000" b="0" dirty="0">
                <a:solidFill>
                  <a:srgbClr val="000000"/>
                </a:solidFill>
              </a:rPr>
              <a:t>&gt; </a:t>
            </a:r>
          </a:p>
          <a:p>
            <a:pPr eaLnBrk="1" hangingPunct="1"/>
            <a:endParaRPr lang="en-US" altLang="zh-TW" sz="2000" b="0" dirty="0">
              <a:solidFill>
                <a:srgbClr val="000000"/>
              </a:solidFill>
            </a:endParaRPr>
          </a:p>
        </p:txBody>
      </p:sp>
      <p:sp>
        <p:nvSpPr>
          <p:cNvPr id="17" name="Rectangle 8"/>
          <p:cNvSpPr>
            <a:spLocks noChangeArrowheads="1"/>
          </p:cNvSpPr>
          <p:nvPr/>
        </p:nvSpPr>
        <p:spPr bwMode="auto">
          <a:xfrm>
            <a:off x="900113" y="2756734"/>
            <a:ext cx="7269162" cy="3952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/>
            <a:r>
              <a:rPr lang="en-US" altLang="zh-TW" sz="2000" b="0" dirty="0">
                <a:solidFill>
                  <a:srgbClr val="000000"/>
                </a:solidFill>
              </a:rPr>
              <a:t>int </a:t>
            </a:r>
            <a:r>
              <a:rPr lang="en-US" altLang="zh-TW" sz="2000" b="0" dirty="0" err="1">
                <a:solidFill>
                  <a:srgbClr val="000000"/>
                </a:solidFill>
              </a:rPr>
              <a:t>ftruncate</a:t>
            </a:r>
            <a:r>
              <a:rPr lang="en-US" altLang="zh-TW" sz="2000" b="0" dirty="0">
                <a:solidFill>
                  <a:srgbClr val="000000"/>
                </a:solidFill>
              </a:rPr>
              <a:t>(int </a:t>
            </a:r>
            <a:r>
              <a:rPr lang="en-US" altLang="zh-TW" sz="2000" b="0" dirty="0" err="1">
                <a:solidFill>
                  <a:srgbClr val="000000"/>
                </a:solidFill>
              </a:rPr>
              <a:t>fildes</a:t>
            </a:r>
            <a:r>
              <a:rPr lang="en-US" altLang="zh-TW" sz="2000" b="0" dirty="0">
                <a:solidFill>
                  <a:srgbClr val="000000"/>
                </a:solidFill>
              </a:rPr>
              <a:t>, </a:t>
            </a:r>
            <a:r>
              <a:rPr lang="en-US" altLang="zh-TW" sz="2000" b="0" dirty="0" err="1">
                <a:solidFill>
                  <a:srgbClr val="000000"/>
                </a:solidFill>
              </a:rPr>
              <a:t>off_t</a:t>
            </a:r>
            <a:r>
              <a:rPr lang="en-US" altLang="zh-TW" sz="2000" b="0" dirty="0">
                <a:solidFill>
                  <a:srgbClr val="000000"/>
                </a:solidFill>
              </a:rPr>
              <a:t> length);</a:t>
            </a:r>
          </a:p>
        </p:txBody>
      </p:sp>
      <p:sp>
        <p:nvSpPr>
          <p:cNvPr id="18" name="矩形 1"/>
          <p:cNvSpPr>
            <a:spLocks noChangeArrowheads="1"/>
          </p:cNvSpPr>
          <p:nvPr/>
        </p:nvSpPr>
        <p:spPr bwMode="auto">
          <a:xfrm>
            <a:off x="900113" y="3276600"/>
            <a:ext cx="7286625" cy="40011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en-US" altLang="zh-TW" sz="2000" b="0" dirty="0">
                <a:solidFill>
                  <a:srgbClr val="000000"/>
                </a:solidFill>
              </a:rPr>
              <a:t>EX: </a:t>
            </a:r>
            <a:r>
              <a:rPr lang="en-US" altLang="zh-TW" sz="2000" b="0" dirty="0" err="1">
                <a:solidFill>
                  <a:srgbClr val="000000"/>
                </a:solidFill>
              </a:rPr>
              <a:t>ftruncate</a:t>
            </a:r>
            <a:r>
              <a:rPr lang="en-US" altLang="zh-TW" sz="2000" b="0" dirty="0">
                <a:solidFill>
                  <a:srgbClr val="000000"/>
                </a:solidFill>
              </a:rPr>
              <a:t>( </a:t>
            </a:r>
            <a:r>
              <a:rPr lang="en-US" altLang="zh-TW" sz="2000" b="0" dirty="0" err="1">
                <a:solidFill>
                  <a:srgbClr val="000000"/>
                </a:solidFill>
              </a:rPr>
              <a:t>fd</a:t>
            </a:r>
            <a:r>
              <a:rPr lang="en-US" altLang="zh-TW" sz="2000" b="0" dirty="0">
                <a:solidFill>
                  <a:srgbClr val="000000"/>
                </a:solidFill>
              </a:rPr>
              <a:t>, 2048); 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F1BE611C-9B66-4FA6-B0F8-E489666AF1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3773031"/>
            <a:ext cx="7272337" cy="1785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 eaLnBrk="1" hangingPunct="1">
              <a:lnSpc>
                <a:spcPct val="150000"/>
              </a:lnSpc>
              <a:buFont typeface="Wingdings" pitchFamily="2" charset="2"/>
              <a:buChar char="n"/>
            </a:pPr>
            <a:r>
              <a:rPr lang="en-US" altLang="zh-TW" sz="2000" b="0" dirty="0">
                <a:latin typeface="Arial" panose="020B0604020202020204" pitchFamily="34" charset="0"/>
                <a:cs typeface="Arial" panose="020B0604020202020204" pitchFamily="34" charset="0"/>
              </a:rPr>
              <a:t>Return 0 on success, or –1 on error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 dirty="0" err="1">
                <a:latin typeface="Arial" panose="020B0604020202020204" pitchFamily="34" charset="0"/>
                <a:cs typeface="Arial" panose="020B0604020202020204" pitchFamily="34" charset="0"/>
              </a:rPr>
              <a:t>fildes</a:t>
            </a:r>
            <a:r>
              <a:rPr lang="en-US" altLang="zh-TW" sz="2000" b="0" dirty="0">
                <a:latin typeface="Arial" panose="020B0604020202020204" pitchFamily="34" charset="0"/>
                <a:cs typeface="Arial" panose="020B0604020202020204" pitchFamily="34" charset="0"/>
              </a:rPr>
              <a:t>	: File descriptor.</a:t>
            </a:r>
          </a:p>
          <a:p>
            <a:pPr eaLnBrk="1" hangingPunct="1">
              <a:lnSpc>
                <a:spcPct val="150000"/>
              </a:lnSpc>
            </a:pPr>
            <a:r>
              <a:rPr lang="fr-FR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length</a:t>
            </a:r>
            <a:r>
              <a:rPr lang="fr-FR" altLang="zh-TW" sz="2000" b="0" dirty="0">
                <a:latin typeface="Arial" panose="020B0604020202020204" pitchFamily="34" charset="0"/>
                <a:cs typeface="Arial" panose="020B0604020202020204" pitchFamily="34" charset="0"/>
              </a:rPr>
              <a:t>	: Size of the file</a:t>
            </a:r>
            <a:r>
              <a:rPr lang="en-US" altLang="zh-TW" sz="2000" b="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fr-FR" altLang="zh-TW" sz="2000" b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endParaRPr lang="fr-FR" altLang="zh-TW" sz="20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xmlns="" id="{180F929B-0A81-428E-8EE8-C42FA6C6E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148406"/>
            <a:ext cx="2133600" cy="476250"/>
          </a:xfrm>
        </p:spPr>
        <p:txBody>
          <a:bodyPr/>
          <a:lstStyle/>
          <a:p>
            <a:fld id="{58FA5A94-711A-4FF2-B348-7406808190AF}" type="slidenum">
              <a:rPr lang="en-US" altLang="zh-TW" smtClean="0"/>
              <a:pPr/>
              <a:t>34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89189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內容版面配置區 2">
            <a:extLst>
              <a:ext uri="{FF2B5EF4-FFF2-40B4-BE49-F238E27FC236}">
                <a16:creationId xmlns:a16="http://schemas.microsoft.com/office/drawing/2014/main" xmlns="" id="{C0876006-9738-4B88-B63D-C88C7FA79D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>
              <a:defRPr/>
            </a:pPr>
            <a:r>
              <a:rPr lang="en-US" altLang="zh-TW" sz="2800" b="1" i="1" dirty="0" err="1">
                <a:latin typeface="Calibri" panose="020F0502020204030204" pitchFamily="34" charset="0"/>
                <a:cs typeface="Calibri" panose="020F0502020204030204" pitchFamily="34" charset="0"/>
              </a:rPr>
              <a:t>munmap</a:t>
            </a:r>
            <a:r>
              <a:rPr lang="en-US" altLang="zh-TW" sz="2800" b="1" i="1" dirty="0">
                <a:latin typeface="Calibri" panose="020F0502020204030204" pitchFamily="34" charset="0"/>
                <a:cs typeface="Calibri" panose="020F0502020204030204" pitchFamily="34" charset="0"/>
              </a:rPr>
              <a:t>()</a:t>
            </a:r>
            <a:endParaRPr lang="zh-TW" altLang="en-US" sz="2800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sz="3600" b="1" dirty="0"/>
              <a:t>Removing Shared Memory Objects</a:t>
            </a:r>
            <a:endParaRPr lang="zh-TW" altLang="en-US" sz="3600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 altLang="zh-TW" dirty="0"/>
              <a:t>NCHU System &amp; Network Lab</a:t>
            </a:r>
          </a:p>
        </p:txBody>
      </p:sp>
      <p:sp>
        <p:nvSpPr>
          <p:cNvPr id="16" name="Rectangle 8"/>
          <p:cNvSpPr>
            <a:spLocks noChangeArrowheads="1"/>
          </p:cNvSpPr>
          <p:nvPr/>
        </p:nvSpPr>
        <p:spPr bwMode="auto">
          <a:xfrm>
            <a:off x="900113" y="2253496"/>
            <a:ext cx="7286625" cy="3952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/>
            <a:endParaRPr lang="en-US" altLang="zh-TW" sz="2000" b="0" dirty="0">
              <a:solidFill>
                <a:srgbClr val="000000"/>
              </a:solidFill>
            </a:endParaRPr>
          </a:p>
          <a:p>
            <a:pPr eaLnBrk="1" hangingPunct="1"/>
            <a:r>
              <a:rPr lang="en-US" altLang="zh-TW" sz="2000" b="0" dirty="0">
                <a:solidFill>
                  <a:srgbClr val="000000"/>
                </a:solidFill>
              </a:rPr>
              <a:t>#include&lt; sys/</a:t>
            </a:r>
            <a:r>
              <a:rPr lang="en-US" altLang="zh-TW" sz="2000" b="0" dirty="0" err="1">
                <a:solidFill>
                  <a:srgbClr val="000000"/>
                </a:solidFill>
              </a:rPr>
              <a:t>mman.h</a:t>
            </a:r>
            <a:r>
              <a:rPr lang="en-US" altLang="zh-TW" sz="2000" b="0" dirty="0">
                <a:solidFill>
                  <a:srgbClr val="000000"/>
                </a:solidFill>
              </a:rPr>
              <a:t>&gt; </a:t>
            </a:r>
          </a:p>
          <a:p>
            <a:pPr eaLnBrk="1" hangingPunct="1"/>
            <a:endParaRPr lang="en-US" altLang="zh-TW" sz="2000" b="0" dirty="0">
              <a:solidFill>
                <a:srgbClr val="000000"/>
              </a:solidFill>
            </a:endParaRPr>
          </a:p>
        </p:txBody>
      </p:sp>
      <p:sp>
        <p:nvSpPr>
          <p:cNvPr id="17" name="Rectangle 8"/>
          <p:cNvSpPr>
            <a:spLocks noChangeArrowheads="1"/>
          </p:cNvSpPr>
          <p:nvPr/>
        </p:nvSpPr>
        <p:spPr bwMode="auto">
          <a:xfrm>
            <a:off x="900113" y="2756734"/>
            <a:ext cx="7269162" cy="3952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/>
            <a:r>
              <a:rPr lang="en-US" altLang="zh-TW" sz="2000" b="0" dirty="0">
                <a:solidFill>
                  <a:srgbClr val="000000"/>
                </a:solidFill>
              </a:rPr>
              <a:t>int </a:t>
            </a:r>
            <a:r>
              <a:rPr lang="en-US" altLang="zh-TW" sz="2000" b="0" dirty="0" err="1">
                <a:solidFill>
                  <a:srgbClr val="000000"/>
                </a:solidFill>
              </a:rPr>
              <a:t>munmap</a:t>
            </a:r>
            <a:r>
              <a:rPr lang="en-US" altLang="zh-TW" sz="2000" b="0" dirty="0">
                <a:solidFill>
                  <a:srgbClr val="000000"/>
                </a:solidFill>
              </a:rPr>
              <a:t>(void *</a:t>
            </a:r>
            <a:r>
              <a:rPr lang="en-US" altLang="zh-TW" sz="2000" b="0" dirty="0" err="1">
                <a:solidFill>
                  <a:srgbClr val="000000"/>
                </a:solidFill>
              </a:rPr>
              <a:t>addr</a:t>
            </a:r>
            <a:r>
              <a:rPr lang="en-US" altLang="zh-TW" sz="2000" b="0" dirty="0">
                <a:solidFill>
                  <a:srgbClr val="000000"/>
                </a:solidFill>
              </a:rPr>
              <a:t>, </a:t>
            </a:r>
            <a:r>
              <a:rPr lang="en-US" altLang="zh-TW" sz="2000" b="0" dirty="0" err="1">
                <a:solidFill>
                  <a:srgbClr val="000000"/>
                </a:solidFill>
              </a:rPr>
              <a:t>size_t</a:t>
            </a:r>
            <a:r>
              <a:rPr lang="en-US" altLang="zh-TW" sz="2000" b="0" dirty="0">
                <a:solidFill>
                  <a:srgbClr val="000000"/>
                </a:solidFill>
              </a:rPr>
              <a:t> length);</a:t>
            </a:r>
          </a:p>
        </p:txBody>
      </p:sp>
      <p:sp>
        <p:nvSpPr>
          <p:cNvPr id="18" name="矩形 1"/>
          <p:cNvSpPr>
            <a:spLocks noChangeArrowheads="1"/>
          </p:cNvSpPr>
          <p:nvPr/>
        </p:nvSpPr>
        <p:spPr bwMode="auto">
          <a:xfrm>
            <a:off x="900113" y="3276600"/>
            <a:ext cx="7286625" cy="40011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en-US" altLang="zh-TW" sz="2000" b="0" dirty="0">
                <a:solidFill>
                  <a:srgbClr val="000000"/>
                </a:solidFill>
              </a:rPr>
              <a:t>EX: </a:t>
            </a:r>
            <a:r>
              <a:rPr lang="en-US" altLang="zh-TW" sz="2000" b="0" dirty="0" err="1">
                <a:solidFill>
                  <a:srgbClr val="000000"/>
                </a:solidFill>
              </a:rPr>
              <a:t>munmap</a:t>
            </a:r>
            <a:r>
              <a:rPr lang="en-US" altLang="zh-TW" sz="2000" b="0" dirty="0">
                <a:solidFill>
                  <a:srgbClr val="000000"/>
                </a:solidFill>
              </a:rPr>
              <a:t>( address, 2048); 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F1BE611C-9B66-4FA6-B0F8-E489666AF1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3773031"/>
            <a:ext cx="7272337" cy="19082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 eaLnBrk="1" hangingPunct="1">
              <a:buFont typeface="Wingdings" pitchFamily="2" charset="2"/>
              <a:buChar char="n"/>
            </a:pPr>
            <a:r>
              <a:rPr lang="en-US" altLang="zh-TW" sz="2000" b="0" dirty="0"/>
              <a:t>Return 0 on success, or –1 on error</a:t>
            </a:r>
          </a:p>
          <a:p>
            <a:pPr eaLnBrk="1" hangingPunct="1"/>
            <a:endParaRPr lang="en-US" altLang="zh-TW" sz="800" b="0" dirty="0"/>
          </a:p>
          <a:p>
            <a:pPr eaLnBrk="1" hangingPunct="1"/>
            <a:r>
              <a:rPr lang="en-US" altLang="zh-TW" sz="2000" dirty="0" err="1"/>
              <a:t>addr</a:t>
            </a:r>
            <a:r>
              <a:rPr lang="en-US" altLang="zh-TW" sz="2000" b="0" dirty="0"/>
              <a:t>	: The starting address of the address range to be         	  unmapped.</a:t>
            </a:r>
            <a:endParaRPr lang="en-US" altLang="zh-TW" sz="800" b="0" dirty="0"/>
          </a:p>
          <a:p>
            <a:pPr eaLnBrk="1" hangingPunct="1">
              <a:lnSpc>
                <a:spcPct val="150000"/>
              </a:lnSpc>
            </a:pPr>
            <a:r>
              <a:rPr lang="fr-FR" altLang="zh-TW" sz="2000" dirty="0"/>
              <a:t>length</a:t>
            </a:r>
            <a:r>
              <a:rPr lang="fr-FR" altLang="zh-TW" sz="2000" b="0" dirty="0"/>
              <a:t>	: </a:t>
            </a:r>
            <a:r>
              <a:rPr lang="en-US" altLang="zh-TW" sz="2000" b="0" dirty="0"/>
              <a:t>The size (in bytes) of the region to be unmapped.</a:t>
            </a:r>
            <a:endParaRPr lang="fr-FR" altLang="zh-TW" sz="2000" b="0" dirty="0"/>
          </a:p>
          <a:p>
            <a:pPr eaLnBrk="1" hangingPunct="1"/>
            <a:endParaRPr lang="fr-FR" altLang="zh-TW" sz="2000" b="0" dirty="0"/>
          </a:p>
        </p:txBody>
      </p:sp>
    </p:spTree>
    <p:extLst>
      <p:ext uri="{BB962C8B-B14F-4D97-AF65-F5344CB8AC3E}">
        <p14:creationId xmlns:p14="http://schemas.microsoft.com/office/powerpoint/2010/main" val="3079654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內容版面配置區 2">
            <a:extLst>
              <a:ext uri="{FF2B5EF4-FFF2-40B4-BE49-F238E27FC236}">
                <a16:creationId xmlns:a16="http://schemas.microsoft.com/office/drawing/2014/main" xmlns="" id="{A969F9C3-C2C1-4394-BADB-A232FAF5B9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22437"/>
            <a:ext cx="8229600" cy="4525963"/>
          </a:xfrm>
        </p:spPr>
        <p:txBody>
          <a:bodyPr/>
          <a:lstStyle/>
          <a:p>
            <a:pPr>
              <a:defRPr/>
            </a:pPr>
            <a:r>
              <a:rPr lang="en-US" altLang="zh-TW" sz="2800" b="1" i="1" dirty="0" err="1">
                <a:latin typeface="Calibri" panose="020F0502020204030204" pitchFamily="34" charset="0"/>
                <a:cs typeface="Calibri" panose="020F0502020204030204" pitchFamily="34" charset="0"/>
              </a:rPr>
              <a:t>shm_unlink</a:t>
            </a:r>
            <a:r>
              <a:rPr lang="en-US" altLang="zh-TW" sz="2800" b="1" i="1" dirty="0">
                <a:latin typeface="Calibri" panose="020F0502020204030204" pitchFamily="34" charset="0"/>
                <a:cs typeface="Calibri" panose="020F0502020204030204" pitchFamily="34" charset="0"/>
              </a:rPr>
              <a:t>()</a:t>
            </a:r>
            <a:endParaRPr lang="zh-TW" altLang="en-US" sz="2800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sz="3500" b="1" dirty="0"/>
              <a:t>Removing Shared Memory Objects (cont.)</a:t>
            </a:r>
            <a:endParaRPr lang="zh-TW" altLang="en-US" sz="3500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 altLang="zh-TW" dirty="0"/>
              <a:t>NCHU System &amp; Network Lab</a:t>
            </a:r>
          </a:p>
        </p:txBody>
      </p:sp>
      <p:sp>
        <p:nvSpPr>
          <p:cNvPr id="16" name="Rectangle 8"/>
          <p:cNvSpPr>
            <a:spLocks noChangeArrowheads="1"/>
          </p:cNvSpPr>
          <p:nvPr/>
        </p:nvSpPr>
        <p:spPr bwMode="auto">
          <a:xfrm>
            <a:off x="900113" y="2375733"/>
            <a:ext cx="7286625" cy="3952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/>
            <a:endParaRPr lang="en-US" altLang="zh-TW" sz="2000" b="0" dirty="0">
              <a:solidFill>
                <a:srgbClr val="000000"/>
              </a:solidFill>
            </a:endParaRPr>
          </a:p>
          <a:p>
            <a:pPr eaLnBrk="1" hangingPunct="1"/>
            <a:r>
              <a:rPr lang="en-US" altLang="zh-TW" sz="2000" b="0" dirty="0">
                <a:solidFill>
                  <a:srgbClr val="000000"/>
                </a:solidFill>
              </a:rPr>
              <a:t>#include&lt; sys/</a:t>
            </a:r>
            <a:r>
              <a:rPr lang="en-US" altLang="zh-TW" sz="2000" b="0" dirty="0" err="1">
                <a:solidFill>
                  <a:srgbClr val="000000"/>
                </a:solidFill>
              </a:rPr>
              <a:t>mman.h</a:t>
            </a:r>
            <a:r>
              <a:rPr lang="en-US" altLang="zh-TW" sz="2000" b="0" dirty="0">
                <a:solidFill>
                  <a:srgbClr val="000000"/>
                </a:solidFill>
              </a:rPr>
              <a:t>&gt; </a:t>
            </a:r>
          </a:p>
          <a:p>
            <a:pPr eaLnBrk="1" hangingPunct="1"/>
            <a:endParaRPr lang="en-US" altLang="zh-TW" sz="2000" b="0" dirty="0">
              <a:solidFill>
                <a:srgbClr val="000000"/>
              </a:solidFill>
            </a:endParaRPr>
          </a:p>
        </p:txBody>
      </p:sp>
      <p:sp>
        <p:nvSpPr>
          <p:cNvPr id="17" name="Rectangle 8"/>
          <p:cNvSpPr>
            <a:spLocks noChangeArrowheads="1"/>
          </p:cNvSpPr>
          <p:nvPr/>
        </p:nvSpPr>
        <p:spPr bwMode="auto">
          <a:xfrm>
            <a:off x="900113" y="2878971"/>
            <a:ext cx="7269162" cy="3952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/>
            <a:r>
              <a:rPr lang="en-US" altLang="zh-TW" sz="2000" b="0" dirty="0">
                <a:solidFill>
                  <a:srgbClr val="000000"/>
                </a:solidFill>
              </a:rPr>
              <a:t>int </a:t>
            </a:r>
            <a:r>
              <a:rPr lang="en-US" altLang="zh-TW" sz="2000" b="0" dirty="0" err="1">
                <a:solidFill>
                  <a:srgbClr val="000000"/>
                </a:solidFill>
              </a:rPr>
              <a:t>shm_unlink</a:t>
            </a:r>
            <a:r>
              <a:rPr lang="en-US" altLang="zh-TW" sz="2000" b="0" dirty="0">
                <a:solidFill>
                  <a:srgbClr val="000000"/>
                </a:solidFill>
              </a:rPr>
              <a:t>(const char *name);</a:t>
            </a:r>
          </a:p>
        </p:txBody>
      </p:sp>
      <p:sp>
        <p:nvSpPr>
          <p:cNvPr id="18" name="矩形 1"/>
          <p:cNvSpPr>
            <a:spLocks noChangeArrowheads="1"/>
          </p:cNvSpPr>
          <p:nvPr/>
        </p:nvSpPr>
        <p:spPr bwMode="auto">
          <a:xfrm>
            <a:off x="900113" y="3398837"/>
            <a:ext cx="7286625" cy="40011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en-US" altLang="zh-TW" sz="2000" b="0" dirty="0">
                <a:solidFill>
                  <a:srgbClr val="000000"/>
                </a:solidFill>
              </a:rPr>
              <a:t>EX: </a:t>
            </a:r>
            <a:r>
              <a:rPr lang="en-US" altLang="zh-TW" sz="2000" b="0" dirty="0" err="1">
                <a:solidFill>
                  <a:srgbClr val="000000"/>
                </a:solidFill>
              </a:rPr>
              <a:t>shm_unlink</a:t>
            </a:r>
            <a:r>
              <a:rPr lang="en-US" altLang="zh-TW" sz="2000" b="0" dirty="0">
                <a:solidFill>
                  <a:srgbClr val="000000"/>
                </a:solidFill>
              </a:rPr>
              <a:t>( NAME ); 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F1BE611C-9B66-4FA6-B0F8-E489666AF1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3895268"/>
            <a:ext cx="7272337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 eaLnBrk="1" hangingPunct="1">
              <a:lnSpc>
                <a:spcPct val="150000"/>
              </a:lnSpc>
              <a:buFont typeface="Wingdings" pitchFamily="2" charset="2"/>
              <a:buChar char="n"/>
            </a:pPr>
            <a:r>
              <a:rPr lang="en-US" altLang="zh-TW" sz="2000" b="0" dirty="0"/>
              <a:t>Return 0 on success, or –1 on error</a:t>
            </a:r>
            <a:endParaRPr lang="en-US" altLang="zh-TW" sz="800" b="0" dirty="0"/>
          </a:p>
          <a:p>
            <a:pPr eaLnBrk="1" hangingPunct="1">
              <a:lnSpc>
                <a:spcPct val="150000"/>
              </a:lnSpc>
            </a:pPr>
            <a:r>
              <a:rPr lang="en-US" altLang="zh-TW" sz="2000" dirty="0"/>
              <a:t>name</a:t>
            </a:r>
            <a:r>
              <a:rPr lang="en-US" altLang="zh-TW" sz="2000" b="0" dirty="0">
                <a:solidFill>
                  <a:srgbClr val="FF0000"/>
                </a:solidFill>
              </a:rPr>
              <a:t>	</a:t>
            </a:r>
            <a:r>
              <a:rPr lang="en-US" altLang="zh-TW" sz="2000" b="0" dirty="0"/>
              <a:t>: I</a:t>
            </a:r>
            <a:r>
              <a:rPr lang="en-US" altLang="zh-TW" sz="2000" b="0" dirty="0">
                <a:solidFill>
                  <a:srgbClr val="000000"/>
                </a:solidFill>
              </a:rPr>
              <a:t>dentifies the shared memory object to be removed.</a:t>
            </a:r>
          </a:p>
          <a:p>
            <a:pPr eaLnBrk="1" hangingPunct="1"/>
            <a:endParaRPr lang="fr-FR" altLang="zh-TW" sz="2000" b="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710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altLang="zh-TW" b="1" dirty="0"/>
              <a:t>Example-</a:t>
            </a:r>
            <a:r>
              <a:rPr lang="en-US" altLang="zh-TW" b="1" dirty="0" err="1"/>
              <a:t>producer.c</a:t>
            </a:r>
            <a:endParaRPr lang="zh-TW" altLang="en-US" b="1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xmlns="" id="{F7EF514F-5A5B-49BB-AA0A-6A92F1401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A5A94-711A-4FF2-B348-7406808190AF}" type="slidenum">
              <a:rPr lang="en-US" altLang="zh-TW" smtClean="0"/>
              <a:pPr/>
              <a:t>37</a:t>
            </a:fld>
            <a:endParaRPr lang="en-US" altLang="zh-TW"/>
          </a:p>
        </p:txBody>
      </p:sp>
      <p:pic>
        <p:nvPicPr>
          <p:cNvPr id="54274" name="Picture 2" descr="C:\Users\eric5\OneDrive\桌面\研究所\螢幕擷取畫面 2021-10-20 00454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7325" y="4800600"/>
            <a:ext cx="6564312" cy="184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275" name="Picture 3" descr="C:\Users\eric5\OneDrive\桌面\研究所\螢幕擷取畫面 2021-10-20 00462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2714" y="816478"/>
            <a:ext cx="6753534" cy="3984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6095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altLang="zh-TW" b="1" dirty="0"/>
              <a:t>Example-</a:t>
            </a:r>
            <a:r>
              <a:rPr lang="en-US" altLang="zh-TW" b="1" dirty="0" err="1"/>
              <a:t>consumer.c</a:t>
            </a:r>
            <a:endParaRPr lang="zh-TW" altLang="en-US" b="1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 altLang="zh-TW"/>
              <a:t>NCHU System &amp; Network Lab</a:t>
            </a:r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xmlns="" id="{F7BE717A-B014-E949-BFE0-F442293638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223" y="899318"/>
            <a:ext cx="8886777" cy="5571459"/>
          </a:xfrm>
        </p:spPr>
      </p:pic>
    </p:spTree>
    <p:extLst>
      <p:ext uri="{BB962C8B-B14F-4D97-AF65-F5344CB8AC3E}">
        <p14:creationId xmlns:p14="http://schemas.microsoft.com/office/powerpoint/2010/main" val="2782718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b="1" dirty="0"/>
              <a:t>Compiler &amp; Linking</a:t>
            </a:r>
            <a:endParaRPr lang="zh-TW" altLang="en-US" dirty="0"/>
          </a:p>
        </p:txBody>
      </p:sp>
      <p:sp>
        <p:nvSpPr>
          <p:cNvPr id="36867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On Linux, programs employing the POSIX IPC mechanisms must be linked with the </a:t>
            </a:r>
            <a:r>
              <a:rPr lang="en-US" altLang="zh-TW" i="1" dirty="0" err="1">
                <a:latin typeface="Calibri" panose="020F0502020204030204" pitchFamily="34" charset="0"/>
                <a:cs typeface="Calibri" panose="020F0502020204030204" pitchFamily="34" charset="0"/>
              </a:rPr>
              <a:t>librt</a:t>
            </a:r>
            <a:r>
              <a:rPr lang="en-US" altLang="zh-TW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Library</a:t>
            </a:r>
          </a:p>
          <a:p>
            <a:pPr lvl="1"/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Specifying the </a:t>
            </a:r>
            <a:r>
              <a:rPr lang="en-US" altLang="zh-TW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–</a:t>
            </a:r>
            <a:r>
              <a:rPr lang="en-US" altLang="zh-TW" i="1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lrt</a:t>
            </a:r>
            <a:r>
              <a:rPr lang="en-US" altLang="zh-TW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option to the </a:t>
            </a:r>
            <a:r>
              <a:rPr lang="en-US" altLang="zh-TW" i="1" dirty="0" err="1">
                <a:latin typeface="Calibri" panose="020F0502020204030204" pitchFamily="34" charset="0"/>
                <a:cs typeface="Calibri" panose="020F0502020204030204" pitchFamily="34" charset="0"/>
              </a:rPr>
              <a:t>gcc</a:t>
            </a:r>
            <a:r>
              <a:rPr lang="en-US" altLang="zh-TW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command.</a:t>
            </a:r>
            <a:endParaRPr lang="zh-TW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 altLang="zh-TW"/>
              <a:t>NCHU System &amp; Network Lab</a:t>
            </a:r>
          </a:p>
        </p:txBody>
      </p:sp>
      <p:pic>
        <p:nvPicPr>
          <p:cNvPr id="5" name="Picture 2" descr="C:\Users\eric5\OneDrive\桌面\研究所\螢幕擷取畫面 2021-07-17 21382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4419600"/>
            <a:ext cx="7053943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6605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頁尾版面配置區 3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 altLang="zh-TW"/>
              <a:t>NCHU System &amp; Network Lab</a:t>
            </a:r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z="4000" b="1" dirty="0"/>
              <a:t>Message Queue Structure in Linux</a:t>
            </a:r>
          </a:p>
        </p:txBody>
      </p:sp>
      <p:sp>
        <p:nvSpPr>
          <p:cNvPr id="5124" name="AutoShape 4"/>
          <p:cNvSpPr>
            <a:spLocks noChangeArrowheads="1"/>
          </p:cNvSpPr>
          <p:nvPr/>
        </p:nvSpPr>
        <p:spPr bwMode="auto">
          <a:xfrm>
            <a:off x="533400" y="1905000"/>
            <a:ext cx="1676400" cy="3505200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zh-TW" altLang="en-US"/>
          </a:p>
        </p:txBody>
      </p:sp>
      <p:sp>
        <p:nvSpPr>
          <p:cNvPr id="5125" name="Line 5"/>
          <p:cNvSpPr>
            <a:spLocks noChangeShapeType="1"/>
          </p:cNvSpPr>
          <p:nvPr/>
        </p:nvSpPr>
        <p:spPr bwMode="auto">
          <a:xfrm>
            <a:off x="533400" y="3048000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5126" name="Text Box 6"/>
          <p:cNvSpPr txBox="1">
            <a:spLocks noChangeArrowheads="1"/>
          </p:cNvSpPr>
          <p:nvPr/>
        </p:nvSpPr>
        <p:spPr bwMode="auto">
          <a:xfrm>
            <a:off x="685800" y="2178050"/>
            <a:ext cx="2590800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TW" sz="1800" i="1" dirty="0" err="1">
                <a:solidFill>
                  <a:srgbClr val="FF0000"/>
                </a:solidFill>
              </a:rPr>
              <a:t>ipc_perm</a:t>
            </a:r>
            <a:r>
              <a:rPr lang="en-US" altLang="zh-TW" sz="1800" b="0" dirty="0"/>
              <a:t> </a:t>
            </a:r>
            <a:r>
              <a:rPr lang="en-US" altLang="zh-TW" sz="1800" b="0" dirty="0" smtClean="0"/>
              <a:t>structure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TW" sz="1800" b="0" dirty="0" smtClean="0"/>
              <a:t>(owner and permission)</a:t>
            </a:r>
            <a:endParaRPr lang="en-US" altLang="zh-TW" sz="1800" b="0" dirty="0"/>
          </a:p>
        </p:txBody>
      </p:sp>
      <p:sp>
        <p:nvSpPr>
          <p:cNvPr id="5127" name="Text Box 7"/>
          <p:cNvSpPr txBox="1">
            <a:spLocks noChangeArrowheads="1"/>
          </p:cNvSpPr>
          <p:nvPr/>
        </p:nvSpPr>
        <p:spPr bwMode="auto">
          <a:xfrm>
            <a:off x="284956" y="1339205"/>
            <a:ext cx="247808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TW" b="0" dirty="0" err="1"/>
              <a:t>struct</a:t>
            </a:r>
            <a:r>
              <a:rPr lang="en-US" altLang="zh-TW" b="0" dirty="0"/>
              <a:t> </a:t>
            </a:r>
            <a:r>
              <a:rPr lang="en-US" altLang="zh-TW" i="1" dirty="0" err="1">
                <a:solidFill>
                  <a:srgbClr val="FF0000"/>
                </a:solidFill>
              </a:rPr>
              <a:t>msqid_ds</a:t>
            </a:r>
            <a:endParaRPr lang="en-US" altLang="zh-TW" i="1" dirty="0">
              <a:solidFill>
                <a:srgbClr val="FF0000"/>
              </a:solidFill>
            </a:endParaRPr>
          </a:p>
        </p:txBody>
      </p:sp>
      <p:sp>
        <p:nvSpPr>
          <p:cNvPr id="5128" name="Line 8"/>
          <p:cNvSpPr>
            <a:spLocks noChangeShapeType="1"/>
          </p:cNvSpPr>
          <p:nvPr/>
        </p:nvSpPr>
        <p:spPr bwMode="auto">
          <a:xfrm>
            <a:off x="533400" y="3429000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5129" name="Line 9"/>
          <p:cNvSpPr>
            <a:spLocks noChangeShapeType="1"/>
          </p:cNvSpPr>
          <p:nvPr/>
        </p:nvSpPr>
        <p:spPr bwMode="auto">
          <a:xfrm>
            <a:off x="533400" y="3810000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5130" name="Text Box 10"/>
          <p:cNvSpPr txBox="1">
            <a:spLocks noChangeArrowheads="1"/>
          </p:cNvSpPr>
          <p:nvPr/>
        </p:nvSpPr>
        <p:spPr bwMode="auto">
          <a:xfrm>
            <a:off x="762000" y="3048000"/>
            <a:ext cx="1447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TW" sz="1800" i="1" dirty="0">
                <a:solidFill>
                  <a:srgbClr val="FF0000"/>
                </a:solidFill>
              </a:rPr>
              <a:t>*</a:t>
            </a:r>
            <a:r>
              <a:rPr lang="en-US" altLang="zh-TW" sz="1800" i="1" dirty="0" err="1">
                <a:solidFill>
                  <a:srgbClr val="FF0000"/>
                </a:solidFill>
              </a:rPr>
              <a:t>msg_first</a:t>
            </a:r>
            <a:endParaRPr lang="en-US" altLang="zh-TW" sz="1800" i="1" dirty="0">
              <a:solidFill>
                <a:srgbClr val="FF0000"/>
              </a:solidFill>
            </a:endParaRPr>
          </a:p>
        </p:txBody>
      </p:sp>
      <p:sp>
        <p:nvSpPr>
          <p:cNvPr id="5131" name="Text Box 11"/>
          <p:cNvSpPr txBox="1">
            <a:spLocks noChangeArrowheads="1"/>
          </p:cNvSpPr>
          <p:nvPr/>
        </p:nvSpPr>
        <p:spPr bwMode="auto">
          <a:xfrm>
            <a:off x="762000" y="3443288"/>
            <a:ext cx="1447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TW" sz="1800" i="1">
                <a:solidFill>
                  <a:srgbClr val="FF0000"/>
                </a:solidFill>
              </a:rPr>
              <a:t>*msg_last</a:t>
            </a:r>
          </a:p>
        </p:txBody>
      </p:sp>
      <p:sp>
        <p:nvSpPr>
          <p:cNvPr id="5132" name="Line 13"/>
          <p:cNvSpPr>
            <a:spLocks noChangeShapeType="1"/>
          </p:cNvSpPr>
          <p:nvPr/>
        </p:nvSpPr>
        <p:spPr bwMode="auto">
          <a:xfrm>
            <a:off x="1371600" y="40386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grpSp>
        <p:nvGrpSpPr>
          <p:cNvPr id="10270" name="Group 30"/>
          <p:cNvGrpSpPr>
            <a:grpSpLocks/>
          </p:cNvGrpSpPr>
          <p:nvPr/>
        </p:nvGrpSpPr>
        <p:grpSpPr bwMode="auto">
          <a:xfrm>
            <a:off x="3505200" y="2514600"/>
            <a:ext cx="1600200" cy="2209800"/>
            <a:chOff x="2208" y="1584"/>
            <a:chExt cx="1008" cy="1392"/>
          </a:xfrm>
        </p:grpSpPr>
        <p:sp>
          <p:nvSpPr>
            <p:cNvPr id="5157" name="Rectangle 14"/>
            <p:cNvSpPr>
              <a:spLocks noChangeArrowheads="1"/>
            </p:cNvSpPr>
            <p:nvPr/>
          </p:nvSpPr>
          <p:spPr bwMode="auto">
            <a:xfrm>
              <a:off x="2208" y="1584"/>
              <a:ext cx="1008" cy="1392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/>
              <a:endParaRPr lang="zh-TW" altLang="en-US"/>
            </a:p>
          </p:txBody>
        </p:sp>
        <p:sp>
          <p:nvSpPr>
            <p:cNvPr id="5158" name="Text Box 15"/>
            <p:cNvSpPr txBox="1">
              <a:spLocks noChangeArrowheads="1"/>
            </p:cNvSpPr>
            <p:nvPr/>
          </p:nvSpPr>
          <p:spPr bwMode="auto">
            <a:xfrm>
              <a:off x="2448" y="1584"/>
              <a:ext cx="67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TW" sz="1800" i="1">
                  <a:solidFill>
                    <a:srgbClr val="FF0000"/>
                  </a:solidFill>
                </a:rPr>
                <a:t>*next</a:t>
              </a:r>
            </a:p>
          </p:txBody>
        </p:sp>
        <p:sp>
          <p:nvSpPr>
            <p:cNvPr id="5159" name="Line 16"/>
            <p:cNvSpPr>
              <a:spLocks noChangeShapeType="1"/>
            </p:cNvSpPr>
            <p:nvPr/>
          </p:nvSpPr>
          <p:spPr bwMode="auto">
            <a:xfrm>
              <a:off x="2208" y="1824"/>
              <a:ext cx="10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160" name="Line 17"/>
            <p:cNvSpPr>
              <a:spLocks noChangeShapeType="1"/>
            </p:cNvSpPr>
            <p:nvPr/>
          </p:nvSpPr>
          <p:spPr bwMode="auto">
            <a:xfrm>
              <a:off x="2208" y="2064"/>
              <a:ext cx="10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161" name="Text Box 19"/>
            <p:cNvSpPr txBox="1">
              <a:spLocks noChangeArrowheads="1"/>
            </p:cNvSpPr>
            <p:nvPr/>
          </p:nvSpPr>
          <p:spPr bwMode="auto">
            <a:xfrm>
              <a:off x="2448" y="1824"/>
              <a:ext cx="67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TW" sz="1800" i="1">
                  <a:solidFill>
                    <a:srgbClr val="FF0000"/>
                  </a:solidFill>
                </a:rPr>
                <a:t>type</a:t>
              </a:r>
            </a:p>
          </p:txBody>
        </p:sp>
        <p:sp>
          <p:nvSpPr>
            <p:cNvPr id="5162" name="Text Box 20"/>
            <p:cNvSpPr txBox="1">
              <a:spLocks noChangeArrowheads="1"/>
            </p:cNvSpPr>
            <p:nvPr/>
          </p:nvSpPr>
          <p:spPr bwMode="auto">
            <a:xfrm>
              <a:off x="2352" y="2304"/>
              <a:ext cx="86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TW" sz="1800" i="1">
                  <a:solidFill>
                    <a:srgbClr val="FF0000"/>
                  </a:solidFill>
                </a:rPr>
                <a:t>message</a:t>
              </a:r>
            </a:p>
          </p:txBody>
        </p:sp>
      </p:grpSp>
      <p:grpSp>
        <p:nvGrpSpPr>
          <p:cNvPr id="10271" name="Group 31"/>
          <p:cNvGrpSpPr>
            <a:grpSpLocks/>
          </p:cNvGrpSpPr>
          <p:nvPr/>
        </p:nvGrpSpPr>
        <p:grpSpPr bwMode="auto">
          <a:xfrm>
            <a:off x="6324600" y="2514600"/>
            <a:ext cx="1600200" cy="2209800"/>
            <a:chOff x="3984" y="1584"/>
            <a:chExt cx="1008" cy="1392"/>
          </a:xfrm>
        </p:grpSpPr>
        <p:sp>
          <p:nvSpPr>
            <p:cNvPr id="5151" name="Rectangle 23"/>
            <p:cNvSpPr>
              <a:spLocks noChangeArrowheads="1"/>
            </p:cNvSpPr>
            <p:nvPr/>
          </p:nvSpPr>
          <p:spPr bwMode="auto">
            <a:xfrm>
              <a:off x="3984" y="1584"/>
              <a:ext cx="1008" cy="1392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/>
              <a:endParaRPr lang="zh-TW" altLang="en-US"/>
            </a:p>
          </p:txBody>
        </p:sp>
        <p:sp>
          <p:nvSpPr>
            <p:cNvPr id="5152" name="Text Box 24"/>
            <p:cNvSpPr txBox="1">
              <a:spLocks noChangeArrowheads="1"/>
            </p:cNvSpPr>
            <p:nvPr/>
          </p:nvSpPr>
          <p:spPr bwMode="auto">
            <a:xfrm>
              <a:off x="4224" y="1584"/>
              <a:ext cx="67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TW" sz="1800" i="1">
                  <a:solidFill>
                    <a:srgbClr val="FF0000"/>
                  </a:solidFill>
                </a:rPr>
                <a:t>*next</a:t>
              </a:r>
            </a:p>
          </p:txBody>
        </p:sp>
        <p:sp>
          <p:nvSpPr>
            <p:cNvPr id="5153" name="Line 25"/>
            <p:cNvSpPr>
              <a:spLocks noChangeShapeType="1"/>
            </p:cNvSpPr>
            <p:nvPr/>
          </p:nvSpPr>
          <p:spPr bwMode="auto">
            <a:xfrm>
              <a:off x="3984" y="1824"/>
              <a:ext cx="10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154" name="Line 26"/>
            <p:cNvSpPr>
              <a:spLocks noChangeShapeType="1"/>
            </p:cNvSpPr>
            <p:nvPr/>
          </p:nvSpPr>
          <p:spPr bwMode="auto">
            <a:xfrm>
              <a:off x="3984" y="2064"/>
              <a:ext cx="10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155" name="Text Box 27"/>
            <p:cNvSpPr txBox="1">
              <a:spLocks noChangeArrowheads="1"/>
            </p:cNvSpPr>
            <p:nvPr/>
          </p:nvSpPr>
          <p:spPr bwMode="auto">
            <a:xfrm>
              <a:off x="4224" y="1824"/>
              <a:ext cx="67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TW" sz="1800" i="1">
                  <a:solidFill>
                    <a:srgbClr val="FF0000"/>
                  </a:solidFill>
                </a:rPr>
                <a:t>type</a:t>
              </a:r>
            </a:p>
          </p:txBody>
        </p:sp>
        <p:sp>
          <p:nvSpPr>
            <p:cNvPr id="5156" name="Text Box 28"/>
            <p:cNvSpPr txBox="1">
              <a:spLocks noChangeArrowheads="1"/>
            </p:cNvSpPr>
            <p:nvPr/>
          </p:nvSpPr>
          <p:spPr bwMode="auto">
            <a:xfrm>
              <a:off x="4128" y="2304"/>
              <a:ext cx="86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TW" sz="1800" i="1">
                  <a:solidFill>
                    <a:srgbClr val="FF0000"/>
                  </a:solidFill>
                </a:rPr>
                <a:t>message</a:t>
              </a:r>
            </a:p>
          </p:txBody>
        </p:sp>
      </p:grpSp>
      <p:grpSp>
        <p:nvGrpSpPr>
          <p:cNvPr id="10275" name="Group 35"/>
          <p:cNvGrpSpPr>
            <a:grpSpLocks/>
          </p:cNvGrpSpPr>
          <p:nvPr/>
        </p:nvGrpSpPr>
        <p:grpSpPr bwMode="auto">
          <a:xfrm>
            <a:off x="2209800" y="2667000"/>
            <a:ext cx="1295400" cy="533400"/>
            <a:chOff x="1392" y="1680"/>
            <a:chExt cx="816" cy="336"/>
          </a:xfrm>
        </p:grpSpPr>
        <p:sp>
          <p:nvSpPr>
            <p:cNvPr id="5148" name="Line 32"/>
            <p:cNvSpPr>
              <a:spLocks noChangeShapeType="1"/>
            </p:cNvSpPr>
            <p:nvPr/>
          </p:nvSpPr>
          <p:spPr bwMode="auto">
            <a:xfrm>
              <a:off x="1392" y="201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149" name="Line 33"/>
            <p:cNvSpPr>
              <a:spLocks noChangeShapeType="1"/>
            </p:cNvSpPr>
            <p:nvPr/>
          </p:nvSpPr>
          <p:spPr bwMode="auto">
            <a:xfrm flipV="1">
              <a:off x="1680" y="1680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150" name="Line 34"/>
            <p:cNvSpPr>
              <a:spLocks noChangeShapeType="1"/>
            </p:cNvSpPr>
            <p:nvPr/>
          </p:nvSpPr>
          <p:spPr bwMode="auto">
            <a:xfrm>
              <a:off x="1680" y="1680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10280" name="Line 40"/>
          <p:cNvSpPr>
            <a:spLocks noChangeShapeType="1"/>
          </p:cNvSpPr>
          <p:nvPr/>
        </p:nvSpPr>
        <p:spPr bwMode="auto">
          <a:xfrm>
            <a:off x="5105400" y="26670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TW" altLang="en-US"/>
          </a:p>
        </p:txBody>
      </p:sp>
      <p:grpSp>
        <p:nvGrpSpPr>
          <p:cNvPr id="10286" name="Group 46"/>
          <p:cNvGrpSpPr>
            <a:grpSpLocks/>
          </p:cNvGrpSpPr>
          <p:nvPr/>
        </p:nvGrpSpPr>
        <p:grpSpPr bwMode="auto">
          <a:xfrm>
            <a:off x="2209800" y="2819400"/>
            <a:ext cx="4114800" cy="2209800"/>
            <a:chOff x="1392" y="1776"/>
            <a:chExt cx="2592" cy="1392"/>
          </a:xfrm>
        </p:grpSpPr>
        <p:sp>
          <p:nvSpPr>
            <p:cNvPr id="5140" name="Line 41"/>
            <p:cNvSpPr>
              <a:spLocks noChangeShapeType="1"/>
            </p:cNvSpPr>
            <p:nvPr/>
          </p:nvSpPr>
          <p:spPr bwMode="auto">
            <a:xfrm>
              <a:off x="1392" y="2208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141" name="Line 42"/>
            <p:cNvSpPr>
              <a:spLocks noChangeShapeType="1"/>
            </p:cNvSpPr>
            <p:nvPr/>
          </p:nvSpPr>
          <p:spPr bwMode="auto">
            <a:xfrm>
              <a:off x="1776" y="2208"/>
              <a:ext cx="0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142" name="Line 43"/>
            <p:cNvSpPr>
              <a:spLocks noChangeShapeType="1"/>
            </p:cNvSpPr>
            <p:nvPr/>
          </p:nvSpPr>
          <p:spPr bwMode="auto">
            <a:xfrm>
              <a:off x="1776" y="3168"/>
              <a:ext cx="19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143" name="Line 44"/>
            <p:cNvSpPr>
              <a:spLocks noChangeShapeType="1"/>
            </p:cNvSpPr>
            <p:nvPr/>
          </p:nvSpPr>
          <p:spPr bwMode="auto">
            <a:xfrm flipV="1">
              <a:off x="3696" y="1776"/>
              <a:ext cx="0" cy="13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144" name="Line 45"/>
            <p:cNvSpPr>
              <a:spLocks noChangeShapeType="1"/>
            </p:cNvSpPr>
            <p:nvPr/>
          </p:nvSpPr>
          <p:spPr bwMode="auto">
            <a:xfrm>
              <a:off x="3696" y="177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10287" name="Text Box 47"/>
          <p:cNvSpPr txBox="1">
            <a:spLocks noChangeArrowheads="1"/>
          </p:cNvSpPr>
          <p:nvPr/>
        </p:nvSpPr>
        <p:spPr bwMode="auto">
          <a:xfrm>
            <a:off x="3429000" y="1964680"/>
            <a:ext cx="22098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TW" b="0" dirty="0" err="1"/>
              <a:t>struct</a:t>
            </a:r>
            <a:r>
              <a:rPr lang="en-US" altLang="zh-TW" b="0" dirty="0"/>
              <a:t> </a:t>
            </a:r>
            <a:r>
              <a:rPr lang="en-US" altLang="zh-TW" i="1" dirty="0" err="1">
                <a:solidFill>
                  <a:srgbClr val="FF0000"/>
                </a:solidFill>
              </a:rPr>
              <a:t>msg</a:t>
            </a:r>
            <a:endParaRPr lang="en-US" altLang="zh-TW" i="1" dirty="0">
              <a:solidFill>
                <a:srgbClr val="FF0000"/>
              </a:solidFill>
            </a:endParaRPr>
          </a:p>
        </p:txBody>
      </p:sp>
      <p:sp>
        <p:nvSpPr>
          <p:cNvPr id="43" name="直角三角形 42"/>
          <p:cNvSpPr/>
          <p:nvPr/>
        </p:nvSpPr>
        <p:spPr bwMode="auto">
          <a:xfrm>
            <a:off x="0" y="6324600"/>
            <a:ext cx="533400" cy="533400"/>
          </a:xfrm>
          <a:prstGeom prst="rtTriangle">
            <a:avLst/>
          </a:prstGeom>
          <a:solidFill>
            <a:srgbClr val="FFD69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0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0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2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2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0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10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80" grpId="0" animBg="1"/>
      <p:bldP spid="10287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 altLang="zh-TW"/>
              <a:t>NCHU System &amp; Network Lab</a:t>
            </a:r>
          </a:p>
        </p:txBody>
      </p:sp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b="1" dirty="0"/>
              <a:t>Lab II (45 pts.)</a:t>
            </a:r>
          </a:p>
        </p:txBody>
      </p:sp>
      <p:sp>
        <p:nvSpPr>
          <p:cNvPr id="38916" name="Text Box 4"/>
          <p:cNvSpPr txBox="1">
            <a:spLocks noChangeArrowheads="1"/>
          </p:cNvSpPr>
          <p:nvPr/>
        </p:nvSpPr>
        <p:spPr bwMode="auto">
          <a:xfrm>
            <a:off x="914400" y="1828800"/>
            <a:ext cx="8229600" cy="341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TW" b="0" i="1" dirty="0"/>
              <a:t>Write two program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TW" b="0" i="1" dirty="0"/>
              <a:t>Program A :</a:t>
            </a:r>
            <a:br>
              <a:rPr lang="en-US" altLang="zh-TW" b="0" i="1" dirty="0"/>
            </a:br>
            <a:r>
              <a:rPr lang="en-US" altLang="zh-TW" b="0" i="1" dirty="0"/>
              <a:t>	create a shared memory</a:t>
            </a:r>
            <a:br>
              <a:rPr lang="en-US" altLang="zh-TW" b="0" i="1" dirty="0"/>
            </a:br>
            <a:r>
              <a:rPr lang="en-US" altLang="zh-TW" b="0" i="1" dirty="0"/>
              <a:t>	user can type some message into the shared</a:t>
            </a:r>
            <a:br>
              <a:rPr lang="en-US" altLang="zh-TW" b="0" i="1" dirty="0"/>
            </a:br>
            <a:r>
              <a:rPr lang="en-US" altLang="zh-TW" b="0" i="1" dirty="0"/>
              <a:t>	memory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TW" b="0" i="1" dirty="0"/>
              <a:t>Program B :	</a:t>
            </a:r>
            <a:br>
              <a:rPr lang="en-US" altLang="zh-TW" b="0" i="1" dirty="0"/>
            </a:br>
            <a:r>
              <a:rPr lang="en-US" altLang="zh-TW" b="0" i="1" dirty="0"/>
              <a:t>	print the context of shared memory on the screen						</a:t>
            </a:r>
          </a:p>
        </p:txBody>
      </p:sp>
      <p:pic>
        <p:nvPicPr>
          <p:cNvPr id="55298" name="Picture 2" descr="C:\Users\eric5\OneDrive\桌面\研究所\螢幕擷取畫面 2021-07-17 21403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5245100"/>
            <a:ext cx="4148178" cy="927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4508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 altLang="zh-TW"/>
              <a:t>NCHU System &amp; Network Lab</a:t>
            </a:r>
          </a:p>
        </p:txBody>
      </p:sp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b="1"/>
              <a:t>Reference</a:t>
            </a:r>
          </a:p>
        </p:txBody>
      </p:sp>
      <p:sp>
        <p:nvSpPr>
          <p:cNvPr id="39940" name="Text Box 6"/>
          <p:cNvSpPr txBox="1">
            <a:spLocks noChangeArrowheads="1"/>
          </p:cNvSpPr>
          <p:nvPr/>
        </p:nvSpPr>
        <p:spPr bwMode="auto">
          <a:xfrm>
            <a:off x="685800" y="1447800"/>
            <a:ext cx="8001000" cy="2508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TW" i="1" dirty="0"/>
              <a:t>The Linux Tutorial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TW" sz="1400" dirty="0">
                <a:hlinkClick r:id="rId2"/>
              </a:rPr>
              <a:t>https://www.tutorialspoint.com/inter_process_communication/inter_process_communication_shared_memory.htm</a:t>
            </a:r>
            <a:endParaRPr lang="en-US" altLang="zh-TW" sz="1400" dirty="0"/>
          </a:p>
          <a:p>
            <a:pPr eaLnBrk="1" hangingPunct="1">
              <a:spcBef>
                <a:spcPct val="50000"/>
              </a:spcBef>
            </a:pPr>
            <a:r>
              <a:rPr lang="en-US" altLang="zh-TW" sz="1400" dirty="0">
                <a:hlinkClick r:id="rId3"/>
              </a:rPr>
              <a:t>https://www.tutorialspoint.com/inter_process_communication/inter_process_communication_message_queues.htm</a:t>
            </a:r>
            <a:endParaRPr lang="en-US" altLang="zh-TW" sz="1400" dirty="0"/>
          </a:p>
          <a:p>
            <a:pPr eaLnBrk="1" hangingPunct="1">
              <a:spcBef>
                <a:spcPct val="50000"/>
              </a:spcBef>
            </a:pPr>
            <a:r>
              <a:rPr lang="en-US" altLang="zh-TW" i="1" dirty="0"/>
              <a:t>The Linux Programmer’s Guide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TW" sz="1800" i="1" dirty="0"/>
              <a:t>     </a:t>
            </a:r>
            <a:r>
              <a:rPr lang="en-US" altLang="zh-TW" sz="1800" i="1" dirty="0">
                <a:hlinkClick r:id="rId4"/>
              </a:rPr>
              <a:t>http://tldp.org/LDP/lpg/</a:t>
            </a:r>
            <a:endParaRPr lang="en-US" altLang="zh-TW" i="1" dirty="0"/>
          </a:p>
        </p:txBody>
      </p:sp>
    </p:spTree>
    <p:extLst>
      <p:ext uri="{BB962C8B-B14F-4D97-AF65-F5344CB8AC3E}">
        <p14:creationId xmlns:p14="http://schemas.microsoft.com/office/powerpoint/2010/main" val="694762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3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 altLang="zh-TW"/>
              <a:t>NCHU System &amp; Network Lab</a:t>
            </a:r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b="1" dirty="0"/>
              <a:t>Message Queue</a:t>
            </a:r>
            <a:r>
              <a:rPr lang="zh-TW" altLang="en-US" b="1" dirty="0"/>
              <a:t> </a:t>
            </a:r>
            <a:r>
              <a:rPr lang="en-US" altLang="zh-TW" b="1" dirty="0"/>
              <a:t>API</a:t>
            </a:r>
          </a:p>
        </p:txBody>
      </p:sp>
      <p:sp>
        <p:nvSpPr>
          <p:cNvPr id="6" name="內容版面配置區 2"/>
          <p:cNvSpPr>
            <a:spLocks noGrp="1"/>
          </p:cNvSpPr>
          <p:nvPr>
            <p:ph idx="1"/>
          </p:nvPr>
        </p:nvSpPr>
        <p:spPr>
          <a:xfrm>
            <a:off x="609600" y="1493837"/>
            <a:ext cx="8229600" cy="4525963"/>
          </a:xfrm>
        </p:spPr>
        <p:txBody>
          <a:bodyPr/>
          <a:lstStyle/>
          <a:p>
            <a:r>
              <a:rPr lang="en-US" altLang="zh-TW" sz="3000" dirty="0">
                <a:latin typeface="Calibri" panose="020F0502020204030204" pitchFamily="34" charset="0"/>
                <a:cs typeface="Calibri" panose="020F0502020204030204" pitchFamily="34" charset="0"/>
              </a:rPr>
              <a:t>Main functions in the POSIX message queue API</a:t>
            </a:r>
          </a:p>
          <a:p>
            <a:endParaRPr lang="en-US" altLang="zh-TW" sz="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altLang="zh-TW" b="1" i="1" dirty="0" err="1">
                <a:latin typeface="Calibri" panose="020F0502020204030204" pitchFamily="34" charset="0"/>
                <a:cs typeface="Calibri" panose="020F0502020204030204" pitchFamily="34" charset="0"/>
              </a:rPr>
              <a:t>mq_open</a:t>
            </a:r>
            <a:r>
              <a:rPr lang="en-US" altLang="zh-TW" b="1" i="1" dirty="0">
                <a:latin typeface="Calibri" panose="020F0502020204030204" pitchFamily="34" charset="0"/>
                <a:cs typeface="Calibri" panose="020F0502020204030204" pitchFamily="34" charset="0"/>
              </a:rPr>
              <a:t>(): </a:t>
            </a: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creates a new message queue or opens an existing queue</a:t>
            </a:r>
          </a:p>
          <a:p>
            <a:pPr lvl="1"/>
            <a:r>
              <a:rPr lang="en-US" altLang="zh-TW" b="1" i="1" dirty="0" err="1">
                <a:latin typeface="Calibri" panose="020F0502020204030204" pitchFamily="34" charset="0"/>
                <a:cs typeface="Calibri" panose="020F0502020204030204" pitchFamily="34" charset="0"/>
              </a:rPr>
              <a:t>mq_close</a:t>
            </a:r>
            <a:r>
              <a:rPr lang="en-US" altLang="zh-TW" b="1" i="1" dirty="0">
                <a:latin typeface="Calibri" panose="020F0502020204030204" pitchFamily="34" charset="0"/>
                <a:cs typeface="Calibri" panose="020F0502020204030204" pitchFamily="34" charset="0"/>
              </a:rPr>
              <a:t>(): </a:t>
            </a: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closes a message queue</a:t>
            </a:r>
          </a:p>
          <a:p>
            <a:pPr lvl="1"/>
            <a:r>
              <a:rPr lang="en-US" altLang="zh-TW" b="1" i="1" dirty="0" err="1">
                <a:latin typeface="Calibri" panose="020F0502020204030204" pitchFamily="34" charset="0"/>
                <a:cs typeface="Calibri" panose="020F0502020204030204" pitchFamily="34" charset="0"/>
              </a:rPr>
              <a:t>mq_unlink</a:t>
            </a:r>
            <a:r>
              <a:rPr lang="en-US" altLang="zh-TW" b="1" i="1" dirty="0">
                <a:latin typeface="Calibri" panose="020F0502020204030204" pitchFamily="34" charset="0"/>
                <a:cs typeface="Calibri" panose="020F0502020204030204" pitchFamily="34" charset="0"/>
              </a:rPr>
              <a:t>(): </a:t>
            </a: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deletes a message queue</a:t>
            </a:r>
            <a:endParaRPr lang="zh-TW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altLang="zh-TW" b="1" i="1" dirty="0" err="1">
                <a:latin typeface="Calibri" panose="020F0502020204030204" pitchFamily="34" charset="0"/>
                <a:cs typeface="Calibri" panose="020F0502020204030204" pitchFamily="34" charset="0"/>
              </a:rPr>
              <a:t>mq_send</a:t>
            </a:r>
            <a:r>
              <a:rPr lang="en-US" altLang="zh-TW" b="1" i="1" dirty="0">
                <a:latin typeface="Calibri" panose="020F0502020204030204" pitchFamily="34" charset="0"/>
                <a:cs typeface="Calibri" panose="020F0502020204030204" pitchFamily="34" charset="0"/>
              </a:rPr>
              <a:t>(): </a:t>
            </a: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writes a message to a queue</a:t>
            </a:r>
          </a:p>
          <a:p>
            <a:pPr lvl="1"/>
            <a:r>
              <a:rPr lang="en-US" altLang="zh-TW" b="1" i="1" dirty="0" err="1">
                <a:latin typeface="Calibri" panose="020F0502020204030204" pitchFamily="34" charset="0"/>
                <a:cs typeface="Calibri" panose="020F0502020204030204" pitchFamily="34" charset="0"/>
              </a:rPr>
              <a:t>mq_receive</a:t>
            </a:r>
            <a:r>
              <a:rPr lang="en-US" altLang="zh-TW" b="1" i="1" dirty="0">
                <a:latin typeface="Calibri" panose="020F0502020204030204" pitchFamily="34" charset="0"/>
                <a:cs typeface="Calibri" panose="020F0502020204030204" pitchFamily="34" charset="0"/>
              </a:rPr>
              <a:t>(): </a:t>
            </a: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reads a message from a queue.</a:t>
            </a:r>
          </a:p>
        </p:txBody>
      </p:sp>
    </p:spTree>
    <p:extLst>
      <p:ext uri="{BB962C8B-B14F-4D97-AF65-F5344CB8AC3E}">
        <p14:creationId xmlns:p14="http://schemas.microsoft.com/office/powerpoint/2010/main" val="3310949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3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 altLang="zh-TW"/>
              <a:t>NCHU System &amp; Network Lab</a:t>
            </a:r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b="1" dirty="0"/>
              <a:t>Opening a Message Queue</a:t>
            </a:r>
          </a:p>
        </p:txBody>
      </p:sp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583432" y="4028728"/>
            <a:ext cx="8712968" cy="2448272"/>
          </a:xfrm>
        </p:spPr>
        <p:txBody>
          <a:bodyPr>
            <a:noAutofit/>
          </a:bodyPr>
          <a:lstStyle/>
          <a:p>
            <a:r>
              <a:rPr lang="en-US" altLang="zh-TW" sz="2200" b="1" i="1" dirty="0" err="1">
                <a:latin typeface="Calibri" panose="020F0502020204030204" pitchFamily="34" charset="0"/>
                <a:cs typeface="Calibri" panose="020F0502020204030204" pitchFamily="34" charset="0"/>
              </a:rPr>
              <a:t>oflag</a:t>
            </a:r>
            <a:r>
              <a:rPr lang="en-US" altLang="zh-TW" sz="2200" dirty="0">
                <a:latin typeface="Calibri" panose="020F0502020204030204" pitchFamily="34" charset="0"/>
                <a:cs typeface="Calibri" panose="020F0502020204030204" pitchFamily="34" charset="0"/>
              </a:rPr>
              <a:t>: as shown in the next slide</a:t>
            </a:r>
          </a:p>
          <a:p>
            <a:r>
              <a:rPr lang="en-US" altLang="zh-TW" sz="2200" b="1" i="1" dirty="0">
                <a:latin typeface="Calibri" panose="020F0502020204030204" pitchFamily="34" charset="0"/>
                <a:cs typeface="Calibri" panose="020F0502020204030204" pitchFamily="34" charset="0"/>
              </a:rPr>
              <a:t>mode</a:t>
            </a:r>
            <a:r>
              <a:rPr lang="en-US" altLang="zh-TW" sz="2200" dirty="0">
                <a:latin typeface="Calibri" panose="020F0502020204030204" pitchFamily="34" charset="0"/>
                <a:cs typeface="Calibri" panose="020F0502020204030204" pitchFamily="34" charset="0"/>
              </a:rPr>
              <a:t>: as shown in the following next slide </a:t>
            </a:r>
          </a:p>
          <a:p>
            <a:r>
              <a:rPr lang="en-US" altLang="zh-TW" sz="2200" b="1" i="1" dirty="0" err="1">
                <a:latin typeface="Calibri" panose="020F0502020204030204" pitchFamily="34" charset="0"/>
                <a:cs typeface="Calibri" panose="020F0502020204030204" pitchFamily="34" charset="0"/>
              </a:rPr>
              <a:t>attr</a:t>
            </a:r>
            <a:r>
              <a:rPr lang="en-US" altLang="zh-TW" sz="2200" dirty="0">
                <a:latin typeface="Calibri" panose="020F0502020204030204" pitchFamily="34" charset="0"/>
                <a:cs typeface="Calibri" panose="020F0502020204030204" pitchFamily="34" charset="0"/>
              </a:rPr>
              <a:t>: attributes for the new message queue</a:t>
            </a:r>
          </a:p>
          <a:p>
            <a:pPr lvl="1"/>
            <a:r>
              <a:rPr lang="en-US" altLang="zh-TW" sz="2200" dirty="0">
                <a:latin typeface="Calibri" panose="020F0502020204030204" pitchFamily="34" charset="0"/>
                <a:cs typeface="Calibri" panose="020F0502020204030204" pitchFamily="34" charset="0"/>
              </a:rPr>
              <a:t>Shown in the following next slide</a:t>
            </a:r>
          </a:p>
          <a:p>
            <a:r>
              <a:rPr lang="en-US" altLang="zh-TW" sz="2200" b="1" i="1" dirty="0" err="1">
                <a:latin typeface="Calibri" panose="020F0502020204030204" pitchFamily="34" charset="0"/>
                <a:cs typeface="Calibri" panose="020F0502020204030204" pitchFamily="34" charset="0"/>
              </a:rPr>
              <a:t>mqd_t</a:t>
            </a:r>
            <a:r>
              <a:rPr lang="en-US" altLang="zh-TW" sz="2200" dirty="0">
                <a:latin typeface="Calibri" panose="020F0502020204030204" pitchFamily="34" charset="0"/>
                <a:cs typeface="Calibri" panose="020F0502020204030204" pitchFamily="34" charset="0"/>
              </a:rPr>
              <a:t>: returns a </a:t>
            </a:r>
            <a:r>
              <a:rPr lang="en-US" altLang="zh-TW" sz="2200" i="1" dirty="0">
                <a:latin typeface="Calibri" panose="020F0502020204030204" pitchFamily="34" charset="0"/>
                <a:cs typeface="Calibri" panose="020F0502020204030204" pitchFamily="34" charset="0"/>
              </a:rPr>
              <a:t>message queue descriptor</a:t>
            </a:r>
            <a:r>
              <a:rPr lang="en-US" altLang="zh-TW" sz="2200" dirty="0">
                <a:latin typeface="Calibri" panose="020F0502020204030204" pitchFamily="34" charset="0"/>
                <a:cs typeface="Calibri" panose="020F0502020204030204" pitchFamily="34" charset="0"/>
              </a:rPr>
              <a:t>, a value of type </a:t>
            </a:r>
            <a:r>
              <a:rPr lang="en-US" altLang="zh-TW" sz="2200" b="1" i="1" dirty="0" err="1">
                <a:latin typeface="Calibri" panose="020F0502020204030204" pitchFamily="34" charset="0"/>
                <a:cs typeface="Calibri" panose="020F0502020204030204" pitchFamily="34" charset="0"/>
              </a:rPr>
              <a:t>mqd_t</a:t>
            </a:r>
            <a:endParaRPr lang="en-US" altLang="zh-TW" sz="2200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altLang="zh-TW" sz="2200" i="1" dirty="0" err="1">
                <a:latin typeface="Calibri" panose="020F0502020204030204" pitchFamily="34" charset="0"/>
                <a:cs typeface="Calibri" panose="020F0502020204030204" pitchFamily="34" charset="0"/>
              </a:rPr>
              <a:t>mqd_t</a:t>
            </a:r>
            <a:r>
              <a:rPr lang="en-US" altLang="zh-TW" sz="2200" i="1" dirty="0">
                <a:latin typeface="Calibri" panose="020F0502020204030204" pitchFamily="34" charset="0"/>
                <a:cs typeface="Calibri" panose="020F0502020204030204" pitchFamily="34" charset="0"/>
              </a:rPr>
              <a:t> is an </a:t>
            </a:r>
            <a:r>
              <a:rPr lang="en-US" altLang="zh-TW" sz="2200" i="1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US" altLang="zh-TW" sz="2200" i="1" dirty="0">
                <a:latin typeface="Calibri" panose="020F0502020204030204" pitchFamily="34" charset="0"/>
                <a:cs typeface="Calibri" panose="020F0502020204030204" pitchFamily="34" charset="0"/>
              </a:rPr>
              <a:t> in Linux</a:t>
            </a:r>
            <a:endParaRPr lang="zh-TW" altLang="en-US" sz="22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0888" y="1200532"/>
            <a:ext cx="8782223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01660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3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 altLang="zh-TW"/>
              <a:t>NCHU System &amp; Network Lab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782762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4000" dirty="0"/>
              <a:t>Bit values for the </a:t>
            </a:r>
            <a:r>
              <a:rPr lang="en-US" altLang="zh-TW" sz="4000" dirty="0" err="1"/>
              <a:t>mq_open</a:t>
            </a:r>
            <a:r>
              <a:rPr lang="en-US" altLang="zh-TW" sz="4000" dirty="0"/>
              <a:t>() </a:t>
            </a:r>
            <a:br>
              <a:rPr lang="en-US" altLang="zh-TW" sz="4000" dirty="0"/>
            </a:br>
            <a:r>
              <a:rPr lang="en-US" altLang="zh-TW" sz="4000" b="1" dirty="0" err="1"/>
              <a:t>oflag</a:t>
            </a:r>
            <a:r>
              <a:rPr lang="en-US" altLang="zh-TW" sz="4000" dirty="0"/>
              <a:t> argument</a:t>
            </a: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2057400"/>
            <a:ext cx="8534400" cy="39273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矩形 1"/>
          <p:cNvSpPr/>
          <p:nvPr/>
        </p:nvSpPr>
        <p:spPr bwMode="auto">
          <a:xfrm>
            <a:off x="489858" y="3744686"/>
            <a:ext cx="8382000" cy="1524000"/>
          </a:xfrm>
          <a:prstGeom prst="rect">
            <a:avLst/>
          </a:prstGeom>
          <a:noFill/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40059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77688" y="188640"/>
            <a:ext cx="86868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Bit values for the </a:t>
            </a:r>
            <a:r>
              <a:rPr lang="en-US" altLang="zh-TW" sz="4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mq_open</a:t>
            </a:r>
            <a:r>
              <a:rPr lang="en-US" altLang="zh-TW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 </a:t>
            </a:r>
            <a:br>
              <a:rPr lang="en-US" altLang="zh-TW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zh-TW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</a:t>
            </a:r>
            <a:r>
              <a:rPr lang="en-US" altLang="zh-TW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argument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35696" y="1484784"/>
            <a:ext cx="5276850" cy="520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83740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3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 altLang="zh-TW"/>
              <a:t>NCHU System &amp; Network Lab</a:t>
            </a:r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4000" b="1" dirty="0"/>
              <a:t>Message Queue Attributes</a:t>
            </a:r>
          </a:p>
        </p:txBody>
      </p:sp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659632" y="4569296"/>
            <a:ext cx="8712968" cy="1907704"/>
          </a:xfrm>
        </p:spPr>
        <p:txBody>
          <a:bodyPr>
            <a:noAutofit/>
          </a:bodyPr>
          <a:lstStyle/>
          <a:p>
            <a:r>
              <a:rPr lang="en-US" altLang="zh-TW" sz="2800" b="1" i="1" dirty="0" err="1">
                <a:latin typeface="Calibri" panose="020F0502020204030204" pitchFamily="34" charset="0"/>
                <a:cs typeface="Calibri" panose="020F0502020204030204" pitchFamily="34" charset="0"/>
              </a:rPr>
              <a:t>mq_open</a:t>
            </a:r>
            <a:r>
              <a:rPr lang="en-US" altLang="zh-TW" sz="2800" b="1" i="1" dirty="0">
                <a:latin typeface="Calibri" panose="020F0502020204030204" pitchFamily="34" charset="0"/>
                <a:cs typeface="Calibri" panose="020F0502020204030204" pitchFamily="34" charset="0"/>
              </a:rPr>
              <a:t>() </a:t>
            </a:r>
            <a:r>
              <a:rPr lang="en-US" altLang="zh-TW" sz="2800" dirty="0">
                <a:latin typeface="Calibri" panose="020F0502020204030204" pitchFamily="34" charset="0"/>
                <a:cs typeface="Calibri" panose="020F0502020204030204" pitchFamily="34" charset="0"/>
              </a:rPr>
              <a:t>only needs to specify two of the fields</a:t>
            </a:r>
          </a:p>
          <a:p>
            <a:pPr lvl="1"/>
            <a:r>
              <a:rPr lang="en-US" altLang="zh-TW" sz="2400" b="1" i="1" dirty="0" err="1">
                <a:latin typeface="Calibri" panose="020F0502020204030204" pitchFamily="34" charset="0"/>
                <a:cs typeface="Calibri" panose="020F0502020204030204" pitchFamily="34" charset="0"/>
              </a:rPr>
              <a:t>mq_maxmsg</a:t>
            </a:r>
            <a:r>
              <a:rPr lang="en-US" altLang="zh-TW" sz="2400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altLang="zh-TW" sz="2400" b="1" i="1" dirty="0" err="1">
                <a:latin typeface="Calibri" panose="020F0502020204030204" pitchFamily="34" charset="0"/>
                <a:cs typeface="Calibri" panose="020F0502020204030204" pitchFamily="34" charset="0"/>
              </a:rPr>
              <a:t>mq_msgsize</a:t>
            </a:r>
            <a:r>
              <a:rPr lang="en-US" altLang="zh-TW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lvl="1"/>
            <a:r>
              <a:rPr lang="en-US" altLang="zh-TW" sz="2400" dirty="0">
                <a:latin typeface="Calibri" panose="020F0502020204030204" pitchFamily="34" charset="0"/>
                <a:cs typeface="Calibri" panose="020F0502020204030204" pitchFamily="34" charset="0"/>
              </a:rPr>
              <a:t>As shown in the comments</a:t>
            </a:r>
            <a:endParaRPr lang="zh-TW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7712" y="1524000"/>
            <a:ext cx="8309588" cy="2876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94866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snetppt">
  <a:themeElements>
    <a:clrScheme name="osnetpp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snetppt">
      <a:majorFont>
        <a:latin typeface="Times New Roman"/>
        <a:ea typeface="新細明體"/>
        <a:cs typeface=""/>
      </a:majorFont>
      <a:minorFont>
        <a:latin typeface="Times New Roman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lnDef>
  </a:objectDefaults>
  <a:extraClrSchemeLst>
    <a:extraClrScheme>
      <a:clrScheme name="osnetpp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netpp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netpp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netpp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netpp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netpp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netpp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netpp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netpp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netpp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netpp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netpp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Lab5_Kernel Module</Template>
  <TotalTime>18630</TotalTime>
  <Words>1420</Words>
  <Application>Microsoft Office PowerPoint</Application>
  <PresentationFormat>如螢幕大小 (4:3)</PresentationFormat>
  <Paragraphs>358</Paragraphs>
  <Slides>41</Slides>
  <Notes>40</Notes>
  <HiddenSlides>0</HiddenSlides>
  <MMClips>0</MMClips>
  <ScaleCrop>false</ScaleCrop>
  <HeadingPairs>
    <vt:vector size="6" baseType="variant"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41</vt:i4>
      </vt:variant>
    </vt:vector>
  </HeadingPairs>
  <TitlesOfParts>
    <vt:vector size="43" baseType="lpstr">
      <vt:lpstr>osnetppt</vt:lpstr>
      <vt:lpstr>點陣圖影像</vt:lpstr>
      <vt:lpstr>Lab 7  Message Queue and  Shared Memory</vt:lpstr>
      <vt:lpstr>Outline</vt:lpstr>
      <vt:lpstr>Message Queue</vt:lpstr>
      <vt:lpstr>Message Queue Structure in Linux</vt:lpstr>
      <vt:lpstr>Message Queue API</vt:lpstr>
      <vt:lpstr>Opening a Message Queue</vt:lpstr>
      <vt:lpstr>Bit values for the mq_open()  oflag argument</vt:lpstr>
      <vt:lpstr>Bit values for the mq_open()  mode argument</vt:lpstr>
      <vt:lpstr>Message Queue Attributes</vt:lpstr>
      <vt:lpstr>Closing a Message Queue</vt:lpstr>
      <vt:lpstr>Removing (Deleting) a Message Queue</vt:lpstr>
      <vt:lpstr>Sending Messages</vt:lpstr>
      <vt:lpstr>Receiving Messages</vt:lpstr>
      <vt:lpstr>Example_Sender</vt:lpstr>
      <vt:lpstr>Example_Receiver</vt:lpstr>
      <vt:lpstr>Exercise I (45 pts.)</vt:lpstr>
      <vt:lpstr>Exercise I Result</vt:lpstr>
      <vt:lpstr>Appendix</vt:lpstr>
      <vt:lpstr>Outline</vt:lpstr>
      <vt:lpstr>POSIX Shared Memory</vt:lpstr>
      <vt:lpstr>POSIX Shared Memory(cont.)</vt:lpstr>
      <vt:lpstr>Locations of Shared Memory, Memory Mappings, and Shared Libraries (x86‐32)</vt:lpstr>
      <vt:lpstr>POSIX Shared Memory(cont.)</vt:lpstr>
      <vt:lpstr>POSIX Shared Memory(cont.)</vt:lpstr>
      <vt:lpstr>POSIX Shared Memory(cont.)</vt:lpstr>
      <vt:lpstr>POSIX API</vt:lpstr>
      <vt:lpstr>Creating Shared Memory Objects</vt:lpstr>
      <vt:lpstr>Bit values for the shm_open()  oflag argument</vt:lpstr>
      <vt:lpstr>Bit values for the shm_open()  mode argument</vt:lpstr>
      <vt:lpstr>Creating Shared Memory Objects (cont.)</vt:lpstr>
      <vt:lpstr>Creating Shared Memory Objects (cont.)</vt:lpstr>
      <vt:lpstr>Memory protection values  prot argument</vt:lpstr>
      <vt:lpstr>Bit-mask values for the mmap()  flags argument</vt:lpstr>
      <vt:lpstr>Creating Shared Memory Objects (cont.)</vt:lpstr>
      <vt:lpstr>Removing Shared Memory Objects</vt:lpstr>
      <vt:lpstr>Removing Shared Memory Objects (cont.)</vt:lpstr>
      <vt:lpstr>Example-producer.c</vt:lpstr>
      <vt:lpstr>Example-consumer.c</vt:lpstr>
      <vt:lpstr>Compiler &amp; Linking</vt:lpstr>
      <vt:lpstr>Lab II (45 pts.)</vt:lpstr>
      <vt:lpstr>Reference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scribe</dc:creator>
  <cp:lastModifiedBy>po po</cp:lastModifiedBy>
  <cp:revision>431</cp:revision>
  <cp:lastPrinted>2013-11-07T02:13:43Z</cp:lastPrinted>
  <dcterms:created xsi:type="dcterms:W3CDTF">1601-01-01T00:00:00Z</dcterms:created>
  <dcterms:modified xsi:type="dcterms:W3CDTF">2021-10-19T17:01:39Z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