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72" r:id="rId4"/>
    <p:sldId id="269" r:id="rId5"/>
    <p:sldId id="274" r:id="rId6"/>
    <p:sldId id="258" r:id="rId7"/>
    <p:sldId id="259" r:id="rId8"/>
    <p:sldId id="268" r:id="rId9"/>
    <p:sldId id="262" r:id="rId10"/>
    <p:sldId id="270" r:id="rId11"/>
    <p:sldId id="263" r:id="rId12"/>
    <p:sldId id="264" r:id="rId13"/>
    <p:sldId id="271" r:id="rId14"/>
    <p:sldId id="266" r:id="rId15"/>
    <p:sldId id="273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B2615-ED33-416C-BE28-41EE19CFA8AD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0DEDA-938C-4810-81B6-5CAB76B7E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023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0DEDA-938C-4810-81B6-5CAB76B7EE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5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0DEDA-938C-4810-81B6-5CAB76B7EE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6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71A40-B98D-4B83-820C-C9A0FE831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11840-6DB7-4DDB-B4EE-099E33A9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39F86-2CB8-431B-87F4-B396B354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9434-B5E3-4784-B7E4-81F978E63727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AD00B-56AB-41D5-A0A8-1377E41F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F121F-B3CC-47E2-84EC-2F91B677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4FC2-4D8D-46C4-B989-032EED65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18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A5C04-31A2-4593-A10B-E87F7EB7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F3CC29-19BE-42AD-93EB-11E7270E9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0AD5C-7F58-4A96-8DEA-F460C825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9434-B5E3-4784-B7E4-81F978E63727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79F1F-C064-46C8-8C3A-DE05A8AA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31A53-73F3-43E5-85BF-1C007BAD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4FC2-4D8D-46C4-B989-032EED65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42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636C3F-622B-42BB-8446-34C395953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F1F3D5-65E9-41C5-8D56-9006E7D66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8182F-08CE-4840-A2B1-542363BF7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9434-B5E3-4784-B7E4-81F978E63727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D96A3-D487-4CF2-9F3C-9AF6F549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BA92D-102B-44CC-97E6-ACBD641B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4FC2-4D8D-46C4-B989-032EED65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6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44BC9-A6EB-4F88-8305-DAF71A25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206D6-8B10-4508-9B15-8AFB36536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0866D-D315-47E8-BFD3-A4CDD2BC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9434-B5E3-4784-B7E4-81F978E63727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6FCF0-93BB-4124-B2CE-9C1FFBAD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73E31-08CD-48DB-AC42-12CDB4C2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4FC2-4D8D-46C4-B989-032EED65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6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32F38-98BD-4E67-913A-717B5FB2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6BA08A-BFC9-4D28-BE31-AAB0E4AF3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F8E588-639E-416B-A7D1-2212F35B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9434-B5E3-4784-B7E4-81F978E63727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8B8EE-BC09-42E9-820D-8DB2C64B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891BB-31F8-4E24-9416-BDD7EB30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4FC2-4D8D-46C4-B989-032EED65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61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6BE98-F425-4DB3-B676-33066314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E2DFF-7A5D-4ACF-A320-E96726FEA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73A129-CFBB-4E2B-A258-C0A92D243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622F0F-E7C4-4E27-844D-AE685332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9434-B5E3-4784-B7E4-81F978E63727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65B8F8-0E63-41B1-8374-EA69A335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F0EB62-A56E-4A4B-B55E-075A8025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4FC2-4D8D-46C4-B989-032EED65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9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AA5AD-B972-4F56-B319-7D4488A9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B6F209-06AB-4472-819B-E1DB433C5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052E8D-C7D2-49DB-9141-CC5A4E2CA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4693E1-E966-4FAB-BF84-DCBA13648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57B9C-F16A-4B04-B2D4-3376252D6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9972EE-F02F-4AD2-B4DC-130E71CC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9434-B5E3-4784-B7E4-81F978E63727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EF1F9E-FFD9-441B-BC23-F35D0DF1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DD6B27-3AFD-4B6D-96F5-58E2F00A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4FC2-4D8D-46C4-B989-032EED65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04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BA520-5910-4760-9B0A-56E079A6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87BE60-5444-4311-B254-EF47DC4B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9434-B5E3-4784-B7E4-81F978E63727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719717-DF97-4879-B7D3-E698E53D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FCE791-EAD2-4873-8E71-2F30C357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4FC2-4D8D-46C4-B989-032EED65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3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225970-AECE-4F1D-8B95-02F522CC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9434-B5E3-4784-B7E4-81F978E63727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CB220C-9BFF-4B21-97A9-C4BF9F2A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B72785-61A4-45C7-969E-33631D87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4FC2-4D8D-46C4-B989-032EED65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5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DBB5F-0258-4F50-84D9-A5C8EDDC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D7E98-72C8-45A9-A57D-30C51503C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9733DB-4313-45C5-98EE-8D3FD8828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93EF59-22AA-43BD-9DDC-9E0D77DA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9434-B5E3-4784-B7E4-81F978E63727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D133D3-D388-4208-8C88-41307313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5CDDE3-A404-4FFB-9EC4-1C6EDFC8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4FC2-4D8D-46C4-B989-032EED65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7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180B1-BDCE-429E-86EF-F97F050D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F5D300-65F2-455E-9A2F-1B8ED8355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40FE3-9DD1-4487-8AAC-36E15DCCC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4D1F1D-418F-4648-867D-BF61CDDC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9434-B5E3-4784-B7E4-81F978E63727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36A9DD-9C41-47A0-88DE-A32D1053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C5898-A63F-410C-B8EF-67E08E82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4FC2-4D8D-46C4-B989-032EED65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34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6787F1-D479-49E1-B0C3-5D559B36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0DE20B-57F9-4547-8A59-86B95D1F7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9B7F-054B-4AA7-A406-9FC3ADECC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D9434-B5E3-4784-B7E4-81F978E63727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744CE-AC17-428D-B03B-3DD18A731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83D84-108F-454B-B4C3-10DAC400C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74FC2-4D8D-46C4-B989-032EED65B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8261D6D-ADD5-467E-9400-4775C038B798}"/>
              </a:ext>
            </a:extLst>
          </p:cNvPr>
          <p:cNvSpPr txBox="1"/>
          <p:nvPr/>
        </p:nvSpPr>
        <p:spPr>
          <a:xfrm>
            <a:off x="1177925" y="2025650"/>
            <a:ext cx="9836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Recently Work Report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23D2BA-265A-4B98-8655-E31A77967358}"/>
              </a:ext>
            </a:extLst>
          </p:cNvPr>
          <p:cNvSpPr txBox="1"/>
          <p:nvPr/>
        </p:nvSpPr>
        <p:spPr>
          <a:xfrm>
            <a:off x="3848100" y="4519315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Reporter: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Zhiyuan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Zheng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Yong Shi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2022-4-25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619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49AA668-D214-4413-BE0B-7D02CF66D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948053"/>
              </p:ext>
            </p:extLst>
          </p:nvPr>
        </p:nvGraphicFramePr>
        <p:xfrm>
          <a:off x="488950" y="1554787"/>
          <a:ext cx="10515600" cy="148399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861745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116388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368315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6987075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quantity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error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Liu et al. (2020)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Abundance match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5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SDSSJ0228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From observation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~4%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09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McElroy et al. (2015)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Kinematic parameter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~30%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7132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DF57A49-A2FE-447F-8894-5B0F69105F1A}"/>
              </a:ext>
            </a:extLst>
          </p:cNvPr>
          <p:cNvSpPr txBox="1"/>
          <p:nvPr/>
        </p:nvSpPr>
        <p:spPr>
          <a:xfrm>
            <a:off x="431800" y="298450"/>
            <a:ext cx="1122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Outflow Scaling Relation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7AC4FB8-A3AC-45CC-A646-03ACACBCBA6F}"/>
                  </a:ext>
                </a:extLst>
              </p:cNvPr>
              <p:cNvSpPr txBox="1"/>
              <p:nvPr/>
            </p:nvSpPr>
            <p:spPr>
              <a:xfrm>
                <a:off x="1739900" y="3435349"/>
                <a:ext cx="8604250" cy="2925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Abundance match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 the halo mass by abundance match method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Assuming a dark matter distribution to estimate the escape velocity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measure the circular velocity to flat portion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Kinematic parameter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=0.29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−0.93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(Simons et al. 2015)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𝑒𝑠𝑐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𝑐𝑖𝑟𝑐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(Veilleux et al. 2020)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7AC4FB8-A3AC-45CC-A646-03ACACBC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900" y="3435349"/>
                <a:ext cx="8604250" cy="2925481"/>
              </a:xfrm>
              <a:prstGeom prst="rect">
                <a:avLst/>
              </a:prstGeom>
              <a:blipFill>
                <a:blip r:embed="rId2"/>
                <a:stretch>
                  <a:fillRect l="-637" t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27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F444913-4DF4-410B-81D1-106EB65E5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85751" y="1632133"/>
            <a:ext cx="11178543" cy="3429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B1FD469-68B3-4C8A-88D3-0FCC9D26D220}"/>
              </a:ext>
            </a:extLst>
          </p:cNvPr>
          <p:cNvSpPr txBox="1"/>
          <p:nvPr/>
        </p:nvSpPr>
        <p:spPr>
          <a:xfrm>
            <a:off x="431800" y="298450"/>
            <a:ext cx="1122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Outflow Scaling Relation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8334ED-7C90-497B-BF96-F72C46D4FB49}"/>
              </a:ext>
            </a:extLst>
          </p:cNvPr>
          <p:cNvSpPr txBox="1"/>
          <p:nvPr/>
        </p:nvSpPr>
        <p:spPr>
          <a:xfrm>
            <a:off x="882650" y="5746879"/>
            <a:ext cx="1042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AGN-driven outflow escape easier in less massive SMBH host galaxies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7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67151-D30D-4B0B-92B8-7A812916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762125"/>
            <a:ext cx="10515600" cy="39211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find a fast AGN-driven outflow which may escape from the galaxy’s gravitational potential in less massive SMBH hosts: SDSSJ0228-0901.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find that AGN-driven outflow may escape easier in less massive SMBH host galaxies.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4F1861-E094-4DC1-9AD4-0605EB8C29F4}"/>
              </a:ext>
            </a:extLst>
          </p:cNvPr>
          <p:cNvSpPr txBox="1"/>
          <p:nvPr/>
        </p:nvSpPr>
        <p:spPr>
          <a:xfrm>
            <a:off x="431800" y="298450"/>
            <a:ext cx="1122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28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25EE5-BE85-4705-861C-DDA059144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300" y="3044825"/>
            <a:ext cx="8477250" cy="67627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Time Scale Change-Look AGN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C6D22F-4463-444C-991D-25AD0912A096}"/>
              </a:ext>
            </a:extLst>
          </p:cNvPr>
          <p:cNvSpPr txBox="1"/>
          <p:nvPr/>
        </p:nvSpPr>
        <p:spPr>
          <a:xfrm>
            <a:off x="431800" y="298450"/>
            <a:ext cx="1122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49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44AF8B-E406-4CBB-8F89-C8DA6C742C82}"/>
              </a:ext>
            </a:extLst>
          </p:cNvPr>
          <p:cNvSpPr txBox="1"/>
          <p:nvPr/>
        </p:nvSpPr>
        <p:spPr>
          <a:xfrm>
            <a:off x="431800" y="298450"/>
            <a:ext cx="1122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B31D02-1785-40B3-B2A3-5A86681EE056}"/>
              </a:ext>
            </a:extLst>
          </p:cNvPr>
          <p:cNvSpPr txBox="1"/>
          <p:nvPr/>
        </p:nvSpPr>
        <p:spPr>
          <a:xfrm>
            <a:off x="279400" y="1289050"/>
            <a:ext cx="5816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CL-AGN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Luminosity change largely in a short time scale (a few years or shorter) which can not be explained by damped random walks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Raising a challenge to the AGN unification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mechanism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cloud to change the foreground absorption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 disruption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in accretion rates and different AGN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 the different mechanism by analyzing the spectrum between SDSS and new GTC-OSIRIS observations.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D406A7-9C6F-4D5F-B933-7BC4F5A1C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325" y="1904048"/>
            <a:ext cx="5753250" cy="33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7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C9EFB4A-7314-4BF4-AD68-5DAF6C86EF31}"/>
              </a:ext>
            </a:extLst>
          </p:cNvPr>
          <p:cNvSpPr txBox="1"/>
          <p:nvPr/>
        </p:nvSpPr>
        <p:spPr>
          <a:xfrm>
            <a:off x="431800" y="298450"/>
            <a:ext cx="1122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analyzing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95FB3F5-E519-4C92-B652-EE0694A6D35F}"/>
                  </a:ext>
                </a:extLst>
              </p:cNvPr>
              <p:cNvSpPr txBox="1"/>
              <p:nvPr/>
            </p:nvSpPr>
            <p:spPr>
              <a:xfrm>
                <a:off x="1403350" y="1060206"/>
                <a:ext cx="7467600" cy="4190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Samples (11 Quasars)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~2.9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Change-Look time scale less than half a year</a:t>
                </a:r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GTC-OSIRIS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Long-silt spectroscopy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R1000B &amp; R1000R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Wavelength: 365 nm to 1050 nm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Hα,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Hβ, [Mg II] … 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Expose time: 270s to 360s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95FB3F5-E519-4C92-B652-EE0694A6D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350" y="1060206"/>
                <a:ext cx="7467600" cy="4190186"/>
              </a:xfrm>
              <a:prstGeom prst="rect">
                <a:avLst/>
              </a:prstGeom>
              <a:blipFill>
                <a:blip r:embed="rId2"/>
                <a:stretch>
                  <a:fillRect l="-1469" t="-582" b="-2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23C8AC7A-DA73-4A3C-932B-0E2B1B4500E8}"/>
              </a:ext>
            </a:extLst>
          </p:cNvPr>
          <p:cNvSpPr txBox="1"/>
          <p:nvPr/>
        </p:nvSpPr>
        <p:spPr>
          <a:xfrm>
            <a:off x="342900" y="5274574"/>
            <a:ext cx="1039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working on the GTC-OSIRIS raw data reduction.</a:t>
            </a:r>
            <a:endParaRPr lang="zh-CN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8FA7AF-78EF-4C71-9079-F2740D993503}"/>
              </a:ext>
            </a:extLst>
          </p:cNvPr>
          <p:cNvSpPr txBox="1"/>
          <p:nvPr/>
        </p:nvSpPr>
        <p:spPr>
          <a:xfrm>
            <a:off x="7575550" y="6041811"/>
            <a:ext cx="416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all, Thanks for listening !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20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7B1EC3-D1A2-4A0A-8294-99AD02A96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31" y="1819489"/>
            <a:ext cx="9147138" cy="37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1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7EA3D9-E0F7-414A-95BE-AB7DE4F49E49}"/>
              </a:ext>
            </a:extLst>
          </p:cNvPr>
          <p:cNvSpPr txBox="1"/>
          <p:nvPr/>
        </p:nvSpPr>
        <p:spPr>
          <a:xfrm>
            <a:off x="431800" y="298450"/>
            <a:ext cx="1122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733E76-FA93-4BF9-A1FA-C08FCF51D441}"/>
              </a:ext>
            </a:extLst>
          </p:cNvPr>
          <p:cNvSpPr txBox="1"/>
          <p:nvPr/>
        </p:nvSpPr>
        <p:spPr>
          <a:xfrm>
            <a:off x="1285081" y="1102122"/>
            <a:ext cx="962183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 AGN-driven outflow in dwarf galaxy SDSSJ0228-0901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analyzing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 Short Time Scale Change-Look AGN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analyzing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350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68A93A-0495-449D-B534-EECCF1A81A3B}"/>
              </a:ext>
            </a:extLst>
          </p:cNvPr>
          <p:cNvSpPr txBox="1"/>
          <p:nvPr/>
        </p:nvSpPr>
        <p:spPr>
          <a:xfrm>
            <a:off x="3067050" y="2505670"/>
            <a:ext cx="6197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AGN-driven Outflow in Dwarf Galaxy: SDSSJ0228-0901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D6738F-0C11-4C73-B3FA-18E36B57FFDE}"/>
              </a:ext>
            </a:extLst>
          </p:cNvPr>
          <p:cNvSpPr txBox="1"/>
          <p:nvPr/>
        </p:nvSpPr>
        <p:spPr>
          <a:xfrm>
            <a:off x="431800" y="298450"/>
            <a:ext cx="1122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42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AA6E3FD-F6DB-4B7C-92C6-34DAAEF5B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365" y="821670"/>
            <a:ext cx="7117530" cy="4407435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87DDE27-2E2B-4D59-91B8-941F891BBBF2}"/>
              </a:ext>
            </a:extLst>
          </p:cNvPr>
          <p:cNvSpPr txBox="1"/>
          <p:nvPr/>
        </p:nvSpPr>
        <p:spPr>
          <a:xfrm>
            <a:off x="6492365" y="5583360"/>
            <a:ext cx="42645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Artist conception of AGN-driven outflow.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Cicone et al.(2018)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EBD637-BE95-48C4-BDB9-CBFA084FA808}"/>
              </a:ext>
            </a:extLst>
          </p:cNvPr>
          <p:cNvSpPr txBox="1"/>
          <p:nvPr/>
        </p:nvSpPr>
        <p:spPr>
          <a:xfrm>
            <a:off x="241300" y="2118449"/>
            <a:ext cx="4689065" cy="2941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Co-evolution of SMBH and galaxy </a:t>
            </a:r>
          </a:p>
          <a:p>
            <a:pPr marL="28575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AGN feedback </a:t>
            </a:r>
          </a:p>
          <a:p>
            <a:pPr marL="742950" lvl="1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galaxies: important</a:t>
            </a:r>
          </a:p>
          <a:p>
            <a:pPr marL="742950" lvl="1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Rupke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Veilleux 2011,2013,2015), Harrison et al. (2014) </a:t>
            </a:r>
          </a:p>
          <a:p>
            <a:pPr marL="742950" lvl="1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Dwarf galaxies: less important</a:t>
            </a:r>
          </a:p>
          <a:p>
            <a:pPr marL="742950" lvl="1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Starburst Dwarfs, (Martin-Navarro &amp;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Mezcua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2018)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6A3D90-0E2A-4306-869C-B3F6092EBA25}"/>
              </a:ext>
            </a:extLst>
          </p:cNvPr>
          <p:cNvSpPr txBox="1"/>
          <p:nvPr/>
        </p:nvSpPr>
        <p:spPr>
          <a:xfrm>
            <a:off x="431800" y="298450"/>
            <a:ext cx="1122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2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69DEA0-CF29-4ED7-A239-D25C015A2CAD}"/>
              </a:ext>
            </a:extLst>
          </p:cNvPr>
          <p:cNvSpPr txBox="1"/>
          <p:nvPr/>
        </p:nvSpPr>
        <p:spPr>
          <a:xfrm>
            <a:off x="431800" y="298450"/>
            <a:ext cx="1122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18502B1-2D28-419F-BC58-47776B09170B}"/>
                  </a:ext>
                </a:extLst>
              </p:cNvPr>
              <p:cNvSpPr txBox="1"/>
              <p:nvPr/>
            </p:nvSpPr>
            <p:spPr>
              <a:xfrm>
                <a:off x="215900" y="969139"/>
                <a:ext cx="6381750" cy="5702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1800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Dwarf galaxies </a:t>
                </a:r>
              </a:p>
              <a:p>
                <a:pPr marL="742950" lvl="1" indent="-1800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Penny et al. (2018),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MaNGA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1800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Manzano-King et al. (2019), Keck LRIS</a:t>
                </a:r>
              </a:p>
              <a:p>
                <a:pPr marL="742950" lvl="1" indent="-1800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Liu et al. (2020), Keck KCWI &amp; Gemini GMOS</a:t>
                </a:r>
              </a:p>
              <a:p>
                <a:pPr marL="742950" lvl="1" indent="-1800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reconsider the importance of AGN feedback in dwarf galaxies</a:t>
                </a:r>
              </a:p>
              <a:p>
                <a:pPr marL="285750" indent="-1800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SDSSJ0228</a:t>
                </a:r>
              </a:p>
              <a:p>
                <a:pPr marL="742950" lvl="1" indent="-1800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𝐵𝐻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~3.7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endPara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1800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Seyfert</a:t>
                </a:r>
                <a:r>
                  <a:rPr lang="en-US" altLang="zh-C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 galaxy</a:t>
                </a:r>
              </a:p>
              <a:p>
                <a:pPr marL="742950" lvl="1" indent="-1800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VLT-MUSE (IFS)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Median resolution:~2800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Expose time: 2400s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Pixel size: 0.2 arcsec (~330 pc)</a:t>
                </a:r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1800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Outflow scaling relation</a:t>
                </a:r>
              </a:p>
              <a:p>
                <a:pPr marL="285750" indent="-1800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outflow escapes easier in less massive SMBH hosts?</a:t>
                </a:r>
              </a:p>
              <a:p>
                <a:pPr marL="742950" lvl="1" indent="-1800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18502B1-2D28-419F-BC58-47776B091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" y="969139"/>
                <a:ext cx="6381750" cy="5702715"/>
              </a:xfrm>
              <a:prstGeom prst="rect">
                <a:avLst/>
              </a:prstGeom>
              <a:blipFill>
                <a:blip r:embed="rId2"/>
                <a:stretch>
                  <a:fillRect t="-107" r="-1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8731EDA7-C35B-4897-8C5B-CFCC954E2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406" y="969139"/>
            <a:ext cx="4943844" cy="46863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AEF9E3E-3F64-4B66-B87D-9464872C45E3}"/>
              </a:ext>
            </a:extLst>
          </p:cNvPr>
          <p:cNvSpPr txBox="1"/>
          <p:nvPr/>
        </p:nvSpPr>
        <p:spPr>
          <a:xfrm>
            <a:off x="7872219" y="5947684"/>
            <a:ext cx="3416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Manzano-King et al. (2019)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48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4EBE46-3372-47B2-BF7F-C302C827F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711" r="877"/>
          <a:stretch/>
        </p:blipFill>
        <p:spPr>
          <a:xfrm>
            <a:off x="1033139" y="1009650"/>
            <a:ext cx="9685661" cy="5257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E8E77AE-86A7-4B90-AA7B-C6FD401DAE7D}"/>
              </a:ext>
            </a:extLst>
          </p:cNvPr>
          <p:cNvSpPr txBox="1"/>
          <p:nvPr/>
        </p:nvSpPr>
        <p:spPr>
          <a:xfrm>
            <a:off x="431800" y="298450"/>
            <a:ext cx="1122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Fitting Results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9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0D671A-3882-4952-BC92-DEAD2EC76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336"/>
            <a:ext cx="6837950" cy="52837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79AFDB-A28E-424B-9CAD-25349A79A325}"/>
              </a:ext>
            </a:extLst>
          </p:cNvPr>
          <p:cNvSpPr txBox="1"/>
          <p:nvPr/>
        </p:nvSpPr>
        <p:spPr>
          <a:xfrm>
            <a:off x="431800" y="298450"/>
            <a:ext cx="1122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Distribution of Outflow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0D8C10F-024E-464F-B425-F80741D1CD3A}"/>
                  </a:ext>
                </a:extLst>
              </p:cNvPr>
              <p:cNvSpPr txBox="1"/>
              <p:nvPr/>
            </p:nvSpPr>
            <p:spPr>
              <a:xfrm>
                <a:off x="7131050" y="2089254"/>
                <a:ext cx="5060950" cy="3339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Spatial extended outflow with physical scale ~3 kpc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Fast outflow and the outflow velocity not decrease with radius 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Line center velocity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80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Tracer of outflow velocity (Harrison et al. 2014)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0D8C10F-024E-464F-B425-F80741D1C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050" y="2089254"/>
                <a:ext cx="5060950" cy="3339889"/>
              </a:xfrm>
              <a:prstGeom prst="rect">
                <a:avLst/>
              </a:prstGeom>
              <a:blipFill>
                <a:blip r:embed="rId3"/>
                <a:stretch>
                  <a:fillRect l="-1687" t="-365" r="-3012" b="-3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45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555AB4E-5B5A-4B2C-8154-ED0FE7EB5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38" y="1210987"/>
            <a:ext cx="7484124" cy="37121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DF463F-7509-4451-BF1A-09D758F732A0}"/>
              </a:ext>
            </a:extLst>
          </p:cNvPr>
          <p:cNvSpPr txBox="1"/>
          <p:nvPr/>
        </p:nvSpPr>
        <p:spPr>
          <a:xfrm>
            <a:off x="431800" y="298450"/>
            <a:ext cx="1122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BPT Diagram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6D95D4-6F7C-46A8-8761-FD91A95A2298}"/>
              </a:ext>
            </a:extLst>
          </p:cNvPr>
          <p:cNvSpPr txBox="1"/>
          <p:nvPr/>
        </p:nvSpPr>
        <p:spPr>
          <a:xfrm>
            <a:off x="2857500" y="5461000"/>
            <a:ext cx="657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AGN that driven such a fast outflow</a:t>
            </a:r>
            <a:endParaRPr lang="zh-CN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5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6FF3951-2211-411C-BCBA-907AEA8F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181099"/>
            <a:ext cx="6608824" cy="50501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4BDD578-00B3-4C92-BA87-0D3022AA21D3}"/>
              </a:ext>
            </a:extLst>
          </p:cNvPr>
          <p:cNvSpPr txBox="1"/>
          <p:nvPr/>
        </p:nvSpPr>
        <p:spPr>
          <a:xfrm>
            <a:off x="431800" y="298450"/>
            <a:ext cx="1122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Outflow Velocity vs Circular Velocity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08B98B-7732-43B4-AA48-569407F4A662}"/>
              </a:ext>
            </a:extLst>
          </p:cNvPr>
          <p:cNvSpPr txBox="1"/>
          <p:nvPr/>
        </p:nvSpPr>
        <p:spPr>
          <a:xfrm>
            <a:off x="7340600" y="2781300"/>
            <a:ext cx="4635500" cy="209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Outflow velocity is larger than the maximum circular velocity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outflow may escape from the gravitational potential of the galaxy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4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22062</TotalTime>
  <Words>571</Words>
  <Application>Microsoft Office PowerPoint</Application>
  <PresentationFormat>宽屏</PresentationFormat>
  <Paragraphs>104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Siro</dc:creator>
  <cp:lastModifiedBy>Siro</cp:lastModifiedBy>
  <cp:revision>16</cp:revision>
  <dcterms:created xsi:type="dcterms:W3CDTF">2022-03-10T11:38:46Z</dcterms:created>
  <dcterms:modified xsi:type="dcterms:W3CDTF">2022-04-25T08:02:58Z</dcterms:modified>
</cp:coreProperties>
</file>