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68" r:id="rId13"/>
    <p:sldId id="269" r:id="rId14"/>
    <p:sldId id="272" r:id="rId15"/>
    <p:sldId id="266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07C025-500C-4977-817C-6697A0CCBCC9}">
          <p14:sldIdLst>
            <p14:sldId id="256"/>
            <p14:sldId id="257"/>
            <p14:sldId id="258"/>
            <p14:sldId id="259"/>
          </p14:sldIdLst>
        </p14:section>
        <p14:section name="data analyze" id="{83CA17C5-CF81-4E48-AD74-949810D132CB}">
          <p14:sldIdLst>
            <p14:sldId id="260"/>
            <p14:sldId id="261"/>
            <p14:sldId id="262"/>
          </p14:sldIdLst>
        </p14:section>
        <p14:section name="results" id="{640882B0-A106-4701-A90C-533DFFC6F2DF}">
          <p14:sldIdLst>
            <p14:sldId id="263"/>
            <p14:sldId id="265"/>
            <p14:sldId id="264"/>
            <p14:sldId id="273"/>
            <p14:sldId id="268"/>
            <p14:sldId id="269"/>
          </p14:sldIdLst>
        </p14:section>
        <p14:section name="supplement" id="{815DA51B-759D-4CD8-938C-3A25C9096B19}">
          <p14:sldIdLst>
            <p14:sldId id="27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D00"/>
    <a:srgbClr val="BA3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0FEBA-5608-4E1B-839B-5874ED270E07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A2142-D291-4AFC-AF63-56CC409A9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2F075-CDB7-431E-A3BB-04768794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67D41-3FB3-45AD-BE8B-7F239D51C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0A536-CDFA-4F4C-A975-F8E2839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43091-3D6C-4D2C-A61B-9867530E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736A4-DCB3-437A-9913-619A0CF5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AA29-C207-4230-A66F-DDADD66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16E9C-419F-463C-BC18-FC707EFC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7AF19-C866-4495-B4C6-B1F2E36E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91A89-2DDD-4307-833C-8D779BC6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B64D5-9CBC-4197-BA5F-6C2F43F4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F5ECBE-6E98-404F-A0BB-D5B0F6DAB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95A92-6AB7-4624-AA16-79FA225B7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19EB4-915F-4F5D-AA2C-62FF9F38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ED7B3-1EE4-4D2D-B628-D9E09233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DB4C-A561-4815-93F2-9C23E17E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3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01942-6F34-422F-8D4B-30FA65C1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9713-13A2-4049-99EC-29A6E650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65AE2-54AC-49B3-A5F2-09FFEA0D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03088-A349-4614-8B69-B5471D70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74191-F703-4542-91D8-0C8E7A1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9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9ABF1-388C-4A60-81E8-C863469F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DFF15-44BF-496D-BB94-75BAE06B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89DFB-EB50-4306-8237-D167EBD3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92BC4-C214-4E6C-B29B-B948CCCB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38F37-B672-4135-AFE1-0ACB6592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9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A6C9F-38E7-441E-9217-B9FFE872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C732F-0418-4B26-8B68-628C7F349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BF313-FCE2-46BB-8F20-CAE4EED8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E6321-079C-488B-BDF5-E95B0400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786B-B914-43F3-9854-07F609D2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A8F4E-B7AB-461E-BB1B-FCE1E78E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8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A0C8E-9119-47E2-B96C-32A3AB9E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8D519-BD87-423D-A248-E37BDFFC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89D41C-9ED0-4F1D-9400-868F310E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8F20B2-51BD-4E8C-BC8F-9929B21A3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1195CE-7FC9-4CD6-81E0-74279E016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6DCD24-ECEB-4D73-A37E-8E6B6B59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C08E07-5A93-4A43-8F86-E82FDA07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A8461-B8F9-4F8A-A5A0-B829CD85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4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E5BA1-A11D-447A-918F-D87A5BFC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A7081B-19B3-4F9E-92CF-F18F9D7F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29386C-179F-4E17-955C-3C172CF3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2F933B-7FDD-410C-9CEE-91173C55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3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1429A3-6346-414E-99BD-15A4F9B2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479597-D5D3-42B4-B4D2-BF5E7B7A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666BB7-19A0-4D7E-A501-881DFDE7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0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E606C-B6DF-455A-8BA1-C689E4C5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45674-94B3-48DE-90CC-827DA12F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C86BE-A74A-41D9-8B72-D9014BB5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9E46F-8399-404E-B1EE-8F8D2D96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9CC0A-A5A6-4664-B245-1AC2229B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A46FE-EF8B-470F-8C32-D7FF98B5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5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83853-245F-4BDB-9D60-8F607DDB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A98CCA-3E1A-4378-AD0E-87F4DD51B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7A875-DF66-4125-99E9-66FA40C41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7F9FF-255F-478B-884C-A341D6D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F7A97-004C-4F44-8317-8858A60E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E72DF-D1CC-4737-AAA4-32D27A04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1A32E-0E86-4DAE-B75E-F7655027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2BA02-239B-4371-A16B-5FDBE874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1726A-50F4-4801-931C-68FD51895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59C9D-2A70-433B-A826-4EAB8552AF2F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C2A2A-1A7B-41DC-94A7-F265A41A7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4A550-D62E-442A-9031-A0957333D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2074-5B5B-4B9A-8352-6AAB5736E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67B19-94B8-4401-831D-1A638F488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5" y="1305016"/>
            <a:ext cx="10910656" cy="202410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Fast Outflow In Dwarf AGN: SDSSJ022849.51-090153.8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1DD276-63BE-45FF-A6BD-1817A2487F1A}"/>
              </a:ext>
            </a:extLst>
          </p:cNvPr>
          <p:cNvSpPr txBox="1"/>
          <p:nvPr/>
        </p:nvSpPr>
        <p:spPr>
          <a:xfrm>
            <a:off x="3698081" y="4352655"/>
            <a:ext cx="479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报告人：郑致远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指导老师：施勇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2021-06</a:t>
            </a:r>
          </a:p>
        </p:txBody>
      </p:sp>
    </p:spTree>
    <p:extLst>
      <p:ext uri="{BB962C8B-B14F-4D97-AF65-F5344CB8AC3E}">
        <p14:creationId xmlns:p14="http://schemas.microsoft.com/office/powerpoint/2010/main" val="185365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CB13EB2-A9ED-4590-B506-342BD00FDC10}"/>
              </a:ext>
            </a:extLst>
          </p:cNvPr>
          <p:cNvSpPr txBox="1">
            <a:spLocks/>
          </p:cNvSpPr>
          <p:nvPr/>
        </p:nvSpPr>
        <p:spPr>
          <a:xfrm>
            <a:off x="142816" y="157058"/>
            <a:ext cx="6334639" cy="112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OIII[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5007</a:t>
            </a:r>
            <a:r>
              <a:rPr lang="en-US" altLang="zh-C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Velocity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AE4318-E960-4029-A573-0617E5596BF7}"/>
              </a:ext>
            </a:extLst>
          </p:cNvPr>
          <p:cNvSpPr txBox="1"/>
          <p:nvPr/>
        </p:nvSpPr>
        <p:spPr>
          <a:xfrm>
            <a:off x="8341038" y="2202739"/>
            <a:ext cx="3505504" cy="340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SNR&gt;2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outflow region are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shift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outflow velocity is about 200 Km/s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outflow may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from the galaxy 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514EF3-2339-4A95-9992-AF92B17FA850}"/>
              </a:ext>
            </a:extLst>
          </p:cNvPr>
          <p:cNvGrpSpPr/>
          <p:nvPr/>
        </p:nvGrpSpPr>
        <p:grpSpPr>
          <a:xfrm>
            <a:off x="130979" y="1843673"/>
            <a:ext cx="7658764" cy="4123488"/>
            <a:chOff x="4080853" y="1401904"/>
            <a:chExt cx="7658764" cy="412348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52E184D-6615-4D4E-8A6C-2E3EC4FDA112}"/>
                </a:ext>
              </a:extLst>
            </p:cNvPr>
            <p:cNvGrpSpPr/>
            <p:nvPr/>
          </p:nvGrpSpPr>
          <p:grpSpPr>
            <a:xfrm>
              <a:off x="4080853" y="1401904"/>
              <a:ext cx="3505504" cy="4054191"/>
              <a:chOff x="4265624" y="1489131"/>
              <a:chExt cx="3505504" cy="405419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70859A52-4034-42CD-A12B-06BCCC98F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5624" y="1489131"/>
                <a:ext cx="3505504" cy="4054191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5219CBE-896A-43A6-84E3-A081328F278D}"/>
                  </a:ext>
                </a:extLst>
              </p:cNvPr>
              <p:cNvSpPr/>
              <p:nvPr/>
            </p:nvSpPr>
            <p:spPr>
              <a:xfrm>
                <a:off x="5328094" y="3112650"/>
                <a:ext cx="908924" cy="632698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>
                    <a:alpha val="83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2DF4A6E-A745-40CA-A6D1-0DDAF8373626}"/>
                </a:ext>
              </a:extLst>
            </p:cNvPr>
            <p:cNvGrpSpPr/>
            <p:nvPr/>
          </p:nvGrpSpPr>
          <p:grpSpPr>
            <a:xfrm>
              <a:off x="7586357" y="1478821"/>
              <a:ext cx="4153260" cy="4046571"/>
              <a:chOff x="7048476" y="1405713"/>
              <a:chExt cx="4153260" cy="404657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8954E57-30B6-41CD-B13F-4E7716255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476" y="1405713"/>
                <a:ext cx="4153260" cy="404657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67B1ECF-1EAA-40F7-A4E8-1B4DEB843024}"/>
                  </a:ext>
                </a:extLst>
              </p:cNvPr>
              <p:cNvSpPr/>
              <p:nvPr/>
            </p:nvSpPr>
            <p:spPr>
              <a:xfrm>
                <a:off x="8565408" y="3014062"/>
                <a:ext cx="908924" cy="652673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59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E0552E-6380-4DCD-801D-657BC5BE0265}"/>
              </a:ext>
            </a:extLst>
          </p:cNvPr>
          <p:cNvSpPr txBox="1">
            <a:spLocks/>
          </p:cNvSpPr>
          <p:nvPr/>
        </p:nvSpPr>
        <p:spPr>
          <a:xfrm>
            <a:off x="159441" y="45720"/>
            <a:ext cx="6334639" cy="74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C0CC14-CEC9-479A-B15E-F544651A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650"/>
            <a:ext cx="7661580" cy="57374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6F0243-A8B6-41D9-97AD-15FFEA389D50}"/>
              </a:ext>
            </a:extLst>
          </p:cNvPr>
          <p:cNvSpPr txBox="1"/>
          <p:nvPr/>
        </p:nvSpPr>
        <p:spPr>
          <a:xfrm>
            <a:off x="8114554" y="2343773"/>
            <a:ext cx="3794760" cy="2925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from Chen, Y.-M.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drive the rotation curve from velocity map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if the outflow in SDSSJ0228 can escape from the galaxy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2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B8ED1-C141-4594-AC41-3EB2D502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438103"/>
            <a:ext cx="10605655" cy="4732728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3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fitting the optical spectrum, we find a </a:t>
            </a:r>
            <a:r>
              <a:rPr lang="en-US" altLang="zh-C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outflow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 galaxy SDSSJ022849.51-090153.8. </a:t>
            </a:r>
          </a:p>
          <a:p>
            <a:pPr indent="0">
              <a:lnSpc>
                <a:spcPct val="13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velocity of broad OIII[5007] is all about 200 Km/s, and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decrease with radius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indicates that the outflow may </a:t>
            </a:r>
            <a:r>
              <a:rPr lang="en-US" altLang="zh-C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galaxy.</a:t>
            </a:r>
          </a:p>
          <a:p>
            <a:pPr indent="0">
              <a:lnSpc>
                <a:spcPct val="13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BPT diagram, we infer that the strong outflow may be </a:t>
            </a:r>
            <a:r>
              <a:rPr lang="en-US" altLang="zh-C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 by the AGN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E4244A9-C2A2-4031-9E1D-9BB8CE31FB88}"/>
              </a:ext>
            </a:extLst>
          </p:cNvPr>
          <p:cNvSpPr txBox="1">
            <a:spLocks/>
          </p:cNvSpPr>
          <p:nvPr/>
        </p:nvSpPr>
        <p:spPr>
          <a:xfrm>
            <a:off x="142816" y="157058"/>
            <a:ext cx="6334639" cy="112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1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822F-BA38-4AE8-9C86-11E3762B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72" y="1549987"/>
            <a:ext cx="10515600" cy="3758026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! 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9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AA0B181-E49E-4D1A-8C61-662693D877AB}"/>
              </a:ext>
            </a:extLst>
          </p:cNvPr>
          <p:cNvSpPr txBox="1">
            <a:spLocks/>
          </p:cNvSpPr>
          <p:nvPr/>
        </p:nvSpPr>
        <p:spPr>
          <a:xfrm>
            <a:off x="142817" y="157059"/>
            <a:ext cx="4965777" cy="642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fitting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645853-2349-4356-A4B3-DFB54E4A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23" y="1271663"/>
            <a:ext cx="8600953" cy="52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5CB5902-6998-4521-90DB-13148476E0FB}"/>
              </a:ext>
            </a:extLst>
          </p:cNvPr>
          <p:cNvSpPr txBox="1">
            <a:spLocks/>
          </p:cNvSpPr>
          <p:nvPr/>
        </p:nvSpPr>
        <p:spPr>
          <a:xfrm>
            <a:off x="142816" y="157058"/>
            <a:ext cx="6334639" cy="112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BPT</a:t>
            </a:r>
            <a:r>
              <a:rPr lang="en-US" altLang="zh-C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(SII)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C8DB2B-E3C0-46BD-AB86-07600A18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33" y="1510537"/>
            <a:ext cx="10082134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00EE4A-4739-4F29-86CC-3EC62211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11" y="1926566"/>
            <a:ext cx="8701863" cy="37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1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D71DC-CD9C-432F-B7F8-63ABA072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344" y="1632039"/>
            <a:ext cx="4934513" cy="4672752"/>
          </a:xfrm>
        </p:spPr>
        <p:txBody>
          <a:bodyPr>
            <a:normAutofit/>
          </a:bodyPr>
          <a:lstStyle/>
          <a:p>
            <a:pPr indent="0">
              <a:lnSpc>
                <a:spcPct val="13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indent="0">
              <a:lnSpc>
                <a:spcPct val="13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information</a:t>
            </a:r>
          </a:p>
          <a:p>
            <a:pPr indent="0">
              <a:lnSpc>
                <a:spcPct val="13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indent="0">
              <a:lnSpc>
                <a:spcPct val="13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indent="0">
              <a:lnSpc>
                <a:spcPct val="130000"/>
              </a:lnSpc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B2FCA10-881C-4D45-BE5D-A4CE24CE26D0}"/>
              </a:ext>
            </a:extLst>
          </p:cNvPr>
          <p:cNvSpPr txBox="1">
            <a:spLocks/>
          </p:cNvSpPr>
          <p:nvPr/>
        </p:nvSpPr>
        <p:spPr>
          <a:xfrm>
            <a:off x="4488661" y="553209"/>
            <a:ext cx="3355994" cy="642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2305D-AB96-4B0A-B0BE-AC07B8AC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8" y="157059"/>
            <a:ext cx="3355994" cy="642358"/>
          </a:xfrm>
        </p:spPr>
        <p:txBody>
          <a:bodyPr>
            <a:normAutofit fontScale="90000"/>
          </a:bodyPr>
          <a:lstStyle/>
          <a:p>
            <a:r>
              <a:rPr lang="en-US" altLang="zh-C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87116-3E85-4A5F-8586-DF933D61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055"/>
            <a:ext cx="10515600" cy="58189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mechanism of galaxy quenching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galaxy 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Supernova feed back 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 feedback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Dwarf galaxy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Supernova feedback 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AGN feedback is important? 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 IFU observation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SDSSJ022849.51-090153.8 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AGN host in dwarf galaxy (Dwarf AGN)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Outflow 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AGN-driven outflow can make the gas escape from the dwarf galaxy? </a:t>
            </a:r>
          </a:p>
        </p:txBody>
      </p:sp>
    </p:spTree>
    <p:extLst>
      <p:ext uri="{BB962C8B-B14F-4D97-AF65-F5344CB8AC3E}">
        <p14:creationId xmlns:p14="http://schemas.microsoft.com/office/powerpoint/2010/main" val="402524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D39BF7-FDA6-4ACC-9E12-D0846E6FB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5039" y="1740259"/>
                <a:ext cx="3399797" cy="26770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0.072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𝑏𝑢𝑙𝑔𝑒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Seyfert galaxy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D39BF7-FDA6-4ACC-9E12-D0846E6FB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5039" y="1740259"/>
                <a:ext cx="3399797" cy="2677044"/>
              </a:xfrm>
              <a:blipFill>
                <a:blip r:embed="rId2"/>
                <a:stretch>
                  <a:fillRect l="-3226" t="-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F5D02B1F-E60A-48F5-ABB7-4B80509146E7}"/>
              </a:ext>
            </a:extLst>
          </p:cNvPr>
          <p:cNvSpPr txBox="1">
            <a:spLocks/>
          </p:cNvSpPr>
          <p:nvPr/>
        </p:nvSpPr>
        <p:spPr>
          <a:xfrm>
            <a:off x="142816" y="157058"/>
            <a:ext cx="6466051" cy="866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SDSSJ022849.51-090153.8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5B7357-01C9-44EC-B41F-383786BA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51" y="1740259"/>
            <a:ext cx="3834112" cy="37372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6A02B3B-5EB6-418A-800A-73C4C30570A2}"/>
              </a:ext>
            </a:extLst>
          </p:cNvPr>
          <p:cNvSpPr txBox="1"/>
          <p:nvPr/>
        </p:nvSpPr>
        <p:spPr>
          <a:xfrm>
            <a:off x="6934655" y="4954301"/>
            <a:ext cx="3720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Chilingarian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(2018)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051C48-6934-4F4F-BDE2-9DEECC104C1C}"/>
              </a:ext>
            </a:extLst>
          </p:cNvPr>
          <p:cNvSpPr txBox="1"/>
          <p:nvPr/>
        </p:nvSpPr>
        <p:spPr>
          <a:xfrm>
            <a:off x="1252792" y="5644018"/>
            <a:ext cx="383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r-band image (MUSE)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AE81C8B-DD7C-4587-854B-B4D2219AB9FA}"/>
              </a:ext>
            </a:extLst>
          </p:cNvPr>
          <p:cNvSpPr txBox="1">
            <a:spLocks/>
          </p:cNvSpPr>
          <p:nvPr/>
        </p:nvSpPr>
        <p:spPr>
          <a:xfrm>
            <a:off x="142817" y="157059"/>
            <a:ext cx="4697479" cy="642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3576AD-24BB-4BD1-9656-A7B248AF98F2}"/>
                  </a:ext>
                </a:extLst>
              </p:cNvPr>
              <p:cNvSpPr txBox="1"/>
              <p:nvPr/>
            </p:nvSpPr>
            <p:spPr>
              <a:xfrm>
                <a:off x="478584" y="1746508"/>
                <a:ext cx="4163627" cy="495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Ppxf package</a:t>
                </a:r>
              </a:p>
              <a:p>
                <a:pPr marL="742950" lvl="1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Single Stellar Population </a:t>
                </a:r>
              </a:p>
              <a:p>
                <a:pPr marL="742950" lvl="1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4th order polynomial</a:t>
                </a:r>
              </a:p>
              <a:p>
                <a:pPr marL="285750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4600-7400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reliable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stellar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</a:t>
                </a:r>
              </a:p>
              <a:p>
                <a:pPr marL="285750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3576AD-24BB-4BD1-9656-A7B248AF9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4" y="1746508"/>
                <a:ext cx="4163627" cy="4954433"/>
              </a:xfrm>
              <a:prstGeom prst="rect">
                <a:avLst/>
              </a:prstGeom>
              <a:blipFill>
                <a:blip r:embed="rId2"/>
                <a:stretch>
                  <a:fillRect r="-1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9CCDE91-2AEA-4EAB-9557-E627D4EC1EEB}"/>
              </a:ext>
            </a:extLst>
          </p:cNvPr>
          <p:cNvGrpSpPr/>
          <p:nvPr/>
        </p:nvGrpSpPr>
        <p:grpSpPr>
          <a:xfrm>
            <a:off x="5028755" y="595231"/>
            <a:ext cx="6985913" cy="4962191"/>
            <a:chOff x="3633048" y="948216"/>
            <a:chExt cx="8023847" cy="569945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974B10A-C795-413A-8325-C33F3A0AC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3048" y="948216"/>
              <a:ext cx="8023847" cy="569945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C9904C2-4BC6-4D66-8029-D1BD61E6703C}"/>
                </a:ext>
              </a:extLst>
            </p:cNvPr>
            <p:cNvSpPr/>
            <p:nvPr/>
          </p:nvSpPr>
          <p:spPr>
            <a:xfrm>
              <a:off x="8798326" y="1281138"/>
              <a:ext cx="344953" cy="3550839"/>
            </a:xfrm>
            <a:prstGeom prst="rect">
              <a:avLst/>
            </a:prstGeom>
            <a:solidFill>
              <a:schemeClr val="accent5"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622D8A-8032-4E63-9B07-EEFA91468BE2}"/>
                </a:ext>
              </a:extLst>
            </p:cNvPr>
            <p:cNvSpPr/>
            <p:nvPr/>
          </p:nvSpPr>
          <p:spPr>
            <a:xfrm>
              <a:off x="4549641" y="1281138"/>
              <a:ext cx="581310" cy="3550839"/>
            </a:xfrm>
            <a:prstGeom prst="rect">
              <a:avLst/>
            </a:prstGeom>
            <a:solidFill>
              <a:schemeClr val="accent5"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54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8AA6A6B-EB53-4945-9F04-921A56922AFB}"/>
              </a:ext>
            </a:extLst>
          </p:cNvPr>
          <p:cNvSpPr txBox="1">
            <a:spLocks/>
          </p:cNvSpPr>
          <p:nvPr/>
        </p:nvSpPr>
        <p:spPr>
          <a:xfrm>
            <a:off x="142817" y="157059"/>
            <a:ext cx="4965777" cy="642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fitting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E337AF-9CE6-45D7-A7A9-3EA3BEE6C23C}"/>
                  </a:ext>
                </a:extLst>
              </p:cNvPr>
              <p:cNvSpPr txBox="1"/>
              <p:nvPr/>
            </p:nvSpPr>
            <p:spPr>
              <a:xfrm>
                <a:off x="8220723" y="1541769"/>
                <a:ext cx="3512553" cy="428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region fit results</a:t>
                </a:r>
              </a:p>
              <a:p>
                <a:pPr marL="285750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2.2</a:t>
                </a:r>
              </a:p>
              <a:p>
                <a:pPr marL="285750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emission</a:t>
                </a:r>
              </a:p>
              <a:p>
                <a:pPr marL="285750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Obviously broad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</a:t>
                </a:r>
              </a:p>
              <a:p>
                <a:pPr marL="285750" indent="-1800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Powerful evidence of AGN existence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E337AF-9CE6-45D7-A7A9-3EA3BEE6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723" y="1541769"/>
                <a:ext cx="3512553" cy="4284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9FC7CD9-2107-45A6-AFCB-3021FFD4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1" y="1603913"/>
            <a:ext cx="7139415" cy="451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FC00D68-923C-477E-96AE-8DFF4A834401}"/>
              </a:ext>
            </a:extLst>
          </p:cNvPr>
          <p:cNvSpPr txBox="1">
            <a:spLocks/>
          </p:cNvSpPr>
          <p:nvPr/>
        </p:nvSpPr>
        <p:spPr>
          <a:xfrm>
            <a:off x="142817" y="157059"/>
            <a:ext cx="4965777" cy="642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fitting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FB6EF9-A5AA-4CA1-BB93-CD0AE2F23D58}"/>
                  </a:ext>
                </a:extLst>
              </p:cNvPr>
              <p:cNvSpPr txBox="1"/>
              <p:nvPr/>
            </p:nvSpPr>
            <p:spPr>
              <a:xfrm>
                <a:off x="8185212" y="1146675"/>
                <a:ext cx="3915052" cy="421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region fit results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1.7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Obviously broad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Outflow feature </a:t>
                </a:r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OIII[4959] </a:t>
                </a:r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OIII[5007]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OIII[5007] to study features of  outflow region</a:t>
                </a:r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FB6EF9-A5AA-4CA1-BB93-CD0AE2F23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212" y="1146675"/>
                <a:ext cx="3915052" cy="4210383"/>
              </a:xfrm>
              <a:prstGeom prst="rect">
                <a:avLst/>
              </a:prstGeom>
              <a:blipFill>
                <a:blip r:embed="rId2"/>
                <a:stretch>
                  <a:fillRect l="-2181" r="-2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9957507E-3BE4-4DF2-A60E-88303564DA7A}"/>
              </a:ext>
            </a:extLst>
          </p:cNvPr>
          <p:cNvGrpSpPr/>
          <p:nvPr/>
        </p:nvGrpSpPr>
        <p:grpSpPr>
          <a:xfrm>
            <a:off x="1" y="1329126"/>
            <a:ext cx="7787246" cy="4769833"/>
            <a:chOff x="1" y="1329126"/>
            <a:chExt cx="7787246" cy="476983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1D877E-20FB-43AE-A237-39555AA44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1329126"/>
              <a:ext cx="7787246" cy="476983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4D604C-5BA0-4EF7-93FC-8701F01817B2}"/>
                </a:ext>
              </a:extLst>
            </p:cNvPr>
            <p:cNvSpPr/>
            <p:nvPr/>
          </p:nvSpPr>
          <p:spPr>
            <a:xfrm>
              <a:off x="6189153" y="1643398"/>
              <a:ext cx="815842" cy="4038312"/>
            </a:xfrm>
            <a:prstGeom prst="rect">
              <a:avLst/>
            </a:prstGeom>
            <a:solidFill>
              <a:schemeClr val="bg2">
                <a:lumMod val="75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0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7B69DD1-1D7B-4AF8-AB18-2BD2993B0C8F}"/>
              </a:ext>
            </a:extLst>
          </p:cNvPr>
          <p:cNvSpPr txBox="1">
            <a:spLocks/>
          </p:cNvSpPr>
          <p:nvPr/>
        </p:nvSpPr>
        <p:spPr>
          <a:xfrm>
            <a:off x="142817" y="157058"/>
            <a:ext cx="5573552" cy="89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OIII[5007] 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 Map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D8D5D8-429D-49F2-BED5-C001BCA8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7" y="1420956"/>
            <a:ext cx="3650296" cy="40160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1DCC3E-14DF-4B23-9E7D-751E9D6A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84" y="1420956"/>
            <a:ext cx="3856054" cy="40465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0B5080-D612-4387-A455-8285EDA706CC}"/>
              </a:ext>
            </a:extLst>
          </p:cNvPr>
          <p:cNvSpPr txBox="1"/>
          <p:nvPr/>
        </p:nvSpPr>
        <p:spPr>
          <a:xfrm>
            <a:off x="4248396" y="5830334"/>
            <a:ext cx="349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SNR&gt;2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C5B06C0-7E09-4D14-93D5-811BCCD89B10}"/>
              </a:ext>
            </a:extLst>
          </p:cNvPr>
          <p:cNvSpPr txBox="1">
            <a:spLocks/>
          </p:cNvSpPr>
          <p:nvPr/>
        </p:nvSpPr>
        <p:spPr>
          <a:xfrm>
            <a:off x="142816" y="157058"/>
            <a:ext cx="6334639" cy="112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BPT</a:t>
            </a:r>
            <a:r>
              <a:rPr lang="en-US" altLang="zh-C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(NII)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011C485-7F67-4E95-AD9C-D2EE52EDEA11}"/>
              </a:ext>
            </a:extLst>
          </p:cNvPr>
          <p:cNvGrpSpPr/>
          <p:nvPr/>
        </p:nvGrpSpPr>
        <p:grpSpPr>
          <a:xfrm>
            <a:off x="1358283" y="1398101"/>
            <a:ext cx="8798356" cy="4061797"/>
            <a:chOff x="358588" y="1404844"/>
            <a:chExt cx="10135478" cy="467908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4C11B5B-FE9F-453B-BE4D-3C5D9FFF4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588" y="1404844"/>
              <a:ext cx="10135478" cy="467908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3EE5C6-7EDF-4010-845C-7E401A59ED74}"/>
                </a:ext>
              </a:extLst>
            </p:cNvPr>
            <p:cNvSpPr/>
            <p:nvPr/>
          </p:nvSpPr>
          <p:spPr>
            <a:xfrm>
              <a:off x="8623591" y="3264294"/>
              <a:ext cx="937095" cy="691737"/>
            </a:xfrm>
            <a:prstGeom prst="rect">
              <a:avLst/>
            </a:prstGeom>
            <a:noFill/>
            <a:ln w="38100" cap="flat" cmpd="sng" algn="ctr">
              <a:solidFill>
                <a:srgbClr val="FF0000">
                  <a:alpha val="83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FAB980E-A5AB-4D00-BEE4-377BC18CEC43}"/>
              </a:ext>
            </a:extLst>
          </p:cNvPr>
          <p:cNvSpPr txBox="1"/>
          <p:nvPr/>
        </p:nvSpPr>
        <p:spPr>
          <a:xfrm>
            <a:off x="1425756" y="5919185"/>
            <a:ext cx="700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outflow maybe driven by AGN ! </a:t>
            </a:r>
          </a:p>
        </p:txBody>
      </p:sp>
    </p:spTree>
    <p:extLst>
      <p:ext uri="{BB962C8B-B14F-4D97-AF65-F5344CB8AC3E}">
        <p14:creationId xmlns:p14="http://schemas.microsoft.com/office/powerpoint/2010/main" val="295378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364</Words>
  <Application>Microsoft Office PowerPoint</Application>
  <PresentationFormat>宽屏</PresentationFormat>
  <Paragraphs>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A Fast Outflow In Dwarf AGN: SDSSJ022849.51-090153.8</vt:lpstr>
      <vt:lpstr>PowerPoint 演示文稿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 !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Strong Outflow In Dwarf AGN: SDSSJ022849.51-090153.8</dc:title>
  <dc:creator>Siro</dc:creator>
  <cp:lastModifiedBy>Siro</cp:lastModifiedBy>
  <cp:revision>50</cp:revision>
  <dcterms:created xsi:type="dcterms:W3CDTF">2021-06-11T08:39:49Z</dcterms:created>
  <dcterms:modified xsi:type="dcterms:W3CDTF">2021-06-26T02:10:46Z</dcterms:modified>
</cp:coreProperties>
</file>