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1"/>
  </p:sldMasterIdLst>
  <p:notesMasterIdLst>
    <p:notesMasterId r:id="rId16"/>
  </p:notesMasterIdLst>
  <p:handoutMasterIdLst>
    <p:handoutMasterId r:id="rId17"/>
  </p:handoutMasterIdLst>
  <p:sldIdLst>
    <p:sldId id="256" r:id="rId2"/>
    <p:sldId id="257" r:id="rId3"/>
    <p:sldId id="330" r:id="rId4"/>
    <p:sldId id="320" r:id="rId5"/>
    <p:sldId id="325" r:id="rId6"/>
    <p:sldId id="337" r:id="rId7"/>
    <p:sldId id="334" r:id="rId8"/>
    <p:sldId id="335" r:id="rId9"/>
    <p:sldId id="336" r:id="rId10"/>
    <p:sldId id="324" r:id="rId11"/>
    <p:sldId id="345" r:id="rId12"/>
    <p:sldId id="322" r:id="rId13"/>
    <p:sldId id="326" r:id="rId14"/>
    <p:sldId id="339" r:id="rId15"/>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002" autoAdjust="0"/>
    <p:restoredTop sz="86502"/>
  </p:normalViewPr>
  <p:slideViewPr>
    <p:cSldViewPr snapToGrid="0">
      <p:cViewPr varScale="1">
        <p:scale>
          <a:sx n="74" d="100"/>
          <a:sy n="74" d="100"/>
        </p:scale>
        <p:origin x="176" y="22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65" d="100"/>
          <a:sy n="165" d="100"/>
        </p:scale>
        <p:origin x="15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9540FE18-13F7-4CDF-AB3B-D3B827BD271E}" type="datetimeFigureOut">
              <a:rPr lang="en-US" smtClean="0"/>
              <a:t>4/10/18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26D09ADF-4C2D-4AB0-A722-66495454DD10}" type="slidenum">
              <a:rPr lang="en-US" smtClean="0"/>
              <a:t>‹#›</a:t>
            </a:fld>
            <a:endParaRPr lang="en-US"/>
          </a:p>
        </p:txBody>
      </p:sp>
    </p:spTree>
    <p:extLst>
      <p:ext uri="{BB962C8B-B14F-4D97-AF65-F5344CB8AC3E}">
        <p14:creationId xmlns:p14="http://schemas.microsoft.com/office/powerpoint/2010/main" val="779084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A8D2FF73-EC49-4036-BFBE-4A07FEBAFD49}" type="datetimeFigureOut">
              <a:rPr lang="en-US" smtClean="0"/>
              <a:t>4/10/18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28976045-D52C-4153-BCD4-DF6EDEB5A7F1}" type="slidenum">
              <a:rPr lang="en-US" smtClean="0"/>
              <a:t>‹#›</a:t>
            </a:fld>
            <a:endParaRPr lang="en-US"/>
          </a:p>
        </p:txBody>
      </p:sp>
    </p:spTree>
    <p:extLst>
      <p:ext uri="{BB962C8B-B14F-4D97-AF65-F5344CB8AC3E}">
        <p14:creationId xmlns:p14="http://schemas.microsoft.com/office/powerpoint/2010/main" val="877055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976045-D52C-4153-BCD4-DF6EDEB5A7F1}" type="slidenum">
              <a:rPr lang="en-US" smtClean="0"/>
              <a:t>1</a:t>
            </a:fld>
            <a:endParaRPr lang="en-US"/>
          </a:p>
        </p:txBody>
      </p:sp>
    </p:spTree>
    <p:extLst>
      <p:ext uri="{BB962C8B-B14F-4D97-AF65-F5344CB8AC3E}">
        <p14:creationId xmlns:p14="http://schemas.microsoft.com/office/powerpoint/2010/main" val="195459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Model (differential or integral). Not much data needed but needed human intuition to determine whether the model will fit data. We now have lot of data. We are asking computer to get the model.</a:t>
            </a:r>
          </a:p>
          <a:p>
            <a:endParaRPr lang="en-US" sz="1200" dirty="0"/>
          </a:p>
          <a:p>
            <a:r>
              <a:rPr lang="en-US" sz="1200" dirty="0"/>
              <a:t>Feature engineering. Too much data to sift and figure out if there is any feature we can use for prediction.</a:t>
            </a:r>
          </a:p>
          <a:p>
            <a:endParaRPr lang="en-US" sz="1200" dirty="0"/>
          </a:p>
          <a:p>
            <a:r>
              <a:rPr lang="en-US" sz="1200" dirty="0"/>
              <a:t>Deep learning. It arrived at the right time. Pre-internet, we did not have lot of data. Now we have lot of data. We cannot store all. We need to analyze.</a:t>
            </a:r>
          </a:p>
          <a:p>
            <a:endParaRPr lang="en-US" dirty="0"/>
          </a:p>
        </p:txBody>
      </p:sp>
      <p:sp>
        <p:nvSpPr>
          <p:cNvPr id="4" name="Slide Number Placeholder 3"/>
          <p:cNvSpPr>
            <a:spLocks noGrp="1"/>
          </p:cNvSpPr>
          <p:nvPr>
            <p:ph type="sldNum" sz="quarter" idx="10"/>
          </p:nvPr>
        </p:nvSpPr>
        <p:spPr/>
        <p:txBody>
          <a:bodyPr/>
          <a:lstStyle/>
          <a:p>
            <a:fld id="{28976045-D52C-4153-BCD4-DF6EDEB5A7F1}" type="slidenum">
              <a:rPr lang="en-US" smtClean="0"/>
              <a:t>3</a:t>
            </a:fld>
            <a:endParaRPr lang="en-US"/>
          </a:p>
        </p:txBody>
      </p:sp>
    </p:spTree>
    <p:extLst>
      <p:ext uri="{BB962C8B-B14F-4D97-AF65-F5344CB8AC3E}">
        <p14:creationId xmlns:p14="http://schemas.microsoft.com/office/powerpoint/2010/main" val="1123822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976045-D52C-4153-BCD4-DF6EDEB5A7F1}" type="slidenum">
              <a:rPr lang="en-US" smtClean="0"/>
              <a:t>5</a:t>
            </a:fld>
            <a:endParaRPr lang="en-US"/>
          </a:p>
        </p:txBody>
      </p:sp>
    </p:spTree>
    <p:extLst>
      <p:ext uri="{BB962C8B-B14F-4D97-AF65-F5344CB8AC3E}">
        <p14:creationId xmlns:p14="http://schemas.microsoft.com/office/powerpoint/2010/main" val="1066020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976045-D52C-4153-BCD4-DF6EDEB5A7F1}" type="slidenum">
              <a:rPr lang="en-US" smtClean="0"/>
              <a:t>10</a:t>
            </a:fld>
            <a:endParaRPr lang="en-US"/>
          </a:p>
        </p:txBody>
      </p:sp>
    </p:spTree>
    <p:extLst>
      <p:ext uri="{BB962C8B-B14F-4D97-AF65-F5344CB8AC3E}">
        <p14:creationId xmlns:p14="http://schemas.microsoft.com/office/powerpoint/2010/main" val="475477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61BEF0D-F0BB-DE4B-95CE-6DB70DBA9567}" type="datetimeFigureOut">
              <a:rPr lang="en-US" smtClean="0"/>
              <a:pPr/>
              <a:t>4/10/18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785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612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53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5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61BEF0D-F0BB-DE4B-95CE-6DB70DBA9567}" type="datetimeFigureOut">
              <a:rPr lang="en-US" smtClean="0"/>
              <a:pPr/>
              <a:t>4/10/18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4837198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17538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027652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3171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821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B61BEF0D-F0BB-DE4B-95CE-6DB70DBA9567}" type="datetimeFigureOut">
              <a:rPr lang="en-US" smtClean="0"/>
              <a:pPr/>
              <a:t>4/10/18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82443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B61BEF0D-F0BB-DE4B-95CE-6DB70DBA9567}" type="datetimeFigureOut">
              <a:rPr lang="en-US" smtClean="0"/>
              <a:pPr/>
              <a:t>4/10/18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042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61BEF0D-F0BB-DE4B-95CE-6DB70DBA9567}" type="datetimeFigureOut">
              <a:rPr lang="en-US" smtClean="0"/>
              <a:pPr/>
              <a:t>4/10/18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1572730"/>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baseline="0">
          <a:solidFill>
            <a:schemeClr val="tx1"/>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bbc.com/news/world-asia-china-40815024" TargetMode="External"/><Relationship Id="rId2" Type="http://schemas.openxmlformats.org/officeDocument/2006/relationships/hyperlink" Target="http://beauty.ai/" TargetMode="Externa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usiness-standard.com/article/international/data-storage-demand-to-multiply-four-fold-by-2025-117070500271_1.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9794" y="2008777"/>
            <a:ext cx="9287846" cy="2913729"/>
          </a:xfrm>
        </p:spPr>
        <p:txBody>
          <a:bodyPr>
            <a:noAutofit/>
          </a:bodyPr>
          <a:lstStyle/>
          <a:p>
            <a:r>
              <a:rPr lang="en-US" sz="7200" dirty="0"/>
              <a:t>DEEP LEARNING and Artificial intelligence</a:t>
            </a:r>
          </a:p>
        </p:txBody>
      </p:sp>
    </p:spTree>
    <p:extLst>
      <p:ext uri="{BB962C8B-B14F-4D97-AF65-F5344CB8AC3E}">
        <p14:creationId xmlns:p14="http://schemas.microsoft.com/office/powerpoint/2010/main" val="3528090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837" y="271548"/>
            <a:ext cx="10178322" cy="1146984"/>
          </a:xfrm>
        </p:spPr>
        <p:txBody>
          <a:bodyPr/>
          <a:lstStyle/>
          <a:p>
            <a:r>
              <a:rPr lang="en-US" dirty="0"/>
              <a:t>Computational challenges</a:t>
            </a:r>
          </a:p>
        </p:txBody>
      </p:sp>
      <p:sp>
        <p:nvSpPr>
          <p:cNvPr id="3" name="Content Placeholder 2"/>
          <p:cNvSpPr>
            <a:spLocks noGrp="1"/>
          </p:cNvSpPr>
          <p:nvPr>
            <p:ph idx="1"/>
          </p:nvPr>
        </p:nvSpPr>
        <p:spPr>
          <a:xfrm>
            <a:off x="904837" y="1418532"/>
            <a:ext cx="10178322" cy="3593591"/>
          </a:xfrm>
        </p:spPr>
        <p:txBody>
          <a:bodyPr/>
          <a:lstStyle/>
          <a:p>
            <a:r>
              <a:rPr lang="en-US" sz="3600" dirty="0">
                <a:solidFill>
                  <a:schemeClr val="tx1"/>
                </a:solidFill>
              </a:rPr>
              <a:t>Lot of CPU, GPU, storage and memory. NVIDIA stock is a testament to that. </a:t>
            </a:r>
          </a:p>
          <a:p>
            <a:r>
              <a:rPr lang="en-US" sz="3600" dirty="0">
                <a:solidFill>
                  <a:schemeClr val="tx1"/>
                </a:solidFill>
              </a:rPr>
              <a:t>Software</a:t>
            </a:r>
          </a:p>
          <a:p>
            <a:r>
              <a:rPr lang="en-US" sz="3600" dirty="0">
                <a:solidFill>
                  <a:schemeClr val="tx1"/>
                </a:solidFill>
              </a:rPr>
              <a:t>Lot of labelled or un-labelled data needed</a:t>
            </a:r>
          </a:p>
          <a:p>
            <a:r>
              <a:rPr lang="en-US" sz="3600" dirty="0">
                <a:solidFill>
                  <a:schemeClr val="tx1"/>
                </a:solidFill>
              </a:rPr>
              <a:t>Interpretability of the model</a:t>
            </a:r>
          </a:p>
          <a:p>
            <a:endParaRPr lang="en-US" dirty="0"/>
          </a:p>
        </p:txBody>
      </p:sp>
    </p:spTree>
    <p:extLst>
      <p:ext uri="{BB962C8B-B14F-4D97-AF65-F5344CB8AC3E}">
        <p14:creationId xmlns:p14="http://schemas.microsoft.com/office/powerpoint/2010/main" val="426973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0166-35A9-214A-BCCD-4C76A78A33F1}"/>
              </a:ext>
            </a:extLst>
          </p:cNvPr>
          <p:cNvSpPr>
            <a:spLocks noGrp="1"/>
          </p:cNvSpPr>
          <p:nvPr>
            <p:ph type="title"/>
          </p:nvPr>
        </p:nvSpPr>
        <p:spPr>
          <a:xfrm>
            <a:off x="794478" y="224730"/>
            <a:ext cx="10178322" cy="847325"/>
          </a:xfrm>
        </p:spPr>
        <p:txBody>
          <a:bodyPr/>
          <a:lstStyle/>
          <a:p>
            <a:r>
              <a:rPr lang="en-US" dirty="0"/>
              <a:t>Labelled data</a:t>
            </a:r>
          </a:p>
        </p:txBody>
      </p:sp>
      <p:sp>
        <p:nvSpPr>
          <p:cNvPr id="3" name="Content Placeholder 2">
            <a:extLst>
              <a:ext uri="{FF2B5EF4-FFF2-40B4-BE49-F238E27FC236}">
                <a16:creationId xmlns:a16="http://schemas.microsoft.com/office/drawing/2014/main" id="{484A56B4-5D2A-524E-9657-DFF59A57171E}"/>
              </a:ext>
            </a:extLst>
          </p:cNvPr>
          <p:cNvSpPr>
            <a:spLocks noGrp="1"/>
          </p:cNvSpPr>
          <p:nvPr>
            <p:ph idx="1"/>
          </p:nvPr>
        </p:nvSpPr>
        <p:spPr>
          <a:xfrm>
            <a:off x="766048" y="1403132"/>
            <a:ext cx="10178322" cy="3593591"/>
          </a:xfrm>
        </p:spPr>
        <p:txBody>
          <a:bodyPr>
            <a:normAutofit/>
          </a:bodyPr>
          <a:lstStyle/>
          <a:p>
            <a:r>
              <a:rPr lang="en-US" sz="3600" dirty="0">
                <a:solidFill>
                  <a:schemeClr val="tx1"/>
                </a:solidFill>
              </a:rPr>
              <a:t>Deep learning needs lots of data and data is hard to find in medicine. </a:t>
            </a:r>
          </a:p>
          <a:p>
            <a:r>
              <a:rPr lang="en-US" sz="3600" dirty="0">
                <a:solidFill>
                  <a:schemeClr val="tx1"/>
                </a:solidFill>
              </a:rPr>
              <a:t>Transfer learning alleviates this problem to an extent.</a:t>
            </a:r>
          </a:p>
          <a:p>
            <a:r>
              <a:rPr lang="en-US" sz="3600" dirty="0">
                <a:solidFill>
                  <a:schemeClr val="tx1"/>
                </a:solidFill>
              </a:rPr>
              <a:t>Labelling requires expertise and hence expensive. </a:t>
            </a:r>
          </a:p>
        </p:txBody>
      </p:sp>
    </p:spTree>
    <p:extLst>
      <p:ext uri="{BB962C8B-B14F-4D97-AF65-F5344CB8AC3E}">
        <p14:creationId xmlns:p14="http://schemas.microsoft.com/office/powerpoint/2010/main" val="1471475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236" y="1095154"/>
            <a:ext cx="6723117" cy="26750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2363" y="3387073"/>
            <a:ext cx="6430579" cy="2903174"/>
          </a:xfrm>
          <a:prstGeom prst="rect">
            <a:avLst/>
          </a:prstGeom>
        </p:spPr>
      </p:pic>
      <p:sp>
        <p:nvSpPr>
          <p:cNvPr id="6" name="Title 1"/>
          <p:cNvSpPr>
            <a:spLocks noGrp="1"/>
          </p:cNvSpPr>
          <p:nvPr>
            <p:ph type="title"/>
          </p:nvPr>
        </p:nvSpPr>
        <p:spPr>
          <a:xfrm>
            <a:off x="924236" y="276447"/>
            <a:ext cx="10353761" cy="818707"/>
          </a:xfrm>
        </p:spPr>
        <p:txBody>
          <a:bodyPr>
            <a:normAutofit/>
          </a:bodyPr>
          <a:lstStyle/>
          <a:p>
            <a:r>
              <a:rPr lang="en-US" sz="4400" dirty="0"/>
              <a:t>BIAS</a:t>
            </a:r>
          </a:p>
        </p:txBody>
      </p:sp>
    </p:spTree>
    <p:extLst>
      <p:ext uri="{BB962C8B-B14F-4D97-AF65-F5344CB8AC3E}">
        <p14:creationId xmlns:p14="http://schemas.microsoft.com/office/powerpoint/2010/main" val="3989284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a:t>
            </a:r>
          </a:p>
        </p:txBody>
      </p:sp>
      <p:sp>
        <p:nvSpPr>
          <p:cNvPr id="3" name="Content Placeholder 2"/>
          <p:cNvSpPr>
            <a:spLocks noGrp="1"/>
          </p:cNvSpPr>
          <p:nvPr>
            <p:ph idx="1"/>
          </p:nvPr>
        </p:nvSpPr>
        <p:spPr>
          <a:xfrm>
            <a:off x="1125553" y="1450429"/>
            <a:ext cx="10178322" cy="3593591"/>
          </a:xfrm>
        </p:spPr>
        <p:txBody>
          <a:bodyPr>
            <a:normAutofit/>
          </a:bodyPr>
          <a:lstStyle/>
          <a:p>
            <a:r>
              <a:rPr lang="en-US" sz="2800" dirty="0">
                <a:hlinkClick r:id="rId2"/>
              </a:rPr>
              <a:t>http://beauty.ai/</a:t>
            </a:r>
            <a:endParaRPr lang="en-US" sz="2800" dirty="0"/>
          </a:p>
          <a:p>
            <a:endParaRPr lang="en-US" sz="2800" dirty="0"/>
          </a:p>
          <a:p>
            <a:endParaRPr lang="en-US" sz="2800" dirty="0"/>
          </a:p>
          <a:p>
            <a:endParaRPr lang="en-US" sz="2800" dirty="0"/>
          </a:p>
          <a:p>
            <a:r>
              <a:rPr lang="en-US" sz="2800" dirty="0" err="1">
                <a:solidFill>
                  <a:schemeClr val="tx1"/>
                </a:solidFill>
              </a:rPr>
              <a:t>Chatbots</a:t>
            </a:r>
            <a:r>
              <a:rPr lang="en-US" sz="2800" dirty="0">
                <a:solidFill>
                  <a:schemeClr val="tx1"/>
                </a:solidFill>
              </a:rPr>
              <a:t> shutdown </a:t>
            </a:r>
            <a:r>
              <a:rPr lang="en-US" sz="2800" dirty="0">
                <a:hlinkClick r:id="rId3"/>
              </a:rPr>
              <a:t>http://www.bbc.com/news/world-asia-china-40815024</a:t>
            </a:r>
            <a:endParaRPr lang="en-US" sz="2800" dirty="0"/>
          </a:p>
          <a:p>
            <a:endParaRPr lang="en-US" dirty="0"/>
          </a:p>
          <a:p>
            <a:endParaRPr lang="en-US" dirty="0"/>
          </a:p>
        </p:txBody>
      </p:sp>
      <p:pic>
        <p:nvPicPr>
          <p:cNvPr id="4" name="Picture 3"/>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8942" t="8514" r="12300" b="23326"/>
          <a:stretch/>
        </p:blipFill>
        <p:spPr>
          <a:xfrm>
            <a:off x="4330262" y="1804027"/>
            <a:ext cx="2511974" cy="2139605"/>
          </a:xfrm>
          <a:prstGeom prst="rect">
            <a:avLst/>
          </a:prstGeom>
        </p:spPr>
      </p:pic>
    </p:spTree>
    <p:extLst>
      <p:ext uri="{BB962C8B-B14F-4D97-AF65-F5344CB8AC3E}">
        <p14:creationId xmlns:p14="http://schemas.microsoft.com/office/powerpoint/2010/main" val="1185451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5E47-7C93-F04F-9C31-A5BCDFCC1641}"/>
              </a:ext>
            </a:extLst>
          </p:cNvPr>
          <p:cNvSpPr>
            <a:spLocks noGrp="1"/>
          </p:cNvSpPr>
          <p:nvPr>
            <p:ph type="title"/>
          </p:nvPr>
        </p:nvSpPr>
        <p:spPr>
          <a:xfrm>
            <a:off x="828598" y="245907"/>
            <a:ext cx="10178322" cy="927800"/>
          </a:xfrm>
        </p:spPr>
        <p:txBody>
          <a:bodyPr/>
          <a:lstStyle/>
          <a:p>
            <a:r>
              <a:rPr lang="en-US" dirty="0"/>
              <a:t>interpretability</a:t>
            </a:r>
          </a:p>
        </p:txBody>
      </p:sp>
      <p:sp>
        <p:nvSpPr>
          <p:cNvPr id="3" name="Content Placeholder 2">
            <a:extLst>
              <a:ext uri="{FF2B5EF4-FFF2-40B4-BE49-F238E27FC236}">
                <a16:creationId xmlns:a16="http://schemas.microsoft.com/office/drawing/2014/main" id="{7A80308D-9876-1447-AAB6-19CE2E869C97}"/>
              </a:ext>
            </a:extLst>
          </p:cNvPr>
          <p:cNvSpPr>
            <a:spLocks noGrp="1"/>
          </p:cNvSpPr>
          <p:nvPr>
            <p:ph idx="1"/>
          </p:nvPr>
        </p:nvSpPr>
        <p:spPr>
          <a:xfrm>
            <a:off x="655177" y="1173707"/>
            <a:ext cx="10178322" cy="4658357"/>
          </a:xfrm>
        </p:spPr>
        <p:txBody>
          <a:bodyPr>
            <a:normAutofit/>
          </a:bodyPr>
          <a:lstStyle/>
          <a:p>
            <a:r>
              <a:rPr lang="en-US" sz="3600" dirty="0">
                <a:solidFill>
                  <a:schemeClr val="tx1"/>
                </a:solidFill>
              </a:rPr>
              <a:t>Linear models are easy to interpret but do not represent real world</a:t>
            </a:r>
          </a:p>
          <a:p>
            <a:r>
              <a:rPr lang="en-US" sz="3600" dirty="0">
                <a:solidFill>
                  <a:schemeClr val="tx1"/>
                </a:solidFill>
              </a:rPr>
              <a:t>Complex models better fit the real world but are not interpretable</a:t>
            </a:r>
          </a:p>
          <a:p>
            <a:r>
              <a:rPr lang="en-US" sz="3600" dirty="0">
                <a:solidFill>
                  <a:schemeClr val="tx1"/>
                </a:solidFill>
              </a:rPr>
              <a:t>Interestingly even humans are not interpretable</a:t>
            </a:r>
          </a:p>
          <a:p>
            <a:r>
              <a:rPr lang="en-US" sz="3600" dirty="0">
                <a:solidFill>
                  <a:schemeClr val="tx1"/>
                </a:solidFill>
              </a:rPr>
              <a:t>Deep learning models with attention identify the region in the image used for making decision</a:t>
            </a:r>
          </a:p>
        </p:txBody>
      </p:sp>
    </p:spTree>
    <p:extLst>
      <p:ext uri="{BB962C8B-B14F-4D97-AF65-F5344CB8AC3E}">
        <p14:creationId xmlns:p14="http://schemas.microsoft.com/office/powerpoint/2010/main" val="320630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535" y="387818"/>
            <a:ext cx="10707640" cy="817984"/>
          </a:xfrm>
        </p:spPr>
        <p:txBody>
          <a:bodyPr>
            <a:noAutofit/>
          </a:bodyPr>
          <a:lstStyle/>
          <a:p>
            <a:r>
              <a:rPr lang="en-US" sz="6000" dirty="0"/>
              <a:t>Introduction</a:t>
            </a:r>
          </a:p>
        </p:txBody>
      </p:sp>
      <p:sp>
        <p:nvSpPr>
          <p:cNvPr id="3" name="Content Placeholder 2"/>
          <p:cNvSpPr>
            <a:spLocks noGrp="1"/>
          </p:cNvSpPr>
          <p:nvPr>
            <p:ph idx="1"/>
          </p:nvPr>
        </p:nvSpPr>
        <p:spPr>
          <a:xfrm>
            <a:off x="893135" y="1701209"/>
            <a:ext cx="10837894" cy="4633682"/>
          </a:xfrm>
        </p:spPr>
        <p:txBody>
          <a:bodyPr anchor="t">
            <a:normAutofit/>
          </a:bodyPr>
          <a:lstStyle/>
          <a:p>
            <a:pPr marL="0" indent="0">
              <a:buNone/>
            </a:pPr>
            <a:r>
              <a:rPr lang="en-US" sz="2800" dirty="0"/>
              <a:t>By 2021, we would need 19 zeta bytes of storage as we will acquire 163 ZB of data. 1 ZB = 1 million PB and 1 PB = 1 million GB. Thus 1 ZB = 10^24 bytes. </a:t>
            </a:r>
            <a:r>
              <a:rPr lang="en-US" sz="2800" dirty="0">
                <a:hlinkClick r:id="rId2"/>
              </a:rPr>
              <a:t>http://www.business-standard.com/article/international/data-storage-demand-to-multiply-four-fold-by-2025-117070500271_1.html</a:t>
            </a:r>
            <a:endParaRPr lang="en-US" sz="2800" dirty="0"/>
          </a:p>
          <a:p>
            <a:endParaRPr lang="en-US" sz="4000" dirty="0"/>
          </a:p>
          <a:p>
            <a:endParaRPr lang="en-US" sz="4000" dirty="0"/>
          </a:p>
        </p:txBody>
      </p:sp>
    </p:spTree>
    <p:extLst>
      <p:ext uri="{BB962C8B-B14F-4D97-AF65-F5344CB8AC3E}">
        <p14:creationId xmlns:p14="http://schemas.microsoft.com/office/powerpoint/2010/main" val="3931878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780" y="136480"/>
            <a:ext cx="3486807" cy="1284120"/>
          </a:xfrm>
          <a:prstGeom prst="rect">
            <a:avLst/>
          </a:prstGeom>
        </p:spPr>
      </p:pic>
      <p:pic>
        <p:nvPicPr>
          <p:cNvPr id="5" name="Picture 4">
            <a:extLst>
              <a:ext uri="{FF2B5EF4-FFF2-40B4-BE49-F238E27FC236}">
                <a16:creationId xmlns:a16="http://schemas.microsoft.com/office/drawing/2014/main" id="{2544ABE1-2743-E248-A42E-DA48AC051000}"/>
              </a:ext>
            </a:extLst>
          </p:cNvPr>
          <p:cNvPicPr>
            <a:picLocks noChangeAspect="1"/>
          </p:cNvPicPr>
          <p:nvPr/>
        </p:nvPicPr>
        <p:blipFill>
          <a:blip r:embed="rId4"/>
          <a:stretch>
            <a:fillRect/>
          </a:stretch>
        </p:blipFill>
        <p:spPr>
          <a:xfrm>
            <a:off x="223838" y="1284120"/>
            <a:ext cx="8717678" cy="5090615"/>
          </a:xfrm>
          <a:prstGeom prst="rect">
            <a:avLst/>
          </a:prstGeom>
        </p:spPr>
      </p:pic>
    </p:spTree>
    <p:extLst>
      <p:ext uri="{BB962C8B-B14F-4D97-AF65-F5344CB8AC3E}">
        <p14:creationId xmlns:p14="http://schemas.microsoft.com/office/powerpoint/2010/main" val="175486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8811" y="138651"/>
            <a:ext cx="5586554" cy="6602975"/>
          </a:xfrm>
          <a:prstGeom prst="rect">
            <a:avLst/>
          </a:prstGeom>
        </p:spPr>
      </p:pic>
    </p:spTree>
    <p:extLst>
      <p:ext uri="{BB962C8B-B14F-4D97-AF65-F5344CB8AC3E}">
        <p14:creationId xmlns:p14="http://schemas.microsoft.com/office/powerpoint/2010/main" val="133690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27280"/>
            <a:ext cx="10353761" cy="1326321"/>
          </a:xfrm>
        </p:spPr>
        <p:txBody>
          <a:bodyPr>
            <a:normAutofit/>
          </a:bodyPr>
          <a:lstStyle/>
          <a:p>
            <a:r>
              <a:rPr lang="en-US" sz="4400" dirty="0"/>
              <a:t>Deep learning</a:t>
            </a:r>
          </a:p>
        </p:txBody>
      </p:sp>
      <p:sp>
        <p:nvSpPr>
          <p:cNvPr id="3" name="Content Placeholder 2"/>
          <p:cNvSpPr>
            <a:spLocks noGrp="1"/>
          </p:cNvSpPr>
          <p:nvPr>
            <p:ph idx="1"/>
          </p:nvPr>
        </p:nvSpPr>
        <p:spPr>
          <a:xfrm>
            <a:off x="913794" y="1453601"/>
            <a:ext cx="10353762" cy="3695136"/>
          </a:xfrm>
        </p:spPr>
        <p:txBody>
          <a:bodyPr/>
          <a:lstStyle/>
          <a:p>
            <a:pPr lvl="1"/>
            <a:r>
              <a:rPr lang="en-US" sz="3800" dirty="0"/>
              <a:t> Convolutional neural network (CNN) (cat or dog, tumor or no tumor in image)</a:t>
            </a:r>
          </a:p>
          <a:p>
            <a:pPr lvl="1"/>
            <a:r>
              <a:rPr lang="en-US" sz="3800" dirty="0"/>
              <a:t> Recurrent neural network (RNN) – what is the next word?</a:t>
            </a:r>
          </a:p>
          <a:p>
            <a:endParaRPr lang="en-US" dirty="0"/>
          </a:p>
        </p:txBody>
      </p:sp>
    </p:spTree>
    <p:extLst>
      <p:ext uri="{BB962C8B-B14F-4D97-AF65-F5344CB8AC3E}">
        <p14:creationId xmlns:p14="http://schemas.microsoft.com/office/powerpoint/2010/main" val="1628159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190" y="2731321"/>
            <a:ext cx="7238922" cy="1330317"/>
          </a:xfrm>
        </p:spPr>
        <p:txBody>
          <a:bodyPr>
            <a:normAutofit/>
          </a:bodyPr>
          <a:lstStyle/>
          <a:p>
            <a:r>
              <a:rPr lang="en-US" sz="4800" dirty="0"/>
              <a:t>RISKS and challenges</a:t>
            </a:r>
          </a:p>
        </p:txBody>
      </p:sp>
    </p:spTree>
    <p:extLst>
      <p:ext uri="{BB962C8B-B14F-4D97-AF65-F5344CB8AC3E}">
        <p14:creationId xmlns:p14="http://schemas.microsoft.com/office/powerpoint/2010/main" val="388974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AD55-741F-C14C-8E63-7B13D8745492}"/>
              </a:ext>
            </a:extLst>
          </p:cNvPr>
          <p:cNvSpPr>
            <a:spLocks noGrp="1"/>
          </p:cNvSpPr>
          <p:nvPr>
            <p:ph type="title"/>
          </p:nvPr>
        </p:nvSpPr>
        <p:spPr/>
        <p:txBody>
          <a:bodyPr/>
          <a:lstStyle/>
          <a:p>
            <a:r>
              <a:rPr lang="en-US" dirty="0"/>
              <a:t>General purpose </a:t>
            </a:r>
            <a:r>
              <a:rPr lang="en-US" dirty="0" err="1"/>
              <a:t>gpu</a:t>
            </a:r>
            <a:endParaRPr lang="en-US" dirty="0"/>
          </a:p>
        </p:txBody>
      </p:sp>
      <p:pic>
        <p:nvPicPr>
          <p:cNvPr id="4" name="Content Placeholder 3">
            <a:extLst>
              <a:ext uri="{FF2B5EF4-FFF2-40B4-BE49-F238E27FC236}">
                <a16:creationId xmlns:a16="http://schemas.microsoft.com/office/drawing/2014/main" id="{48414FA4-3AB4-E34E-ABF1-451CB9C7E3A2}"/>
              </a:ext>
            </a:extLst>
          </p:cNvPr>
          <p:cNvPicPr>
            <a:picLocks noGrp="1" noChangeAspect="1"/>
          </p:cNvPicPr>
          <p:nvPr>
            <p:ph idx="1"/>
          </p:nvPr>
        </p:nvPicPr>
        <p:blipFill>
          <a:blip r:embed="rId2"/>
          <a:stretch>
            <a:fillRect/>
          </a:stretch>
        </p:blipFill>
        <p:spPr>
          <a:xfrm>
            <a:off x="1384818" y="1547936"/>
            <a:ext cx="5249424" cy="3823280"/>
          </a:xfrm>
          <a:prstGeom prst="rect">
            <a:avLst/>
          </a:prstGeom>
        </p:spPr>
      </p:pic>
      <p:sp>
        <p:nvSpPr>
          <p:cNvPr id="5" name="Rectangle 4">
            <a:extLst>
              <a:ext uri="{FF2B5EF4-FFF2-40B4-BE49-F238E27FC236}">
                <a16:creationId xmlns:a16="http://schemas.microsoft.com/office/drawing/2014/main" id="{C956E7B0-0EAC-C140-A4FA-D0905613F23E}"/>
              </a:ext>
            </a:extLst>
          </p:cNvPr>
          <p:cNvSpPr/>
          <p:nvPr/>
        </p:nvSpPr>
        <p:spPr>
          <a:xfrm>
            <a:off x="3277050" y="6113433"/>
            <a:ext cx="6124497" cy="461665"/>
          </a:xfrm>
          <a:prstGeom prst="rect">
            <a:avLst/>
          </a:prstGeom>
        </p:spPr>
        <p:txBody>
          <a:bodyPr wrap="none">
            <a:spAutoFit/>
          </a:bodyPr>
          <a:lstStyle/>
          <a:p>
            <a:r>
              <a:rPr lang="en-US" sz="2400" dirty="0"/>
              <a:t>http://</a:t>
            </a:r>
            <a:r>
              <a:rPr lang="en-US" sz="2400" dirty="0" err="1"/>
              <a:t>www.nvidia.com</a:t>
            </a:r>
            <a:r>
              <a:rPr lang="en-US" sz="2400" dirty="0"/>
              <a:t>/object/tesla-</a:t>
            </a:r>
            <a:r>
              <a:rPr lang="en-US" sz="2400" dirty="0" err="1"/>
              <a:t>servers.html</a:t>
            </a:r>
            <a:endParaRPr lang="en-US" sz="2400" dirty="0"/>
          </a:p>
        </p:txBody>
      </p:sp>
      <p:sp>
        <p:nvSpPr>
          <p:cNvPr id="6" name="TextBox 5">
            <a:extLst>
              <a:ext uri="{FF2B5EF4-FFF2-40B4-BE49-F238E27FC236}">
                <a16:creationId xmlns:a16="http://schemas.microsoft.com/office/drawing/2014/main" id="{7345D6A5-02E2-254D-9486-B14285E73738}"/>
              </a:ext>
            </a:extLst>
          </p:cNvPr>
          <p:cNvSpPr txBox="1"/>
          <p:nvPr/>
        </p:nvSpPr>
        <p:spPr>
          <a:xfrm>
            <a:off x="7447860" y="1505205"/>
            <a:ext cx="4098175" cy="3539430"/>
          </a:xfrm>
          <a:prstGeom prst="rect">
            <a:avLst/>
          </a:prstGeom>
          <a:noFill/>
        </p:spPr>
        <p:txBody>
          <a:bodyPr wrap="square" rtlCol="0">
            <a:spAutoFit/>
          </a:bodyPr>
          <a:lstStyle/>
          <a:p>
            <a:r>
              <a:rPr lang="en-US" sz="3200" b="1" dirty="0"/>
              <a:t>Latest Volta card</a:t>
            </a:r>
          </a:p>
          <a:p>
            <a:r>
              <a:rPr lang="en-US" sz="3200" dirty="0"/>
              <a:t>5120 cores</a:t>
            </a:r>
          </a:p>
          <a:p>
            <a:r>
              <a:rPr lang="en-US" sz="3200" dirty="0"/>
              <a:t>1.37GHz</a:t>
            </a:r>
          </a:p>
          <a:p>
            <a:r>
              <a:rPr lang="en-US" sz="3200" dirty="0"/>
              <a:t>7 TFLOPS double precision</a:t>
            </a:r>
          </a:p>
          <a:p>
            <a:r>
              <a:rPr lang="en-US" sz="3200" dirty="0"/>
              <a:t>14 TFLOPS single precision</a:t>
            </a:r>
          </a:p>
        </p:txBody>
      </p:sp>
    </p:spTree>
    <p:extLst>
      <p:ext uri="{BB962C8B-B14F-4D97-AF65-F5344CB8AC3E}">
        <p14:creationId xmlns:p14="http://schemas.microsoft.com/office/powerpoint/2010/main" val="2206166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9466-E8D9-EE43-A736-7C9E83605F87}"/>
              </a:ext>
            </a:extLst>
          </p:cNvPr>
          <p:cNvSpPr>
            <a:spLocks noGrp="1"/>
          </p:cNvSpPr>
          <p:nvPr>
            <p:ph type="title"/>
          </p:nvPr>
        </p:nvSpPr>
        <p:spPr>
          <a:xfrm>
            <a:off x="1052947" y="399011"/>
            <a:ext cx="11139053" cy="1492132"/>
          </a:xfrm>
        </p:spPr>
        <p:txBody>
          <a:bodyPr/>
          <a:lstStyle/>
          <a:p>
            <a:r>
              <a:rPr lang="en-US" dirty="0"/>
              <a:t>Massive parallelization by </a:t>
            </a:r>
            <a:r>
              <a:rPr lang="en-US" dirty="0" err="1"/>
              <a:t>gpgpu</a:t>
            </a:r>
            <a:endParaRPr lang="en-US" dirty="0"/>
          </a:p>
        </p:txBody>
      </p:sp>
      <p:sp>
        <p:nvSpPr>
          <p:cNvPr id="3" name="Content Placeholder 2">
            <a:extLst>
              <a:ext uri="{FF2B5EF4-FFF2-40B4-BE49-F238E27FC236}">
                <a16:creationId xmlns:a16="http://schemas.microsoft.com/office/drawing/2014/main" id="{A093670D-A86E-A444-9E48-D799A67B0178}"/>
              </a:ext>
            </a:extLst>
          </p:cNvPr>
          <p:cNvSpPr>
            <a:spLocks noGrp="1"/>
          </p:cNvSpPr>
          <p:nvPr>
            <p:ph idx="1"/>
          </p:nvPr>
        </p:nvSpPr>
        <p:spPr>
          <a:xfrm>
            <a:off x="1344889" y="1306286"/>
            <a:ext cx="10093424" cy="5177641"/>
          </a:xfrm>
        </p:spPr>
        <p:txBody>
          <a:bodyPr>
            <a:normAutofit fontScale="92500" lnSpcReduction="10000"/>
          </a:bodyPr>
          <a:lstStyle/>
          <a:p>
            <a:r>
              <a:rPr lang="en-US" sz="3200" dirty="0">
                <a:solidFill>
                  <a:schemeClr val="tx1"/>
                </a:solidFill>
              </a:rPr>
              <a:t>A and B are matrices of size 1000x1000. We need to compute A+B.</a:t>
            </a:r>
          </a:p>
          <a:p>
            <a:r>
              <a:rPr lang="en-US" sz="3200" dirty="0">
                <a:solidFill>
                  <a:schemeClr val="tx1"/>
                </a:solidFill>
              </a:rPr>
              <a:t>If the operation is done serially, we will need 1 million cycles for the computation to finish.</a:t>
            </a:r>
          </a:p>
          <a:p>
            <a:r>
              <a:rPr lang="en-US" sz="3200" dirty="0">
                <a:solidFill>
                  <a:schemeClr val="tx1"/>
                </a:solidFill>
              </a:rPr>
              <a:t>We can trivially parallelize this task by taking every element in A and the corresponding element in B and pass them to one of the 5000 cores in the GPGPU. Thus we can add 5000 values in A and B at the same time. </a:t>
            </a:r>
          </a:p>
          <a:p>
            <a:r>
              <a:rPr lang="en-US" sz="3200" dirty="0">
                <a:solidFill>
                  <a:schemeClr val="tx1"/>
                </a:solidFill>
              </a:rPr>
              <a:t>If there are 5000 cores, we can complete the matrix addition in 200 cycles which is a speedup of 5000.</a:t>
            </a:r>
          </a:p>
        </p:txBody>
      </p:sp>
    </p:spTree>
    <p:extLst>
      <p:ext uri="{BB962C8B-B14F-4D97-AF65-F5344CB8AC3E}">
        <p14:creationId xmlns:p14="http://schemas.microsoft.com/office/powerpoint/2010/main" val="334848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D9DD-6181-5D44-B940-9915547EC2DA}"/>
              </a:ext>
            </a:extLst>
          </p:cNvPr>
          <p:cNvSpPr>
            <a:spLocks noGrp="1"/>
          </p:cNvSpPr>
          <p:nvPr>
            <p:ph type="title"/>
          </p:nvPr>
        </p:nvSpPr>
        <p:spPr/>
        <p:txBody>
          <a:bodyPr/>
          <a:lstStyle/>
          <a:p>
            <a:r>
              <a:rPr lang="en-US" dirty="0"/>
              <a:t>Tensor processing unit</a:t>
            </a:r>
          </a:p>
        </p:txBody>
      </p:sp>
      <p:sp>
        <p:nvSpPr>
          <p:cNvPr id="3" name="Content Placeholder 2">
            <a:extLst>
              <a:ext uri="{FF2B5EF4-FFF2-40B4-BE49-F238E27FC236}">
                <a16:creationId xmlns:a16="http://schemas.microsoft.com/office/drawing/2014/main" id="{07B7FB6B-AAC8-3A40-9A16-00E5D9A56430}"/>
              </a:ext>
            </a:extLst>
          </p:cNvPr>
          <p:cNvSpPr>
            <a:spLocks noGrp="1"/>
          </p:cNvSpPr>
          <p:nvPr>
            <p:ph idx="1"/>
          </p:nvPr>
        </p:nvSpPr>
        <p:spPr>
          <a:xfrm>
            <a:off x="1251678" y="1413165"/>
            <a:ext cx="10178322" cy="4466428"/>
          </a:xfrm>
        </p:spPr>
        <p:txBody>
          <a:bodyPr/>
          <a:lstStyle/>
          <a:p>
            <a:r>
              <a:rPr lang="en-US" sz="3600" dirty="0">
                <a:solidFill>
                  <a:schemeClr val="tx1"/>
                </a:solidFill>
              </a:rPr>
              <a:t>Tensor processing unit (TPU) for training and prediction</a:t>
            </a:r>
          </a:p>
          <a:p>
            <a:r>
              <a:rPr lang="en-US" sz="3600" dirty="0">
                <a:solidFill>
                  <a:schemeClr val="tx1"/>
                </a:solidFill>
              </a:rPr>
              <a:t>Developed by Google to be used with Tensorflow</a:t>
            </a:r>
          </a:p>
          <a:p>
            <a:r>
              <a:rPr lang="en-US" sz="3600" dirty="0">
                <a:solidFill>
                  <a:schemeClr val="tx1"/>
                </a:solidFill>
              </a:rPr>
              <a:t>Currently in 2nd generation</a:t>
            </a:r>
          </a:p>
          <a:p>
            <a:endParaRPr lang="en-US" dirty="0"/>
          </a:p>
        </p:txBody>
      </p:sp>
    </p:spTree>
    <p:extLst>
      <p:ext uri="{BB962C8B-B14F-4D97-AF65-F5344CB8AC3E}">
        <p14:creationId xmlns:p14="http://schemas.microsoft.com/office/powerpoint/2010/main" val="152949672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{ECF165B1-20B0-8849-9A14-6EF61616EF12}tf10001071</Template>
  <TotalTime>3945</TotalTime>
  <Words>496</Words>
  <Application>Microsoft Macintosh PowerPoint</Application>
  <PresentationFormat>Widescreen</PresentationFormat>
  <Paragraphs>53</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Impact</vt:lpstr>
      <vt:lpstr>Badge</vt:lpstr>
      <vt:lpstr>DEEP LEARNING and Artificial intelligence</vt:lpstr>
      <vt:lpstr>Introduction</vt:lpstr>
      <vt:lpstr>PowerPoint Presentation</vt:lpstr>
      <vt:lpstr>PowerPoint Presentation</vt:lpstr>
      <vt:lpstr>Deep learning</vt:lpstr>
      <vt:lpstr>RISKS and challenges</vt:lpstr>
      <vt:lpstr>General purpose gpu</vt:lpstr>
      <vt:lpstr>Massive parallelization by gpgpu</vt:lpstr>
      <vt:lpstr>Tensor processing unit</vt:lpstr>
      <vt:lpstr>Computational challenges</vt:lpstr>
      <vt:lpstr>Labelled data</vt:lpstr>
      <vt:lpstr>BIAS</vt:lpstr>
      <vt:lpstr>BIAS</vt:lpstr>
      <vt:lpstr>interpretability</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using Python</dc:title>
  <dc:creator>Chityala, Ravi</dc:creator>
  <cp:lastModifiedBy>Ravi Chityala</cp:lastModifiedBy>
  <cp:revision>301</cp:revision>
  <cp:lastPrinted>2015-09-08T17:47:13Z</cp:lastPrinted>
  <dcterms:created xsi:type="dcterms:W3CDTF">2015-08-24T18:00:54Z</dcterms:created>
  <dcterms:modified xsi:type="dcterms:W3CDTF">2018-04-11T04:42:06Z</dcterms:modified>
</cp:coreProperties>
</file>