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7" r:id="rId1"/>
  </p:sldMasterIdLst>
  <p:notesMasterIdLst>
    <p:notesMasterId r:id="rId14"/>
  </p:notesMasterIdLst>
  <p:handoutMasterIdLst>
    <p:handoutMasterId r:id="rId15"/>
  </p:handoutMasterIdLst>
  <p:sldIdLst>
    <p:sldId id="334" r:id="rId2"/>
    <p:sldId id="340" r:id="rId3"/>
    <p:sldId id="341" r:id="rId4"/>
    <p:sldId id="342" r:id="rId5"/>
    <p:sldId id="372" r:id="rId6"/>
    <p:sldId id="373" r:id="rId7"/>
    <p:sldId id="343" r:id="rId8"/>
    <p:sldId id="344" r:id="rId9"/>
    <p:sldId id="371" r:id="rId10"/>
    <p:sldId id="346" r:id="rId11"/>
    <p:sldId id="347" r:id="rId12"/>
    <p:sldId id="348" r:id="rId1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33" autoAdjust="0"/>
    <p:restoredTop sz="86312"/>
  </p:normalViewPr>
  <p:slideViewPr>
    <p:cSldViewPr snapToGrid="0">
      <p:cViewPr varScale="1">
        <p:scale>
          <a:sx n="76" d="100"/>
          <a:sy n="76" d="100"/>
        </p:scale>
        <p:origin x="1520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409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540FE18-13F7-4CDF-AB3B-D3B827BD271E}" type="datetimeFigureOut">
              <a:rPr lang="en-US" smtClean="0"/>
              <a:t>3/28/18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D09ADF-4C2D-4AB0-A722-6649545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84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2FF73-EC49-4036-BFBE-4A07FEBAFD49}" type="datetimeFigureOut">
              <a:rPr lang="en-US" smtClean="0"/>
              <a:t>3/28/18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76045-D52C-4153-BCD4-DF6EDEB5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76045-D52C-4153-BCD4-DF6EDEB5A7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18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76045-D52C-4153-BCD4-DF6EDEB5A7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5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705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7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1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4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11445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557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5291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5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4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99297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0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260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install/migration" TargetMode="External"/><Relationship Id="rId2" Type="http://schemas.openxmlformats.org/officeDocument/2006/relationships/hyperlink" Target="http://tensorflow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5731" y="2551482"/>
            <a:ext cx="9144000" cy="1641490"/>
          </a:xfrm>
        </p:spPr>
        <p:txBody>
          <a:bodyPr>
            <a:normAutofit/>
          </a:bodyPr>
          <a:lstStyle/>
          <a:p>
            <a:r>
              <a:rPr lang="en-US" sz="6000" dirty="0"/>
              <a:t>TENSORFLOW</a:t>
            </a:r>
          </a:p>
        </p:txBody>
      </p:sp>
    </p:spTree>
    <p:extLst>
      <p:ext uri="{BB962C8B-B14F-4D97-AF65-F5344CB8AC3E}">
        <p14:creationId xmlns:p14="http://schemas.microsoft.com/office/powerpoint/2010/main" val="333912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1008" y="216129"/>
            <a:ext cx="10317904" cy="3038347"/>
          </a:xfrm>
        </p:spPr>
        <p:txBody>
          <a:bodyPr>
            <a:noAutofit/>
          </a:bodyPr>
          <a:lstStyle/>
          <a:p>
            <a:r>
              <a:rPr lang="en-US" sz="6600" dirty="0"/>
              <a:t>Value of pi using Gregory-</a:t>
            </a:r>
            <a:r>
              <a:rPr lang="en-US" sz="6600" dirty="0" err="1"/>
              <a:t>Madhava</a:t>
            </a:r>
            <a:r>
              <a:rPr lang="en-US" sz="6600" dirty="0"/>
              <a:t>-</a:t>
            </a:r>
            <a:r>
              <a:rPr lang="en-US" sz="6600" dirty="0" err="1"/>
              <a:t>Leibiniz</a:t>
            </a:r>
            <a:r>
              <a:rPr lang="en-US" sz="6600" dirty="0"/>
              <a:t> series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18" y="2453832"/>
            <a:ext cx="10425870" cy="189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55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Powerball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First number is between [1, 59]</a:t>
            </a:r>
          </a:p>
          <a:p>
            <a:r>
              <a:rPr lang="en-US" sz="4400" dirty="0">
                <a:solidFill>
                  <a:schemeClr val="tx1"/>
                </a:solidFill>
              </a:rPr>
              <a:t>Last number is between [1, 35]</a:t>
            </a:r>
          </a:p>
          <a:p>
            <a:r>
              <a:rPr lang="en-US" sz="4400" dirty="0" err="1">
                <a:solidFill>
                  <a:schemeClr val="tx1"/>
                </a:solidFill>
              </a:rPr>
              <a:t>Maxval</a:t>
            </a:r>
            <a:r>
              <a:rPr lang="en-US" sz="4400" dirty="0">
                <a:solidFill>
                  <a:schemeClr val="tx1"/>
                </a:solidFill>
              </a:rPr>
              <a:t> is inclusive</a:t>
            </a:r>
          </a:p>
        </p:txBody>
      </p:sp>
    </p:spTree>
    <p:extLst>
      <p:ext uri="{BB962C8B-B14F-4D97-AF65-F5344CB8AC3E}">
        <p14:creationId xmlns:p14="http://schemas.microsoft.com/office/powerpoint/2010/main" val="1416456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762" y="1513546"/>
            <a:ext cx="10353761" cy="3313471"/>
          </a:xfrm>
        </p:spPr>
        <p:txBody>
          <a:bodyPr/>
          <a:lstStyle/>
          <a:p>
            <a:r>
              <a:rPr lang="en-US" dirty="0"/>
              <a:t>OPEN</a:t>
            </a:r>
            <a:br>
              <a:rPr lang="en-US" dirty="0"/>
            </a:br>
            <a:r>
              <a:rPr lang="en-US" dirty="0" err="1"/>
              <a:t>simple_examples.ipynb</a:t>
            </a:r>
            <a:br>
              <a:rPr lang="en-US" dirty="0"/>
            </a:br>
            <a:r>
              <a:rPr lang="en-US" dirty="0" err="1"/>
              <a:t>inspection.ipynb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19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654" y="497907"/>
            <a:ext cx="10890521" cy="817984"/>
          </a:xfrm>
        </p:spPr>
        <p:txBody>
          <a:bodyPr>
            <a:noAutofit/>
          </a:bodyPr>
          <a:lstStyle/>
          <a:p>
            <a:r>
              <a:rPr lang="en-US" sz="6600" dirty="0"/>
              <a:t>Tensorflow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254" y="1650015"/>
            <a:ext cx="11178837" cy="4446860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Open source numerical computing library from Google. </a:t>
            </a:r>
          </a:p>
          <a:p>
            <a:r>
              <a:rPr lang="en-US" sz="4000" dirty="0">
                <a:solidFill>
                  <a:schemeClr val="tx1"/>
                </a:solidFill>
              </a:rPr>
              <a:t>Useful for deep learning</a:t>
            </a:r>
          </a:p>
          <a:p>
            <a:r>
              <a:rPr lang="en-US" sz="4000" dirty="0">
                <a:solidFill>
                  <a:schemeClr val="tx1"/>
                </a:solidFill>
              </a:rPr>
              <a:t>Python frontend</a:t>
            </a:r>
          </a:p>
          <a:p>
            <a:r>
              <a:rPr lang="en-US" sz="4000" dirty="0">
                <a:solidFill>
                  <a:schemeClr val="tx1"/>
                </a:solidFill>
                <a:hlinkClick r:id="rId2"/>
              </a:rPr>
              <a:t>http://tensorflow.org</a:t>
            </a:r>
            <a:endParaRPr lang="en-US" sz="4000" dirty="0">
              <a:solidFill>
                <a:schemeClr val="tx1"/>
              </a:solidFill>
            </a:endParaRPr>
          </a:p>
          <a:p>
            <a:r>
              <a:rPr lang="en-US" sz="4000" dirty="0">
                <a:solidFill>
                  <a:schemeClr val="tx1"/>
                </a:solidFill>
              </a:rPr>
              <a:t>Current release is 1.4 (stable) </a:t>
            </a:r>
          </a:p>
          <a:p>
            <a:r>
              <a:rPr lang="en-US" sz="4000" dirty="0">
                <a:solidFill>
                  <a:schemeClr val="tx1"/>
                </a:solidFill>
              </a:rPr>
              <a:t>Migrating from 0.n to 1.0 </a:t>
            </a:r>
            <a:r>
              <a:rPr lang="en-US" sz="4000" dirty="0">
                <a:solidFill>
                  <a:schemeClr val="tx1"/>
                </a:solidFill>
                <a:hlinkClick r:id="rId3"/>
              </a:rPr>
              <a:t>https://www.tensorflow.org/install/migration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</a:p>
          <a:p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8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654" y="1503892"/>
            <a:ext cx="9991345" cy="435133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A generalized matrix </a:t>
            </a:r>
          </a:p>
          <a:p>
            <a:r>
              <a:rPr lang="en-US" sz="4000" dirty="0">
                <a:solidFill>
                  <a:schemeClr val="tx1"/>
                </a:solidFill>
              </a:rPr>
              <a:t>Example: [100, 200, 3, 4]</a:t>
            </a:r>
          </a:p>
        </p:txBody>
      </p:sp>
    </p:spTree>
    <p:extLst>
      <p:ext uri="{BB962C8B-B14F-4D97-AF65-F5344CB8AC3E}">
        <p14:creationId xmlns:p14="http://schemas.microsoft.com/office/powerpoint/2010/main" val="294813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654" y="192198"/>
            <a:ext cx="10267049" cy="944880"/>
          </a:xfrm>
        </p:spPr>
        <p:txBody>
          <a:bodyPr>
            <a:normAutofit/>
          </a:bodyPr>
          <a:lstStyle/>
          <a:p>
            <a:r>
              <a:rPr lang="en-US" sz="6000" dirty="0"/>
              <a:t>Computational graph</a:t>
            </a:r>
          </a:p>
        </p:txBody>
      </p:sp>
      <p:sp>
        <p:nvSpPr>
          <p:cNvPr id="5" name="Rectangle 4"/>
          <p:cNvSpPr/>
          <p:nvPr/>
        </p:nvSpPr>
        <p:spPr>
          <a:xfrm>
            <a:off x="4414101" y="2567859"/>
            <a:ext cx="1675803" cy="10281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71531" y="3872178"/>
            <a:ext cx="62267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a = </a:t>
            </a:r>
            <a:r>
              <a:rPr lang="en-US" sz="3600" dirty="0" err="1"/>
              <a:t>tf.constant</a:t>
            </a:r>
            <a:r>
              <a:rPr lang="en-US" sz="3600" dirty="0"/>
              <a:t>(4)</a:t>
            </a:r>
          </a:p>
          <a:p>
            <a:r>
              <a:rPr lang="en-US" sz="3600" dirty="0"/>
              <a:t>b = </a:t>
            </a:r>
            <a:r>
              <a:rPr lang="en-US" sz="3600" dirty="0" err="1"/>
              <a:t>tf.constant</a:t>
            </a:r>
            <a:r>
              <a:rPr lang="en-US" sz="3600" dirty="0"/>
              <a:t>(5)</a:t>
            </a:r>
          </a:p>
          <a:p>
            <a:r>
              <a:rPr lang="en-US" sz="3600" dirty="0"/>
              <a:t>c = a + b</a:t>
            </a:r>
          </a:p>
          <a:p>
            <a:r>
              <a:rPr lang="en-US" sz="3600" dirty="0"/>
              <a:t>with </a:t>
            </a:r>
            <a:r>
              <a:rPr lang="en-US" sz="3600" dirty="0" err="1"/>
              <a:t>tf.Session</a:t>
            </a:r>
            <a:r>
              <a:rPr lang="en-US" sz="3600" dirty="0"/>
              <a:t>() as sess1:     	print(sess1.run(c))</a:t>
            </a:r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3317263" y="1960567"/>
            <a:ext cx="1085140" cy="1114257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</p:cNvCxnSpPr>
          <p:nvPr/>
        </p:nvCxnSpPr>
        <p:spPr>
          <a:xfrm flipV="1">
            <a:off x="6089904" y="3074825"/>
            <a:ext cx="1374998" cy="713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endCxn id="5" idx="1"/>
          </p:cNvCxnSpPr>
          <p:nvPr/>
        </p:nvCxnSpPr>
        <p:spPr>
          <a:xfrm flipV="1">
            <a:off x="3446345" y="3081955"/>
            <a:ext cx="967756" cy="901513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871531" y="1580281"/>
            <a:ext cx="1450277" cy="774833"/>
          </a:xfrm>
          <a:prstGeom prst="straightConnector1">
            <a:avLst/>
          </a:prstGeom>
          <a:ln w="1174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21808" y="1275141"/>
            <a:ext cx="4489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Edge is a tensor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512EF65-1A37-4247-8483-AA981E8D9C20}"/>
              </a:ext>
            </a:extLst>
          </p:cNvPr>
          <p:cNvSpPr/>
          <p:nvPr/>
        </p:nvSpPr>
        <p:spPr>
          <a:xfrm>
            <a:off x="1770542" y="3588920"/>
            <a:ext cx="1720056" cy="975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B8CA853-7385-441D-808E-613895C3DD34}"/>
              </a:ext>
            </a:extLst>
          </p:cNvPr>
          <p:cNvSpPr/>
          <p:nvPr/>
        </p:nvSpPr>
        <p:spPr>
          <a:xfrm>
            <a:off x="1878689" y="1600659"/>
            <a:ext cx="1720056" cy="975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EC6A054-6408-4AF0-8121-D7E198B01FC6}"/>
              </a:ext>
            </a:extLst>
          </p:cNvPr>
          <p:cNvSpPr/>
          <p:nvPr/>
        </p:nvSpPr>
        <p:spPr>
          <a:xfrm>
            <a:off x="7420649" y="2557605"/>
            <a:ext cx="1720056" cy="975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01090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9BDE-909A-4845-827A-07623D68A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67274"/>
          </a:xfrm>
        </p:spPr>
        <p:txBody>
          <a:bodyPr/>
          <a:lstStyle/>
          <a:p>
            <a:r>
              <a:rPr lang="en-US" dirty="0"/>
              <a:t>Computational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10EFA-87CD-4F44-8F50-06E62D916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49659"/>
            <a:ext cx="10178322" cy="4429933"/>
          </a:xfrm>
        </p:spPr>
        <p:txBody>
          <a:bodyPr>
            <a:normAutofit/>
          </a:bodyPr>
          <a:lstStyle/>
          <a:p>
            <a:r>
              <a:rPr lang="en-US" sz="3600" dirty="0"/>
              <a:t>The deep learning algorithm is defined using a directed acyclic graph (DAG)</a:t>
            </a:r>
          </a:p>
          <a:p>
            <a:r>
              <a:rPr lang="en-US" sz="3600" dirty="0"/>
              <a:t>Tensorflow has a static graph.</a:t>
            </a:r>
          </a:p>
        </p:txBody>
      </p:sp>
    </p:spTree>
    <p:extLst>
      <p:ext uri="{BB962C8B-B14F-4D97-AF65-F5344CB8AC3E}">
        <p14:creationId xmlns:p14="http://schemas.microsoft.com/office/powerpoint/2010/main" val="2056137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BCEFD-75C2-424E-B9B9-D66BD5CE7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43982"/>
          </a:xfrm>
        </p:spPr>
        <p:txBody>
          <a:bodyPr>
            <a:normAutofit fontScale="90000"/>
          </a:bodyPr>
          <a:lstStyle/>
          <a:p>
            <a:r>
              <a:rPr lang="en-US" dirty="0"/>
              <a:t>Why graph?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0F74B-76BB-FD43-8422-286EC9F52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94319"/>
            <a:ext cx="10178322" cy="4685274"/>
          </a:xfrm>
        </p:spPr>
        <p:txBody>
          <a:bodyPr>
            <a:normAutofit/>
          </a:bodyPr>
          <a:lstStyle/>
          <a:p>
            <a:r>
              <a:rPr lang="en-US" sz="3600" dirty="0"/>
              <a:t>Parallelism</a:t>
            </a:r>
          </a:p>
          <a:p>
            <a:r>
              <a:rPr lang="en-US" sz="3600" dirty="0"/>
              <a:t>Distributed computation using GPU, CPU or TPU</a:t>
            </a:r>
          </a:p>
          <a:p>
            <a:r>
              <a:rPr lang="en-US" sz="3600" dirty="0"/>
              <a:t>Compile the code for faster computation</a:t>
            </a:r>
          </a:p>
          <a:p>
            <a:r>
              <a:rPr lang="en-US" sz="3600" dirty="0"/>
              <a:t>Save a Python model and restore in C++ for fast prediction</a:t>
            </a:r>
          </a:p>
        </p:txBody>
      </p:sp>
    </p:spTree>
    <p:extLst>
      <p:ext uri="{BB962C8B-B14F-4D97-AF65-F5344CB8AC3E}">
        <p14:creationId xmlns:p14="http://schemas.microsoft.com/office/powerpoint/2010/main" val="3326940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196645"/>
            <a:ext cx="10353761" cy="1326321"/>
          </a:xfrm>
        </p:spPr>
        <p:txBody>
          <a:bodyPr/>
          <a:lstStyle/>
          <a:p>
            <a:r>
              <a:rPr lang="en-US" dirty="0" err="1"/>
              <a:t>LeNet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86" y="1681168"/>
            <a:ext cx="11754362" cy="34528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44737" y="5711384"/>
            <a:ext cx="11124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http://www.pyimagesearch.com/2016/08/01/lenet-convolutional-neural-network-in-python/</a:t>
            </a:r>
          </a:p>
        </p:txBody>
      </p:sp>
    </p:spTree>
    <p:extLst>
      <p:ext uri="{BB962C8B-B14F-4D97-AF65-F5344CB8AC3E}">
        <p14:creationId xmlns:p14="http://schemas.microsoft.com/office/powerpoint/2010/main" val="226769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131" y="973394"/>
            <a:ext cx="10353761" cy="3233779"/>
          </a:xfrm>
        </p:spPr>
        <p:txBody>
          <a:bodyPr>
            <a:normAutofit fontScale="90000"/>
          </a:bodyPr>
          <a:lstStyle/>
          <a:p>
            <a:r>
              <a:rPr lang="en-US" dirty="0"/>
              <a:t>OPEN </a:t>
            </a:r>
            <a:br>
              <a:rPr lang="en-US" dirty="0"/>
            </a:br>
            <a:r>
              <a:rPr lang="en-US" dirty="0" err="1"/>
              <a:t>datatypes.ipynb</a:t>
            </a:r>
            <a:br>
              <a:rPr lang="en-US" dirty="0"/>
            </a:br>
            <a:r>
              <a:rPr lang="en-US" dirty="0" err="1"/>
              <a:t>transformations.ipynb</a:t>
            </a:r>
            <a:br>
              <a:rPr lang="en-US" dirty="0"/>
            </a:br>
            <a:r>
              <a:rPr lang="en-US" dirty="0" err="1"/>
              <a:t>mathematical_operation.ipynb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70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6419" y="2494991"/>
            <a:ext cx="6582579" cy="971853"/>
          </a:xfrm>
        </p:spPr>
        <p:txBody>
          <a:bodyPr>
            <a:normAutofit/>
          </a:bodyPr>
          <a:lstStyle/>
          <a:p>
            <a:r>
              <a:rPr lang="en-US" sz="5400" dirty="0"/>
              <a:t>Simple computation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1462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{ECF165B1-20B0-8849-9A14-6EF61616EF12}tf10001071</Template>
  <TotalTime>2321</TotalTime>
  <Words>200</Words>
  <Application>Microsoft Macintosh PowerPoint</Application>
  <PresentationFormat>Widescreen</PresentationFormat>
  <Paragraphs>41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Impact</vt:lpstr>
      <vt:lpstr>Badge</vt:lpstr>
      <vt:lpstr>TENSORFLOW</vt:lpstr>
      <vt:lpstr>Tensorflow</vt:lpstr>
      <vt:lpstr>Tensor</vt:lpstr>
      <vt:lpstr>Computational graph</vt:lpstr>
      <vt:lpstr>Computational graph</vt:lpstr>
      <vt:lpstr>Why graph?</vt:lpstr>
      <vt:lpstr>LeNet</vt:lpstr>
      <vt:lpstr>OPEN  datatypes.ipynb transformations.ipynb mathematical_operation.ipynb </vt:lpstr>
      <vt:lpstr>Simple computation</vt:lpstr>
      <vt:lpstr>Value of pi using Gregory-Madhava-Leibiniz series</vt:lpstr>
      <vt:lpstr>Powerball number</vt:lpstr>
      <vt:lpstr>OPEN simple_examples.ipynb inspection.ipynb 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using Python</dc:title>
  <dc:creator>Chityala, Ravi</dc:creator>
  <cp:lastModifiedBy>Ravi Chityala</cp:lastModifiedBy>
  <cp:revision>302</cp:revision>
  <cp:lastPrinted>2015-09-08T17:47:13Z</cp:lastPrinted>
  <dcterms:created xsi:type="dcterms:W3CDTF">2015-08-24T18:00:54Z</dcterms:created>
  <dcterms:modified xsi:type="dcterms:W3CDTF">2018-03-29T05:27:54Z</dcterms:modified>
</cp:coreProperties>
</file>