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58" r:id="rId5"/>
    <p:sldId id="260" r:id="rId6"/>
    <p:sldId id="338" r:id="rId7"/>
    <p:sldId id="339" r:id="rId8"/>
    <p:sldId id="340" r:id="rId9"/>
    <p:sldId id="342" r:id="rId10"/>
    <p:sldId id="341" r:id="rId11"/>
    <p:sldId id="343" r:id="rId12"/>
    <p:sldId id="261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85" autoAdjust="0"/>
    <p:restoredTop sz="95024"/>
  </p:normalViewPr>
  <p:slideViewPr>
    <p:cSldViewPr snapToGrid="0">
      <p:cViewPr varScale="1">
        <p:scale>
          <a:sx n="93" d="100"/>
          <a:sy n="93" d="100"/>
        </p:scale>
        <p:origin x="84" y="4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76045-D52C-4153-BCD4-DF6EDEB5A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486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7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3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3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66175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346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468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9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9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05225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9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MSIPCM4dc9445ea804856dbead1fba" descr="{&quot;HashCode&quot;:562729199,&quot;Placement&quot;:&quot;Footer&quot;,&quot;Top&quot;:522.0343,&quot;Left&quot;:372.4729,&quot;SlideWidth&quot;:960,&quot;SlideHeight&quot;:540}"/>
          <p:cNvSpPr txBox="1"/>
          <p:nvPr userDrawn="1"/>
        </p:nvSpPr>
        <p:spPr>
          <a:xfrm>
            <a:off x="4730406" y="6629836"/>
            <a:ext cx="2731188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srgbClr val="000000"/>
                </a:solidFill>
                <a:latin typeface="Calibri" panose="020F0502020204030204" pitchFamily="34" charset="0"/>
              </a:rPr>
              <a:t>C2 and P1 - Restricted Information and Basic Personal Data</a:t>
            </a:r>
            <a:endParaRPr lang="en-US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uder.io/deep-learning-optimization-2017/" TargetMode="External"/><Relationship Id="rId2" Type="http://schemas.openxmlformats.org/officeDocument/2006/relationships/hyperlink" Target="http://ruder.io/optimizing-gradient-descen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monitor.com/me575/uploads/Main/optimization_book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063" y="1742855"/>
            <a:ext cx="9287846" cy="2913729"/>
          </a:xfrm>
        </p:spPr>
        <p:txBody>
          <a:bodyPr>
            <a:noAutofit/>
          </a:bodyPr>
          <a:lstStyle/>
          <a:p>
            <a:r>
              <a:rPr lang="en-US" sz="7200" dirty="0"/>
              <a:t>GRADIENT </a:t>
            </a:r>
            <a:r>
              <a:rPr lang="en-US" sz="7200"/>
              <a:t>DESCENT and learning </a:t>
            </a:r>
            <a:r>
              <a:rPr lang="en-US" sz="7200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52809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2C69C-B608-B340-9B1F-DEE31620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9972"/>
          </a:xfrm>
        </p:spPr>
        <p:txBody>
          <a:bodyPr/>
          <a:lstStyle/>
          <a:p>
            <a:r>
              <a:rPr lang="en-US" dirty="0"/>
              <a:t>High </a:t>
            </a:r>
            <a:r>
              <a:rPr lang="en-US" dirty="0" smtClean="0"/>
              <a:t>variance in testing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1D3582BC-E022-E346-BB90-1011D4408EED}"/>
              </a:ext>
            </a:extLst>
          </p:cNvPr>
          <p:cNvCxnSpPr/>
          <p:nvPr/>
        </p:nvCxnSpPr>
        <p:spPr>
          <a:xfrm>
            <a:off x="1251678" y="5682766"/>
            <a:ext cx="67988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6DA446D2-C378-AB48-B38D-C6FD283565C7}"/>
              </a:ext>
            </a:extLst>
          </p:cNvPr>
          <p:cNvCxnSpPr>
            <a:cxnSpLocks/>
          </p:cNvCxnSpPr>
          <p:nvPr/>
        </p:nvCxnSpPr>
        <p:spPr>
          <a:xfrm flipV="1">
            <a:off x="1273961" y="1846469"/>
            <a:ext cx="0" cy="38798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48B27A-F94D-2648-8248-ED6497735375}"/>
              </a:ext>
            </a:extLst>
          </p:cNvPr>
          <p:cNvSpPr txBox="1"/>
          <p:nvPr/>
        </p:nvSpPr>
        <p:spPr>
          <a:xfrm>
            <a:off x="4038989" y="572630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9EA4778-CE16-1949-8868-4F5942F8F0C2}"/>
              </a:ext>
            </a:extLst>
          </p:cNvPr>
          <p:cNvSpPr txBox="1"/>
          <p:nvPr/>
        </p:nvSpPr>
        <p:spPr>
          <a:xfrm>
            <a:off x="619496" y="3109036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endParaRPr lang="en-US" sz="2000" dirty="0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xmlns="" id="{8EE8C2F0-3D31-3740-9101-647D7EB4E59A}"/>
              </a:ext>
            </a:extLst>
          </p:cNvPr>
          <p:cNvSpPr/>
          <p:nvPr/>
        </p:nvSpPr>
        <p:spPr>
          <a:xfrm>
            <a:off x="1615984" y="4964843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xmlns="" id="{6253789B-534C-F848-8425-2D4BEE19E958}"/>
              </a:ext>
            </a:extLst>
          </p:cNvPr>
          <p:cNvSpPr/>
          <p:nvPr/>
        </p:nvSpPr>
        <p:spPr>
          <a:xfrm>
            <a:off x="6299518" y="3914179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14">
            <a:extLst>
              <a:ext uri="{FF2B5EF4-FFF2-40B4-BE49-F238E27FC236}">
                <a16:creationId xmlns:a16="http://schemas.microsoft.com/office/drawing/2014/main" xmlns="" id="{94576815-A0F7-4248-8874-4A9A2C5A1482}"/>
              </a:ext>
            </a:extLst>
          </p:cNvPr>
          <p:cNvSpPr/>
          <p:nvPr/>
        </p:nvSpPr>
        <p:spPr>
          <a:xfrm>
            <a:off x="4412545" y="2924000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5">
            <a:extLst>
              <a:ext uri="{FF2B5EF4-FFF2-40B4-BE49-F238E27FC236}">
                <a16:creationId xmlns:a16="http://schemas.microsoft.com/office/drawing/2014/main" xmlns="" id="{B08FA1D0-23F8-0240-B3AD-25942816D9BC}"/>
              </a:ext>
            </a:extLst>
          </p:cNvPr>
          <p:cNvSpPr/>
          <p:nvPr/>
        </p:nvSpPr>
        <p:spPr>
          <a:xfrm>
            <a:off x="2978059" y="3492981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6">
            <a:extLst>
              <a:ext uri="{FF2B5EF4-FFF2-40B4-BE49-F238E27FC236}">
                <a16:creationId xmlns:a16="http://schemas.microsoft.com/office/drawing/2014/main" xmlns="" id="{1363FD8D-FB8B-3F4A-8FCA-DEF251C43ADF}"/>
              </a:ext>
            </a:extLst>
          </p:cNvPr>
          <p:cNvSpPr/>
          <p:nvPr/>
        </p:nvSpPr>
        <p:spPr>
          <a:xfrm>
            <a:off x="2087976" y="4155218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7">
            <a:extLst>
              <a:ext uri="{FF2B5EF4-FFF2-40B4-BE49-F238E27FC236}">
                <a16:creationId xmlns:a16="http://schemas.microsoft.com/office/drawing/2014/main" xmlns="" id="{26B0F6C8-482B-EF44-9982-1BBC50881321}"/>
              </a:ext>
            </a:extLst>
          </p:cNvPr>
          <p:cNvSpPr/>
          <p:nvPr/>
        </p:nvSpPr>
        <p:spPr>
          <a:xfrm>
            <a:off x="5963635" y="3161015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8">
            <a:extLst>
              <a:ext uri="{FF2B5EF4-FFF2-40B4-BE49-F238E27FC236}">
                <a16:creationId xmlns:a16="http://schemas.microsoft.com/office/drawing/2014/main" xmlns="" id="{9F2985FC-BB27-BC40-AEF3-DBB92CF34D63}"/>
              </a:ext>
            </a:extLst>
          </p:cNvPr>
          <p:cNvSpPr/>
          <p:nvPr/>
        </p:nvSpPr>
        <p:spPr>
          <a:xfrm>
            <a:off x="3577108" y="3137240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9">
            <a:extLst>
              <a:ext uri="{FF2B5EF4-FFF2-40B4-BE49-F238E27FC236}">
                <a16:creationId xmlns:a16="http://schemas.microsoft.com/office/drawing/2014/main" xmlns="" id="{92076F3D-7BFE-A942-8525-0BE90A094BDD}"/>
              </a:ext>
            </a:extLst>
          </p:cNvPr>
          <p:cNvSpPr/>
          <p:nvPr/>
        </p:nvSpPr>
        <p:spPr>
          <a:xfrm>
            <a:off x="4068176" y="3014545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20">
            <a:extLst>
              <a:ext uri="{FF2B5EF4-FFF2-40B4-BE49-F238E27FC236}">
                <a16:creationId xmlns:a16="http://schemas.microsoft.com/office/drawing/2014/main" xmlns="" id="{4F9BECF0-083E-DC4D-B9E5-72C4CA806E99}"/>
              </a:ext>
            </a:extLst>
          </p:cNvPr>
          <p:cNvSpPr/>
          <p:nvPr/>
        </p:nvSpPr>
        <p:spPr>
          <a:xfrm>
            <a:off x="1999933" y="4623677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Isosceles Triangle 21">
            <a:extLst>
              <a:ext uri="{FF2B5EF4-FFF2-40B4-BE49-F238E27FC236}">
                <a16:creationId xmlns:a16="http://schemas.microsoft.com/office/drawing/2014/main" xmlns="" id="{D9207325-C497-8F44-9296-4338E843A6E9}"/>
              </a:ext>
            </a:extLst>
          </p:cNvPr>
          <p:cNvSpPr/>
          <p:nvPr/>
        </p:nvSpPr>
        <p:spPr>
          <a:xfrm>
            <a:off x="2803261" y="3786388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22">
            <a:extLst>
              <a:ext uri="{FF2B5EF4-FFF2-40B4-BE49-F238E27FC236}">
                <a16:creationId xmlns:a16="http://schemas.microsoft.com/office/drawing/2014/main" xmlns="" id="{01D772C1-DAA4-8149-AC2E-3FBBE3B5D374}"/>
              </a:ext>
            </a:extLst>
          </p:cNvPr>
          <p:cNvSpPr/>
          <p:nvPr/>
        </p:nvSpPr>
        <p:spPr>
          <a:xfrm>
            <a:off x="2497768" y="3745679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23">
            <a:extLst>
              <a:ext uri="{FF2B5EF4-FFF2-40B4-BE49-F238E27FC236}">
                <a16:creationId xmlns:a16="http://schemas.microsoft.com/office/drawing/2014/main" xmlns="" id="{9835F967-6667-F645-A515-9DC4774C5EBE}"/>
              </a:ext>
            </a:extLst>
          </p:cNvPr>
          <p:cNvSpPr/>
          <p:nvPr/>
        </p:nvSpPr>
        <p:spPr>
          <a:xfrm>
            <a:off x="4843490" y="2856453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xmlns="" id="{5C3EF45C-942A-CD4F-B3D3-AE4CB2BD95FA}"/>
              </a:ext>
            </a:extLst>
          </p:cNvPr>
          <p:cNvSpPr/>
          <p:nvPr/>
        </p:nvSpPr>
        <p:spPr>
          <a:xfrm>
            <a:off x="5340259" y="2901225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5">
            <a:extLst>
              <a:ext uri="{FF2B5EF4-FFF2-40B4-BE49-F238E27FC236}">
                <a16:creationId xmlns:a16="http://schemas.microsoft.com/office/drawing/2014/main" xmlns="" id="{24832C84-ABF8-014A-8279-4E7F644E6447}"/>
              </a:ext>
            </a:extLst>
          </p:cNvPr>
          <p:cNvSpPr/>
          <p:nvPr/>
        </p:nvSpPr>
        <p:spPr>
          <a:xfrm>
            <a:off x="4349454" y="3296226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13">
            <a:extLst>
              <a:ext uri="{FF2B5EF4-FFF2-40B4-BE49-F238E27FC236}">
                <a16:creationId xmlns:a16="http://schemas.microsoft.com/office/drawing/2014/main" xmlns="" id="{9AC77D05-3973-0E47-A3F5-0247443958BB}"/>
              </a:ext>
            </a:extLst>
          </p:cNvPr>
          <p:cNvSpPr/>
          <p:nvPr/>
        </p:nvSpPr>
        <p:spPr>
          <a:xfrm>
            <a:off x="5963635" y="3692226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3">
            <a:extLst>
              <a:ext uri="{FF2B5EF4-FFF2-40B4-BE49-F238E27FC236}">
                <a16:creationId xmlns:a16="http://schemas.microsoft.com/office/drawing/2014/main" xmlns="" id="{41ECC108-74A0-A84D-BED7-DD3A08248543}"/>
              </a:ext>
            </a:extLst>
          </p:cNvPr>
          <p:cNvSpPr/>
          <p:nvPr/>
        </p:nvSpPr>
        <p:spPr>
          <a:xfrm>
            <a:off x="3199680" y="2826521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CE5A343E-F758-7A45-9FC1-7571EEC89248}"/>
              </a:ext>
            </a:extLst>
          </p:cNvPr>
          <p:cNvSpPr/>
          <p:nvPr/>
        </p:nvSpPr>
        <p:spPr>
          <a:xfrm>
            <a:off x="1701800" y="2927732"/>
            <a:ext cx="5359400" cy="2152268"/>
          </a:xfrm>
          <a:custGeom>
            <a:avLst/>
            <a:gdLst>
              <a:gd name="connsiteX0" fmla="*/ 0 w 5359400"/>
              <a:gd name="connsiteY0" fmla="*/ 2152268 h 2152268"/>
              <a:gd name="connsiteX1" fmla="*/ 419100 w 5359400"/>
              <a:gd name="connsiteY1" fmla="*/ 1834768 h 2152268"/>
              <a:gd name="connsiteX2" fmla="*/ 469900 w 5359400"/>
              <a:gd name="connsiteY2" fmla="*/ 1364868 h 2152268"/>
              <a:gd name="connsiteX3" fmla="*/ 889000 w 5359400"/>
              <a:gd name="connsiteY3" fmla="*/ 920368 h 2152268"/>
              <a:gd name="connsiteX4" fmla="*/ 1181100 w 5359400"/>
              <a:gd name="connsiteY4" fmla="*/ 1009268 h 2152268"/>
              <a:gd name="connsiteX5" fmla="*/ 1358900 w 5359400"/>
              <a:gd name="connsiteY5" fmla="*/ 653668 h 2152268"/>
              <a:gd name="connsiteX6" fmla="*/ 1574800 w 5359400"/>
              <a:gd name="connsiteY6" fmla="*/ 5968 h 2152268"/>
              <a:gd name="connsiteX7" fmla="*/ 1930400 w 5359400"/>
              <a:gd name="connsiteY7" fmla="*/ 323468 h 2152268"/>
              <a:gd name="connsiteX8" fmla="*/ 2451100 w 5359400"/>
              <a:gd name="connsiteY8" fmla="*/ 183768 h 2152268"/>
              <a:gd name="connsiteX9" fmla="*/ 2755900 w 5359400"/>
              <a:gd name="connsiteY9" fmla="*/ 501268 h 2152268"/>
              <a:gd name="connsiteX10" fmla="*/ 2806700 w 5359400"/>
              <a:gd name="connsiteY10" fmla="*/ 120268 h 2152268"/>
              <a:gd name="connsiteX11" fmla="*/ 3213100 w 5359400"/>
              <a:gd name="connsiteY11" fmla="*/ 69468 h 2152268"/>
              <a:gd name="connsiteX12" fmla="*/ 3733800 w 5359400"/>
              <a:gd name="connsiteY12" fmla="*/ 107568 h 2152268"/>
              <a:gd name="connsiteX13" fmla="*/ 4381500 w 5359400"/>
              <a:gd name="connsiteY13" fmla="*/ 361568 h 2152268"/>
              <a:gd name="connsiteX14" fmla="*/ 4343400 w 5359400"/>
              <a:gd name="connsiteY14" fmla="*/ 907668 h 2152268"/>
              <a:gd name="connsiteX15" fmla="*/ 4686300 w 5359400"/>
              <a:gd name="connsiteY15" fmla="*/ 1098168 h 2152268"/>
              <a:gd name="connsiteX16" fmla="*/ 5359400 w 5359400"/>
              <a:gd name="connsiteY16" fmla="*/ 1606168 h 215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59400" h="2152268">
                <a:moveTo>
                  <a:pt x="0" y="2152268"/>
                </a:moveTo>
                <a:cubicBezTo>
                  <a:pt x="170391" y="2059134"/>
                  <a:pt x="340783" y="1966001"/>
                  <a:pt x="419100" y="1834768"/>
                </a:cubicBezTo>
                <a:cubicBezTo>
                  <a:pt x="497417" y="1703535"/>
                  <a:pt x="391583" y="1517268"/>
                  <a:pt x="469900" y="1364868"/>
                </a:cubicBezTo>
                <a:cubicBezTo>
                  <a:pt x="548217" y="1212468"/>
                  <a:pt x="770467" y="979635"/>
                  <a:pt x="889000" y="920368"/>
                </a:cubicBezTo>
                <a:cubicBezTo>
                  <a:pt x="1007533" y="861101"/>
                  <a:pt x="1102783" y="1053718"/>
                  <a:pt x="1181100" y="1009268"/>
                </a:cubicBezTo>
                <a:cubicBezTo>
                  <a:pt x="1259417" y="964818"/>
                  <a:pt x="1293283" y="820885"/>
                  <a:pt x="1358900" y="653668"/>
                </a:cubicBezTo>
                <a:cubicBezTo>
                  <a:pt x="1424517" y="486451"/>
                  <a:pt x="1479550" y="61001"/>
                  <a:pt x="1574800" y="5968"/>
                </a:cubicBezTo>
                <a:cubicBezTo>
                  <a:pt x="1670050" y="-49065"/>
                  <a:pt x="1784350" y="293835"/>
                  <a:pt x="1930400" y="323468"/>
                </a:cubicBezTo>
                <a:cubicBezTo>
                  <a:pt x="2076450" y="353101"/>
                  <a:pt x="2313517" y="154135"/>
                  <a:pt x="2451100" y="183768"/>
                </a:cubicBezTo>
                <a:cubicBezTo>
                  <a:pt x="2588683" y="213401"/>
                  <a:pt x="2696633" y="511851"/>
                  <a:pt x="2755900" y="501268"/>
                </a:cubicBezTo>
                <a:cubicBezTo>
                  <a:pt x="2815167" y="490685"/>
                  <a:pt x="2730500" y="192235"/>
                  <a:pt x="2806700" y="120268"/>
                </a:cubicBezTo>
                <a:cubicBezTo>
                  <a:pt x="2882900" y="48301"/>
                  <a:pt x="3058583" y="71585"/>
                  <a:pt x="3213100" y="69468"/>
                </a:cubicBezTo>
                <a:cubicBezTo>
                  <a:pt x="3367617" y="67351"/>
                  <a:pt x="3539067" y="58885"/>
                  <a:pt x="3733800" y="107568"/>
                </a:cubicBezTo>
                <a:cubicBezTo>
                  <a:pt x="3928533" y="156251"/>
                  <a:pt x="4279900" y="228218"/>
                  <a:pt x="4381500" y="361568"/>
                </a:cubicBezTo>
                <a:cubicBezTo>
                  <a:pt x="4483100" y="494918"/>
                  <a:pt x="4292600" y="784901"/>
                  <a:pt x="4343400" y="907668"/>
                </a:cubicBezTo>
                <a:cubicBezTo>
                  <a:pt x="4394200" y="1030435"/>
                  <a:pt x="4516967" y="981751"/>
                  <a:pt x="4686300" y="1098168"/>
                </a:cubicBezTo>
                <a:cubicBezTo>
                  <a:pt x="4855633" y="1214585"/>
                  <a:pt x="5107516" y="1410376"/>
                  <a:pt x="5359400" y="160616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D7C603D-D07A-5340-9DC8-FCE16BAFC960}"/>
              </a:ext>
            </a:extLst>
          </p:cNvPr>
          <p:cNvSpPr txBox="1"/>
          <p:nvPr/>
        </p:nvSpPr>
        <p:spPr>
          <a:xfrm>
            <a:off x="3698621" y="1483492"/>
            <a:ext cx="2565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Over-fitting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568AF8-32BF-FE4F-BB08-8C1F659FDE23}"/>
              </a:ext>
            </a:extLst>
          </p:cNvPr>
          <p:cNvSpPr txBox="1"/>
          <p:nvPr/>
        </p:nvSpPr>
        <p:spPr>
          <a:xfrm>
            <a:off x="7489038" y="1232948"/>
            <a:ext cx="41622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High variance as the system is over-fit and will fail for test data even if it performs fine for training  </a:t>
            </a:r>
          </a:p>
        </p:txBody>
      </p:sp>
    </p:spTree>
    <p:extLst>
      <p:ext uri="{BB962C8B-B14F-4D97-AF65-F5344CB8AC3E}">
        <p14:creationId xmlns:p14="http://schemas.microsoft.com/office/powerpoint/2010/main" val="130740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C492DB-C5B1-E543-ADF6-130BC199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2692"/>
          </a:xfrm>
        </p:spPr>
        <p:txBody>
          <a:bodyPr/>
          <a:lstStyle/>
          <a:p>
            <a:r>
              <a:rPr lang="en-US" dirty="0"/>
              <a:t>High variance and loss curve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2D7B024A-0A34-6344-A029-D1D44D415F81}"/>
              </a:ext>
            </a:extLst>
          </p:cNvPr>
          <p:cNvCxnSpPr/>
          <p:nvPr/>
        </p:nvCxnSpPr>
        <p:spPr>
          <a:xfrm>
            <a:off x="2700169" y="5411096"/>
            <a:ext cx="67988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3028C828-2E47-ED47-8BC9-88D54829488F}"/>
              </a:ext>
            </a:extLst>
          </p:cNvPr>
          <p:cNvCxnSpPr>
            <a:cxnSpLocks/>
          </p:cNvCxnSpPr>
          <p:nvPr/>
        </p:nvCxnSpPr>
        <p:spPr>
          <a:xfrm flipV="1">
            <a:off x="2722452" y="1574799"/>
            <a:ext cx="0" cy="38798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1A5EE3-BBD9-6D43-BC2F-54384F031804}"/>
              </a:ext>
            </a:extLst>
          </p:cNvPr>
          <p:cNvSpPr txBox="1"/>
          <p:nvPr/>
        </p:nvSpPr>
        <p:spPr>
          <a:xfrm>
            <a:off x="5486917" y="5650819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Epoch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406BD1-7F1F-C94B-A34D-9CFCDAEEC0DA}"/>
              </a:ext>
            </a:extLst>
          </p:cNvPr>
          <p:cNvSpPr txBox="1"/>
          <p:nvPr/>
        </p:nvSpPr>
        <p:spPr>
          <a:xfrm>
            <a:off x="1494390" y="2908172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53E9E983-6027-DA41-B529-E3B6F08D0D61}"/>
              </a:ext>
            </a:extLst>
          </p:cNvPr>
          <p:cNvSpPr/>
          <p:nvPr/>
        </p:nvSpPr>
        <p:spPr>
          <a:xfrm>
            <a:off x="3020452" y="2102710"/>
            <a:ext cx="5314334" cy="3264845"/>
          </a:xfrm>
          <a:custGeom>
            <a:avLst/>
            <a:gdLst>
              <a:gd name="connsiteX0" fmla="*/ 12524 w 5405934"/>
              <a:gd name="connsiteY0" fmla="*/ 0 h 3068664"/>
              <a:gd name="connsiteX1" fmla="*/ 678951 w 5405934"/>
              <a:gd name="connsiteY1" fmla="*/ 2634712 h 3068664"/>
              <a:gd name="connsiteX2" fmla="*/ 4383046 w 5405934"/>
              <a:gd name="connsiteY2" fmla="*/ 2991173 h 3068664"/>
              <a:gd name="connsiteX3" fmla="*/ 5405934 w 5405934"/>
              <a:gd name="connsiteY3" fmla="*/ 3068664 h 306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5934" h="3068664">
                <a:moveTo>
                  <a:pt x="12524" y="0"/>
                </a:moveTo>
                <a:cubicBezTo>
                  <a:pt x="-18473" y="1068091"/>
                  <a:pt x="-49469" y="2136183"/>
                  <a:pt x="678951" y="2634712"/>
                </a:cubicBezTo>
                <a:cubicBezTo>
                  <a:pt x="1407371" y="3133241"/>
                  <a:pt x="3595216" y="2918848"/>
                  <a:pt x="4383046" y="2991173"/>
                </a:cubicBezTo>
                <a:cubicBezTo>
                  <a:pt x="5170876" y="3063498"/>
                  <a:pt x="5288405" y="3066081"/>
                  <a:pt x="5405934" y="3068664"/>
                </a:cubicBezTo>
              </a:path>
            </a:pathLst>
          </a:cu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3827B1F0-EB96-0042-9337-3E0E0FDC5E30}"/>
              </a:ext>
            </a:extLst>
          </p:cNvPr>
          <p:cNvSpPr/>
          <p:nvPr/>
        </p:nvSpPr>
        <p:spPr>
          <a:xfrm>
            <a:off x="3022169" y="2154264"/>
            <a:ext cx="5312617" cy="1051273"/>
          </a:xfrm>
          <a:custGeom>
            <a:avLst/>
            <a:gdLst>
              <a:gd name="connsiteX0" fmla="*/ 0 w 5300421"/>
              <a:gd name="connsiteY0" fmla="*/ 0 h 1301858"/>
              <a:gd name="connsiteX1" fmla="*/ 232475 w 5300421"/>
              <a:gd name="connsiteY1" fmla="*/ 805912 h 1301858"/>
              <a:gd name="connsiteX2" fmla="*/ 1363851 w 5300421"/>
              <a:gd name="connsiteY2" fmla="*/ 1193370 h 1301858"/>
              <a:gd name="connsiteX3" fmla="*/ 5300421 w 5300421"/>
              <a:gd name="connsiteY3" fmla="*/ 1301858 h 130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0421" h="1301858">
                <a:moveTo>
                  <a:pt x="0" y="0"/>
                </a:moveTo>
                <a:cubicBezTo>
                  <a:pt x="2583" y="303508"/>
                  <a:pt x="5167" y="607017"/>
                  <a:pt x="232475" y="805912"/>
                </a:cubicBezTo>
                <a:cubicBezTo>
                  <a:pt x="459784" y="1004807"/>
                  <a:pt x="519193" y="1110712"/>
                  <a:pt x="1363851" y="1193370"/>
                </a:cubicBezTo>
                <a:cubicBezTo>
                  <a:pt x="2208509" y="1276028"/>
                  <a:pt x="3754465" y="1288943"/>
                  <a:pt x="5300421" y="1301858"/>
                </a:cubicBezTo>
              </a:path>
            </a:pathLst>
          </a:cu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4840E2D-EFA1-9C43-B2C9-2574A3F5840E}"/>
              </a:ext>
            </a:extLst>
          </p:cNvPr>
          <p:cNvSpPr txBox="1"/>
          <p:nvPr/>
        </p:nvSpPr>
        <p:spPr>
          <a:xfrm>
            <a:off x="8083230" y="4894769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84BB183-9757-5140-AFCD-AEAD7AA5ADE3}"/>
              </a:ext>
            </a:extLst>
          </p:cNvPr>
          <p:cNvSpPr txBox="1"/>
          <p:nvPr/>
        </p:nvSpPr>
        <p:spPr>
          <a:xfrm>
            <a:off x="8334786" y="2951080"/>
            <a:ext cx="1333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63922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E97029-A4CD-974C-A95B-57314FD0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349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F29357-9DE9-7442-A059-62BE3A15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85875"/>
            <a:ext cx="10178322" cy="3593591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http://ruder.io/optimizing-gradient-descent/index.html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http://ruder.io/deep-learning-optimization-2017/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http://apmonitor.com/me575/uploads/Main/optimization_book.pdf</a:t>
            </a:r>
            <a:r>
              <a:rPr lang="en-US" sz="2400" dirty="0"/>
              <a:t> for an overview of optimization</a:t>
            </a:r>
          </a:p>
          <a:p>
            <a:r>
              <a:rPr lang="en-US" sz="2400" dirty="0"/>
              <a:t>Ian </a:t>
            </a:r>
            <a:r>
              <a:rPr lang="en-US" sz="2400" dirty="0" err="1"/>
              <a:t>Goodfellow</a:t>
            </a:r>
            <a:r>
              <a:rPr lang="en-US" sz="2400" dirty="0"/>
              <a:t> </a:t>
            </a:r>
            <a:r>
              <a:rPr lang="en-US" sz="2400" dirty="0" err="1"/>
              <a:t>et.al</a:t>
            </a:r>
            <a:r>
              <a:rPr lang="en-US" sz="2400" dirty="0"/>
              <a:t>., “Deep learning”, Pages 77-93 and also Chapter 8.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3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D1041-FA04-5248-AF91-14650F82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4895"/>
          </a:xfrm>
        </p:spPr>
        <p:txBody>
          <a:bodyPr>
            <a:normAutofit fontScale="90000"/>
          </a:bodyPr>
          <a:lstStyle/>
          <a:p>
            <a:r>
              <a:rPr lang="en-US" dirty="0"/>
              <a:t>COST FUNCTION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47710D2A-A4C9-8941-A8A1-B1FBCDE7AF90}"/>
              </a:ext>
            </a:extLst>
          </p:cNvPr>
          <p:cNvCxnSpPr/>
          <p:nvPr/>
        </p:nvCxnSpPr>
        <p:spPr>
          <a:xfrm>
            <a:off x="2700169" y="5411096"/>
            <a:ext cx="67988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31A165A-5474-644E-9C39-F828EEFED8B9}"/>
              </a:ext>
            </a:extLst>
          </p:cNvPr>
          <p:cNvCxnSpPr>
            <a:cxnSpLocks/>
          </p:cNvCxnSpPr>
          <p:nvPr/>
        </p:nvCxnSpPr>
        <p:spPr>
          <a:xfrm flipV="1">
            <a:off x="2722452" y="1574799"/>
            <a:ext cx="0" cy="38798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7E65A003-D90D-EC4B-89FF-B51DAD43AD00}"/>
              </a:ext>
            </a:extLst>
          </p:cNvPr>
          <p:cNvSpPr/>
          <p:nvPr/>
        </p:nvSpPr>
        <p:spPr>
          <a:xfrm>
            <a:off x="3846286" y="2097904"/>
            <a:ext cx="3614057" cy="2732217"/>
          </a:xfrm>
          <a:custGeom>
            <a:avLst/>
            <a:gdLst>
              <a:gd name="connsiteX0" fmla="*/ 0 w 3614057"/>
              <a:gd name="connsiteY0" fmla="*/ 238896 h 2732217"/>
              <a:gd name="connsiteX1" fmla="*/ 1320800 w 3614057"/>
              <a:gd name="connsiteY1" fmla="*/ 2648267 h 2732217"/>
              <a:gd name="connsiteX2" fmla="*/ 2438400 w 3614057"/>
              <a:gd name="connsiteY2" fmla="*/ 1995125 h 2732217"/>
              <a:gd name="connsiteX3" fmla="*/ 3265714 w 3614057"/>
              <a:gd name="connsiteY3" fmla="*/ 180839 h 2732217"/>
              <a:gd name="connsiteX4" fmla="*/ 3614057 w 3614057"/>
              <a:gd name="connsiteY4" fmla="*/ 64725 h 2732217"/>
              <a:gd name="connsiteX5" fmla="*/ 3614057 w 3614057"/>
              <a:gd name="connsiteY5" fmla="*/ 64725 h 273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4057" h="2732217">
                <a:moveTo>
                  <a:pt x="0" y="238896"/>
                </a:moveTo>
                <a:cubicBezTo>
                  <a:pt x="457200" y="1297229"/>
                  <a:pt x="914400" y="2355562"/>
                  <a:pt x="1320800" y="2648267"/>
                </a:cubicBezTo>
                <a:cubicBezTo>
                  <a:pt x="1727200" y="2940972"/>
                  <a:pt x="2114248" y="2406363"/>
                  <a:pt x="2438400" y="1995125"/>
                </a:cubicBezTo>
                <a:cubicBezTo>
                  <a:pt x="2762552" y="1583887"/>
                  <a:pt x="3069771" y="502572"/>
                  <a:pt x="3265714" y="180839"/>
                </a:cubicBezTo>
                <a:cubicBezTo>
                  <a:pt x="3461657" y="-140894"/>
                  <a:pt x="3614057" y="64725"/>
                  <a:pt x="3614057" y="64725"/>
                </a:cubicBezTo>
                <a:lnTo>
                  <a:pt x="3614057" y="64725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4177921-8B8B-8A42-BFD9-667CFBBE3513}"/>
              </a:ext>
            </a:extLst>
          </p:cNvPr>
          <p:cNvCxnSpPr/>
          <p:nvPr/>
        </p:nvCxnSpPr>
        <p:spPr>
          <a:xfrm>
            <a:off x="3965031" y="2830286"/>
            <a:ext cx="537029" cy="114662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7BFF32A-B2CE-C744-B45E-2B05E7546518}"/>
              </a:ext>
            </a:extLst>
          </p:cNvPr>
          <p:cNvCxnSpPr>
            <a:cxnSpLocks/>
          </p:cNvCxnSpPr>
          <p:nvPr/>
        </p:nvCxnSpPr>
        <p:spPr>
          <a:xfrm flipV="1">
            <a:off x="6111015" y="3156856"/>
            <a:ext cx="820057" cy="140788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81728C0-E9C8-4F4B-93BB-60BD188A7F30}"/>
              </a:ext>
            </a:extLst>
          </p:cNvPr>
          <p:cNvCxnSpPr>
            <a:cxnSpLocks/>
          </p:cNvCxnSpPr>
          <p:nvPr/>
        </p:nvCxnSpPr>
        <p:spPr>
          <a:xfrm flipV="1">
            <a:off x="4670141" y="4913864"/>
            <a:ext cx="1440586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4D95A93-3090-8D4B-89CF-D11A6357741A}"/>
              </a:ext>
            </a:extLst>
          </p:cNvPr>
          <p:cNvSpPr txBox="1"/>
          <p:nvPr/>
        </p:nvSpPr>
        <p:spPr>
          <a:xfrm>
            <a:off x="5390434" y="5830745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1004CF9-2993-B045-9498-662EF0A4CA96}"/>
              </a:ext>
            </a:extLst>
          </p:cNvPr>
          <p:cNvSpPr txBox="1"/>
          <p:nvPr/>
        </p:nvSpPr>
        <p:spPr>
          <a:xfrm>
            <a:off x="1389261" y="2833423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F84FCA75-C092-1541-8627-BDC337E0F29A}"/>
                  </a:ext>
                </a:extLst>
              </p:cNvPr>
              <p:cNvSpPr txBox="1"/>
              <p:nvPr/>
            </p:nvSpPr>
            <p:spPr>
              <a:xfrm>
                <a:off x="7925751" y="2817681"/>
                <a:ext cx="31465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4FCA75-C092-1541-8627-BDC337E0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751" y="2817681"/>
                <a:ext cx="3146502" cy="553998"/>
              </a:xfrm>
              <a:prstGeom prst="rect">
                <a:avLst/>
              </a:prstGeom>
              <a:blipFill>
                <a:blip r:embed="rId2"/>
                <a:stretch>
                  <a:fillRect l="-2419" r="-161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6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D1041-FA04-5248-AF91-14650F82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4895"/>
          </a:xfrm>
        </p:spPr>
        <p:txBody>
          <a:bodyPr>
            <a:normAutofit fontScale="90000"/>
          </a:bodyPr>
          <a:lstStyle/>
          <a:p>
            <a:r>
              <a:rPr lang="en-US" dirty="0"/>
              <a:t>LOW learning rate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47710D2A-A4C9-8941-A8A1-B1FBCDE7AF90}"/>
              </a:ext>
            </a:extLst>
          </p:cNvPr>
          <p:cNvCxnSpPr/>
          <p:nvPr/>
        </p:nvCxnSpPr>
        <p:spPr>
          <a:xfrm>
            <a:off x="2700169" y="5411096"/>
            <a:ext cx="67988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31A165A-5474-644E-9C39-F828EEFED8B9}"/>
              </a:ext>
            </a:extLst>
          </p:cNvPr>
          <p:cNvCxnSpPr>
            <a:cxnSpLocks/>
          </p:cNvCxnSpPr>
          <p:nvPr/>
        </p:nvCxnSpPr>
        <p:spPr>
          <a:xfrm flipV="1">
            <a:off x="2722452" y="1574799"/>
            <a:ext cx="0" cy="38798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7E65A003-D90D-EC4B-89FF-B51DAD43AD00}"/>
              </a:ext>
            </a:extLst>
          </p:cNvPr>
          <p:cNvSpPr/>
          <p:nvPr/>
        </p:nvSpPr>
        <p:spPr>
          <a:xfrm>
            <a:off x="3846286" y="2097904"/>
            <a:ext cx="3614057" cy="2732217"/>
          </a:xfrm>
          <a:custGeom>
            <a:avLst/>
            <a:gdLst>
              <a:gd name="connsiteX0" fmla="*/ 0 w 3614057"/>
              <a:gd name="connsiteY0" fmla="*/ 238896 h 2732217"/>
              <a:gd name="connsiteX1" fmla="*/ 1320800 w 3614057"/>
              <a:gd name="connsiteY1" fmla="*/ 2648267 h 2732217"/>
              <a:gd name="connsiteX2" fmla="*/ 2438400 w 3614057"/>
              <a:gd name="connsiteY2" fmla="*/ 1995125 h 2732217"/>
              <a:gd name="connsiteX3" fmla="*/ 3265714 w 3614057"/>
              <a:gd name="connsiteY3" fmla="*/ 180839 h 2732217"/>
              <a:gd name="connsiteX4" fmla="*/ 3614057 w 3614057"/>
              <a:gd name="connsiteY4" fmla="*/ 64725 h 2732217"/>
              <a:gd name="connsiteX5" fmla="*/ 3614057 w 3614057"/>
              <a:gd name="connsiteY5" fmla="*/ 64725 h 273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4057" h="2732217">
                <a:moveTo>
                  <a:pt x="0" y="238896"/>
                </a:moveTo>
                <a:cubicBezTo>
                  <a:pt x="457200" y="1297229"/>
                  <a:pt x="914400" y="2355562"/>
                  <a:pt x="1320800" y="2648267"/>
                </a:cubicBezTo>
                <a:cubicBezTo>
                  <a:pt x="1727200" y="2940972"/>
                  <a:pt x="2114248" y="2406363"/>
                  <a:pt x="2438400" y="1995125"/>
                </a:cubicBezTo>
                <a:cubicBezTo>
                  <a:pt x="2762552" y="1583887"/>
                  <a:pt x="3069771" y="502572"/>
                  <a:pt x="3265714" y="180839"/>
                </a:cubicBezTo>
                <a:cubicBezTo>
                  <a:pt x="3461657" y="-140894"/>
                  <a:pt x="3614057" y="64725"/>
                  <a:pt x="3614057" y="64725"/>
                </a:cubicBezTo>
                <a:lnTo>
                  <a:pt x="3614057" y="64725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4D95A93-3090-8D4B-89CF-D11A6357741A}"/>
              </a:ext>
            </a:extLst>
          </p:cNvPr>
          <p:cNvSpPr txBox="1"/>
          <p:nvPr/>
        </p:nvSpPr>
        <p:spPr>
          <a:xfrm>
            <a:off x="5115629" y="5643457"/>
            <a:ext cx="612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1004CF9-2993-B045-9498-662EF0A4CA96}"/>
              </a:ext>
            </a:extLst>
          </p:cNvPr>
          <p:cNvSpPr txBox="1"/>
          <p:nvPr/>
        </p:nvSpPr>
        <p:spPr>
          <a:xfrm>
            <a:off x="1410877" y="296180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8012FD13-3683-244C-AB11-7D2ACF2CE890}"/>
              </a:ext>
            </a:extLst>
          </p:cNvPr>
          <p:cNvCxnSpPr>
            <a:cxnSpLocks/>
          </p:cNvCxnSpPr>
          <p:nvPr/>
        </p:nvCxnSpPr>
        <p:spPr>
          <a:xfrm>
            <a:off x="4383314" y="3464012"/>
            <a:ext cx="171541" cy="4393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BEC22CC-6335-6045-9CD4-252F1F141480}"/>
              </a:ext>
            </a:extLst>
          </p:cNvPr>
          <p:cNvCxnSpPr>
            <a:cxnSpLocks/>
          </p:cNvCxnSpPr>
          <p:nvPr/>
        </p:nvCxnSpPr>
        <p:spPr>
          <a:xfrm>
            <a:off x="4554855" y="3903345"/>
            <a:ext cx="89717" cy="3057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6E9C24A-818D-9443-8344-E173554E9730}"/>
              </a:ext>
            </a:extLst>
          </p:cNvPr>
          <p:cNvCxnSpPr>
            <a:cxnSpLocks/>
          </p:cNvCxnSpPr>
          <p:nvPr/>
        </p:nvCxnSpPr>
        <p:spPr>
          <a:xfrm>
            <a:off x="4644571" y="4209143"/>
            <a:ext cx="264614" cy="3628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CAD2115-2771-7246-A85D-EDCD2AC17D14}"/>
              </a:ext>
            </a:extLst>
          </p:cNvPr>
          <p:cNvSpPr txBox="1"/>
          <p:nvPr/>
        </p:nvSpPr>
        <p:spPr>
          <a:xfrm>
            <a:off x="4286983" y="316271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5F7AF5F-1953-D74A-BA3E-204927E643E2}"/>
              </a:ext>
            </a:extLst>
          </p:cNvPr>
          <p:cNvSpPr txBox="1"/>
          <p:nvPr/>
        </p:nvSpPr>
        <p:spPr>
          <a:xfrm>
            <a:off x="4554855" y="36570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45FAB06-DB52-D64C-BD96-39822DB40354}"/>
              </a:ext>
            </a:extLst>
          </p:cNvPr>
          <p:cNvSpPr txBox="1"/>
          <p:nvPr/>
        </p:nvSpPr>
        <p:spPr>
          <a:xfrm>
            <a:off x="4751427" y="39819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8907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D1041-FA04-5248-AF91-14650F82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4895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learning rate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47710D2A-A4C9-8941-A8A1-B1FBCDE7AF90}"/>
              </a:ext>
            </a:extLst>
          </p:cNvPr>
          <p:cNvCxnSpPr/>
          <p:nvPr/>
        </p:nvCxnSpPr>
        <p:spPr>
          <a:xfrm>
            <a:off x="2700169" y="5411096"/>
            <a:ext cx="67988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31A165A-5474-644E-9C39-F828EEFED8B9}"/>
              </a:ext>
            </a:extLst>
          </p:cNvPr>
          <p:cNvCxnSpPr>
            <a:cxnSpLocks/>
          </p:cNvCxnSpPr>
          <p:nvPr/>
        </p:nvCxnSpPr>
        <p:spPr>
          <a:xfrm flipV="1">
            <a:off x="2722452" y="1574799"/>
            <a:ext cx="0" cy="38798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7E65A003-D90D-EC4B-89FF-B51DAD43AD00}"/>
              </a:ext>
            </a:extLst>
          </p:cNvPr>
          <p:cNvSpPr/>
          <p:nvPr/>
        </p:nvSpPr>
        <p:spPr>
          <a:xfrm>
            <a:off x="3846286" y="2097904"/>
            <a:ext cx="3614057" cy="2732217"/>
          </a:xfrm>
          <a:custGeom>
            <a:avLst/>
            <a:gdLst>
              <a:gd name="connsiteX0" fmla="*/ 0 w 3614057"/>
              <a:gd name="connsiteY0" fmla="*/ 238896 h 2732217"/>
              <a:gd name="connsiteX1" fmla="*/ 1320800 w 3614057"/>
              <a:gd name="connsiteY1" fmla="*/ 2648267 h 2732217"/>
              <a:gd name="connsiteX2" fmla="*/ 2438400 w 3614057"/>
              <a:gd name="connsiteY2" fmla="*/ 1995125 h 2732217"/>
              <a:gd name="connsiteX3" fmla="*/ 3265714 w 3614057"/>
              <a:gd name="connsiteY3" fmla="*/ 180839 h 2732217"/>
              <a:gd name="connsiteX4" fmla="*/ 3614057 w 3614057"/>
              <a:gd name="connsiteY4" fmla="*/ 64725 h 2732217"/>
              <a:gd name="connsiteX5" fmla="*/ 3614057 w 3614057"/>
              <a:gd name="connsiteY5" fmla="*/ 64725 h 273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4057" h="2732217">
                <a:moveTo>
                  <a:pt x="0" y="238896"/>
                </a:moveTo>
                <a:cubicBezTo>
                  <a:pt x="457200" y="1297229"/>
                  <a:pt x="914400" y="2355562"/>
                  <a:pt x="1320800" y="2648267"/>
                </a:cubicBezTo>
                <a:cubicBezTo>
                  <a:pt x="1727200" y="2940972"/>
                  <a:pt x="2114248" y="2406363"/>
                  <a:pt x="2438400" y="1995125"/>
                </a:cubicBezTo>
                <a:cubicBezTo>
                  <a:pt x="2762552" y="1583887"/>
                  <a:pt x="3069771" y="502572"/>
                  <a:pt x="3265714" y="180839"/>
                </a:cubicBezTo>
                <a:cubicBezTo>
                  <a:pt x="3461657" y="-140894"/>
                  <a:pt x="3614057" y="64725"/>
                  <a:pt x="3614057" y="64725"/>
                </a:cubicBezTo>
                <a:lnTo>
                  <a:pt x="3614057" y="64725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4D95A93-3090-8D4B-89CF-D11A6357741A}"/>
              </a:ext>
            </a:extLst>
          </p:cNvPr>
          <p:cNvSpPr txBox="1"/>
          <p:nvPr/>
        </p:nvSpPr>
        <p:spPr>
          <a:xfrm>
            <a:off x="5390434" y="5950857"/>
            <a:ext cx="612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1004CF9-2993-B045-9498-662EF0A4CA96}"/>
              </a:ext>
            </a:extLst>
          </p:cNvPr>
          <p:cNvSpPr txBox="1"/>
          <p:nvPr/>
        </p:nvSpPr>
        <p:spPr>
          <a:xfrm>
            <a:off x="1493446" y="2935178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Cost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8012FD13-3683-244C-AB11-7D2ACF2CE890}"/>
              </a:ext>
            </a:extLst>
          </p:cNvPr>
          <p:cNvCxnSpPr/>
          <p:nvPr/>
        </p:nvCxnSpPr>
        <p:spPr>
          <a:xfrm>
            <a:off x="4383314" y="3464012"/>
            <a:ext cx="1432236" cy="11950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BEC22CC-6335-6045-9CD4-252F1F141480}"/>
              </a:ext>
            </a:extLst>
          </p:cNvPr>
          <p:cNvCxnSpPr>
            <a:cxnSpLocks/>
          </p:cNvCxnSpPr>
          <p:nvPr/>
        </p:nvCxnSpPr>
        <p:spPr>
          <a:xfrm flipH="1" flipV="1">
            <a:off x="4644571" y="4209143"/>
            <a:ext cx="1170979" cy="4499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6E9C24A-818D-9443-8344-E173554E9730}"/>
              </a:ext>
            </a:extLst>
          </p:cNvPr>
          <p:cNvCxnSpPr>
            <a:cxnSpLocks/>
          </p:cNvCxnSpPr>
          <p:nvPr/>
        </p:nvCxnSpPr>
        <p:spPr>
          <a:xfrm flipV="1">
            <a:off x="4746171" y="3984171"/>
            <a:ext cx="1606408" cy="2249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CAD2115-2771-7246-A85D-EDCD2AC17D14}"/>
              </a:ext>
            </a:extLst>
          </p:cNvPr>
          <p:cNvSpPr txBox="1"/>
          <p:nvPr/>
        </p:nvSpPr>
        <p:spPr>
          <a:xfrm>
            <a:off x="4644571" y="331989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5F7AF5F-1953-D74A-BA3E-204927E643E2}"/>
              </a:ext>
            </a:extLst>
          </p:cNvPr>
          <p:cNvSpPr txBox="1"/>
          <p:nvPr/>
        </p:nvSpPr>
        <p:spPr>
          <a:xfrm>
            <a:off x="4963741" y="42668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45FAB06-DB52-D64C-BD96-39822DB40354}"/>
              </a:ext>
            </a:extLst>
          </p:cNvPr>
          <p:cNvSpPr txBox="1"/>
          <p:nvPr/>
        </p:nvSpPr>
        <p:spPr>
          <a:xfrm>
            <a:off x="5624957" y="35515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698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D1041-FA04-5248-AF91-14650F82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4895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A learning rate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47710D2A-A4C9-8941-A8A1-B1FBCDE7AF90}"/>
              </a:ext>
            </a:extLst>
          </p:cNvPr>
          <p:cNvCxnSpPr/>
          <p:nvPr/>
        </p:nvCxnSpPr>
        <p:spPr>
          <a:xfrm>
            <a:off x="2700169" y="5411096"/>
            <a:ext cx="67988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31A165A-5474-644E-9C39-F828EEFED8B9}"/>
              </a:ext>
            </a:extLst>
          </p:cNvPr>
          <p:cNvCxnSpPr>
            <a:cxnSpLocks/>
          </p:cNvCxnSpPr>
          <p:nvPr/>
        </p:nvCxnSpPr>
        <p:spPr>
          <a:xfrm flipV="1">
            <a:off x="2722452" y="1574799"/>
            <a:ext cx="0" cy="38798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4D95A93-3090-8D4B-89CF-D11A6357741A}"/>
              </a:ext>
            </a:extLst>
          </p:cNvPr>
          <p:cNvSpPr txBox="1"/>
          <p:nvPr/>
        </p:nvSpPr>
        <p:spPr>
          <a:xfrm>
            <a:off x="5486917" y="5650819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Epoch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D24EE45-39F4-644E-A89E-0BAA557E106F}"/>
              </a:ext>
            </a:extLst>
          </p:cNvPr>
          <p:cNvSpPr txBox="1"/>
          <p:nvPr/>
        </p:nvSpPr>
        <p:spPr>
          <a:xfrm>
            <a:off x="1494390" y="2908172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xmlns="" id="{B68934EB-E395-014B-A3FF-D4391BF763C3}"/>
              </a:ext>
            </a:extLst>
          </p:cNvPr>
          <p:cNvSpPr/>
          <p:nvPr/>
        </p:nvSpPr>
        <p:spPr>
          <a:xfrm>
            <a:off x="3020452" y="2102710"/>
            <a:ext cx="5405934" cy="3068664"/>
          </a:xfrm>
          <a:custGeom>
            <a:avLst/>
            <a:gdLst>
              <a:gd name="connsiteX0" fmla="*/ 12524 w 5405934"/>
              <a:gd name="connsiteY0" fmla="*/ 0 h 3068664"/>
              <a:gd name="connsiteX1" fmla="*/ 678951 w 5405934"/>
              <a:gd name="connsiteY1" fmla="*/ 2634712 h 3068664"/>
              <a:gd name="connsiteX2" fmla="*/ 4383046 w 5405934"/>
              <a:gd name="connsiteY2" fmla="*/ 2991173 h 3068664"/>
              <a:gd name="connsiteX3" fmla="*/ 5405934 w 5405934"/>
              <a:gd name="connsiteY3" fmla="*/ 3068664 h 306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5934" h="3068664">
                <a:moveTo>
                  <a:pt x="12524" y="0"/>
                </a:moveTo>
                <a:cubicBezTo>
                  <a:pt x="-18473" y="1068091"/>
                  <a:pt x="-49469" y="2136183"/>
                  <a:pt x="678951" y="2634712"/>
                </a:cubicBezTo>
                <a:cubicBezTo>
                  <a:pt x="1407371" y="3133241"/>
                  <a:pt x="3595216" y="2918848"/>
                  <a:pt x="4383046" y="2991173"/>
                </a:cubicBezTo>
                <a:cubicBezTo>
                  <a:pt x="5170876" y="3063498"/>
                  <a:pt x="5288405" y="3066081"/>
                  <a:pt x="5405934" y="3068664"/>
                </a:cubicBezTo>
              </a:path>
            </a:pathLst>
          </a:cu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605AEECF-2630-EB4A-B430-D5E7ED95B8E7}"/>
              </a:ext>
            </a:extLst>
          </p:cNvPr>
          <p:cNvSpPr/>
          <p:nvPr/>
        </p:nvSpPr>
        <p:spPr>
          <a:xfrm>
            <a:off x="3022169" y="2154264"/>
            <a:ext cx="5300421" cy="1301858"/>
          </a:xfrm>
          <a:custGeom>
            <a:avLst/>
            <a:gdLst>
              <a:gd name="connsiteX0" fmla="*/ 0 w 5300421"/>
              <a:gd name="connsiteY0" fmla="*/ 0 h 1301858"/>
              <a:gd name="connsiteX1" fmla="*/ 232475 w 5300421"/>
              <a:gd name="connsiteY1" fmla="*/ 805912 h 1301858"/>
              <a:gd name="connsiteX2" fmla="*/ 1363851 w 5300421"/>
              <a:gd name="connsiteY2" fmla="*/ 1193370 h 1301858"/>
              <a:gd name="connsiteX3" fmla="*/ 5300421 w 5300421"/>
              <a:gd name="connsiteY3" fmla="*/ 1301858 h 130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0421" h="1301858">
                <a:moveTo>
                  <a:pt x="0" y="0"/>
                </a:moveTo>
                <a:cubicBezTo>
                  <a:pt x="2583" y="303508"/>
                  <a:pt x="5167" y="607017"/>
                  <a:pt x="232475" y="805912"/>
                </a:cubicBezTo>
                <a:cubicBezTo>
                  <a:pt x="459784" y="1004807"/>
                  <a:pt x="519193" y="1110712"/>
                  <a:pt x="1363851" y="1193370"/>
                </a:cubicBezTo>
                <a:cubicBezTo>
                  <a:pt x="2208509" y="1276028"/>
                  <a:pt x="3754465" y="1288943"/>
                  <a:pt x="5300421" y="1301858"/>
                </a:cubicBezTo>
              </a:path>
            </a:pathLst>
          </a:cu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BD785B69-D33E-BB4D-A0FE-934B1B79A0AA}"/>
              </a:ext>
            </a:extLst>
          </p:cNvPr>
          <p:cNvSpPr/>
          <p:nvPr/>
        </p:nvSpPr>
        <p:spPr>
          <a:xfrm>
            <a:off x="2979423" y="2269864"/>
            <a:ext cx="4916690" cy="3065929"/>
          </a:xfrm>
          <a:custGeom>
            <a:avLst/>
            <a:gdLst>
              <a:gd name="connsiteX0" fmla="*/ 21961 w 4916690"/>
              <a:gd name="connsiteY0" fmla="*/ 0 h 3065929"/>
              <a:gd name="connsiteX1" fmla="*/ 445 w 4916690"/>
              <a:gd name="connsiteY1" fmla="*/ 75303 h 3065929"/>
              <a:gd name="connsiteX2" fmla="*/ 21961 w 4916690"/>
              <a:gd name="connsiteY2" fmla="*/ 344244 h 3065929"/>
              <a:gd name="connsiteX3" fmla="*/ 32718 w 4916690"/>
              <a:gd name="connsiteY3" fmla="*/ 376517 h 3065929"/>
              <a:gd name="connsiteX4" fmla="*/ 43476 w 4916690"/>
              <a:gd name="connsiteY4" fmla="*/ 451821 h 3065929"/>
              <a:gd name="connsiteX5" fmla="*/ 64991 w 4916690"/>
              <a:gd name="connsiteY5" fmla="*/ 871369 h 3065929"/>
              <a:gd name="connsiteX6" fmla="*/ 86506 w 4916690"/>
              <a:gd name="connsiteY6" fmla="*/ 968188 h 3065929"/>
              <a:gd name="connsiteX7" fmla="*/ 97264 w 4916690"/>
              <a:gd name="connsiteY7" fmla="*/ 1032734 h 3065929"/>
              <a:gd name="connsiteX8" fmla="*/ 108022 w 4916690"/>
              <a:gd name="connsiteY8" fmla="*/ 1086522 h 3065929"/>
              <a:gd name="connsiteX9" fmla="*/ 97264 w 4916690"/>
              <a:gd name="connsiteY9" fmla="*/ 1151068 h 3065929"/>
              <a:gd name="connsiteX10" fmla="*/ 86506 w 4916690"/>
              <a:gd name="connsiteY10" fmla="*/ 1183341 h 3065929"/>
              <a:gd name="connsiteX11" fmla="*/ 64991 w 4916690"/>
              <a:gd name="connsiteY11" fmla="*/ 1258644 h 3065929"/>
              <a:gd name="connsiteX12" fmla="*/ 75749 w 4916690"/>
              <a:gd name="connsiteY12" fmla="*/ 1516828 h 3065929"/>
              <a:gd name="connsiteX13" fmla="*/ 97264 w 4916690"/>
              <a:gd name="connsiteY13" fmla="*/ 1581374 h 3065929"/>
              <a:gd name="connsiteX14" fmla="*/ 129537 w 4916690"/>
              <a:gd name="connsiteY14" fmla="*/ 1645920 h 3065929"/>
              <a:gd name="connsiteX15" fmla="*/ 140295 w 4916690"/>
              <a:gd name="connsiteY15" fmla="*/ 1678192 h 3065929"/>
              <a:gd name="connsiteX16" fmla="*/ 129537 w 4916690"/>
              <a:gd name="connsiteY16" fmla="*/ 1721223 h 3065929"/>
              <a:gd name="connsiteX17" fmla="*/ 108022 w 4916690"/>
              <a:gd name="connsiteY17" fmla="*/ 1818042 h 3065929"/>
              <a:gd name="connsiteX18" fmla="*/ 129537 w 4916690"/>
              <a:gd name="connsiteY18" fmla="*/ 2022437 h 3065929"/>
              <a:gd name="connsiteX19" fmla="*/ 151052 w 4916690"/>
              <a:gd name="connsiteY19" fmla="*/ 2086983 h 3065929"/>
              <a:gd name="connsiteX20" fmla="*/ 161810 w 4916690"/>
              <a:gd name="connsiteY20" fmla="*/ 2119256 h 3065929"/>
              <a:gd name="connsiteX21" fmla="*/ 183325 w 4916690"/>
              <a:gd name="connsiteY21" fmla="*/ 2151529 h 3065929"/>
              <a:gd name="connsiteX22" fmla="*/ 194083 w 4916690"/>
              <a:gd name="connsiteY22" fmla="*/ 2355924 h 3065929"/>
              <a:gd name="connsiteX23" fmla="*/ 247871 w 4916690"/>
              <a:gd name="connsiteY23" fmla="*/ 2452743 h 3065929"/>
              <a:gd name="connsiteX24" fmla="*/ 269386 w 4916690"/>
              <a:gd name="connsiteY24" fmla="*/ 2485016 h 3065929"/>
              <a:gd name="connsiteX25" fmla="*/ 323175 w 4916690"/>
              <a:gd name="connsiteY25" fmla="*/ 2528047 h 3065929"/>
              <a:gd name="connsiteX26" fmla="*/ 355448 w 4916690"/>
              <a:gd name="connsiteY26" fmla="*/ 2538804 h 3065929"/>
              <a:gd name="connsiteX27" fmla="*/ 387721 w 4916690"/>
              <a:gd name="connsiteY27" fmla="*/ 2560320 h 3065929"/>
              <a:gd name="connsiteX28" fmla="*/ 419993 w 4916690"/>
              <a:gd name="connsiteY28" fmla="*/ 2571077 h 3065929"/>
              <a:gd name="connsiteX29" fmla="*/ 452266 w 4916690"/>
              <a:gd name="connsiteY29" fmla="*/ 2753957 h 3065929"/>
              <a:gd name="connsiteX30" fmla="*/ 495297 w 4916690"/>
              <a:gd name="connsiteY30" fmla="*/ 2818503 h 3065929"/>
              <a:gd name="connsiteX31" fmla="*/ 527570 w 4916690"/>
              <a:gd name="connsiteY31" fmla="*/ 2829261 h 3065929"/>
              <a:gd name="connsiteX32" fmla="*/ 592116 w 4916690"/>
              <a:gd name="connsiteY32" fmla="*/ 2872291 h 3065929"/>
              <a:gd name="connsiteX33" fmla="*/ 667419 w 4916690"/>
              <a:gd name="connsiteY33" fmla="*/ 2893807 h 3065929"/>
              <a:gd name="connsiteX34" fmla="*/ 699692 w 4916690"/>
              <a:gd name="connsiteY34" fmla="*/ 2915322 h 3065929"/>
              <a:gd name="connsiteX35" fmla="*/ 796511 w 4916690"/>
              <a:gd name="connsiteY35" fmla="*/ 2947595 h 3065929"/>
              <a:gd name="connsiteX36" fmla="*/ 850299 w 4916690"/>
              <a:gd name="connsiteY36" fmla="*/ 2969110 h 3065929"/>
              <a:gd name="connsiteX37" fmla="*/ 957876 w 4916690"/>
              <a:gd name="connsiteY37" fmla="*/ 2990625 h 3065929"/>
              <a:gd name="connsiteX38" fmla="*/ 990149 w 4916690"/>
              <a:gd name="connsiteY38" fmla="*/ 3001383 h 3065929"/>
              <a:gd name="connsiteX39" fmla="*/ 1043937 w 4916690"/>
              <a:gd name="connsiteY39" fmla="*/ 2990625 h 3065929"/>
              <a:gd name="connsiteX40" fmla="*/ 1065452 w 4916690"/>
              <a:gd name="connsiteY40" fmla="*/ 2958352 h 3065929"/>
              <a:gd name="connsiteX41" fmla="*/ 1086968 w 4916690"/>
              <a:gd name="connsiteY41" fmla="*/ 2936837 h 3065929"/>
              <a:gd name="connsiteX42" fmla="*/ 1108483 w 4916690"/>
              <a:gd name="connsiteY42" fmla="*/ 2872291 h 3065929"/>
              <a:gd name="connsiteX43" fmla="*/ 1119241 w 4916690"/>
              <a:gd name="connsiteY43" fmla="*/ 2807745 h 3065929"/>
              <a:gd name="connsiteX44" fmla="*/ 1129998 w 4916690"/>
              <a:gd name="connsiteY44" fmla="*/ 2764715 h 3065929"/>
              <a:gd name="connsiteX45" fmla="*/ 1151513 w 4916690"/>
              <a:gd name="connsiteY45" fmla="*/ 2635623 h 3065929"/>
              <a:gd name="connsiteX46" fmla="*/ 1162271 w 4916690"/>
              <a:gd name="connsiteY46" fmla="*/ 2571077 h 3065929"/>
              <a:gd name="connsiteX47" fmla="*/ 1173029 w 4916690"/>
              <a:gd name="connsiteY47" fmla="*/ 2517289 h 3065929"/>
              <a:gd name="connsiteX48" fmla="*/ 1183786 w 4916690"/>
              <a:gd name="connsiteY48" fmla="*/ 2474258 h 3065929"/>
              <a:gd name="connsiteX49" fmla="*/ 1194544 w 4916690"/>
              <a:gd name="connsiteY49" fmla="*/ 2398955 h 3065929"/>
              <a:gd name="connsiteX50" fmla="*/ 1216059 w 4916690"/>
              <a:gd name="connsiteY50" fmla="*/ 2334409 h 3065929"/>
              <a:gd name="connsiteX51" fmla="*/ 1226817 w 4916690"/>
              <a:gd name="connsiteY51" fmla="*/ 2280621 h 3065929"/>
              <a:gd name="connsiteX52" fmla="*/ 1248332 w 4916690"/>
              <a:gd name="connsiteY52" fmla="*/ 2216075 h 3065929"/>
              <a:gd name="connsiteX53" fmla="*/ 1269848 w 4916690"/>
              <a:gd name="connsiteY53" fmla="*/ 2140771 h 3065929"/>
              <a:gd name="connsiteX54" fmla="*/ 1312878 w 4916690"/>
              <a:gd name="connsiteY54" fmla="*/ 2076225 h 3065929"/>
              <a:gd name="connsiteX55" fmla="*/ 1345151 w 4916690"/>
              <a:gd name="connsiteY55" fmla="*/ 2011680 h 3065929"/>
              <a:gd name="connsiteX56" fmla="*/ 1355909 w 4916690"/>
              <a:gd name="connsiteY56" fmla="*/ 1979407 h 3065929"/>
              <a:gd name="connsiteX57" fmla="*/ 1377424 w 4916690"/>
              <a:gd name="connsiteY57" fmla="*/ 1947134 h 3065929"/>
              <a:gd name="connsiteX58" fmla="*/ 1409697 w 4916690"/>
              <a:gd name="connsiteY58" fmla="*/ 1893345 h 3065929"/>
              <a:gd name="connsiteX59" fmla="*/ 1441970 w 4916690"/>
              <a:gd name="connsiteY59" fmla="*/ 1828800 h 3065929"/>
              <a:gd name="connsiteX60" fmla="*/ 1463485 w 4916690"/>
              <a:gd name="connsiteY60" fmla="*/ 1807284 h 3065929"/>
              <a:gd name="connsiteX61" fmla="*/ 1495758 w 4916690"/>
              <a:gd name="connsiteY61" fmla="*/ 1796527 h 3065929"/>
              <a:gd name="connsiteX62" fmla="*/ 1528031 w 4916690"/>
              <a:gd name="connsiteY62" fmla="*/ 1807284 h 3065929"/>
              <a:gd name="connsiteX63" fmla="*/ 1571062 w 4916690"/>
              <a:gd name="connsiteY63" fmla="*/ 1871830 h 3065929"/>
              <a:gd name="connsiteX64" fmla="*/ 1603335 w 4916690"/>
              <a:gd name="connsiteY64" fmla="*/ 1968649 h 3065929"/>
              <a:gd name="connsiteX65" fmla="*/ 1614092 w 4916690"/>
              <a:gd name="connsiteY65" fmla="*/ 2000922 h 3065929"/>
              <a:gd name="connsiteX66" fmla="*/ 1635608 w 4916690"/>
              <a:gd name="connsiteY66" fmla="*/ 2205317 h 3065929"/>
              <a:gd name="connsiteX67" fmla="*/ 1657123 w 4916690"/>
              <a:gd name="connsiteY67" fmla="*/ 2237590 h 3065929"/>
              <a:gd name="connsiteX68" fmla="*/ 1678638 w 4916690"/>
              <a:gd name="connsiteY68" fmla="*/ 2302136 h 3065929"/>
              <a:gd name="connsiteX69" fmla="*/ 1689396 w 4916690"/>
              <a:gd name="connsiteY69" fmla="*/ 2334409 h 3065929"/>
              <a:gd name="connsiteX70" fmla="*/ 1721669 w 4916690"/>
              <a:gd name="connsiteY70" fmla="*/ 2452743 h 3065929"/>
              <a:gd name="connsiteX71" fmla="*/ 1732426 w 4916690"/>
              <a:gd name="connsiteY71" fmla="*/ 2485016 h 3065929"/>
              <a:gd name="connsiteX72" fmla="*/ 1753942 w 4916690"/>
              <a:gd name="connsiteY72" fmla="*/ 2517289 h 3065929"/>
              <a:gd name="connsiteX73" fmla="*/ 1807730 w 4916690"/>
              <a:gd name="connsiteY73" fmla="*/ 2635623 h 3065929"/>
              <a:gd name="connsiteX74" fmla="*/ 1829245 w 4916690"/>
              <a:gd name="connsiteY74" fmla="*/ 2667896 h 3065929"/>
              <a:gd name="connsiteX75" fmla="*/ 1883033 w 4916690"/>
              <a:gd name="connsiteY75" fmla="*/ 2764715 h 3065929"/>
              <a:gd name="connsiteX76" fmla="*/ 1926064 w 4916690"/>
              <a:gd name="connsiteY76" fmla="*/ 2818503 h 3065929"/>
              <a:gd name="connsiteX77" fmla="*/ 1958337 w 4916690"/>
              <a:gd name="connsiteY77" fmla="*/ 2861534 h 3065929"/>
              <a:gd name="connsiteX78" fmla="*/ 2001368 w 4916690"/>
              <a:gd name="connsiteY78" fmla="*/ 2936837 h 3065929"/>
              <a:gd name="connsiteX79" fmla="*/ 2065913 w 4916690"/>
              <a:gd name="connsiteY79" fmla="*/ 2990625 h 3065929"/>
              <a:gd name="connsiteX80" fmla="*/ 2119702 w 4916690"/>
              <a:gd name="connsiteY80" fmla="*/ 3044414 h 3065929"/>
              <a:gd name="connsiteX81" fmla="*/ 2184248 w 4916690"/>
              <a:gd name="connsiteY81" fmla="*/ 3065929 h 3065929"/>
              <a:gd name="connsiteX82" fmla="*/ 2248793 w 4916690"/>
              <a:gd name="connsiteY82" fmla="*/ 3055171 h 3065929"/>
              <a:gd name="connsiteX83" fmla="*/ 2270309 w 4916690"/>
              <a:gd name="connsiteY83" fmla="*/ 3022898 h 3065929"/>
              <a:gd name="connsiteX84" fmla="*/ 2291824 w 4916690"/>
              <a:gd name="connsiteY84" fmla="*/ 2915322 h 3065929"/>
              <a:gd name="connsiteX85" fmla="*/ 2302582 w 4916690"/>
              <a:gd name="connsiteY85" fmla="*/ 2883049 h 3065929"/>
              <a:gd name="connsiteX86" fmla="*/ 2313339 w 4916690"/>
              <a:gd name="connsiteY86" fmla="*/ 2807745 h 3065929"/>
              <a:gd name="connsiteX87" fmla="*/ 2324097 w 4916690"/>
              <a:gd name="connsiteY87" fmla="*/ 2775472 h 3065929"/>
              <a:gd name="connsiteX88" fmla="*/ 2345612 w 4916690"/>
              <a:gd name="connsiteY88" fmla="*/ 2646381 h 3065929"/>
              <a:gd name="connsiteX89" fmla="*/ 2367128 w 4916690"/>
              <a:gd name="connsiteY89" fmla="*/ 2603350 h 3065929"/>
              <a:gd name="connsiteX90" fmla="*/ 2399401 w 4916690"/>
              <a:gd name="connsiteY90" fmla="*/ 2538804 h 3065929"/>
              <a:gd name="connsiteX91" fmla="*/ 2410158 w 4916690"/>
              <a:gd name="connsiteY91" fmla="*/ 2506531 h 3065929"/>
              <a:gd name="connsiteX92" fmla="*/ 2463946 w 4916690"/>
              <a:gd name="connsiteY92" fmla="*/ 2420470 h 3065929"/>
              <a:gd name="connsiteX93" fmla="*/ 2485462 w 4916690"/>
              <a:gd name="connsiteY93" fmla="*/ 2355924 h 3065929"/>
              <a:gd name="connsiteX94" fmla="*/ 2528492 w 4916690"/>
              <a:gd name="connsiteY94" fmla="*/ 2259105 h 3065929"/>
              <a:gd name="connsiteX95" fmla="*/ 2539250 w 4916690"/>
              <a:gd name="connsiteY95" fmla="*/ 2205317 h 3065929"/>
              <a:gd name="connsiteX96" fmla="*/ 2550008 w 4916690"/>
              <a:gd name="connsiteY96" fmla="*/ 2162287 h 3065929"/>
              <a:gd name="connsiteX97" fmla="*/ 2560765 w 4916690"/>
              <a:gd name="connsiteY97" fmla="*/ 2130014 h 3065929"/>
              <a:gd name="connsiteX98" fmla="*/ 2625311 w 4916690"/>
              <a:gd name="connsiteY98" fmla="*/ 2086983 h 3065929"/>
              <a:gd name="connsiteX99" fmla="*/ 2689857 w 4916690"/>
              <a:gd name="connsiteY99" fmla="*/ 2097741 h 3065929"/>
              <a:gd name="connsiteX100" fmla="*/ 2700615 w 4916690"/>
              <a:gd name="connsiteY100" fmla="*/ 2130014 h 3065929"/>
              <a:gd name="connsiteX101" fmla="*/ 2711372 w 4916690"/>
              <a:gd name="connsiteY101" fmla="*/ 2173044 h 3065929"/>
              <a:gd name="connsiteX102" fmla="*/ 2754403 w 4916690"/>
              <a:gd name="connsiteY102" fmla="*/ 2248348 h 3065929"/>
              <a:gd name="connsiteX103" fmla="*/ 2786676 w 4916690"/>
              <a:gd name="connsiteY103" fmla="*/ 2312894 h 3065929"/>
              <a:gd name="connsiteX104" fmla="*/ 2872737 w 4916690"/>
              <a:gd name="connsiteY104" fmla="*/ 2452743 h 3065929"/>
              <a:gd name="connsiteX105" fmla="*/ 2905010 w 4916690"/>
              <a:gd name="connsiteY105" fmla="*/ 2506531 h 3065929"/>
              <a:gd name="connsiteX106" fmla="*/ 2926525 w 4916690"/>
              <a:gd name="connsiteY106" fmla="*/ 2549562 h 3065929"/>
              <a:gd name="connsiteX107" fmla="*/ 2948041 w 4916690"/>
              <a:gd name="connsiteY107" fmla="*/ 2581835 h 3065929"/>
              <a:gd name="connsiteX108" fmla="*/ 2969556 w 4916690"/>
              <a:gd name="connsiteY108" fmla="*/ 2624865 h 3065929"/>
              <a:gd name="connsiteX109" fmla="*/ 2991071 w 4916690"/>
              <a:gd name="connsiteY109" fmla="*/ 2657138 h 3065929"/>
              <a:gd name="connsiteX110" fmla="*/ 3001829 w 4916690"/>
              <a:gd name="connsiteY110" fmla="*/ 2689411 h 3065929"/>
              <a:gd name="connsiteX111" fmla="*/ 3066375 w 4916690"/>
              <a:gd name="connsiteY111" fmla="*/ 2775472 h 3065929"/>
              <a:gd name="connsiteX112" fmla="*/ 3109405 w 4916690"/>
              <a:gd name="connsiteY112" fmla="*/ 2850776 h 3065929"/>
              <a:gd name="connsiteX113" fmla="*/ 3130921 w 4916690"/>
              <a:gd name="connsiteY113" fmla="*/ 2893807 h 3065929"/>
              <a:gd name="connsiteX114" fmla="*/ 3141678 w 4916690"/>
              <a:gd name="connsiteY114" fmla="*/ 2926080 h 3065929"/>
              <a:gd name="connsiteX115" fmla="*/ 3184709 w 4916690"/>
              <a:gd name="connsiteY115" fmla="*/ 2958352 h 3065929"/>
              <a:gd name="connsiteX116" fmla="*/ 3249255 w 4916690"/>
              <a:gd name="connsiteY116" fmla="*/ 2990625 h 3065929"/>
              <a:gd name="connsiteX117" fmla="*/ 3421377 w 4916690"/>
              <a:gd name="connsiteY117" fmla="*/ 2969110 h 3065929"/>
              <a:gd name="connsiteX118" fmla="*/ 3453650 w 4916690"/>
              <a:gd name="connsiteY118" fmla="*/ 2947595 h 3065929"/>
              <a:gd name="connsiteX119" fmla="*/ 3464408 w 4916690"/>
              <a:gd name="connsiteY119" fmla="*/ 2904564 h 3065929"/>
              <a:gd name="connsiteX120" fmla="*/ 3485923 w 4916690"/>
              <a:gd name="connsiteY120" fmla="*/ 2764715 h 3065929"/>
              <a:gd name="connsiteX121" fmla="*/ 3507438 w 4916690"/>
              <a:gd name="connsiteY121" fmla="*/ 2581835 h 3065929"/>
              <a:gd name="connsiteX122" fmla="*/ 3539711 w 4916690"/>
              <a:gd name="connsiteY122" fmla="*/ 2506531 h 3065929"/>
              <a:gd name="connsiteX123" fmla="*/ 3550469 w 4916690"/>
              <a:gd name="connsiteY123" fmla="*/ 2463501 h 3065929"/>
              <a:gd name="connsiteX124" fmla="*/ 3571984 w 4916690"/>
              <a:gd name="connsiteY124" fmla="*/ 2409712 h 3065929"/>
              <a:gd name="connsiteX125" fmla="*/ 3604257 w 4916690"/>
              <a:gd name="connsiteY125" fmla="*/ 2323651 h 3065929"/>
              <a:gd name="connsiteX126" fmla="*/ 3625772 w 4916690"/>
              <a:gd name="connsiteY126" fmla="*/ 2237590 h 3065929"/>
              <a:gd name="connsiteX127" fmla="*/ 3647288 w 4916690"/>
              <a:gd name="connsiteY127" fmla="*/ 2183802 h 3065929"/>
              <a:gd name="connsiteX128" fmla="*/ 3690318 w 4916690"/>
              <a:gd name="connsiteY128" fmla="*/ 2119256 h 3065929"/>
              <a:gd name="connsiteX129" fmla="*/ 3754864 w 4916690"/>
              <a:gd name="connsiteY129" fmla="*/ 2065468 h 3065929"/>
              <a:gd name="connsiteX130" fmla="*/ 3840925 w 4916690"/>
              <a:gd name="connsiteY130" fmla="*/ 2076225 h 3065929"/>
              <a:gd name="connsiteX131" fmla="*/ 3873198 w 4916690"/>
              <a:gd name="connsiteY131" fmla="*/ 2086983 h 3065929"/>
              <a:gd name="connsiteX132" fmla="*/ 3894713 w 4916690"/>
              <a:gd name="connsiteY132" fmla="*/ 2119256 h 3065929"/>
              <a:gd name="connsiteX133" fmla="*/ 3937744 w 4916690"/>
              <a:gd name="connsiteY133" fmla="*/ 2173044 h 3065929"/>
              <a:gd name="connsiteX134" fmla="*/ 3948502 w 4916690"/>
              <a:gd name="connsiteY134" fmla="*/ 2205317 h 3065929"/>
              <a:gd name="connsiteX135" fmla="*/ 3970017 w 4916690"/>
              <a:gd name="connsiteY135" fmla="*/ 2248348 h 3065929"/>
              <a:gd name="connsiteX136" fmla="*/ 3980775 w 4916690"/>
              <a:gd name="connsiteY136" fmla="*/ 2312894 h 3065929"/>
              <a:gd name="connsiteX137" fmla="*/ 3991532 w 4916690"/>
              <a:gd name="connsiteY137" fmla="*/ 2355924 h 3065929"/>
              <a:gd name="connsiteX138" fmla="*/ 4013048 w 4916690"/>
              <a:gd name="connsiteY138" fmla="*/ 2463501 h 3065929"/>
              <a:gd name="connsiteX139" fmla="*/ 4023805 w 4916690"/>
              <a:gd name="connsiteY139" fmla="*/ 2517289 h 3065929"/>
              <a:gd name="connsiteX140" fmla="*/ 4034563 w 4916690"/>
              <a:gd name="connsiteY140" fmla="*/ 2549562 h 3065929"/>
              <a:gd name="connsiteX141" fmla="*/ 4045321 w 4916690"/>
              <a:gd name="connsiteY141" fmla="*/ 2614108 h 3065929"/>
              <a:gd name="connsiteX142" fmla="*/ 4066836 w 4916690"/>
              <a:gd name="connsiteY142" fmla="*/ 2678654 h 3065929"/>
              <a:gd name="connsiteX143" fmla="*/ 4088351 w 4916690"/>
              <a:gd name="connsiteY143" fmla="*/ 2753957 h 3065929"/>
              <a:gd name="connsiteX144" fmla="*/ 4120624 w 4916690"/>
              <a:gd name="connsiteY144" fmla="*/ 2764715 h 3065929"/>
              <a:gd name="connsiteX145" fmla="*/ 4185170 w 4916690"/>
              <a:gd name="connsiteY145" fmla="*/ 2710927 h 3065929"/>
              <a:gd name="connsiteX146" fmla="*/ 4195928 w 4916690"/>
              <a:gd name="connsiteY146" fmla="*/ 2678654 h 3065929"/>
              <a:gd name="connsiteX147" fmla="*/ 4217443 w 4916690"/>
              <a:gd name="connsiteY147" fmla="*/ 2624865 h 3065929"/>
              <a:gd name="connsiteX148" fmla="*/ 4249716 w 4916690"/>
              <a:gd name="connsiteY148" fmla="*/ 2495774 h 3065929"/>
              <a:gd name="connsiteX149" fmla="*/ 4292746 w 4916690"/>
              <a:gd name="connsiteY149" fmla="*/ 2398955 h 3065929"/>
              <a:gd name="connsiteX150" fmla="*/ 4346535 w 4916690"/>
              <a:gd name="connsiteY150" fmla="*/ 2291378 h 3065929"/>
              <a:gd name="connsiteX151" fmla="*/ 4378808 w 4916690"/>
              <a:gd name="connsiteY151" fmla="*/ 2259105 h 3065929"/>
              <a:gd name="connsiteX152" fmla="*/ 4507899 w 4916690"/>
              <a:gd name="connsiteY152" fmla="*/ 2183802 h 3065929"/>
              <a:gd name="connsiteX153" fmla="*/ 4540172 w 4916690"/>
              <a:gd name="connsiteY153" fmla="*/ 2173044 h 3065929"/>
              <a:gd name="connsiteX154" fmla="*/ 4626233 w 4916690"/>
              <a:gd name="connsiteY154" fmla="*/ 2183802 h 3065929"/>
              <a:gd name="connsiteX155" fmla="*/ 4669264 w 4916690"/>
              <a:gd name="connsiteY155" fmla="*/ 2194560 h 3065929"/>
              <a:gd name="connsiteX156" fmla="*/ 4680022 w 4916690"/>
              <a:gd name="connsiteY156" fmla="*/ 2226832 h 3065929"/>
              <a:gd name="connsiteX157" fmla="*/ 4744568 w 4916690"/>
              <a:gd name="connsiteY157" fmla="*/ 2259105 h 3065929"/>
              <a:gd name="connsiteX158" fmla="*/ 4766083 w 4916690"/>
              <a:gd name="connsiteY158" fmla="*/ 2226832 h 3065929"/>
              <a:gd name="connsiteX159" fmla="*/ 4798356 w 4916690"/>
              <a:gd name="connsiteY159" fmla="*/ 2194560 h 3065929"/>
              <a:gd name="connsiteX160" fmla="*/ 4830629 w 4916690"/>
              <a:gd name="connsiteY160" fmla="*/ 2097741 h 3065929"/>
              <a:gd name="connsiteX161" fmla="*/ 4852144 w 4916690"/>
              <a:gd name="connsiteY161" fmla="*/ 2076225 h 3065929"/>
              <a:gd name="connsiteX162" fmla="*/ 4916690 w 4916690"/>
              <a:gd name="connsiteY162" fmla="*/ 1968649 h 306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4916690" h="3065929">
                <a:moveTo>
                  <a:pt x="21961" y="0"/>
                </a:moveTo>
                <a:cubicBezTo>
                  <a:pt x="14789" y="25101"/>
                  <a:pt x="1448" y="49217"/>
                  <a:pt x="445" y="75303"/>
                </a:cubicBezTo>
                <a:cubicBezTo>
                  <a:pt x="-1834" y="134567"/>
                  <a:pt x="4521" y="265763"/>
                  <a:pt x="21961" y="344244"/>
                </a:cubicBezTo>
                <a:cubicBezTo>
                  <a:pt x="24421" y="355313"/>
                  <a:pt x="29132" y="365759"/>
                  <a:pt x="32718" y="376517"/>
                </a:cubicBezTo>
                <a:cubicBezTo>
                  <a:pt x="36304" y="401618"/>
                  <a:pt x="41844" y="426517"/>
                  <a:pt x="43476" y="451821"/>
                </a:cubicBezTo>
                <a:cubicBezTo>
                  <a:pt x="52624" y="593611"/>
                  <a:pt x="50915" y="730612"/>
                  <a:pt x="64991" y="871369"/>
                </a:cubicBezTo>
                <a:cubicBezTo>
                  <a:pt x="68747" y="908930"/>
                  <a:pt x="79321" y="932263"/>
                  <a:pt x="86506" y="968188"/>
                </a:cubicBezTo>
                <a:cubicBezTo>
                  <a:pt x="90784" y="989577"/>
                  <a:pt x="93362" y="1011274"/>
                  <a:pt x="97264" y="1032734"/>
                </a:cubicBezTo>
                <a:cubicBezTo>
                  <a:pt x="100535" y="1050723"/>
                  <a:pt x="104436" y="1068593"/>
                  <a:pt x="108022" y="1086522"/>
                </a:cubicBezTo>
                <a:cubicBezTo>
                  <a:pt x="104436" y="1108037"/>
                  <a:pt x="101996" y="1129775"/>
                  <a:pt x="97264" y="1151068"/>
                </a:cubicBezTo>
                <a:cubicBezTo>
                  <a:pt x="94804" y="1162138"/>
                  <a:pt x="89621" y="1172438"/>
                  <a:pt x="86506" y="1183341"/>
                </a:cubicBezTo>
                <a:cubicBezTo>
                  <a:pt x="59490" y="1277896"/>
                  <a:pt x="90785" y="1181264"/>
                  <a:pt x="64991" y="1258644"/>
                </a:cubicBezTo>
                <a:cubicBezTo>
                  <a:pt x="68577" y="1344705"/>
                  <a:pt x="67178" y="1431119"/>
                  <a:pt x="75749" y="1516828"/>
                </a:cubicBezTo>
                <a:cubicBezTo>
                  <a:pt x="78006" y="1539395"/>
                  <a:pt x="90092" y="1559859"/>
                  <a:pt x="97264" y="1581374"/>
                </a:cubicBezTo>
                <a:cubicBezTo>
                  <a:pt x="124301" y="1662485"/>
                  <a:pt x="87833" y="1562513"/>
                  <a:pt x="129537" y="1645920"/>
                </a:cubicBezTo>
                <a:cubicBezTo>
                  <a:pt x="134608" y="1656062"/>
                  <a:pt x="136709" y="1667435"/>
                  <a:pt x="140295" y="1678192"/>
                </a:cubicBezTo>
                <a:cubicBezTo>
                  <a:pt x="136709" y="1692536"/>
                  <a:pt x="132744" y="1706790"/>
                  <a:pt x="129537" y="1721223"/>
                </a:cubicBezTo>
                <a:cubicBezTo>
                  <a:pt x="102211" y="1844184"/>
                  <a:pt x="134265" y="1713061"/>
                  <a:pt x="108022" y="1818042"/>
                </a:cubicBezTo>
                <a:cubicBezTo>
                  <a:pt x="111668" y="1865438"/>
                  <a:pt x="115191" y="1965051"/>
                  <a:pt x="129537" y="2022437"/>
                </a:cubicBezTo>
                <a:cubicBezTo>
                  <a:pt x="135037" y="2044439"/>
                  <a:pt x="143880" y="2065468"/>
                  <a:pt x="151052" y="2086983"/>
                </a:cubicBezTo>
                <a:cubicBezTo>
                  <a:pt x="154638" y="2097741"/>
                  <a:pt x="155520" y="2109821"/>
                  <a:pt x="161810" y="2119256"/>
                </a:cubicBezTo>
                <a:lnTo>
                  <a:pt x="183325" y="2151529"/>
                </a:lnTo>
                <a:cubicBezTo>
                  <a:pt x="186911" y="2219661"/>
                  <a:pt x="185954" y="2288184"/>
                  <a:pt x="194083" y="2355924"/>
                </a:cubicBezTo>
                <a:cubicBezTo>
                  <a:pt x="202745" y="2428110"/>
                  <a:pt x="211411" y="2408990"/>
                  <a:pt x="247871" y="2452743"/>
                </a:cubicBezTo>
                <a:cubicBezTo>
                  <a:pt x="256148" y="2462675"/>
                  <a:pt x="261309" y="2474920"/>
                  <a:pt x="269386" y="2485016"/>
                </a:cubicBezTo>
                <a:cubicBezTo>
                  <a:pt x="282725" y="2501690"/>
                  <a:pt x="304541" y="2518730"/>
                  <a:pt x="323175" y="2528047"/>
                </a:cubicBezTo>
                <a:cubicBezTo>
                  <a:pt x="333317" y="2533118"/>
                  <a:pt x="344690" y="2535218"/>
                  <a:pt x="355448" y="2538804"/>
                </a:cubicBezTo>
                <a:cubicBezTo>
                  <a:pt x="366206" y="2545976"/>
                  <a:pt x="376157" y="2554538"/>
                  <a:pt x="387721" y="2560320"/>
                </a:cubicBezTo>
                <a:cubicBezTo>
                  <a:pt x="397863" y="2565391"/>
                  <a:pt x="416407" y="2560320"/>
                  <a:pt x="419993" y="2571077"/>
                </a:cubicBezTo>
                <a:cubicBezTo>
                  <a:pt x="441678" y="2636132"/>
                  <a:pt x="413145" y="2695276"/>
                  <a:pt x="452266" y="2753957"/>
                </a:cubicBezTo>
                <a:cubicBezTo>
                  <a:pt x="466610" y="2775472"/>
                  <a:pt x="470766" y="2810326"/>
                  <a:pt x="495297" y="2818503"/>
                </a:cubicBezTo>
                <a:cubicBezTo>
                  <a:pt x="506055" y="2822089"/>
                  <a:pt x="517657" y="2823754"/>
                  <a:pt x="527570" y="2829261"/>
                </a:cubicBezTo>
                <a:cubicBezTo>
                  <a:pt x="550174" y="2841819"/>
                  <a:pt x="567585" y="2864114"/>
                  <a:pt x="592116" y="2872291"/>
                </a:cubicBezTo>
                <a:cubicBezTo>
                  <a:pt x="638415" y="2887724"/>
                  <a:pt x="613388" y="2880299"/>
                  <a:pt x="667419" y="2893807"/>
                </a:cubicBezTo>
                <a:cubicBezTo>
                  <a:pt x="678177" y="2900979"/>
                  <a:pt x="687877" y="2910071"/>
                  <a:pt x="699692" y="2915322"/>
                </a:cubicBezTo>
                <a:cubicBezTo>
                  <a:pt x="748067" y="2936822"/>
                  <a:pt x="756187" y="2931466"/>
                  <a:pt x="796511" y="2947595"/>
                </a:cubicBezTo>
                <a:cubicBezTo>
                  <a:pt x="814440" y="2954767"/>
                  <a:pt x="831641" y="2964134"/>
                  <a:pt x="850299" y="2969110"/>
                </a:cubicBezTo>
                <a:cubicBezTo>
                  <a:pt x="885633" y="2978532"/>
                  <a:pt x="923184" y="2979061"/>
                  <a:pt x="957876" y="2990625"/>
                </a:cubicBezTo>
                <a:lnTo>
                  <a:pt x="990149" y="3001383"/>
                </a:lnTo>
                <a:cubicBezTo>
                  <a:pt x="1008078" y="2997797"/>
                  <a:pt x="1028062" y="2999697"/>
                  <a:pt x="1043937" y="2990625"/>
                </a:cubicBezTo>
                <a:cubicBezTo>
                  <a:pt x="1055163" y="2984210"/>
                  <a:pt x="1057375" y="2968448"/>
                  <a:pt x="1065452" y="2958352"/>
                </a:cubicBezTo>
                <a:cubicBezTo>
                  <a:pt x="1071788" y="2950432"/>
                  <a:pt x="1079796" y="2944009"/>
                  <a:pt x="1086968" y="2936837"/>
                </a:cubicBezTo>
                <a:cubicBezTo>
                  <a:pt x="1094140" y="2915322"/>
                  <a:pt x="1104754" y="2894662"/>
                  <a:pt x="1108483" y="2872291"/>
                </a:cubicBezTo>
                <a:cubicBezTo>
                  <a:pt x="1112069" y="2850776"/>
                  <a:pt x="1114963" y="2829134"/>
                  <a:pt x="1119241" y="2807745"/>
                </a:cubicBezTo>
                <a:cubicBezTo>
                  <a:pt x="1122140" y="2793247"/>
                  <a:pt x="1127273" y="2779247"/>
                  <a:pt x="1129998" y="2764715"/>
                </a:cubicBezTo>
                <a:cubicBezTo>
                  <a:pt x="1138037" y="2721838"/>
                  <a:pt x="1144341" y="2678654"/>
                  <a:pt x="1151513" y="2635623"/>
                </a:cubicBezTo>
                <a:cubicBezTo>
                  <a:pt x="1155099" y="2614108"/>
                  <a:pt x="1157993" y="2592466"/>
                  <a:pt x="1162271" y="2571077"/>
                </a:cubicBezTo>
                <a:cubicBezTo>
                  <a:pt x="1165857" y="2553148"/>
                  <a:pt x="1169063" y="2535138"/>
                  <a:pt x="1173029" y="2517289"/>
                </a:cubicBezTo>
                <a:cubicBezTo>
                  <a:pt x="1176236" y="2502856"/>
                  <a:pt x="1181141" y="2488805"/>
                  <a:pt x="1183786" y="2474258"/>
                </a:cubicBezTo>
                <a:cubicBezTo>
                  <a:pt x="1188322" y="2449311"/>
                  <a:pt x="1188842" y="2423662"/>
                  <a:pt x="1194544" y="2398955"/>
                </a:cubicBezTo>
                <a:cubicBezTo>
                  <a:pt x="1199644" y="2376857"/>
                  <a:pt x="1211611" y="2356648"/>
                  <a:pt x="1216059" y="2334409"/>
                </a:cubicBezTo>
                <a:cubicBezTo>
                  <a:pt x="1219645" y="2316480"/>
                  <a:pt x="1222006" y="2298261"/>
                  <a:pt x="1226817" y="2280621"/>
                </a:cubicBezTo>
                <a:cubicBezTo>
                  <a:pt x="1232784" y="2258741"/>
                  <a:pt x="1242831" y="2238077"/>
                  <a:pt x="1248332" y="2216075"/>
                </a:cubicBezTo>
                <a:cubicBezTo>
                  <a:pt x="1250865" y="2205945"/>
                  <a:pt x="1262832" y="2153399"/>
                  <a:pt x="1269848" y="2140771"/>
                </a:cubicBezTo>
                <a:cubicBezTo>
                  <a:pt x="1282406" y="2118167"/>
                  <a:pt x="1304701" y="2100756"/>
                  <a:pt x="1312878" y="2076225"/>
                </a:cubicBezTo>
                <a:cubicBezTo>
                  <a:pt x="1339919" y="1995105"/>
                  <a:pt x="1303443" y="2095095"/>
                  <a:pt x="1345151" y="2011680"/>
                </a:cubicBezTo>
                <a:cubicBezTo>
                  <a:pt x="1350222" y="2001538"/>
                  <a:pt x="1350838" y="1989549"/>
                  <a:pt x="1355909" y="1979407"/>
                </a:cubicBezTo>
                <a:cubicBezTo>
                  <a:pt x="1361691" y="1967843"/>
                  <a:pt x="1371642" y="1958698"/>
                  <a:pt x="1377424" y="1947134"/>
                </a:cubicBezTo>
                <a:cubicBezTo>
                  <a:pt x="1405354" y="1891274"/>
                  <a:pt x="1367673" y="1935371"/>
                  <a:pt x="1409697" y="1893345"/>
                </a:cubicBezTo>
                <a:cubicBezTo>
                  <a:pt x="1421060" y="1859257"/>
                  <a:pt x="1418137" y="1858592"/>
                  <a:pt x="1441970" y="1828800"/>
                </a:cubicBezTo>
                <a:cubicBezTo>
                  <a:pt x="1448306" y="1820880"/>
                  <a:pt x="1454788" y="1812502"/>
                  <a:pt x="1463485" y="1807284"/>
                </a:cubicBezTo>
                <a:cubicBezTo>
                  <a:pt x="1473209" y="1801450"/>
                  <a:pt x="1485000" y="1800113"/>
                  <a:pt x="1495758" y="1796527"/>
                </a:cubicBezTo>
                <a:cubicBezTo>
                  <a:pt x="1506516" y="1800113"/>
                  <a:pt x="1520013" y="1799266"/>
                  <a:pt x="1528031" y="1807284"/>
                </a:cubicBezTo>
                <a:cubicBezTo>
                  <a:pt x="1546316" y="1825568"/>
                  <a:pt x="1571062" y="1871830"/>
                  <a:pt x="1571062" y="1871830"/>
                </a:cubicBezTo>
                <a:lnTo>
                  <a:pt x="1603335" y="1968649"/>
                </a:lnTo>
                <a:lnTo>
                  <a:pt x="1614092" y="2000922"/>
                </a:lnTo>
                <a:cubicBezTo>
                  <a:pt x="1614462" y="2006107"/>
                  <a:pt x="1619226" y="2161632"/>
                  <a:pt x="1635608" y="2205317"/>
                </a:cubicBezTo>
                <a:cubicBezTo>
                  <a:pt x="1640148" y="2217423"/>
                  <a:pt x="1651872" y="2225775"/>
                  <a:pt x="1657123" y="2237590"/>
                </a:cubicBezTo>
                <a:cubicBezTo>
                  <a:pt x="1666334" y="2258314"/>
                  <a:pt x="1671466" y="2280621"/>
                  <a:pt x="1678638" y="2302136"/>
                </a:cubicBezTo>
                <a:cubicBezTo>
                  <a:pt x="1682224" y="2312894"/>
                  <a:pt x="1687172" y="2323290"/>
                  <a:pt x="1689396" y="2334409"/>
                </a:cubicBezTo>
                <a:cubicBezTo>
                  <a:pt x="1704602" y="2410441"/>
                  <a:pt x="1694370" y="2370845"/>
                  <a:pt x="1721669" y="2452743"/>
                </a:cubicBezTo>
                <a:cubicBezTo>
                  <a:pt x="1725255" y="2463501"/>
                  <a:pt x="1726136" y="2475581"/>
                  <a:pt x="1732426" y="2485016"/>
                </a:cubicBezTo>
                <a:lnTo>
                  <a:pt x="1753942" y="2517289"/>
                </a:lnTo>
                <a:cubicBezTo>
                  <a:pt x="1769173" y="2562985"/>
                  <a:pt x="1775659" y="2587515"/>
                  <a:pt x="1807730" y="2635623"/>
                </a:cubicBezTo>
                <a:cubicBezTo>
                  <a:pt x="1814902" y="2646381"/>
                  <a:pt x="1823463" y="2656332"/>
                  <a:pt x="1829245" y="2667896"/>
                </a:cubicBezTo>
                <a:cubicBezTo>
                  <a:pt x="1856298" y="2722001"/>
                  <a:pt x="1815203" y="2696888"/>
                  <a:pt x="1883033" y="2764715"/>
                </a:cubicBezTo>
                <a:cubicBezTo>
                  <a:pt x="1919014" y="2800694"/>
                  <a:pt x="1892138" y="2771006"/>
                  <a:pt x="1926064" y="2818503"/>
                </a:cubicBezTo>
                <a:cubicBezTo>
                  <a:pt x="1936485" y="2833093"/>
                  <a:pt x="1948834" y="2846330"/>
                  <a:pt x="1958337" y="2861534"/>
                </a:cubicBezTo>
                <a:cubicBezTo>
                  <a:pt x="1984644" y="2903625"/>
                  <a:pt x="1971755" y="2901301"/>
                  <a:pt x="2001368" y="2936837"/>
                </a:cubicBezTo>
                <a:cubicBezTo>
                  <a:pt x="2051190" y="2996623"/>
                  <a:pt x="2013838" y="2945059"/>
                  <a:pt x="2065913" y="2990625"/>
                </a:cubicBezTo>
                <a:cubicBezTo>
                  <a:pt x="2084996" y="3007322"/>
                  <a:pt x="2095647" y="3036396"/>
                  <a:pt x="2119702" y="3044414"/>
                </a:cubicBezTo>
                <a:lnTo>
                  <a:pt x="2184248" y="3065929"/>
                </a:lnTo>
                <a:cubicBezTo>
                  <a:pt x="2205763" y="3062343"/>
                  <a:pt x="2229284" y="3064926"/>
                  <a:pt x="2248793" y="3055171"/>
                </a:cubicBezTo>
                <a:cubicBezTo>
                  <a:pt x="2260357" y="3049389"/>
                  <a:pt x="2265216" y="3034782"/>
                  <a:pt x="2270309" y="3022898"/>
                </a:cubicBezTo>
                <a:cubicBezTo>
                  <a:pt x="2280199" y="2999821"/>
                  <a:pt x="2287719" y="2933795"/>
                  <a:pt x="2291824" y="2915322"/>
                </a:cubicBezTo>
                <a:cubicBezTo>
                  <a:pt x="2294284" y="2904252"/>
                  <a:pt x="2298996" y="2893807"/>
                  <a:pt x="2302582" y="2883049"/>
                </a:cubicBezTo>
                <a:cubicBezTo>
                  <a:pt x="2306168" y="2857948"/>
                  <a:pt x="2308366" y="2832609"/>
                  <a:pt x="2313339" y="2807745"/>
                </a:cubicBezTo>
                <a:cubicBezTo>
                  <a:pt x="2315563" y="2796626"/>
                  <a:pt x="2321873" y="2786591"/>
                  <a:pt x="2324097" y="2775472"/>
                </a:cubicBezTo>
                <a:cubicBezTo>
                  <a:pt x="2328968" y="2751120"/>
                  <a:pt x="2335993" y="2675239"/>
                  <a:pt x="2345612" y="2646381"/>
                </a:cubicBezTo>
                <a:cubicBezTo>
                  <a:pt x="2350683" y="2631167"/>
                  <a:pt x="2360811" y="2618090"/>
                  <a:pt x="2367128" y="2603350"/>
                </a:cubicBezTo>
                <a:cubicBezTo>
                  <a:pt x="2393852" y="2540994"/>
                  <a:pt x="2358051" y="2600827"/>
                  <a:pt x="2399401" y="2538804"/>
                </a:cubicBezTo>
                <a:cubicBezTo>
                  <a:pt x="2402987" y="2528046"/>
                  <a:pt x="2405087" y="2516673"/>
                  <a:pt x="2410158" y="2506531"/>
                </a:cubicBezTo>
                <a:cubicBezTo>
                  <a:pt x="2461888" y="2403068"/>
                  <a:pt x="2394914" y="2572338"/>
                  <a:pt x="2463946" y="2420470"/>
                </a:cubicBezTo>
                <a:cubicBezTo>
                  <a:pt x="2473331" y="2399824"/>
                  <a:pt x="2475320" y="2376209"/>
                  <a:pt x="2485462" y="2355924"/>
                </a:cubicBezTo>
                <a:cubicBezTo>
                  <a:pt x="2501356" y="2324135"/>
                  <a:pt x="2518189" y="2293448"/>
                  <a:pt x="2528492" y="2259105"/>
                </a:cubicBezTo>
                <a:cubicBezTo>
                  <a:pt x="2533746" y="2241592"/>
                  <a:pt x="2535283" y="2223166"/>
                  <a:pt x="2539250" y="2205317"/>
                </a:cubicBezTo>
                <a:cubicBezTo>
                  <a:pt x="2542457" y="2190884"/>
                  <a:pt x="2545946" y="2176503"/>
                  <a:pt x="2550008" y="2162287"/>
                </a:cubicBezTo>
                <a:cubicBezTo>
                  <a:pt x="2553123" y="2151384"/>
                  <a:pt x="2554931" y="2139738"/>
                  <a:pt x="2560765" y="2130014"/>
                </a:cubicBezTo>
                <a:cubicBezTo>
                  <a:pt x="2574846" y="2106546"/>
                  <a:pt x="2602893" y="2098192"/>
                  <a:pt x="2625311" y="2086983"/>
                </a:cubicBezTo>
                <a:cubicBezTo>
                  <a:pt x="2646826" y="2090569"/>
                  <a:pt x="2670919" y="2086919"/>
                  <a:pt x="2689857" y="2097741"/>
                </a:cubicBezTo>
                <a:cubicBezTo>
                  <a:pt x="2699703" y="2103367"/>
                  <a:pt x="2697500" y="2119111"/>
                  <a:pt x="2700615" y="2130014"/>
                </a:cubicBezTo>
                <a:cubicBezTo>
                  <a:pt x="2704677" y="2144230"/>
                  <a:pt x="2706697" y="2159018"/>
                  <a:pt x="2711372" y="2173044"/>
                </a:cubicBezTo>
                <a:cubicBezTo>
                  <a:pt x="2730333" y="2229927"/>
                  <a:pt x="2722554" y="2216498"/>
                  <a:pt x="2754403" y="2248348"/>
                </a:cubicBezTo>
                <a:cubicBezTo>
                  <a:pt x="2770991" y="2298111"/>
                  <a:pt x="2756885" y="2265229"/>
                  <a:pt x="2786676" y="2312894"/>
                </a:cubicBezTo>
                <a:cubicBezTo>
                  <a:pt x="2815686" y="2359310"/>
                  <a:pt x="2844195" y="2406038"/>
                  <a:pt x="2872737" y="2452743"/>
                </a:cubicBezTo>
                <a:cubicBezTo>
                  <a:pt x="2883640" y="2470584"/>
                  <a:pt x="2895659" y="2487829"/>
                  <a:pt x="2905010" y="2506531"/>
                </a:cubicBezTo>
                <a:cubicBezTo>
                  <a:pt x="2912182" y="2520875"/>
                  <a:pt x="2918569" y="2535638"/>
                  <a:pt x="2926525" y="2549562"/>
                </a:cubicBezTo>
                <a:cubicBezTo>
                  <a:pt x="2932940" y="2560788"/>
                  <a:pt x="2941626" y="2570609"/>
                  <a:pt x="2948041" y="2581835"/>
                </a:cubicBezTo>
                <a:cubicBezTo>
                  <a:pt x="2955997" y="2595758"/>
                  <a:pt x="2961600" y="2610942"/>
                  <a:pt x="2969556" y="2624865"/>
                </a:cubicBezTo>
                <a:cubicBezTo>
                  <a:pt x="2975971" y="2636091"/>
                  <a:pt x="2985289" y="2645574"/>
                  <a:pt x="2991071" y="2657138"/>
                </a:cubicBezTo>
                <a:cubicBezTo>
                  <a:pt x="2996142" y="2667280"/>
                  <a:pt x="2996322" y="2679498"/>
                  <a:pt x="3001829" y="2689411"/>
                </a:cubicBezTo>
                <a:cubicBezTo>
                  <a:pt x="3032241" y="2744153"/>
                  <a:pt x="3033730" y="2742829"/>
                  <a:pt x="3066375" y="2775472"/>
                </a:cubicBezTo>
                <a:cubicBezTo>
                  <a:pt x="3087508" y="2838875"/>
                  <a:pt x="3062887" y="2776347"/>
                  <a:pt x="3109405" y="2850776"/>
                </a:cubicBezTo>
                <a:cubicBezTo>
                  <a:pt x="3117905" y="2864375"/>
                  <a:pt x="3124604" y="2879067"/>
                  <a:pt x="3130921" y="2893807"/>
                </a:cubicBezTo>
                <a:cubicBezTo>
                  <a:pt x="3135388" y="2904230"/>
                  <a:pt x="3134419" y="2917369"/>
                  <a:pt x="3141678" y="2926080"/>
                </a:cubicBezTo>
                <a:cubicBezTo>
                  <a:pt x="3153156" y="2939854"/>
                  <a:pt x="3170119" y="2947931"/>
                  <a:pt x="3184709" y="2958352"/>
                </a:cubicBezTo>
                <a:cubicBezTo>
                  <a:pt x="3221207" y="2984422"/>
                  <a:pt x="3209286" y="2977303"/>
                  <a:pt x="3249255" y="2990625"/>
                </a:cubicBezTo>
                <a:cubicBezTo>
                  <a:pt x="3260419" y="2989509"/>
                  <a:pt x="3392775" y="2978644"/>
                  <a:pt x="3421377" y="2969110"/>
                </a:cubicBezTo>
                <a:cubicBezTo>
                  <a:pt x="3433643" y="2965021"/>
                  <a:pt x="3442892" y="2954767"/>
                  <a:pt x="3453650" y="2947595"/>
                </a:cubicBezTo>
                <a:cubicBezTo>
                  <a:pt x="3457236" y="2933251"/>
                  <a:pt x="3461508" y="2919062"/>
                  <a:pt x="3464408" y="2904564"/>
                </a:cubicBezTo>
                <a:cubicBezTo>
                  <a:pt x="3469963" y="2876787"/>
                  <a:pt x="3482973" y="2789793"/>
                  <a:pt x="3485923" y="2764715"/>
                </a:cubicBezTo>
                <a:cubicBezTo>
                  <a:pt x="3492018" y="2712911"/>
                  <a:pt x="3496641" y="2635821"/>
                  <a:pt x="3507438" y="2581835"/>
                </a:cubicBezTo>
                <a:cubicBezTo>
                  <a:pt x="3515069" y="2543678"/>
                  <a:pt x="3524719" y="2546511"/>
                  <a:pt x="3539711" y="2506531"/>
                </a:cubicBezTo>
                <a:cubicBezTo>
                  <a:pt x="3544902" y="2492688"/>
                  <a:pt x="3545794" y="2477527"/>
                  <a:pt x="3550469" y="2463501"/>
                </a:cubicBezTo>
                <a:cubicBezTo>
                  <a:pt x="3556576" y="2445181"/>
                  <a:pt x="3565877" y="2428032"/>
                  <a:pt x="3571984" y="2409712"/>
                </a:cubicBezTo>
                <a:cubicBezTo>
                  <a:pt x="3601277" y="2321832"/>
                  <a:pt x="3560245" y="2411678"/>
                  <a:pt x="3604257" y="2323651"/>
                </a:cubicBezTo>
                <a:cubicBezTo>
                  <a:pt x="3613427" y="2277804"/>
                  <a:pt x="3611598" y="2275388"/>
                  <a:pt x="3625772" y="2237590"/>
                </a:cubicBezTo>
                <a:cubicBezTo>
                  <a:pt x="3632552" y="2219509"/>
                  <a:pt x="3638041" y="2200755"/>
                  <a:pt x="3647288" y="2183802"/>
                </a:cubicBezTo>
                <a:cubicBezTo>
                  <a:pt x="3659670" y="2161101"/>
                  <a:pt x="3672034" y="2137540"/>
                  <a:pt x="3690318" y="2119256"/>
                </a:cubicBezTo>
                <a:cubicBezTo>
                  <a:pt x="3731733" y="2077841"/>
                  <a:pt x="3709932" y="2095422"/>
                  <a:pt x="3754864" y="2065468"/>
                </a:cubicBezTo>
                <a:cubicBezTo>
                  <a:pt x="3783551" y="2069054"/>
                  <a:pt x="3812481" y="2071053"/>
                  <a:pt x="3840925" y="2076225"/>
                </a:cubicBezTo>
                <a:cubicBezTo>
                  <a:pt x="3852082" y="2078253"/>
                  <a:pt x="3864343" y="2079899"/>
                  <a:pt x="3873198" y="2086983"/>
                </a:cubicBezTo>
                <a:cubicBezTo>
                  <a:pt x="3883294" y="2095060"/>
                  <a:pt x="3886636" y="2109160"/>
                  <a:pt x="3894713" y="2119256"/>
                </a:cubicBezTo>
                <a:cubicBezTo>
                  <a:pt x="3921399" y="2152612"/>
                  <a:pt x="3915667" y="2128891"/>
                  <a:pt x="3937744" y="2173044"/>
                </a:cubicBezTo>
                <a:cubicBezTo>
                  <a:pt x="3942815" y="2183186"/>
                  <a:pt x="3944035" y="2194894"/>
                  <a:pt x="3948502" y="2205317"/>
                </a:cubicBezTo>
                <a:cubicBezTo>
                  <a:pt x="3954819" y="2220057"/>
                  <a:pt x="3962845" y="2234004"/>
                  <a:pt x="3970017" y="2248348"/>
                </a:cubicBezTo>
                <a:cubicBezTo>
                  <a:pt x="3973603" y="2269863"/>
                  <a:pt x="3976497" y="2291505"/>
                  <a:pt x="3980775" y="2312894"/>
                </a:cubicBezTo>
                <a:cubicBezTo>
                  <a:pt x="3983674" y="2327392"/>
                  <a:pt x="3988434" y="2341467"/>
                  <a:pt x="3991532" y="2355924"/>
                </a:cubicBezTo>
                <a:cubicBezTo>
                  <a:pt x="3999194" y="2391681"/>
                  <a:pt x="4005876" y="2427642"/>
                  <a:pt x="4013048" y="2463501"/>
                </a:cubicBezTo>
                <a:cubicBezTo>
                  <a:pt x="4016634" y="2481430"/>
                  <a:pt x="4018023" y="2499943"/>
                  <a:pt x="4023805" y="2517289"/>
                </a:cubicBezTo>
                <a:cubicBezTo>
                  <a:pt x="4027391" y="2528047"/>
                  <a:pt x="4032103" y="2538492"/>
                  <a:pt x="4034563" y="2549562"/>
                </a:cubicBezTo>
                <a:cubicBezTo>
                  <a:pt x="4039295" y="2570855"/>
                  <a:pt x="4040031" y="2592947"/>
                  <a:pt x="4045321" y="2614108"/>
                </a:cubicBezTo>
                <a:cubicBezTo>
                  <a:pt x="4050821" y="2636110"/>
                  <a:pt x="4061336" y="2656652"/>
                  <a:pt x="4066836" y="2678654"/>
                </a:cubicBezTo>
                <a:cubicBezTo>
                  <a:pt x="4066930" y="2679029"/>
                  <a:pt x="4083205" y="2748811"/>
                  <a:pt x="4088351" y="2753957"/>
                </a:cubicBezTo>
                <a:cubicBezTo>
                  <a:pt x="4096369" y="2761975"/>
                  <a:pt x="4109866" y="2761129"/>
                  <a:pt x="4120624" y="2764715"/>
                </a:cubicBezTo>
                <a:cubicBezTo>
                  <a:pt x="4144438" y="2748839"/>
                  <a:pt x="4168603" y="2735777"/>
                  <a:pt x="4185170" y="2710927"/>
                </a:cubicBezTo>
                <a:cubicBezTo>
                  <a:pt x="4191460" y="2701492"/>
                  <a:pt x="4191946" y="2689272"/>
                  <a:pt x="4195928" y="2678654"/>
                </a:cubicBezTo>
                <a:cubicBezTo>
                  <a:pt x="4202708" y="2660573"/>
                  <a:pt x="4211994" y="2643391"/>
                  <a:pt x="4217443" y="2624865"/>
                </a:cubicBezTo>
                <a:cubicBezTo>
                  <a:pt x="4229958" y="2582313"/>
                  <a:pt x="4231702" y="2536306"/>
                  <a:pt x="4249716" y="2495774"/>
                </a:cubicBezTo>
                <a:cubicBezTo>
                  <a:pt x="4264059" y="2463501"/>
                  <a:pt x="4279163" y="2431555"/>
                  <a:pt x="4292746" y="2398955"/>
                </a:cubicBezTo>
                <a:cubicBezTo>
                  <a:pt x="4318621" y="2336855"/>
                  <a:pt x="4282646" y="2382648"/>
                  <a:pt x="4346535" y="2291378"/>
                </a:cubicBezTo>
                <a:cubicBezTo>
                  <a:pt x="4355259" y="2278915"/>
                  <a:pt x="4366799" y="2268445"/>
                  <a:pt x="4378808" y="2259105"/>
                </a:cubicBezTo>
                <a:cubicBezTo>
                  <a:pt x="4419474" y="2227476"/>
                  <a:pt x="4461058" y="2204620"/>
                  <a:pt x="4507899" y="2183802"/>
                </a:cubicBezTo>
                <a:cubicBezTo>
                  <a:pt x="4518261" y="2179197"/>
                  <a:pt x="4529414" y="2176630"/>
                  <a:pt x="4540172" y="2173044"/>
                </a:cubicBezTo>
                <a:cubicBezTo>
                  <a:pt x="4568859" y="2176630"/>
                  <a:pt x="4597716" y="2179049"/>
                  <a:pt x="4626233" y="2183802"/>
                </a:cubicBezTo>
                <a:cubicBezTo>
                  <a:pt x="4640817" y="2186233"/>
                  <a:pt x="4657719" y="2185324"/>
                  <a:pt x="4669264" y="2194560"/>
                </a:cubicBezTo>
                <a:cubicBezTo>
                  <a:pt x="4678119" y="2201643"/>
                  <a:pt x="4674188" y="2217109"/>
                  <a:pt x="4680022" y="2226832"/>
                </a:cubicBezTo>
                <a:cubicBezTo>
                  <a:pt x="4696948" y="2255042"/>
                  <a:pt x="4713626" y="2251370"/>
                  <a:pt x="4744568" y="2259105"/>
                </a:cubicBezTo>
                <a:cubicBezTo>
                  <a:pt x="4751740" y="2248347"/>
                  <a:pt x="4757806" y="2236764"/>
                  <a:pt x="4766083" y="2226832"/>
                </a:cubicBezTo>
                <a:cubicBezTo>
                  <a:pt x="4775822" y="2215145"/>
                  <a:pt x="4791552" y="2208167"/>
                  <a:pt x="4798356" y="2194560"/>
                </a:cubicBezTo>
                <a:cubicBezTo>
                  <a:pt x="4813570" y="2164133"/>
                  <a:pt x="4806575" y="2121796"/>
                  <a:pt x="4830629" y="2097741"/>
                </a:cubicBezTo>
                <a:cubicBezTo>
                  <a:pt x="4837801" y="2090569"/>
                  <a:pt x="4846328" y="2084534"/>
                  <a:pt x="4852144" y="2076225"/>
                </a:cubicBezTo>
                <a:cubicBezTo>
                  <a:pt x="4892768" y="2018190"/>
                  <a:pt x="4894930" y="2012167"/>
                  <a:pt x="4916690" y="1968649"/>
                </a:cubicBezTo>
              </a:path>
            </a:pathLst>
          </a:cu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FD66F99-BD7A-F24F-8736-E559207A1F39}"/>
              </a:ext>
            </a:extLst>
          </p:cNvPr>
          <p:cNvSpPr txBox="1"/>
          <p:nvPr/>
        </p:nvSpPr>
        <p:spPr>
          <a:xfrm>
            <a:off x="6300683" y="2871347"/>
            <a:ext cx="903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E34FB6B-67DB-AE4C-94C3-71D6CA77F89C}"/>
              </a:ext>
            </a:extLst>
          </p:cNvPr>
          <p:cNvSpPr txBox="1"/>
          <p:nvPr/>
        </p:nvSpPr>
        <p:spPr>
          <a:xfrm>
            <a:off x="7845536" y="3876777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High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26AF501-8FCA-C240-B769-967C2C9FD30A}"/>
              </a:ext>
            </a:extLst>
          </p:cNvPr>
          <p:cNvSpPr txBox="1"/>
          <p:nvPr/>
        </p:nvSpPr>
        <p:spPr>
          <a:xfrm>
            <a:off x="8334786" y="4826321"/>
            <a:ext cx="1151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282139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22" y="258817"/>
            <a:ext cx="10178322" cy="779150"/>
          </a:xfrm>
        </p:spPr>
        <p:txBody>
          <a:bodyPr>
            <a:normAutofit fontScale="90000"/>
          </a:bodyPr>
          <a:lstStyle/>
          <a:p>
            <a:r>
              <a:rPr lang="en-US" dirty="0"/>
              <a:t>overfitting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47710D2A-A4C9-8941-A8A1-B1FBCDE7AF90}"/>
              </a:ext>
            </a:extLst>
          </p:cNvPr>
          <p:cNvCxnSpPr/>
          <p:nvPr/>
        </p:nvCxnSpPr>
        <p:spPr>
          <a:xfrm>
            <a:off x="2700169" y="5411096"/>
            <a:ext cx="67988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31A165A-5474-644E-9C39-F828EEFED8B9}"/>
              </a:ext>
            </a:extLst>
          </p:cNvPr>
          <p:cNvCxnSpPr>
            <a:cxnSpLocks/>
          </p:cNvCxnSpPr>
          <p:nvPr/>
        </p:nvCxnSpPr>
        <p:spPr>
          <a:xfrm flipV="1">
            <a:off x="2722452" y="1574799"/>
            <a:ext cx="0" cy="38798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4D95A93-3090-8D4B-89CF-D11A6357741A}"/>
              </a:ext>
            </a:extLst>
          </p:cNvPr>
          <p:cNvSpPr txBox="1"/>
          <p:nvPr/>
        </p:nvSpPr>
        <p:spPr>
          <a:xfrm>
            <a:off x="5487480" y="545463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1004CF9-2993-B045-9498-662EF0A4CA96}"/>
              </a:ext>
            </a:extLst>
          </p:cNvPr>
          <p:cNvSpPr txBox="1"/>
          <p:nvPr/>
        </p:nvSpPr>
        <p:spPr>
          <a:xfrm>
            <a:off x="1389261" y="2833423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endParaRPr lang="en-US" sz="2000" dirty="0"/>
          </a:p>
        </p:txBody>
      </p:sp>
      <p:sp>
        <p:nvSpPr>
          <p:cNvPr id="13" name="Isosceles Triangle 12"/>
          <p:cNvSpPr/>
          <p:nvPr/>
        </p:nvSpPr>
        <p:spPr>
          <a:xfrm>
            <a:off x="3064475" y="4693173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7944730" y="3592643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861036" y="2652330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4426550" y="3221311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3536467" y="3883548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7412126" y="2889345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5025599" y="2865570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516667" y="2742875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3448424" y="4352007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4251752" y="3514718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3946259" y="3474009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6291981" y="2584783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788750" y="2629555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797945" y="2983581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887991" y="2621533"/>
            <a:ext cx="5419725" cy="2416743"/>
          </a:xfrm>
          <a:custGeom>
            <a:avLst/>
            <a:gdLst>
              <a:gd name="connsiteX0" fmla="*/ 0 w 5419725"/>
              <a:gd name="connsiteY0" fmla="*/ 2416743 h 2416743"/>
              <a:gd name="connsiteX1" fmla="*/ 1038225 w 5419725"/>
              <a:gd name="connsiteY1" fmla="*/ 1083243 h 2416743"/>
              <a:gd name="connsiteX2" fmla="*/ 2314575 w 5419725"/>
              <a:gd name="connsiteY2" fmla="*/ 245043 h 2416743"/>
              <a:gd name="connsiteX3" fmla="*/ 3676650 w 5419725"/>
              <a:gd name="connsiteY3" fmla="*/ 25968 h 2416743"/>
              <a:gd name="connsiteX4" fmla="*/ 4886325 w 5419725"/>
              <a:gd name="connsiteY4" fmla="*/ 740343 h 2416743"/>
              <a:gd name="connsiteX5" fmla="*/ 5419725 w 5419725"/>
              <a:gd name="connsiteY5" fmla="*/ 1283268 h 241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19725" h="2416743">
                <a:moveTo>
                  <a:pt x="0" y="2416743"/>
                </a:moveTo>
                <a:cubicBezTo>
                  <a:pt x="326231" y="1930968"/>
                  <a:pt x="652463" y="1445193"/>
                  <a:pt x="1038225" y="1083243"/>
                </a:cubicBezTo>
                <a:cubicBezTo>
                  <a:pt x="1423988" y="721293"/>
                  <a:pt x="1874838" y="421255"/>
                  <a:pt x="2314575" y="245043"/>
                </a:cubicBezTo>
                <a:cubicBezTo>
                  <a:pt x="2754313" y="68830"/>
                  <a:pt x="3248025" y="-56582"/>
                  <a:pt x="3676650" y="25968"/>
                </a:cubicBezTo>
                <a:cubicBezTo>
                  <a:pt x="4105275" y="108518"/>
                  <a:pt x="4595813" y="530793"/>
                  <a:pt x="4886325" y="740343"/>
                </a:cubicBezTo>
                <a:cubicBezTo>
                  <a:pt x="5176837" y="949893"/>
                  <a:pt x="5298281" y="1116580"/>
                  <a:pt x="5419725" y="1283268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2600910" y="2525034"/>
            <a:ext cx="5334881" cy="2289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41493" y="2373543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Poor fitting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40157" y="3829905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Overfitting</a:t>
            </a:r>
          </a:p>
        </p:txBody>
      </p:sp>
      <p:sp>
        <p:nvSpPr>
          <p:cNvPr id="36" name="Oval 35"/>
          <p:cNvSpPr/>
          <p:nvPr/>
        </p:nvSpPr>
        <p:spPr>
          <a:xfrm>
            <a:off x="4998973" y="3418198"/>
            <a:ext cx="225044" cy="2250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5AF02DA-006F-3B43-95FC-D054E7D76DEA}"/>
              </a:ext>
            </a:extLst>
          </p:cNvPr>
          <p:cNvSpPr/>
          <p:nvPr/>
        </p:nvSpPr>
        <p:spPr>
          <a:xfrm>
            <a:off x="3997918" y="2548808"/>
            <a:ext cx="225044" cy="2250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4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73025-D11C-604A-9D0E-5C528B51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78115"/>
          </a:xfrm>
        </p:spPr>
        <p:txBody>
          <a:bodyPr/>
          <a:lstStyle/>
          <a:p>
            <a:r>
              <a:rPr lang="en-US" dirty="0"/>
              <a:t>Avoiding overfitting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5F10EDD-CD43-9746-A1B1-648C528395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4478" y="1651001"/>
                <a:ext cx="10178322" cy="3593591"/>
              </a:xfrm>
            </p:spPr>
            <p:txBody>
              <a:bodyPr/>
              <a:lstStyle/>
              <a:p>
                <a:pPr marL="457200" marR="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3200" dirty="0">
                    <a:latin typeface="Calibri" charset="0"/>
                    <a:ea typeface="Calibri" charset="0"/>
                    <a:cs typeface="Times New Roman" charset="0"/>
                  </a:rPr>
                  <a:t>L2 – regularization</a:t>
                </a:r>
              </a:p>
              <a:p>
                <a:pPr marL="1200150" lvl="2" indent="-28575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3200" dirty="0">
                    <a:latin typeface="Calibri" charset="0"/>
                    <a:ea typeface="Calibri" charset="0"/>
                    <a:cs typeface="Times New Roman" charset="0"/>
                  </a:rPr>
                  <a:t>Is used to prevent overfitting</a:t>
                </a:r>
              </a:p>
              <a:p>
                <a:pPr marL="1200150" lvl="2" indent="-28575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3200" dirty="0">
                    <a:ea typeface="Calibri" charset="0"/>
                    <a:cs typeface="Times New Roman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libri" charset="0"/>
                                <a:cs typeface="Times New Roman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ea typeface="Calibri" charset="0"/>
                                <a:cs typeface="Times New Roman" charset="0"/>
                              </a:rPr>
                              <m:t>min</m:t>
                            </m:r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cs typeface="Times New Roman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imes New Roman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cs typeface="Times New Roman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cs typeface="Times New Roman" charset="0"/>
                                      </a:rPr>
                                      <m:t>( 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cs typeface="Times New Roman" charset="0"/>
                                      </a:rPr>
                                      <m:t>𝑦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cs typeface="Times New Roman" charset="0"/>
                                      </a:rPr>
                                      <m:t> − 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  <a:cs typeface="Times New Roman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cs typeface="Times New Roman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cs typeface="Times New Roman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cs typeface="Times New Roman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cs typeface="Times New Roman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cs typeface="Times New Roman" charset="0"/>
                                          </a:rPr>
                                          <m:t>))</m:t>
                                        </m:r>
                                      </m:e>
                                    </m:nary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cs typeface="Times New Roman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  <m:r>
                      <a:rPr lang="en-US" sz="320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λ</m:t>
                    </m:r>
                    <m:r>
                      <a:rPr lang="en-US" sz="3200" i="1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200" dirty="0">
                  <a:latin typeface="Calibri" charset="0"/>
                  <a:ea typeface="Calibri" charset="0"/>
                  <a:cs typeface="Times New Roman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10EDD-CD43-9746-A1B1-648C52839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478" y="1651001"/>
                <a:ext cx="10178322" cy="3593591"/>
              </a:xfrm>
              <a:blipFill>
                <a:blip r:embed="rId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80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C91101-976B-204F-BB65-86F27F77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6015"/>
          </a:xfrm>
        </p:spPr>
        <p:txBody>
          <a:bodyPr>
            <a:normAutofit fontScale="90000"/>
          </a:bodyPr>
          <a:lstStyle/>
          <a:p>
            <a:r>
              <a:rPr lang="en-US" dirty="0"/>
              <a:t>High </a:t>
            </a:r>
            <a:r>
              <a:rPr lang="en-US" dirty="0" smtClean="0"/>
              <a:t>bias in testing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F2151684-97D9-CA42-93D2-BC086DA6B487}"/>
              </a:ext>
            </a:extLst>
          </p:cNvPr>
          <p:cNvCxnSpPr/>
          <p:nvPr/>
        </p:nvCxnSpPr>
        <p:spPr>
          <a:xfrm>
            <a:off x="1251678" y="5682766"/>
            <a:ext cx="67988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8264D0F-D9A1-504F-B7A2-4314EFA9A292}"/>
              </a:ext>
            </a:extLst>
          </p:cNvPr>
          <p:cNvCxnSpPr>
            <a:cxnSpLocks/>
          </p:cNvCxnSpPr>
          <p:nvPr/>
        </p:nvCxnSpPr>
        <p:spPr>
          <a:xfrm flipV="1">
            <a:off x="1273961" y="1846469"/>
            <a:ext cx="0" cy="38798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6FD9534-CD6A-074E-8D40-AF11D468F1F0}"/>
              </a:ext>
            </a:extLst>
          </p:cNvPr>
          <p:cNvSpPr txBox="1"/>
          <p:nvPr/>
        </p:nvSpPr>
        <p:spPr>
          <a:xfrm>
            <a:off x="4038989" y="572630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200402C-DFF7-0E40-8D93-5A9915373652}"/>
              </a:ext>
            </a:extLst>
          </p:cNvPr>
          <p:cNvSpPr txBox="1"/>
          <p:nvPr/>
        </p:nvSpPr>
        <p:spPr>
          <a:xfrm>
            <a:off x="619496" y="3109036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endParaRPr lang="en-US" sz="2000" dirty="0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xmlns="" id="{F50A69D5-F360-1648-A3EC-F8ADB98A1BFE}"/>
              </a:ext>
            </a:extLst>
          </p:cNvPr>
          <p:cNvSpPr/>
          <p:nvPr/>
        </p:nvSpPr>
        <p:spPr>
          <a:xfrm>
            <a:off x="1615984" y="4964843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xmlns="" id="{3FF7DC08-5AA6-CA49-8FB5-368FA48A1DFE}"/>
              </a:ext>
            </a:extLst>
          </p:cNvPr>
          <p:cNvSpPr/>
          <p:nvPr/>
        </p:nvSpPr>
        <p:spPr>
          <a:xfrm>
            <a:off x="6299518" y="3914179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14">
            <a:extLst>
              <a:ext uri="{FF2B5EF4-FFF2-40B4-BE49-F238E27FC236}">
                <a16:creationId xmlns:a16="http://schemas.microsoft.com/office/drawing/2014/main" xmlns="" id="{CCD7F0BF-6438-8042-9B54-78C5F9595F98}"/>
              </a:ext>
            </a:extLst>
          </p:cNvPr>
          <p:cNvSpPr/>
          <p:nvPr/>
        </p:nvSpPr>
        <p:spPr>
          <a:xfrm>
            <a:off x="4412545" y="2924000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5">
            <a:extLst>
              <a:ext uri="{FF2B5EF4-FFF2-40B4-BE49-F238E27FC236}">
                <a16:creationId xmlns:a16="http://schemas.microsoft.com/office/drawing/2014/main" xmlns="" id="{92EC1F9C-F99F-7346-AC50-8BB5E1744979}"/>
              </a:ext>
            </a:extLst>
          </p:cNvPr>
          <p:cNvSpPr/>
          <p:nvPr/>
        </p:nvSpPr>
        <p:spPr>
          <a:xfrm>
            <a:off x="2978059" y="3492981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6">
            <a:extLst>
              <a:ext uri="{FF2B5EF4-FFF2-40B4-BE49-F238E27FC236}">
                <a16:creationId xmlns:a16="http://schemas.microsoft.com/office/drawing/2014/main" xmlns="" id="{D355FC3D-B46A-534E-AC0A-BCC7DFAD2594}"/>
              </a:ext>
            </a:extLst>
          </p:cNvPr>
          <p:cNvSpPr/>
          <p:nvPr/>
        </p:nvSpPr>
        <p:spPr>
          <a:xfrm>
            <a:off x="2087976" y="4155218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7">
            <a:extLst>
              <a:ext uri="{FF2B5EF4-FFF2-40B4-BE49-F238E27FC236}">
                <a16:creationId xmlns:a16="http://schemas.microsoft.com/office/drawing/2014/main" xmlns="" id="{7AB5AEFA-EC32-1049-B93C-B330C9C76431}"/>
              </a:ext>
            </a:extLst>
          </p:cNvPr>
          <p:cNvSpPr/>
          <p:nvPr/>
        </p:nvSpPr>
        <p:spPr>
          <a:xfrm>
            <a:off x="5963635" y="3161015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8">
            <a:extLst>
              <a:ext uri="{FF2B5EF4-FFF2-40B4-BE49-F238E27FC236}">
                <a16:creationId xmlns:a16="http://schemas.microsoft.com/office/drawing/2014/main" xmlns="" id="{2A5A4B61-7EF3-0B48-B487-C6FF1C78BFFF}"/>
              </a:ext>
            </a:extLst>
          </p:cNvPr>
          <p:cNvSpPr/>
          <p:nvPr/>
        </p:nvSpPr>
        <p:spPr>
          <a:xfrm>
            <a:off x="3577108" y="3137240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9">
            <a:extLst>
              <a:ext uri="{FF2B5EF4-FFF2-40B4-BE49-F238E27FC236}">
                <a16:creationId xmlns:a16="http://schemas.microsoft.com/office/drawing/2014/main" xmlns="" id="{BE7C9691-06B4-3C4B-B3D2-EFBD92974B83}"/>
              </a:ext>
            </a:extLst>
          </p:cNvPr>
          <p:cNvSpPr/>
          <p:nvPr/>
        </p:nvSpPr>
        <p:spPr>
          <a:xfrm>
            <a:off x="4068176" y="3014545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20">
            <a:extLst>
              <a:ext uri="{FF2B5EF4-FFF2-40B4-BE49-F238E27FC236}">
                <a16:creationId xmlns:a16="http://schemas.microsoft.com/office/drawing/2014/main" xmlns="" id="{ADB75836-88D1-9C48-B711-40A5031A44A7}"/>
              </a:ext>
            </a:extLst>
          </p:cNvPr>
          <p:cNvSpPr/>
          <p:nvPr/>
        </p:nvSpPr>
        <p:spPr>
          <a:xfrm>
            <a:off x="1999933" y="4623677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Isosceles Triangle 21">
            <a:extLst>
              <a:ext uri="{FF2B5EF4-FFF2-40B4-BE49-F238E27FC236}">
                <a16:creationId xmlns:a16="http://schemas.microsoft.com/office/drawing/2014/main" xmlns="" id="{E2D2749A-3C61-4547-8A74-19B75426B574}"/>
              </a:ext>
            </a:extLst>
          </p:cNvPr>
          <p:cNvSpPr/>
          <p:nvPr/>
        </p:nvSpPr>
        <p:spPr>
          <a:xfrm>
            <a:off x="2803261" y="3786388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22">
            <a:extLst>
              <a:ext uri="{FF2B5EF4-FFF2-40B4-BE49-F238E27FC236}">
                <a16:creationId xmlns:a16="http://schemas.microsoft.com/office/drawing/2014/main" xmlns="" id="{0DD49030-8657-C74A-82E1-00FA1D7C4646}"/>
              </a:ext>
            </a:extLst>
          </p:cNvPr>
          <p:cNvSpPr/>
          <p:nvPr/>
        </p:nvSpPr>
        <p:spPr>
          <a:xfrm>
            <a:off x="2497768" y="3745679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23">
            <a:extLst>
              <a:ext uri="{FF2B5EF4-FFF2-40B4-BE49-F238E27FC236}">
                <a16:creationId xmlns:a16="http://schemas.microsoft.com/office/drawing/2014/main" xmlns="" id="{A80855D3-29F1-674F-854F-BD109CBC8131}"/>
              </a:ext>
            </a:extLst>
          </p:cNvPr>
          <p:cNvSpPr/>
          <p:nvPr/>
        </p:nvSpPr>
        <p:spPr>
          <a:xfrm>
            <a:off x="4843490" y="2856453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xmlns="" id="{4E57B15A-03DD-FE48-AD88-03E4482B7258}"/>
              </a:ext>
            </a:extLst>
          </p:cNvPr>
          <p:cNvSpPr/>
          <p:nvPr/>
        </p:nvSpPr>
        <p:spPr>
          <a:xfrm>
            <a:off x="5340259" y="2901225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5">
            <a:extLst>
              <a:ext uri="{FF2B5EF4-FFF2-40B4-BE49-F238E27FC236}">
                <a16:creationId xmlns:a16="http://schemas.microsoft.com/office/drawing/2014/main" xmlns="" id="{796BA8C7-AE9B-8045-BE69-B6AD945EDD5B}"/>
              </a:ext>
            </a:extLst>
          </p:cNvPr>
          <p:cNvSpPr/>
          <p:nvPr/>
        </p:nvSpPr>
        <p:spPr>
          <a:xfrm>
            <a:off x="4349454" y="3296226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69A33C51-BF0A-314E-94A8-A2D938DA3C50}"/>
              </a:ext>
            </a:extLst>
          </p:cNvPr>
          <p:cNvCxnSpPr/>
          <p:nvPr/>
        </p:nvCxnSpPr>
        <p:spPr>
          <a:xfrm flipH="1">
            <a:off x="1152419" y="2796704"/>
            <a:ext cx="5334881" cy="2289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E6001D3-437C-A346-A2FE-C85443F43BBE}"/>
              </a:ext>
            </a:extLst>
          </p:cNvPr>
          <p:cNvSpPr txBox="1"/>
          <p:nvPr/>
        </p:nvSpPr>
        <p:spPr>
          <a:xfrm>
            <a:off x="7490100" y="1039397"/>
            <a:ext cx="4162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High bias as the system is under-fit and will fail for test data even if it performs fine for training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1B27585-786B-E943-B3B2-5B6182C12AD5}"/>
              </a:ext>
            </a:extLst>
          </p:cNvPr>
          <p:cNvSpPr txBox="1"/>
          <p:nvPr/>
        </p:nvSpPr>
        <p:spPr>
          <a:xfrm>
            <a:off x="2976550" y="1414408"/>
            <a:ext cx="2810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Under-fitting</a:t>
            </a:r>
          </a:p>
        </p:txBody>
      </p:sp>
      <p:sp>
        <p:nvSpPr>
          <p:cNvPr id="27" name="Isosceles Triangle 13">
            <a:extLst>
              <a:ext uri="{FF2B5EF4-FFF2-40B4-BE49-F238E27FC236}">
                <a16:creationId xmlns:a16="http://schemas.microsoft.com/office/drawing/2014/main" xmlns="" id="{80368AB4-B1A7-A44F-8210-FBC11A4DFC11}"/>
              </a:ext>
            </a:extLst>
          </p:cNvPr>
          <p:cNvSpPr/>
          <p:nvPr/>
        </p:nvSpPr>
        <p:spPr>
          <a:xfrm>
            <a:off x="5963635" y="3692226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3">
            <a:extLst>
              <a:ext uri="{FF2B5EF4-FFF2-40B4-BE49-F238E27FC236}">
                <a16:creationId xmlns:a16="http://schemas.microsoft.com/office/drawing/2014/main" xmlns="" id="{D1BA795E-B93E-B348-BF46-378E6DDC9365}"/>
              </a:ext>
            </a:extLst>
          </p:cNvPr>
          <p:cNvSpPr/>
          <p:nvPr/>
        </p:nvSpPr>
        <p:spPr>
          <a:xfrm>
            <a:off x="3199680" y="2826521"/>
            <a:ext cx="210065" cy="18109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6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C492DB-C5B1-E543-ADF6-130BC199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2692"/>
          </a:xfrm>
        </p:spPr>
        <p:txBody>
          <a:bodyPr/>
          <a:lstStyle/>
          <a:p>
            <a:r>
              <a:rPr lang="en-US" dirty="0"/>
              <a:t>High Bias and loss curve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2D7B024A-0A34-6344-A029-D1D44D415F81}"/>
              </a:ext>
            </a:extLst>
          </p:cNvPr>
          <p:cNvCxnSpPr/>
          <p:nvPr/>
        </p:nvCxnSpPr>
        <p:spPr>
          <a:xfrm>
            <a:off x="2700169" y="5411096"/>
            <a:ext cx="67988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3028C828-2E47-ED47-8BC9-88D54829488F}"/>
              </a:ext>
            </a:extLst>
          </p:cNvPr>
          <p:cNvCxnSpPr>
            <a:cxnSpLocks/>
          </p:cNvCxnSpPr>
          <p:nvPr/>
        </p:nvCxnSpPr>
        <p:spPr>
          <a:xfrm flipV="1">
            <a:off x="2722452" y="1574799"/>
            <a:ext cx="0" cy="38798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1A5EE3-BBD9-6D43-BC2F-54384F031804}"/>
              </a:ext>
            </a:extLst>
          </p:cNvPr>
          <p:cNvSpPr txBox="1"/>
          <p:nvPr/>
        </p:nvSpPr>
        <p:spPr>
          <a:xfrm>
            <a:off x="5486917" y="5650819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Epoch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406BD1-7F1F-C94B-A34D-9CFCDAEEC0DA}"/>
              </a:ext>
            </a:extLst>
          </p:cNvPr>
          <p:cNvSpPr txBox="1"/>
          <p:nvPr/>
        </p:nvSpPr>
        <p:spPr>
          <a:xfrm>
            <a:off x="1494390" y="2908172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53E9E983-6027-DA41-B529-E3B6F08D0D61}"/>
              </a:ext>
            </a:extLst>
          </p:cNvPr>
          <p:cNvSpPr/>
          <p:nvPr/>
        </p:nvSpPr>
        <p:spPr>
          <a:xfrm>
            <a:off x="3020452" y="2102710"/>
            <a:ext cx="5314334" cy="2006953"/>
          </a:xfrm>
          <a:custGeom>
            <a:avLst/>
            <a:gdLst>
              <a:gd name="connsiteX0" fmla="*/ 12524 w 5405934"/>
              <a:gd name="connsiteY0" fmla="*/ 0 h 3068664"/>
              <a:gd name="connsiteX1" fmla="*/ 678951 w 5405934"/>
              <a:gd name="connsiteY1" fmla="*/ 2634712 h 3068664"/>
              <a:gd name="connsiteX2" fmla="*/ 4383046 w 5405934"/>
              <a:gd name="connsiteY2" fmla="*/ 2991173 h 3068664"/>
              <a:gd name="connsiteX3" fmla="*/ 5405934 w 5405934"/>
              <a:gd name="connsiteY3" fmla="*/ 3068664 h 306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5934" h="3068664">
                <a:moveTo>
                  <a:pt x="12524" y="0"/>
                </a:moveTo>
                <a:cubicBezTo>
                  <a:pt x="-18473" y="1068091"/>
                  <a:pt x="-49469" y="2136183"/>
                  <a:pt x="678951" y="2634712"/>
                </a:cubicBezTo>
                <a:cubicBezTo>
                  <a:pt x="1407371" y="3133241"/>
                  <a:pt x="3595216" y="2918848"/>
                  <a:pt x="4383046" y="2991173"/>
                </a:cubicBezTo>
                <a:cubicBezTo>
                  <a:pt x="5170876" y="3063498"/>
                  <a:pt x="5288405" y="3066081"/>
                  <a:pt x="5405934" y="3068664"/>
                </a:cubicBezTo>
              </a:path>
            </a:pathLst>
          </a:cu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3827B1F0-EB96-0042-9337-3E0E0FDC5E30}"/>
              </a:ext>
            </a:extLst>
          </p:cNvPr>
          <p:cNvSpPr/>
          <p:nvPr/>
        </p:nvSpPr>
        <p:spPr>
          <a:xfrm>
            <a:off x="3022169" y="2154264"/>
            <a:ext cx="5300421" cy="1301858"/>
          </a:xfrm>
          <a:custGeom>
            <a:avLst/>
            <a:gdLst>
              <a:gd name="connsiteX0" fmla="*/ 0 w 5300421"/>
              <a:gd name="connsiteY0" fmla="*/ 0 h 1301858"/>
              <a:gd name="connsiteX1" fmla="*/ 232475 w 5300421"/>
              <a:gd name="connsiteY1" fmla="*/ 805912 h 1301858"/>
              <a:gd name="connsiteX2" fmla="*/ 1363851 w 5300421"/>
              <a:gd name="connsiteY2" fmla="*/ 1193370 h 1301858"/>
              <a:gd name="connsiteX3" fmla="*/ 5300421 w 5300421"/>
              <a:gd name="connsiteY3" fmla="*/ 1301858 h 130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0421" h="1301858">
                <a:moveTo>
                  <a:pt x="0" y="0"/>
                </a:moveTo>
                <a:cubicBezTo>
                  <a:pt x="2583" y="303508"/>
                  <a:pt x="5167" y="607017"/>
                  <a:pt x="232475" y="805912"/>
                </a:cubicBezTo>
                <a:cubicBezTo>
                  <a:pt x="459784" y="1004807"/>
                  <a:pt x="519193" y="1110712"/>
                  <a:pt x="1363851" y="1193370"/>
                </a:cubicBezTo>
                <a:cubicBezTo>
                  <a:pt x="2208509" y="1276028"/>
                  <a:pt x="3754465" y="1288943"/>
                  <a:pt x="5300421" y="1301858"/>
                </a:cubicBezTo>
              </a:path>
            </a:pathLst>
          </a:cu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4840E2D-EFA1-9C43-B2C9-2574A3F5840E}"/>
              </a:ext>
            </a:extLst>
          </p:cNvPr>
          <p:cNvSpPr txBox="1"/>
          <p:nvPr/>
        </p:nvSpPr>
        <p:spPr>
          <a:xfrm>
            <a:off x="8381563" y="3817275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84BB183-9757-5140-AFCD-AEAD7AA5ADE3}"/>
              </a:ext>
            </a:extLst>
          </p:cNvPr>
          <p:cNvSpPr txBox="1"/>
          <p:nvPr/>
        </p:nvSpPr>
        <p:spPr>
          <a:xfrm>
            <a:off x="8334786" y="3114923"/>
            <a:ext cx="1333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02851943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{ECF165B1-20B0-8849-9A14-6EF61616EF12}tf10001071</Template>
  <TotalTime>2721</TotalTime>
  <Words>166</Words>
  <Application>Microsoft Office PowerPoint</Application>
  <PresentationFormat>Widescreen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Gill Sans MT</vt:lpstr>
      <vt:lpstr>Impact</vt:lpstr>
      <vt:lpstr>Times New Roman</vt:lpstr>
      <vt:lpstr>Badge</vt:lpstr>
      <vt:lpstr>GRADIENT DESCENT and learning characteristics</vt:lpstr>
      <vt:lpstr>COST FUNCTION</vt:lpstr>
      <vt:lpstr>LOW learning rate</vt:lpstr>
      <vt:lpstr>High learning rate</vt:lpstr>
      <vt:lpstr>CHOOSING A learning rate</vt:lpstr>
      <vt:lpstr>overfitting</vt:lpstr>
      <vt:lpstr>Avoiding overfitting</vt:lpstr>
      <vt:lpstr>High bias in testing</vt:lpstr>
      <vt:lpstr>High Bias and loss curve</vt:lpstr>
      <vt:lpstr>High variance in testing</vt:lpstr>
      <vt:lpstr>High variance and loss curve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Chityala, Ravi</cp:lastModifiedBy>
  <cp:revision>367</cp:revision>
  <cp:lastPrinted>2015-09-08T17:47:13Z</cp:lastPrinted>
  <dcterms:created xsi:type="dcterms:W3CDTF">2015-08-24T18:00:54Z</dcterms:created>
  <dcterms:modified xsi:type="dcterms:W3CDTF">2018-07-13T18:57:48Z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09cb06-7738-4ab2-bfa1-5e7551442bdd_Enabled">
    <vt:lpwstr>True</vt:lpwstr>
  </property>
  <property fmtid="{D5CDD505-2E9C-101B-9397-08002B2CF9AE}" pid="3" name="MSIP_Label_8009cb06-7738-4ab2-bfa1-5e7551442bdd_SiteId">
    <vt:lpwstr>9295d077-5563-4c2d-9456-be5c3ad9f4ec</vt:lpwstr>
  </property>
  <property fmtid="{D5CDD505-2E9C-101B-9397-08002B2CF9AE}" pid="4" name="MSIP_Label_8009cb06-7738-4ab2-bfa1-5e7551442bdd_Owner">
    <vt:lpwstr>uschirav@elekta.com</vt:lpwstr>
  </property>
  <property fmtid="{D5CDD505-2E9C-101B-9397-08002B2CF9AE}" pid="5" name="MSIP_Label_8009cb06-7738-4ab2-bfa1-5e7551442bdd_SetDate">
    <vt:lpwstr>2018-07-13T18:57:48.0438116Z</vt:lpwstr>
  </property>
  <property fmtid="{D5CDD505-2E9C-101B-9397-08002B2CF9AE}" pid="6" name="MSIP_Label_8009cb06-7738-4ab2-bfa1-5e7551442bdd_Name">
    <vt:lpwstr>C2 P1 – Restricted</vt:lpwstr>
  </property>
  <property fmtid="{D5CDD505-2E9C-101B-9397-08002B2CF9AE}" pid="7" name="MSIP_Label_8009cb06-7738-4ab2-bfa1-5e7551442bdd_Application">
    <vt:lpwstr>Microsoft Azure Information Protection</vt:lpwstr>
  </property>
  <property fmtid="{D5CDD505-2E9C-101B-9397-08002B2CF9AE}" pid="8" name="MSIP_Label_8009cb06-7738-4ab2-bfa1-5e7551442bdd_Extended_MSFT_Method">
    <vt:lpwstr>Automatic</vt:lpwstr>
  </property>
  <property fmtid="{D5CDD505-2E9C-101B-9397-08002B2CF9AE}" pid="9" name="Sensitivity">
    <vt:lpwstr>C2 P1 – Restricted</vt:lpwstr>
  </property>
</Properties>
</file>