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9" r:id="rId1"/>
  </p:sldMasterIdLst>
  <p:notesMasterIdLst>
    <p:notesMasterId r:id="rId7"/>
  </p:notesMasterIdLst>
  <p:handoutMasterIdLst>
    <p:handoutMasterId r:id="rId8"/>
  </p:handoutMasterIdLst>
  <p:sldIdLst>
    <p:sldId id="256" r:id="rId2"/>
    <p:sldId id="342" r:id="rId3"/>
    <p:sldId id="345" r:id="rId4"/>
    <p:sldId id="341" r:id="rId5"/>
    <p:sldId id="346" r:id="rId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0" autoAdjust="0"/>
    <p:restoredTop sz="86502"/>
  </p:normalViewPr>
  <p:slideViewPr>
    <p:cSldViewPr snapToGrid="0">
      <p:cViewPr varScale="1">
        <p:scale>
          <a:sx n="92" d="100"/>
          <a:sy n="92" d="100"/>
        </p:scale>
        <p:origin x="114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76045-D52C-4153-BCD4-DF6EDEB5A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974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0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52946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42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518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4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2413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6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547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1800" y="1053044"/>
            <a:ext cx="6967632" cy="4208766"/>
          </a:xfrm>
        </p:spPr>
        <p:txBody>
          <a:bodyPr>
            <a:noAutofit/>
          </a:bodyPr>
          <a:lstStyle/>
          <a:p>
            <a:r>
              <a:rPr lang="en-US" sz="72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2809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29320"/>
          </a:xfrm>
        </p:spPr>
        <p:txBody>
          <a:bodyPr/>
          <a:lstStyle/>
          <a:p>
            <a:r>
              <a:rPr lang="en-US" dirty="0"/>
              <a:t>Fitting a 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F75D9C9-51A6-9846-ACB5-7D834D17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557" y="1827837"/>
            <a:ext cx="7265737" cy="480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DD55C-E1ED-D741-A7F3-9D5A72F4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499B3AC5-CF96-934F-ABEA-2C16DB0D08FC}"/>
                  </a:ext>
                </a:extLst>
              </p:cNvPr>
              <p:cNvSpPr txBox="1"/>
              <p:nvPr/>
            </p:nvSpPr>
            <p:spPr>
              <a:xfrm>
                <a:off x="3138015" y="1504892"/>
                <a:ext cx="459606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𝑊𝑋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9B3AC5-CF96-934F-ABEA-2C16DB0D0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015" y="1504892"/>
                <a:ext cx="4596064" cy="553998"/>
              </a:xfrm>
              <a:prstGeom prst="rect">
                <a:avLst/>
              </a:prstGeom>
              <a:blipFill>
                <a:blip r:embed="rId2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ECB1B-65D0-8F4C-A933-9C98EB847FE3}"/>
              </a:ext>
            </a:extLst>
          </p:cNvPr>
          <p:cNvSpPr txBox="1"/>
          <p:nvPr/>
        </p:nvSpPr>
        <p:spPr>
          <a:xfrm>
            <a:off x="1474983" y="2412249"/>
            <a:ext cx="9301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Where W is the slope of the line and b is the intercept</a:t>
            </a:r>
          </a:p>
        </p:txBody>
      </p:sp>
    </p:spTree>
    <p:extLst>
      <p:ext uri="{BB962C8B-B14F-4D97-AF65-F5344CB8AC3E}">
        <p14:creationId xmlns:p14="http://schemas.microsoft.com/office/powerpoint/2010/main" val="175363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901" y="272007"/>
            <a:ext cx="10178322" cy="703465"/>
          </a:xfrm>
        </p:spPr>
        <p:txBody>
          <a:bodyPr>
            <a:normAutofit fontScale="90000"/>
          </a:bodyPr>
          <a:lstStyle/>
          <a:p>
            <a:r>
              <a:rPr lang="en-US" dirty="0"/>
              <a:t>Loss /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E1307893-4B25-9748-B07F-8EF0B534D291}"/>
                  </a:ext>
                </a:extLst>
              </p:cNvPr>
              <p:cNvSpPr txBox="1"/>
              <p:nvPr/>
            </p:nvSpPr>
            <p:spPr>
              <a:xfrm>
                <a:off x="735901" y="1343907"/>
                <a:ext cx="1051317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Given some known value of x, we can calculate predicted y (called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307893-4B25-9748-B07F-8EF0B534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01" y="1343907"/>
                <a:ext cx="10513171" cy="1077218"/>
              </a:xfrm>
              <a:prstGeom prst="rect">
                <a:avLst/>
              </a:prstGeom>
              <a:blipFill>
                <a:blip r:embed="rId2"/>
                <a:stretch>
                  <a:fillRect l="-1327" t="-6977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D55A9D6-E1A2-7D4D-957B-715380E2C560}"/>
                  </a:ext>
                </a:extLst>
              </p:cNvPr>
              <p:cNvSpPr txBox="1"/>
              <p:nvPr/>
            </p:nvSpPr>
            <p:spPr>
              <a:xfrm>
                <a:off x="735901" y="2789560"/>
                <a:ext cx="6954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The error between y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defined as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5A9D6-E1A2-7D4D-957B-715380E2C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01" y="2789560"/>
                <a:ext cx="6954724" cy="584775"/>
              </a:xfrm>
              <a:prstGeom prst="rect">
                <a:avLst/>
              </a:prstGeom>
              <a:blipFill>
                <a:blip r:embed="rId3"/>
                <a:stretch>
                  <a:fillRect l="-2004" t="-12766" r="-1093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C4267D37-CDD1-A845-843B-7D1060A88491}"/>
                  </a:ext>
                </a:extLst>
              </p:cNvPr>
              <p:cNvSpPr txBox="1"/>
              <p:nvPr/>
            </p:nvSpPr>
            <p:spPr>
              <a:xfrm>
                <a:off x="4052174" y="3700320"/>
                <a:ext cx="4349460" cy="1358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𝑆𝑆𝐷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267D37-CDD1-A845-843B-7D1060A88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174" y="3700320"/>
                <a:ext cx="4349460" cy="1358705"/>
              </a:xfrm>
              <a:prstGeom prst="rect">
                <a:avLst/>
              </a:prstGeom>
              <a:blipFill>
                <a:blip r:embed="rId4"/>
                <a:stretch>
                  <a:fillRect l="-2035" t="-82407" b="-76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D1B4846-4FA1-024D-ADBC-F5F7B813DA54}"/>
              </a:ext>
            </a:extLst>
          </p:cNvPr>
          <p:cNvSpPr/>
          <p:nvPr/>
        </p:nvSpPr>
        <p:spPr>
          <a:xfrm>
            <a:off x="3320582" y="6099183"/>
            <a:ext cx="49455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Open </a:t>
            </a:r>
            <a:r>
              <a:rPr lang="en-US" sz="3200" dirty="0" err="1">
                <a:solidFill>
                  <a:srgbClr val="FF0000"/>
                </a:solidFill>
              </a:rPr>
              <a:t>gradient_descent.pptx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FF797-5511-8046-BAB4-B16841F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40015"/>
          </a:xfrm>
        </p:spPr>
        <p:txBody>
          <a:bodyPr/>
          <a:lstStyle/>
          <a:p>
            <a:r>
              <a:rPr lang="en-US" dirty="0"/>
              <a:t>Training, testing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0F296F-21EF-F445-A995-E5FACB85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751" y="1422399"/>
            <a:ext cx="6832450" cy="533169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Given a data of size N, we split the data in to three parts: training, testing and validation.</a:t>
            </a:r>
          </a:p>
          <a:p>
            <a:r>
              <a:rPr lang="en-US" sz="2800" dirty="0"/>
              <a:t>The data is first split in to two parts: training/validation and testing data. </a:t>
            </a:r>
          </a:p>
          <a:p>
            <a:r>
              <a:rPr lang="en-US" sz="2800" dirty="0"/>
              <a:t>The training/validation data is split in to training and validation data. </a:t>
            </a:r>
          </a:p>
          <a:p>
            <a:r>
              <a:rPr lang="en-US" sz="2800" dirty="0"/>
              <a:t>The training data is fed to the training process. After every epoch, the model is tested with the validation data.</a:t>
            </a:r>
          </a:p>
          <a:p>
            <a:r>
              <a:rPr lang="en-US" sz="2800" dirty="0"/>
              <a:t>After the model has converged to satisfaction, the testing data is used to check if the model performed well. At no time, the testing data is used for training.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21782" y="1589809"/>
            <a:ext cx="3200400" cy="4582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863445" y="1589809"/>
            <a:ext cx="0" cy="4592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566563" y="1589809"/>
            <a:ext cx="0" cy="4592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77054" y="1589809"/>
            <a:ext cx="0" cy="4592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021782" y="2078182"/>
            <a:ext cx="3200400" cy="20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60328" y="164933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29524" y="166491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24564" y="167909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66228" y="166491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021782" y="5039591"/>
            <a:ext cx="3200400" cy="1132609"/>
          </a:xfrm>
          <a:prstGeom prst="rect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21782" y="4239491"/>
            <a:ext cx="3200400" cy="477982"/>
          </a:xfrm>
          <a:prstGeom prst="rect">
            <a:avLst/>
          </a:prstGeom>
          <a:solidFill>
            <a:schemeClr val="accent3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34A8D60-0A43-0A41-864B-846490CF054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6AEDBBF-1FA4-B94B-A9BE-FDEFEBA41539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{ECF165B1-20B0-8849-9A14-6EF61616EF12}tf10001071</Template>
  <TotalTime>2722</TotalTime>
  <Words>170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Gill Sans MT</vt:lpstr>
      <vt:lpstr>Impact</vt:lpstr>
      <vt:lpstr>Badge</vt:lpstr>
      <vt:lpstr>LINEAR regression</vt:lpstr>
      <vt:lpstr>Fitting a line</vt:lpstr>
      <vt:lpstr>Linear regression model</vt:lpstr>
      <vt:lpstr>Loss / cost</vt:lpstr>
      <vt:lpstr>Training, testing and validation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Chityala, Ravi</cp:lastModifiedBy>
  <cp:revision>348</cp:revision>
  <cp:lastPrinted>2015-09-08T17:47:13Z</cp:lastPrinted>
  <dcterms:created xsi:type="dcterms:W3CDTF">2015-08-24T18:00:54Z</dcterms:created>
  <dcterms:modified xsi:type="dcterms:W3CDTF">2018-07-13T18:57:07Z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009cb06-7738-4ab2-bfa1-5e7551442bdd_Enabled">
    <vt:lpwstr>False</vt:lpwstr>
  </property>
  <property fmtid="{D5CDD505-2E9C-101B-9397-08002B2CF9AE}" pid="3" name="MSIP_Label_8009cb06-7738-4ab2-bfa1-5e7551442bdd_SiteId">
    <vt:lpwstr>9295d077-5563-4c2d-9456-be5c3ad9f4ec</vt:lpwstr>
  </property>
  <property fmtid="{D5CDD505-2E9C-101B-9397-08002B2CF9AE}" pid="4" name="MSIP_Label_8009cb06-7738-4ab2-bfa1-5e7551442bdd_Owner">
    <vt:lpwstr>uschirav@elekta.com</vt:lpwstr>
  </property>
  <property fmtid="{D5CDD505-2E9C-101B-9397-08002B2CF9AE}" pid="5" name="MSIP_Label_8009cb06-7738-4ab2-bfa1-5e7551442bdd_SetDate">
    <vt:lpwstr>2018-07-13T18:57:05.2208116Z</vt:lpwstr>
  </property>
  <property fmtid="{D5CDD505-2E9C-101B-9397-08002B2CF9AE}" pid="6" name="MSIP_Label_8009cb06-7738-4ab2-bfa1-5e7551442bdd_Name">
    <vt:lpwstr>C2 P1 – Restricted</vt:lpwstr>
  </property>
  <property fmtid="{D5CDD505-2E9C-101B-9397-08002B2CF9AE}" pid="7" name="MSIP_Label_8009cb06-7738-4ab2-bfa1-5e7551442bdd_Application">
    <vt:lpwstr>Microsoft Azure Information Protection</vt:lpwstr>
  </property>
  <property fmtid="{D5CDD505-2E9C-101B-9397-08002B2CF9AE}" pid="8" name="MSIP_Label_8009cb06-7738-4ab2-bfa1-5e7551442bdd_Extended_MSFT_Method">
    <vt:lpwstr>Automatic</vt:lpwstr>
  </property>
</Properties>
</file>