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54" r:id="rId1"/>
  </p:sldMasterIdLst>
  <p:notesMasterIdLst>
    <p:notesMasterId r:id="rId8"/>
  </p:notesMasterIdLst>
  <p:handoutMasterIdLst>
    <p:handoutMasterId r:id="rId9"/>
  </p:handoutMasterIdLst>
  <p:sldIdLst>
    <p:sldId id="256" r:id="rId2"/>
    <p:sldId id="337" r:id="rId3"/>
    <p:sldId id="338" r:id="rId4"/>
    <p:sldId id="340" r:id="rId5"/>
    <p:sldId id="339" r:id="rId6"/>
    <p:sldId id="345" r:id="rId7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18" autoAdjust="0"/>
    <p:restoredTop sz="86514"/>
  </p:normalViewPr>
  <p:slideViewPr>
    <p:cSldViewPr snapToGrid="0">
      <p:cViewPr varScale="1">
        <p:scale>
          <a:sx n="127" d="100"/>
          <a:sy n="127" d="100"/>
        </p:scale>
        <p:origin x="200" y="15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6" d="100"/>
          <a:sy n="126" d="100"/>
        </p:scale>
        <p:origin x="4096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540FE18-13F7-4CDF-AB3B-D3B827BD271E}" type="datetimeFigureOut">
              <a:rPr lang="en-US" smtClean="0"/>
              <a:t>4/22/18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6D09ADF-4C2D-4AB0-A722-66495454D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84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D2FF73-EC49-4036-BFBE-4A07FEBAFD49}" type="datetimeFigureOut">
              <a:rPr lang="en-US" smtClean="0"/>
              <a:t>4/22/18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976045-D52C-4153-BCD4-DF6EDEB5A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55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76045-D52C-4153-BCD4-DF6EDEB5A7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59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63214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46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817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283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2185301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00150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19906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70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747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0144758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277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85762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5" r:id="rId1"/>
    <p:sldLayoutId id="2147484456" r:id="rId2"/>
    <p:sldLayoutId id="2147484457" r:id="rId3"/>
    <p:sldLayoutId id="2147484458" r:id="rId4"/>
    <p:sldLayoutId id="2147484459" r:id="rId5"/>
    <p:sldLayoutId id="2147484460" r:id="rId6"/>
    <p:sldLayoutId id="2147484461" r:id="rId7"/>
    <p:sldLayoutId id="2147484462" r:id="rId8"/>
    <p:sldLayoutId id="2147484463" r:id="rId9"/>
    <p:sldLayoutId id="2147484464" r:id="rId10"/>
    <p:sldLayoutId id="214748446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autoencoders-are-essential-in-deep-neural-nets-f0365b2d1d7c" TargetMode="External"/><Relationship Id="rId2" Type="http://schemas.openxmlformats.org/officeDocument/2006/relationships/hyperlink" Target="http://ufldl.stanford.edu/tutorial/unsupervised/Autoencoder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eiminwang.blog/2017/06/23/credit-card-fraud-detection-using-auto-encoder-in-tensorflow-2/" TargetMode="External"/><Relationship Id="rId5" Type="http://schemas.openxmlformats.org/officeDocument/2006/relationships/hyperlink" Target="https://www.youtube.com/watch?v=5WoItGTWV54&amp;feature=youtu.be&amp;t=26m32s" TargetMode="External"/><Relationship Id="rId4" Type="http://schemas.openxmlformats.org/officeDocument/2006/relationships/hyperlink" Target="https://www.jeremyjordan.me/variational-autoencoder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9063" y="1742855"/>
            <a:ext cx="9287846" cy="2913729"/>
          </a:xfrm>
        </p:spPr>
        <p:txBody>
          <a:bodyPr>
            <a:noAutofit/>
          </a:bodyPr>
          <a:lstStyle/>
          <a:p>
            <a:r>
              <a:rPr lang="en-US" sz="7200" dirty="0"/>
              <a:t>Auto encoder</a:t>
            </a:r>
          </a:p>
        </p:txBody>
      </p:sp>
    </p:spTree>
    <p:extLst>
      <p:ext uri="{BB962C8B-B14F-4D97-AF65-F5344CB8AC3E}">
        <p14:creationId xmlns:p14="http://schemas.microsoft.com/office/powerpoint/2010/main" val="3528090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460" y="190651"/>
            <a:ext cx="9386744" cy="953729"/>
          </a:xfrm>
        </p:spPr>
        <p:txBody>
          <a:bodyPr>
            <a:normAutofit/>
          </a:bodyPr>
          <a:lstStyle/>
          <a:p>
            <a:r>
              <a:rPr lang="en-US" dirty="0"/>
              <a:t>Single node</a:t>
            </a:r>
          </a:p>
        </p:txBody>
      </p:sp>
      <p:sp>
        <p:nvSpPr>
          <p:cNvPr id="3" name="Oval 2"/>
          <p:cNvSpPr/>
          <p:nvPr/>
        </p:nvSpPr>
        <p:spPr>
          <a:xfrm>
            <a:off x="3649200" y="1504910"/>
            <a:ext cx="1441277" cy="14424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7200" dirty="0"/>
              <a:t>Σ</a:t>
            </a:r>
            <a:endParaRPr lang="en-US" sz="7200" dirty="0"/>
          </a:p>
        </p:txBody>
      </p:sp>
      <p:sp>
        <p:nvSpPr>
          <p:cNvPr id="19" name="Right Arrow 18"/>
          <p:cNvSpPr/>
          <p:nvPr/>
        </p:nvSpPr>
        <p:spPr>
          <a:xfrm rot="20221310">
            <a:off x="2111566" y="2614285"/>
            <a:ext cx="1727200" cy="521523"/>
          </a:xfrm>
          <a:prstGeom prst="rightArrow">
            <a:avLst>
              <a:gd name="adj1" fmla="val 25478"/>
              <a:gd name="adj2" fmla="val 97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1425426">
            <a:off x="2110165" y="1327938"/>
            <a:ext cx="1727200" cy="521523"/>
          </a:xfrm>
          <a:prstGeom prst="rightArrow">
            <a:avLst>
              <a:gd name="adj1" fmla="val 25478"/>
              <a:gd name="adj2" fmla="val 97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9605297" y="1966734"/>
            <a:ext cx="1727200" cy="521523"/>
          </a:xfrm>
          <a:prstGeom prst="rightArrow">
            <a:avLst>
              <a:gd name="adj1" fmla="val 25478"/>
              <a:gd name="adj2" fmla="val 97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8164020" y="1477932"/>
            <a:ext cx="1441277" cy="14424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8000" dirty="0"/>
              <a:t>σ</a:t>
            </a:r>
            <a:endParaRPr lang="en-US" sz="8000" dirty="0"/>
          </a:p>
        </p:txBody>
      </p:sp>
      <p:sp>
        <p:nvSpPr>
          <p:cNvPr id="26" name="Right Arrow 25"/>
          <p:cNvSpPr/>
          <p:nvPr/>
        </p:nvSpPr>
        <p:spPr>
          <a:xfrm>
            <a:off x="5091098" y="1988718"/>
            <a:ext cx="3072921" cy="521523"/>
          </a:xfrm>
          <a:prstGeom prst="rightArrow">
            <a:avLst>
              <a:gd name="adj1" fmla="val 25478"/>
              <a:gd name="adj2" fmla="val 97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701606" y="2920333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98750" y="993427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78191" y="1580012"/>
            <a:ext cx="417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Z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988759" y="1574901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033809" y="3387608"/>
            <a:ext cx="0" cy="897147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500553" y="4851221"/>
            <a:ext cx="1293963" cy="11786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6384616" y="3387608"/>
            <a:ext cx="0" cy="897147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255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460" y="190651"/>
            <a:ext cx="9386744" cy="953729"/>
          </a:xfrm>
        </p:spPr>
        <p:txBody>
          <a:bodyPr>
            <a:normAutofit/>
          </a:bodyPr>
          <a:lstStyle/>
          <a:p>
            <a:r>
              <a:rPr lang="en-US" dirty="0"/>
              <a:t>architecture</a:t>
            </a:r>
          </a:p>
        </p:txBody>
      </p:sp>
      <p:sp>
        <p:nvSpPr>
          <p:cNvPr id="5" name="Oval 4"/>
          <p:cNvSpPr/>
          <p:nvPr/>
        </p:nvSpPr>
        <p:spPr>
          <a:xfrm>
            <a:off x="1509304" y="2422987"/>
            <a:ext cx="526208" cy="479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Oval 16"/>
          <p:cNvSpPr/>
          <p:nvPr/>
        </p:nvSpPr>
        <p:spPr>
          <a:xfrm>
            <a:off x="1509304" y="2980829"/>
            <a:ext cx="526208" cy="479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8" name="Oval 17"/>
          <p:cNvSpPr/>
          <p:nvPr/>
        </p:nvSpPr>
        <p:spPr>
          <a:xfrm>
            <a:off x="1509304" y="3616308"/>
            <a:ext cx="526208" cy="479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Oval 19"/>
          <p:cNvSpPr/>
          <p:nvPr/>
        </p:nvSpPr>
        <p:spPr>
          <a:xfrm>
            <a:off x="1509304" y="4225908"/>
            <a:ext cx="526208" cy="479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Oval 20"/>
          <p:cNvSpPr/>
          <p:nvPr/>
        </p:nvSpPr>
        <p:spPr>
          <a:xfrm>
            <a:off x="1509304" y="4783750"/>
            <a:ext cx="526208" cy="479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7" name="Oval 26"/>
          <p:cNvSpPr/>
          <p:nvPr/>
        </p:nvSpPr>
        <p:spPr>
          <a:xfrm>
            <a:off x="1509304" y="5419229"/>
            <a:ext cx="526208" cy="479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8" name="Oval 27"/>
          <p:cNvSpPr/>
          <p:nvPr/>
        </p:nvSpPr>
        <p:spPr>
          <a:xfrm>
            <a:off x="2938415" y="3701135"/>
            <a:ext cx="526208" cy="479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9" name="Oval 28"/>
          <p:cNvSpPr/>
          <p:nvPr/>
        </p:nvSpPr>
        <p:spPr>
          <a:xfrm>
            <a:off x="2938415" y="4258977"/>
            <a:ext cx="526208" cy="479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0" name="Oval 29"/>
          <p:cNvSpPr/>
          <p:nvPr/>
        </p:nvSpPr>
        <p:spPr>
          <a:xfrm>
            <a:off x="2938415" y="4894456"/>
            <a:ext cx="526208" cy="479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1" name="Oval 30"/>
          <p:cNvSpPr/>
          <p:nvPr/>
        </p:nvSpPr>
        <p:spPr>
          <a:xfrm>
            <a:off x="2938415" y="3143293"/>
            <a:ext cx="526208" cy="479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14" name="Straight Connector 13"/>
          <p:cNvCxnSpPr>
            <a:stCxn id="5" idx="6"/>
            <a:endCxn id="31" idx="2"/>
          </p:cNvCxnSpPr>
          <p:nvPr/>
        </p:nvCxnSpPr>
        <p:spPr>
          <a:xfrm>
            <a:off x="2035512" y="2662969"/>
            <a:ext cx="902903" cy="720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7" idx="6"/>
            <a:endCxn id="31" idx="2"/>
          </p:cNvCxnSpPr>
          <p:nvPr/>
        </p:nvCxnSpPr>
        <p:spPr>
          <a:xfrm>
            <a:off x="2035512" y="3220811"/>
            <a:ext cx="902903" cy="162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8" idx="6"/>
            <a:endCxn id="31" idx="2"/>
          </p:cNvCxnSpPr>
          <p:nvPr/>
        </p:nvCxnSpPr>
        <p:spPr>
          <a:xfrm flipV="1">
            <a:off x="2035512" y="3383275"/>
            <a:ext cx="902903" cy="473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0" idx="6"/>
            <a:endCxn id="31" idx="2"/>
          </p:cNvCxnSpPr>
          <p:nvPr/>
        </p:nvCxnSpPr>
        <p:spPr>
          <a:xfrm flipV="1">
            <a:off x="2035512" y="3383275"/>
            <a:ext cx="902903" cy="1082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1" idx="6"/>
            <a:endCxn id="31" idx="2"/>
          </p:cNvCxnSpPr>
          <p:nvPr/>
        </p:nvCxnSpPr>
        <p:spPr>
          <a:xfrm flipV="1">
            <a:off x="2035512" y="3383275"/>
            <a:ext cx="902903" cy="16404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27" idx="6"/>
            <a:endCxn id="31" idx="2"/>
          </p:cNvCxnSpPr>
          <p:nvPr/>
        </p:nvCxnSpPr>
        <p:spPr>
          <a:xfrm flipV="1">
            <a:off x="2035512" y="3383275"/>
            <a:ext cx="902903" cy="22759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cxnSpLocks/>
            <a:stCxn id="31" idx="6"/>
          </p:cNvCxnSpPr>
          <p:nvPr/>
        </p:nvCxnSpPr>
        <p:spPr>
          <a:xfrm>
            <a:off x="3464623" y="3383275"/>
            <a:ext cx="902903" cy="988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cxnSpLocks/>
            <a:endCxn id="28" idx="6"/>
          </p:cNvCxnSpPr>
          <p:nvPr/>
        </p:nvCxnSpPr>
        <p:spPr>
          <a:xfrm flipH="1" flipV="1">
            <a:off x="3464623" y="3941117"/>
            <a:ext cx="902903" cy="430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cxnSpLocks/>
            <a:stCxn id="29" idx="6"/>
          </p:cNvCxnSpPr>
          <p:nvPr/>
        </p:nvCxnSpPr>
        <p:spPr>
          <a:xfrm flipV="1">
            <a:off x="3464623" y="4371718"/>
            <a:ext cx="902903" cy="12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cxnSpLocks/>
            <a:stCxn id="30" idx="6"/>
          </p:cNvCxnSpPr>
          <p:nvPr/>
        </p:nvCxnSpPr>
        <p:spPr>
          <a:xfrm flipV="1">
            <a:off x="3464623" y="4371718"/>
            <a:ext cx="902903" cy="762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256570" y="6103351"/>
            <a:ext cx="917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INPUT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625294" y="6116290"/>
            <a:ext cx="1149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HIDDEN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019361" y="6116290"/>
            <a:ext cx="12009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OUTPUT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DCA8D4C-2A20-2343-AAA9-174B440AB748}"/>
              </a:ext>
            </a:extLst>
          </p:cNvPr>
          <p:cNvSpPr/>
          <p:nvPr/>
        </p:nvSpPr>
        <p:spPr>
          <a:xfrm>
            <a:off x="4367526" y="2327548"/>
            <a:ext cx="526208" cy="479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A83CF83-171D-274A-A1FF-E3E8148A1EBD}"/>
              </a:ext>
            </a:extLst>
          </p:cNvPr>
          <p:cNvSpPr/>
          <p:nvPr/>
        </p:nvSpPr>
        <p:spPr>
          <a:xfrm>
            <a:off x="4367526" y="2885390"/>
            <a:ext cx="526208" cy="479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A6478C1-107F-1E44-8B3E-6B9D10A122FC}"/>
              </a:ext>
            </a:extLst>
          </p:cNvPr>
          <p:cNvSpPr/>
          <p:nvPr/>
        </p:nvSpPr>
        <p:spPr>
          <a:xfrm>
            <a:off x="4367526" y="3520869"/>
            <a:ext cx="526208" cy="479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F40DF93-CB9C-904F-9C09-8181A323236C}"/>
              </a:ext>
            </a:extLst>
          </p:cNvPr>
          <p:cNvSpPr/>
          <p:nvPr/>
        </p:nvSpPr>
        <p:spPr>
          <a:xfrm>
            <a:off x="4367526" y="4130469"/>
            <a:ext cx="526208" cy="479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70EBC6A-32F1-9E4B-B9BC-E4F27F50A5BC}"/>
              </a:ext>
            </a:extLst>
          </p:cNvPr>
          <p:cNvSpPr/>
          <p:nvPr/>
        </p:nvSpPr>
        <p:spPr>
          <a:xfrm>
            <a:off x="4367526" y="4688311"/>
            <a:ext cx="526208" cy="479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44C3187-5031-7942-871D-E3076B7B83D0}"/>
              </a:ext>
            </a:extLst>
          </p:cNvPr>
          <p:cNvSpPr/>
          <p:nvPr/>
        </p:nvSpPr>
        <p:spPr>
          <a:xfrm>
            <a:off x="4367526" y="5323790"/>
            <a:ext cx="526208" cy="479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1BE54C-C1BE-6A41-9B4A-0B5147A790F9}"/>
              </a:ext>
            </a:extLst>
          </p:cNvPr>
          <p:cNvSpPr txBox="1"/>
          <p:nvPr/>
        </p:nvSpPr>
        <p:spPr>
          <a:xfrm>
            <a:off x="7080607" y="1731228"/>
            <a:ext cx="38553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Input and Output are the same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F9E46AFD-29FB-BF42-A810-D1B843CD202F}"/>
              </a:ext>
            </a:extLst>
          </p:cNvPr>
          <p:cNvSpPr/>
          <p:nvPr/>
        </p:nvSpPr>
        <p:spPr>
          <a:xfrm rot="5400000">
            <a:off x="2142424" y="1281805"/>
            <a:ext cx="630739" cy="148521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Left Brace 45">
            <a:extLst>
              <a:ext uri="{FF2B5EF4-FFF2-40B4-BE49-F238E27FC236}">
                <a16:creationId xmlns:a16="http://schemas.microsoft.com/office/drawing/2014/main" id="{0E85228F-8760-E04C-9E13-073085828334}"/>
              </a:ext>
            </a:extLst>
          </p:cNvPr>
          <p:cNvSpPr/>
          <p:nvPr/>
        </p:nvSpPr>
        <p:spPr>
          <a:xfrm rot="5400000">
            <a:off x="3750184" y="1264833"/>
            <a:ext cx="630739" cy="148521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2CBBFB7-CFF2-3644-B561-7BAC2B8729DE}"/>
              </a:ext>
            </a:extLst>
          </p:cNvPr>
          <p:cNvSpPr txBox="1"/>
          <p:nvPr/>
        </p:nvSpPr>
        <p:spPr>
          <a:xfrm>
            <a:off x="1766738" y="1331896"/>
            <a:ext cx="1382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ENCODER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8883D0F-7369-1649-95AE-92A3940D1CD6}"/>
              </a:ext>
            </a:extLst>
          </p:cNvPr>
          <p:cNvSpPr txBox="1"/>
          <p:nvPr/>
        </p:nvSpPr>
        <p:spPr>
          <a:xfrm>
            <a:off x="3374499" y="1331896"/>
            <a:ext cx="13740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DECODER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B38DC9B-5D62-5B40-85CA-DD447D66E49A}"/>
                  </a:ext>
                </a:extLst>
              </p:cNvPr>
              <p:cNvSpPr txBox="1"/>
              <p:nvPr/>
            </p:nvSpPr>
            <p:spPr>
              <a:xfrm>
                <a:off x="6824133" y="4355334"/>
                <a:ext cx="3239797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B38DC9B-5D62-5B40-85CA-DD447D66E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4133" y="4355334"/>
                <a:ext cx="3239797" cy="677108"/>
              </a:xfrm>
              <a:prstGeom prst="rect">
                <a:avLst/>
              </a:prstGeom>
              <a:blipFill>
                <a:blip r:embed="rId2"/>
                <a:stretch>
                  <a:fillRect l="-2734" t="-16667" r="-391" b="-35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D754D51-C3BA-DC45-A376-A6B9C743D2F3}"/>
                  </a:ext>
                </a:extLst>
              </p:cNvPr>
              <p:cNvSpPr/>
              <p:nvPr/>
            </p:nvSpPr>
            <p:spPr>
              <a:xfrm>
                <a:off x="4954430" y="4010341"/>
                <a:ext cx="615361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D754D51-C3BA-DC45-A376-A6B9C743D2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4430" y="4010341"/>
                <a:ext cx="615361" cy="707886"/>
              </a:xfrm>
              <a:prstGeom prst="rect">
                <a:avLst/>
              </a:prstGeom>
              <a:blipFill>
                <a:blip r:embed="rId3"/>
                <a:stretch>
                  <a:fillRect t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02BEE93-48E5-784C-BA5F-EB29500A1AAE}"/>
                  </a:ext>
                </a:extLst>
              </p:cNvPr>
              <p:cNvSpPr/>
              <p:nvPr/>
            </p:nvSpPr>
            <p:spPr>
              <a:xfrm>
                <a:off x="776204" y="4025729"/>
                <a:ext cx="615361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02BEE93-48E5-784C-BA5F-EB29500A1A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204" y="4025729"/>
                <a:ext cx="615361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4465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460" y="190651"/>
            <a:ext cx="9386744" cy="953729"/>
          </a:xfrm>
        </p:spPr>
        <p:txBody>
          <a:bodyPr>
            <a:normAutofit/>
          </a:bodyPr>
          <a:lstStyle/>
          <a:p>
            <a:r>
              <a:rPr lang="en-US" dirty="0"/>
              <a:t>architecture</a:t>
            </a:r>
          </a:p>
        </p:txBody>
      </p:sp>
      <p:sp>
        <p:nvSpPr>
          <p:cNvPr id="5" name="Oval 4"/>
          <p:cNvSpPr/>
          <p:nvPr/>
        </p:nvSpPr>
        <p:spPr>
          <a:xfrm>
            <a:off x="1509304" y="2422987"/>
            <a:ext cx="526208" cy="479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Oval 16"/>
          <p:cNvSpPr/>
          <p:nvPr/>
        </p:nvSpPr>
        <p:spPr>
          <a:xfrm>
            <a:off x="1509304" y="2980829"/>
            <a:ext cx="526208" cy="479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8" name="Oval 17"/>
          <p:cNvSpPr/>
          <p:nvPr/>
        </p:nvSpPr>
        <p:spPr>
          <a:xfrm>
            <a:off x="1509304" y="3616308"/>
            <a:ext cx="526208" cy="479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Oval 19"/>
          <p:cNvSpPr/>
          <p:nvPr/>
        </p:nvSpPr>
        <p:spPr>
          <a:xfrm>
            <a:off x="1509304" y="4225908"/>
            <a:ext cx="526208" cy="479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Oval 20"/>
          <p:cNvSpPr/>
          <p:nvPr/>
        </p:nvSpPr>
        <p:spPr>
          <a:xfrm>
            <a:off x="1509304" y="4783750"/>
            <a:ext cx="526208" cy="479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7" name="Oval 26"/>
          <p:cNvSpPr/>
          <p:nvPr/>
        </p:nvSpPr>
        <p:spPr>
          <a:xfrm>
            <a:off x="1509304" y="5419229"/>
            <a:ext cx="526208" cy="479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8" name="Oval 27"/>
          <p:cNvSpPr/>
          <p:nvPr/>
        </p:nvSpPr>
        <p:spPr>
          <a:xfrm>
            <a:off x="2938415" y="3701135"/>
            <a:ext cx="526208" cy="479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9" name="Oval 28"/>
          <p:cNvSpPr/>
          <p:nvPr/>
        </p:nvSpPr>
        <p:spPr>
          <a:xfrm>
            <a:off x="2938415" y="4258977"/>
            <a:ext cx="526208" cy="479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0" name="Oval 29"/>
          <p:cNvSpPr/>
          <p:nvPr/>
        </p:nvSpPr>
        <p:spPr>
          <a:xfrm>
            <a:off x="2938415" y="4894456"/>
            <a:ext cx="526208" cy="479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1" name="Oval 30"/>
          <p:cNvSpPr/>
          <p:nvPr/>
        </p:nvSpPr>
        <p:spPr>
          <a:xfrm>
            <a:off x="2938415" y="3143293"/>
            <a:ext cx="526208" cy="479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14" name="Straight Connector 13"/>
          <p:cNvCxnSpPr>
            <a:stCxn id="5" idx="6"/>
            <a:endCxn id="31" idx="2"/>
          </p:cNvCxnSpPr>
          <p:nvPr/>
        </p:nvCxnSpPr>
        <p:spPr>
          <a:xfrm>
            <a:off x="2035512" y="2662969"/>
            <a:ext cx="902903" cy="720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7" idx="6"/>
            <a:endCxn id="31" idx="2"/>
          </p:cNvCxnSpPr>
          <p:nvPr/>
        </p:nvCxnSpPr>
        <p:spPr>
          <a:xfrm>
            <a:off x="2035512" y="3220811"/>
            <a:ext cx="902903" cy="162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8" idx="6"/>
            <a:endCxn id="31" idx="2"/>
          </p:cNvCxnSpPr>
          <p:nvPr/>
        </p:nvCxnSpPr>
        <p:spPr>
          <a:xfrm flipV="1">
            <a:off x="2035512" y="3383275"/>
            <a:ext cx="902903" cy="473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0" idx="6"/>
            <a:endCxn id="31" idx="2"/>
          </p:cNvCxnSpPr>
          <p:nvPr/>
        </p:nvCxnSpPr>
        <p:spPr>
          <a:xfrm flipV="1">
            <a:off x="2035512" y="3383275"/>
            <a:ext cx="902903" cy="1082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1" idx="6"/>
            <a:endCxn id="31" idx="2"/>
          </p:cNvCxnSpPr>
          <p:nvPr/>
        </p:nvCxnSpPr>
        <p:spPr>
          <a:xfrm flipV="1">
            <a:off x="2035512" y="3383275"/>
            <a:ext cx="902903" cy="16404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27" idx="6"/>
            <a:endCxn id="31" idx="2"/>
          </p:cNvCxnSpPr>
          <p:nvPr/>
        </p:nvCxnSpPr>
        <p:spPr>
          <a:xfrm flipV="1">
            <a:off x="2035512" y="3383275"/>
            <a:ext cx="902903" cy="22759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cxnSpLocks/>
            <a:stCxn id="31" idx="6"/>
          </p:cNvCxnSpPr>
          <p:nvPr/>
        </p:nvCxnSpPr>
        <p:spPr>
          <a:xfrm>
            <a:off x="3464623" y="3383275"/>
            <a:ext cx="902903" cy="988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cxnSpLocks/>
            <a:endCxn id="28" idx="6"/>
          </p:cNvCxnSpPr>
          <p:nvPr/>
        </p:nvCxnSpPr>
        <p:spPr>
          <a:xfrm flipH="1" flipV="1">
            <a:off x="3464623" y="3941117"/>
            <a:ext cx="902903" cy="430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cxnSpLocks/>
            <a:stCxn id="29" idx="6"/>
          </p:cNvCxnSpPr>
          <p:nvPr/>
        </p:nvCxnSpPr>
        <p:spPr>
          <a:xfrm flipV="1">
            <a:off x="3464623" y="4371718"/>
            <a:ext cx="902903" cy="12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cxnSpLocks/>
            <a:stCxn id="30" idx="6"/>
          </p:cNvCxnSpPr>
          <p:nvPr/>
        </p:nvCxnSpPr>
        <p:spPr>
          <a:xfrm flipV="1">
            <a:off x="3464623" y="4371718"/>
            <a:ext cx="902903" cy="762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256570" y="6103351"/>
            <a:ext cx="917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INPUT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625294" y="6116290"/>
            <a:ext cx="1149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HIDDEN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019361" y="6116290"/>
            <a:ext cx="12009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OUTPUT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DCA8D4C-2A20-2343-AAA9-174B440AB748}"/>
              </a:ext>
            </a:extLst>
          </p:cNvPr>
          <p:cNvSpPr/>
          <p:nvPr/>
        </p:nvSpPr>
        <p:spPr>
          <a:xfrm>
            <a:off x="4367526" y="2327548"/>
            <a:ext cx="526208" cy="479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A83CF83-171D-274A-A1FF-E3E8148A1EBD}"/>
              </a:ext>
            </a:extLst>
          </p:cNvPr>
          <p:cNvSpPr/>
          <p:nvPr/>
        </p:nvSpPr>
        <p:spPr>
          <a:xfrm>
            <a:off x="4367526" y="2885390"/>
            <a:ext cx="526208" cy="479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A6478C1-107F-1E44-8B3E-6B9D10A122FC}"/>
              </a:ext>
            </a:extLst>
          </p:cNvPr>
          <p:cNvSpPr/>
          <p:nvPr/>
        </p:nvSpPr>
        <p:spPr>
          <a:xfrm>
            <a:off x="4367526" y="3520869"/>
            <a:ext cx="526208" cy="479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F40DF93-CB9C-904F-9C09-8181A323236C}"/>
              </a:ext>
            </a:extLst>
          </p:cNvPr>
          <p:cNvSpPr/>
          <p:nvPr/>
        </p:nvSpPr>
        <p:spPr>
          <a:xfrm>
            <a:off x="4367526" y="4130469"/>
            <a:ext cx="526208" cy="479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70EBC6A-32F1-9E4B-B9BC-E4F27F50A5BC}"/>
              </a:ext>
            </a:extLst>
          </p:cNvPr>
          <p:cNvSpPr/>
          <p:nvPr/>
        </p:nvSpPr>
        <p:spPr>
          <a:xfrm>
            <a:off x="4367526" y="4688311"/>
            <a:ext cx="526208" cy="479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44C3187-5031-7942-871D-E3076B7B83D0}"/>
              </a:ext>
            </a:extLst>
          </p:cNvPr>
          <p:cNvSpPr/>
          <p:nvPr/>
        </p:nvSpPr>
        <p:spPr>
          <a:xfrm>
            <a:off x="4367526" y="5323790"/>
            <a:ext cx="526208" cy="479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F9E46AFD-29FB-BF42-A810-D1B843CD202F}"/>
              </a:ext>
            </a:extLst>
          </p:cNvPr>
          <p:cNvSpPr/>
          <p:nvPr/>
        </p:nvSpPr>
        <p:spPr>
          <a:xfrm rot="5400000">
            <a:off x="2142424" y="1281805"/>
            <a:ext cx="630739" cy="148521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Left Brace 45">
            <a:extLst>
              <a:ext uri="{FF2B5EF4-FFF2-40B4-BE49-F238E27FC236}">
                <a16:creationId xmlns:a16="http://schemas.microsoft.com/office/drawing/2014/main" id="{0E85228F-8760-E04C-9E13-073085828334}"/>
              </a:ext>
            </a:extLst>
          </p:cNvPr>
          <p:cNvSpPr/>
          <p:nvPr/>
        </p:nvSpPr>
        <p:spPr>
          <a:xfrm rot="5400000">
            <a:off x="3750184" y="1264833"/>
            <a:ext cx="630739" cy="148521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2CBBFB7-CFF2-3644-B561-7BAC2B8729DE}"/>
              </a:ext>
            </a:extLst>
          </p:cNvPr>
          <p:cNvSpPr txBox="1"/>
          <p:nvPr/>
        </p:nvSpPr>
        <p:spPr>
          <a:xfrm>
            <a:off x="1766738" y="1331896"/>
            <a:ext cx="1382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ENCODER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8883D0F-7369-1649-95AE-92A3940D1CD6}"/>
              </a:ext>
            </a:extLst>
          </p:cNvPr>
          <p:cNvSpPr txBox="1"/>
          <p:nvPr/>
        </p:nvSpPr>
        <p:spPr>
          <a:xfrm>
            <a:off x="3374499" y="1331896"/>
            <a:ext cx="13740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DECODER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B38DC9B-5D62-5B40-85CA-DD447D66E49A}"/>
                  </a:ext>
                </a:extLst>
              </p:cNvPr>
              <p:cNvSpPr txBox="1"/>
              <p:nvPr/>
            </p:nvSpPr>
            <p:spPr>
              <a:xfrm>
                <a:off x="6892649" y="188098"/>
                <a:ext cx="4538134" cy="47462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44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4400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4400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4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</a:p>
              <a:p>
                <a:endParaRPr lang="en-US" sz="4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4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acc>
                      <m:accPr>
                        <m:chr m:val="̂"/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4400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4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4400" dirty="0"/>
              </a:p>
              <a:p>
                <a:endParaRPr lang="en-US" sz="4400" dirty="0"/>
              </a:p>
              <a:p>
                <a:r>
                  <a:rPr lang="en-US" sz="4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4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4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44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sz="4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𝑡h𝑒𝑛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B38DC9B-5D62-5B40-85CA-DD447D66E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2649" y="188098"/>
                <a:ext cx="4538134" cy="4746299"/>
              </a:xfrm>
              <a:prstGeom prst="rect">
                <a:avLst/>
              </a:prstGeom>
              <a:blipFill>
                <a:blip r:embed="rId2"/>
                <a:stretch>
                  <a:fillRect l="-7263" b="-4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D754D51-C3BA-DC45-A376-A6B9C743D2F3}"/>
                  </a:ext>
                </a:extLst>
              </p:cNvPr>
              <p:cNvSpPr/>
              <p:nvPr/>
            </p:nvSpPr>
            <p:spPr>
              <a:xfrm>
                <a:off x="4954430" y="4010341"/>
                <a:ext cx="615361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D754D51-C3BA-DC45-A376-A6B9C743D2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4430" y="4010341"/>
                <a:ext cx="615361" cy="707886"/>
              </a:xfrm>
              <a:prstGeom prst="rect">
                <a:avLst/>
              </a:prstGeom>
              <a:blipFill>
                <a:blip r:embed="rId3"/>
                <a:stretch>
                  <a:fillRect t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02BEE93-48E5-784C-BA5F-EB29500A1AAE}"/>
                  </a:ext>
                </a:extLst>
              </p:cNvPr>
              <p:cNvSpPr/>
              <p:nvPr/>
            </p:nvSpPr>
            <p:spPr>
              <a:xfrm>
                <a:off x="776204" y="4025729"/>
                <a:ext cx="615361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02BEE93-48E5-784C-BA5F-EB29500A1A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204" y="4025729"/>
                <a:ext cx="615361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A0A22361-048D-6C4B-BABB-91BA0FAB7968}"/>
                  </a:ext>
                </a:extLst>
              </p:cNvPr>
              <p:cNvSpPr/>
              <p:nvPr/>
            </p:nvSpPr>
            <p:spPr>
              <a:xfrm>
                <a:off x="2938415" y="2502245"/>
                <a:ext cx="643188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A0A22361-048D-6C4B-BABB-91BA0FAB79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415" y="2502245"/>
                <a:ext cx="643188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457A118-CC7E-C648-BC62-AF53C359597E}"/>
              </a:ext>
            </a:extLst>
          </p:cNvPr>
          <p:cNvSpPr txBox="1"/>
          <p:nvPr/>
        </p:nvSpPr>
        <p:spPr>
          <a:xfrm>
            <a:off x="5464723" y="5256605"/>
            <a:ext cx="63378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If we neglect biases, the auto-encoder is learning an approximation of identity function. </a:t>
            </a:r>
          </a:p>
        </p:txBody>
      </p:sp>
    </p:spTree>
    <p:extLst>
      <p:ext uri="{BB962C8B-B14F-4D97-AF65-F5344CB8AC3E}">
        <p14:creationId xmlns:p14="http://schemas.microsoft.com/office/powerpoint/2010/main" val="1918696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72D08-BE26-6B43-B95A-57861B37F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02948"/>
          </a:xfrm>
        </p:spPr>
        <p:txBody>
          <a:bodyPr>
            <a:normAutofit/>
          </a:bodyPr>
          <a:lstStyle/>
          <a:p>
            <a:r>
              <a:rPr lang="en-US" dirty="0"/>
              <a:t>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C032D-4655-2B4D-9454-2CE13632E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078" y="1185333"/>
            <a:ext cx="10178322" cy="4995332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Anomaly detection</a:t>
            </a:r>
          </a:p>
          <a:p>
            <a:r>
              <a:rPr lang="en-US" sz="4000" dirty="0" err="1">
                <a:solidFill>
                  <a:schemeClr val="tx1"/>
                </a:solidFill>
              </a:rPr>
              <a:t>Denoising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autoencoder</a:t>
            </a:r>
            <a:r>
              <a:rPr lang="en-US" sz="4000" dirty="0">
                <a:solidFill>
                  <a:schemeClr val="tx1"/>
                </a:solidFill>
              </a:rPr>
              <a:t> to remove noise from images</a:t>
            </a:r>
          </a:p>
          <a:p>
            <a:r>
              <a:rPr lang="en-US" sz="4000" dirty="0" err="1">
                <a:solidFill>
                  <a:schemeClr val="tx1"/>
                </a:solidFill>
              </a:rPr>
              <a:t>Inpainting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autoencoder</a:t>
            </a:r>
            <a:r>
              <a:rPr lang="en-US" sz="4000" dirty="0">
                <a:solidFill>
                  <a:schemeClr val="tx1"/>
                </a:solidFill>
              </a:rPr>
              <a:t> – fix missing pixels in images</a:t>
            </a:r>
          </a:p>
          <a:p>
            <a:r>
              <a:rPr lang="en-US" sz="4000" dirty="0">
                <a:solidFill>
                  <a:schemeClr val="tx1"/>
                </a:solidFill>
              </a:rPr>
              <a:t>Super-resolution autoencoder – convert low resolution to </a:t>
            </a:r>
            <a:r>
              <a:rPr lang="en-US" sz="4000">
                <a:solidFill>
                  <a:schemeClr val="tx1"/>
                </a:solidFill>
              </a:rPr>
              <a:t>high resolution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378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90945-848E-9C4C-9AAB-3F85EF273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006148"/>
          </a:xfrm>
        </p:spPr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E3BA8-DF65-7D4D-844E-D4A93B731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278" y="1134534"/>
            <a:ext cx="10178322" cy="5333999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Ian </a:t>
            </a:r>
            <a:r>
              <a:rPr lang="en-US" sz="2400" dirty="0" err="1">
                <a:solidFill>
                  <a:schemeClr val="tx1"/>
                </a:solidFill>
              </a:rPr>
              <a:t>Goodfellow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et.al</a:t>
            </a:r>
            <a:r>
              <a:rPr lang="en-US" sz="2400" dirty="0">
                <a:solidFill>
                  <a:schemeClr val="tx1"/>
                </a:solidFill>
              </a:rPr>
              <a:t>., “Deep learning”, Chapter 14</a:t>
            </a:r>
          </a:p>
          <a:p>
            <a:r>
              <a:rPr lang="en-US" sz="2400" dirty="0">
                <a:solidFill>
                  <a:schemeClr val="tx1"/>
                </a:solidFill>
                <a:hlinkClick r:id="rId2"/>
              </a:rPr>
              <a:t>http://ufldl.stanford.edu/tutorial/unsupervised/Autoencoders/</a:t>
            </a:r>
            <a:r>
              <a:rPr lang="en-US" sz="2400" dirty="0">
                <a:solidFill>
                  <a:schemeClr val="tx1"/>
                </a:solidFill>
              </a:rPr>
              <a:t> Good discussion on visualizing auto-encoder learning</a:t>
            </a:r>
          </a:p>
          <a:p>
            <a:r>
              <a:rPr lang="en-US" sz="2400" dirty="0">
                <a:solidFill>
                  <a:schemeClr val="tx1"/>
                </a:solidFill>
                <a:hlinkClick r:id="rId3"/>
              </a:rPr>
              <a:t>https://towardsdatascience.com/autoencoders-are-essential-in-deep-neural-nets-f0365b2d1d7c</a:t>
            </a:r>
            <a:r>
              <a:rPr lang="en-US" sz="2400" dirty="0">
                <a:solidFill>
                  <a:schemeClr val="tx1"/>
                </a:solidFill>
              </a:rPr>
              <a:t> provides multiple use cases for auto-encoders</a:t>
            </a:r>
          </a:p>
          <a:p>
            <a:r>
              <a:rPr lang="en-US" sz="2400" dirty="0">
                <a:solidFill>
                  <a:schemeClr val="tx1"/>
                </a:solidFill>
                <a:hlinkClick r:id="rId4"/>
              </a:rPr>
              <a:t>https://www.jeremyjordan.me/variational-autoencoders/</a:t>
            </a:r>
            <a:r>
              <a:rPr lang="en-US" sz="2400" dirty="0">
                <a:solidFill>
                  <a:schemeClr val="tx1"/>
                </a:solidFill>
              </a:rPr>
              <a:t> explains </a:t>
            </a:r>
            <a:r>
              <a:rPr lang="en-US" sz="2400" dirty="0" err="1">
                <a:solidFill>
                  <a:schemeClr val="tx1"/>
                </a:solidFill>
              </a:rPr>
              <a:t>variational</a:t>
            </a:r>
            <a:r>
              <a:rPr lang="en-US" sz="2400" dirty="0">
                <a:solidFill>
                  <a:schemeClr val="tx1"/>
                </a:solidFill>
              </a:rPr>
              <a:t> auto-encoders</a:t>
            </a:r>
          </a:p>
          <a:p>
            <a:r>
              <a:rPr lang="en-US" sz="2400" dirty="0">
                <a:solidFill>
                  <a:schemeClr val="tx1"/>
                </a:solidFill>
                <a:hlinkClick r:id="rId5"/>
              </a:rPr>
              <a:t>https://www.youtube.com/watch?v=5WoItGTWV54&amp;feature=youtu.be&amp;t=26m32s</a:t>
            </a:r>
            <a:r>
              <a:rPr lang="en-US" sz="2400" dirty="0">
                <a:solidFill>
                  <a:schemeClr val="tx1"/>
                </a:solidFill>
              </a:rPr>
              <a:t> video from CS231n</a:t>
            </a:r>
          </a:p>
          <a:p>
            <a:r>
              <a:rPr lang="en-US" sz="2400" dirty="0">
                <a:solidFill>
                  <a:schemeClr val="tx1"/>
                </a:solidFill>
                <a:hlinkClick r:id="rId6"/>
              </a:rPr>
              <a:t>https://weiminwang.blog/2017/06/23/credit-card-fraud-detection-using-auto-encoder-in-tensorflow-2/</a:t>
            </a:r>
            <a:r>
              <a:rPr lang="en-US" sz="2400" dirty="0">
                <a:solidFill>
                  <a:schemeClr val="tx1"/>
                </a:solidFill>
              </a:rPr>
              <a:t> auto-encoder for fraud detection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281073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0">
    <wetp:webextensionref xmlns:r="http://schemas.openxmlformats.org/officeDocument/2006/relationships" r:id="rId1"/>
  </wetp:taskpane>
  <wetp:taskpane dockstate="right" visibility="0" width="700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034A8D60-0A43-0A41-864B-846490CF0540}">
  <we:reference id="wa104379279" version="2.1.0.0" store="en-US" storeType="OMEX"/>
  <we:alternateReferences>
    <we:reference id="WA104379279" version="2.1.0.0" store="WA104379279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86AEDBBF-1FA4-B94B-A9BE-FDEFEBA41539}">
  <we:reference id="wa104379997" version="1.0.0.2" store="en-US" storeType="OMEX"/>
  <we:alternateReferences>
    <we:reference id="WA104379997" version="1.0.0.2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{ECF165B1-20B0-8849-9A14-6EF61616EF12}tf10001071</Template>
  <TotalTime>2983</TotalTime>
  <Words>201</Words>
  <Application>Microsoft Macintosh PowerPoint</Application>
  <PresentationFormat>Widescreen</PresentationFormat>
  <Paragraphs>49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Cambria Math</vt:lpstr>
      <vt:lpstr>Corbel</vt:lpstr>
      <vt:lpstr>Gill Sans MT</vt:lpstr>
      <vt:lpstr>Impact</vt:lpstr>
      <vt:lpstr>Badge</vt:lpstr>
      <vt:lpstr>Auto encoder</vt:lpstr>
      <vt:lpstr>Single node</vt:lpstr>
      <vt:lpstr>architecture</vt:lpstr>
      <vt:lpstr>architecture</vt:lpstr>
      <vt:lpstr>use</vt:lpstr>
      <vt:lpstr>reference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processing using Python</dc:title>
  <dc:creator>Chityala, Ravi</dc:creator>
  <cp:lastModifiedBy>Ravi Chityala</cp:lastModifiedBy>
  <cp:revision>368</cp:revision>
  <cp:lastPrinted>2015-09-08T17:47:13Z</cp:lastPrinted>
  <dcterms:created xsi:type="dcterms:W3CDTF">2015-08-24T18:00:54Z</dcterms:created>
  <dcterms:modified xsi:type="dcterms:W3CDTF">2018-04-23T01:29:15Z</dcterms:modified>
</cp:coreProperties>
</file>