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9" r:id="rId1"/>
  </p:sldMasterIdLst>
  <p:notesMasterIdLst>
    <p:notesMasterId r:id="rId19"/>
  </p:notesMasterIdLst>
  <p:handoutMasterIdLst>
    <p:handoutMasterId r:id="rId20"/>
  </p:handoutMasterIdLst>
  <p:sldIdLst>
    <p:sldId id="256" r:id="rId2"/>
    <p:sldId id="346" r:id="rId3"/>
    <p:sldId id="347" r:id="rId4"/>
    <p:sldId id="342" r:id="rId5"/>
    <p:sldId id="281" r:id="rId6"/>
    <p:sldId id="334" r:id="rId7"/>
    <p:sldId id="327" r:id="rId8"/>
    <p:sldId id="335" r:id="rId9"/>
    <p:sldId id="336" r:id="rId10"/>
    <p:sldId id="341" r:id="rId11"/>
    <p:sldId id="337" r:id="rId12"/>
    <p:sldId id="338" r:id="rId13"/>
    <p:sldId id="344" r:id="rId14"/>
    <p:sldId id="339" r:id="rId15"/>
    <p:sldId id="340" r:id="rId16"/>
    <p:sldId id="343" r:id="rId17"/>
    <p:sldId id="345" r:id="rId1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2" autoAdjust="0"/>
    <p:restoredTop sz="86502"/>
  </p:normalViewPr>
  <p:slideViewPr>
    <p:cSldViewPr snapToGrid="0">
      <p:cViewPr varScale="1">
        <p:scale>
          <a:sx n="76" d="100"/>
          <a:sy n="76" d="100"/>
        </p:scale>
        <p:origin x="1632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0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40FE18-13F7-4CDF-AB3B-D3B827BD271E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D09ADF-4C2D-4AB0-A722-6649545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84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2FF73-EC49-4036-BFBE-4A07FEBAF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6045-D52C-4153-BCD4-DF6EDEB5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76045-D52C-4153-BCD4-DF6EDEB5A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679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4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4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67483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946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954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94476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9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6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eamandrew.github.io/deeplearning/2017/02/23/deep_learning_101_part2.html" TargetMode="External"/><Relationship Id="rId2" Type="http://schemas.openxmlformats.org/officeDocument/2006/relationships/hyperlink" Target="https://www.youtube.com/watch?v=d14TUNcbn1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amtrask.github.io/2015/07/12/basic-python-networ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063" y="1742855"/>
            <a:ext cx="9287846" cy="2913729"/>
          </a:xfrm>
        </p:spPr>
        <p:txBody>
          <a:bodyPr>
            <a:noAutofit/>
          </a:bodyPr>
          <a:lstStyle/>
          <a:p>
            <a:r>
              <a:rPr lang="en-US" sz="7200" dirty="0"/>
              <a:t>MULTILAYER PERCEPTRON</a:t>
            </a:r>
          </a:p>
        </p:txBody>
      </p:sp>
    </p:spTree>
    <p:extLst>
      <p:ext uri="{BB962C8B-B14F-4D97-AF65-F5344CB8AC3E}">
        <p14:creationId xmlns:p14="http://schemas.microsoft.com/office/powerpoint/2010/main" val="3528090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206" y="223880"/>
            <a:ext cx="10178322" cy="703465"/>
          </a:xfrm>
        </p:spPr>
        <p:txBody>
          <a:bodyPr>
            <a:normAutofit fontScale="90000"/>
          </a:bodyPr>
          <a:lstStyle/>
          <a:p>
            <a:r>
              <a:rPr lang="en-US" dirty="0"/>
              <a:t>More realistic neuron</a:t>
            </a:r>
          </a:p>
        </p:txBody>
      </p:sp>
      <p:sp>
        <p:nvSpPr>
          <p:cNvPr id="4" name="Oval 3"/>
          <p:cNvSpPr/>
          <p:nvPr/>
        </p:nvSpPr>
        <p:spPr>
          <a:xfrm>
            <a:off x="3612255" y="2576328"/>
            <a:ext cx="1441277" cy="144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7200" dirty="0"/>
              <a:t>Σ</a:t>
            </a:r>
            <a:endParaRPr lang="en-US" sz="7200" dirty="0"/>
          </a:p>
        </p:txBody>
      </p:sp>
      <p:sp>
        <p:nvSpPr>
          <p:cNvPr id="5" name="Right Arrow 4"/>
          <p:cNvSpPr/>
          <p:nvPr/>
        </p:nvSpPr>
        <p:spPr>
          <a:xfrm rot="20221310">
            <a:off x="2074621" y="3685703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425426">
            <a:off x="2073220" y="2399356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9568352" y="3038152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127075" y="2549350"/>
            <a:ext cx="1441277" cy="144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8000" dirty="0"/>
              <a:t>σ</a:t>
            </a:r>
            <a:endParaRPr lang="en-US" sz="8000" dirty="0"/>
          </a:p>
        </p:txBody>
      </p:sp>
      <p:sp>
        <p:nvSpPr>
          <p:cNvPr id="9" name="Right Arrow 8"/>
          <p:cNvSpPr/>
          <p:nvPr/>
        </p:nvSpPr>
        <p:spPr>
          <a:xfrm>
            <a:off x="5054153" y="3060136"/>
            <a:ext cx="3072921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41246" y="2651430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51814" y="2646319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67217" y="2798526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86640" y="4124245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29600" y="2106015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39157" y="3991751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72744" y="4466888"/>
                <a:ext cx="2771208" cy="1905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US" sz="2800" b="0" dirty="0"/>
              </a:p>
              <a:p>
                <a:endParaRPr lang="en-US" sz="2800" dirty="0"/>
              </a:p>
              <a:p>
                <a:r>
                  <a:rPr lang="en-US" sz="2800" dirty="0"/>
                  <a:t>O = S(Z)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744" y="4466888"/>
                <a:ext cx="2771208" cy="1905137"/>
              </a:xfrm>
              <a:prstGeom prst="rect">
                <a:avLst/>
              </a:prstGeom>
              <a:blipFill rotWithShape="0">
                <a:blip r:embed="rId2"/>
                <a:stretch>
                  <a:fillRect l="-7692" b="-10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 rot="2941240">
            <a:off x="2748655" y="1665022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65723" y="161431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63637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460" y="190651"/>
            <a:ext cx="9386744" cy="953729"/>
          </a:xfrm>
        </p:spPr>
        <p:txBody>
          <a:bodyPr>
            <a:normAutofit/>
          </a:bodyPr>
          <a:lstStyle/>
          <a:p>
            <a:r>
              <a:rPr lang="en-US" dirty="0"/>
              <a:t>Stacking it </a:t>
            </a:r>
            <a:r>
              <a:rPr lang="en-US"/>
              <a:t>all together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649200" y="1504910"/>
            <a:ext cx="1441277" cy="144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7200" dirty="0"/>
              <a:t>Σ</a:t>
            </a:r>
            <a:endParaRPr lang="en-US" sz="7200" dirty="0"/>
          </a:p>
        </p:txBody>
      </p:sp>
      <p:sp>
        <p:nvSpPr>
          <p:cNvPr id="19" name="Right Arrow 18"/>
          <p:cNvSpPr/>
          <p:nvPr/>
        </p:nvSpPr>
        <p:spPr>
          <a:xfrm rot="20221310">
            <a:off x="2111566" y="2614285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425426">
            <a:off x="2110165" y="1327938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9605297" y="1966734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164020" y="1477932"/>
            <a:ext cx="1441277" cy="144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8000" dirty="0"/>
              <a:t>σ</a:t>
            </a:r>
            <a:endParaRPr lang="en-US" sz="8000" dirty="0"/>
          </a:p>
        </p:txBody>
      </p:sp>
      <p:sp>
        <p:nvSpPr>
          <p:cNvPr id="26" name="Right Arrow 25"/>
          <p:cNvSpPr/>
          <p:nvPr/>
        </p:nvSpPr>
        <p:spPr>
          <a:xfrm>
            <a:off x="5091098" y="1988718"/>
            <a:ext cx="3072921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01606" y="2920333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98750" y="993427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78191" y="1580012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88759" y="157490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33809" y="3387608"/>
            <a:ext cx="0" cy="897147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500553" y="4851221"/>
            <a:ext cx="1293963" cy="1178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384616" y="3387608"/>
            <a:ext cx="0" cy="897147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26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460" y="190651"/>
            <a:ext cx="9386744" cy="953729"/>
          </a:xfrm>
        </p:spPr>
        <p:txBody>
          <a:bodyPr>
            <a:normAutofit/>
          </a:bodyPr>
          <a:lstStyle/>
          <a:p>
            <a:r>
              <a:rPr lang="en-US" dirty="0"/>
              <a:t>Stacking it all together</a:t>
            </a:r>
          </a:p>
        </p:txBody>
      </p:sp>
      <p:sp>
        <p:nvSpPr>
          <p:cNvPr id="5" name="Oval 4"/>
          <p:cNvSpPr/>
          <p:nvPr/>
        </p:nvSpPr>
        <p:spPr>
          <a:xfrm>
            <a:off x="3321170" y="1745651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Oval 16"/>
          <p:cNvSpPr/>
          <p:nvPr/>
        </p:nvSpPr>
        <p:spPr>
          <a:xfrm>
            <a:off x="3321170" y="2303493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Oval 17"/>
          <p:cNvSpPr/>
          <p:nvPr/>
        </p:nvSpPr>
        <p:spPr>
          <a:xfrm>
            <a:off x="3321170" y="2938972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Oval 19"/>
          <p:cNvSpPr/>
          <p:nvPr/>
        </p:nvSpPr>
        <p:spPr>
          <a:xfrm>
            <a:off x="3321170" y="3548572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Oval 20"/>
          <p:cNvSpPr/>
          <p:nvPr/>
        </p:nvSpPr>
        <p:spPr>
          <a:xfrm>
            <a:off x="3321170" y="4106414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Oval 26"/>
          <p:cNvSpPr/>
          <p:nvPr/>
        </p:nvSpPr>
        <p:spPr>
          <a:xfrm>
            <a:off x="3321170" y="4741893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Oval 27"/>
          <p:cNvSpPr/>
          <p:nvPr/>
        </p:nvSpPr>
        <p:spPr>
          <a:xfrm>
            <a:off x="4750281" y="3023799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9" name="Oval 28"/>
          <p:cNvSpPr/>
          <p:nvPr/>
        </p:nvSpPr>
        <p:spPr>
          <a:xfrm>
            <a:off x="4750281" y="3581641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Oval 29"/>
          <p:cNvSpPr/>
          <p:nvPr/>
        </p:nvSpPr>
        <p:spPr>
          <a:xfrm>
            <a:off x="4750281" y="4217120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Oval 30"/>
          <p:cNvSpPr/>
          <p:nvPr/>
        </p:nvSpPr>
        <p:spPr>
          <a:xfrm>
            <a:off x="4750281" y="2465957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Oval 32"/>
          <p:cNvSpPr/>
          <p:nvPr/>
        </p:nvSpPr>
        <p:spPr>
          <a:xfrm>
            <a:off x="6179392" y="3454400"/>
            <a:ext cx="526208" cy="47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4" name="Straight Connector 13"/>
          <p:cNvCxnSpPr>
            <a:stCxn id="5" idx="6"/>
            <a:endCxn id="31" idx="2"/>
          </p:cNvCxnSpPr>
          <p:nvPr/>
        </p:nvCxnSpPr>
        <p:spPr>
          <a:xfrm>
            <a:off x="3847378" y="1985633"/>
            <a:ext cx="902903" cy="72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6"/>
            <a:endCxn id="31" idx="2"/>
          </p:cNvCxnSpPr>
          <p:nvPr/>
        </p:nvCxnSpPr>
        <p:spPr>
          <a:xfrm>
            <a:off x="3847378" y="2543475"/>
            <a:ext cx="902903" cy="162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8" idx="6"/>
            <a:endCxn id="31" idx="2"/>
          </p:cNvCxnSpPr>
          <p:nvPr/>
        </p:nvCxnSpPr>
        <p:spPr>
          <a:xfrm flipV="1">
            <a:off x="3847378" y="2705939"/>
            <a:ext cx="902903" cy="47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" idx="6"/>
            <a:endCxn id="31" idx="2"/>
          </p:cNvCxnSpPr>
          <p:nvPr/>
        </p:nvCxnSpPr>
        <p:spPr>
          <a:xfrm flipV="1">
            <a:off x="3847378" y="2705939"/>
            <a:ext cx="902903" cy="1082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1" idx="6"/>
            <a:endCxn id="31" idx="2"/>
          </p:cNvCxnSpPr>
          <p:nvPr/>
        </p:nvCxnSpPr>
        <p:spPr>
          <a:xfrm flipV="1">
            <a:off x="3847378" y="2705939"/>
            <a:ext cx="902903" cy="1640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7" idx="6"/>
            <a:endCxn id="31" idx="2"/>
          </p:cNvCxnSpPr>
          <p:nvPr/>
        </p:nvCxnSpPr>
        <p:spPr>
          <a:xfrm flipV="1">
            <a:off x="3847378" y="2705939"/>
            <a:ext cx="902903" cy="2275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1" idx="6"/>
            <a:endCxn id="33" idx="2"/>
          </p:cNvCxnSpPr>
          <p:nvPr/>
        </p:nvCxnSpPr>
        <p:spPr>
          <a:xfrm>
            <a:off x="5276489" y="2705939"/>
            <a:ext cx="902903" cy="98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3" idx="2"/>
            <a:endCxn id="28" idx="6"/>
          </p:cNvCxnSpPr>
          <p:nvPr/>
        </p:nvCxnSpPr>
        <p:spPr>
          <a:xfrm flipH="1" flipV="1">
            <a:off x="5276489" y="3263781"/>
            <a:ext cx="902903" cy="430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9" idx="6"/>
            <a:endCxn id="33" idx="2"/>
          </p:cNvCxnSpPr>
          <p:nvPr/>
        </p:nvCxnSpPr>
        <p:spPr>
          <a:xfrm flipV="1">
            <a:off x="5276489" y="3694382"/>
            <a:ext cx="902903" cy="12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0" idx="6"/>
            <a:endCxn id="33" idx="2"/>
          </p:cNvCxnSpPr>
          <p:nvPr/>
        </p:nvCxnSpPr>
        <p:spPr>
          <a:xfrm flipV="1">
            <a:off x="5276489" y="3694382"/>
            <a:ext cx="902903" cy="762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68436" y="5426015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INPUT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437160" y="5438954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HIDDEN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57493" y="5424637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44465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531F-CD1A-BB4E-BFDD-0EFB8E98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674" y="139193"/>
            <a:ext cx="10178322" cy="921121"/>
          </a:xfrm>
        </p:spPr>
        <p:txBody>
          <a:bodyPr/>
          <a:lstStyle/>
          <a:p>
            <a:r>
              <a:rPr lang="en-US" dirty="0"/>
              <a:t>One-hot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263D-F973-F842-A188-FE68C304C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060315"/>
            <a:ext cx="10178322" cy="481927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Assume that we have 4 categories: cats, dogs, horse and sheep. In the data set these are labelled as 0, 1, 2 and 3.</a:t>
            </a:r>
          </a:p>
          <a:p>
            <a:r>
              <a:rPr lang="en-US" sz="3200" dirty="0">
                <a:solidFill>
                  <a:schemeClr val="tx1"/>
                </a:solidFill>
              </a:rPr>
              <a:t>Instead of using 0 for cats, we will instead use numpy array [1, 0, 0, 0]</a:t>
            </a:r>
          </a:p>
          <a:p>
            <a:r>
              <a:rPr lang="en-US" sz="3200" dirty="0">
                <a:solidFill>
                  <a:schemeClr val="tx1"/>
                </a:solidFill>
              </a:rPr>
              <a:t>Instead of using 2 for horse, we will instead use numpy array [0, 0, 1, 0]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169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138" y="227109"/>
            <a:ext cx="10178322" cy="566521"/>
          </a:xfrm>
        </p:spPr>
        <p:txBody>
          <a:bodyPr>
            <a:normAutofit fontScale="90000"/>
          </a:bodyPr>
          <a:lstStyle/>
          <a:p>
            <a:pPr lvl="0"/>
            <a:r>
              <a:rPr lang="en-US"/>
              <a:t>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10138" y="1453073"/>
                <a:ext cx="10178322" cy="3593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𝑆𝑜𝑓𝑡𝑚𝑎𝑥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5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5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5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5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</a:rPr>
                  <a:t>Converts the logits to probability</a:t>
                </a:r>
              </a:p>
              <a:p>
                <a:r>
                  <a:rPr lang="en-US" sz="3600" dirty="0">
                    <a:solidFill>
                      <a:schemeClr val="tx1"/>
                    </a:solidFill>
                  </a:rPr>
                  <a:t>Sum of all </a:t>
                </a:r>
                <a:r>
                  <a:rPr lang="en-US" sz="3600" dirty="0" err="1">
                    <a:solidFill>
                      <a:schemeClr val="tx1"/>
                    </a:solidFill>
                  </a:rPr>
                  <a:t>softmax</a:t>
                </a:r>
                <a:r>
                  <a:rPr lang="en-US" sz="3600" dirty="0">
                    <a:solidFill>
                      <a:schemeClr val="tx1"/>
                    </a:solidFill>
                  </a:rPr>
                  <a:t> values = 1.0</a:t>
                </a:r>
              </a:p>
              <a:p>
                <a:pPr marL="0" indent="0">
                  <a:buNone/>
                </a:pPr>
                <a:endParaRPr lang="en-US" sz="3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0138" y="1453073"/>
                <a:ext cx="10178322" cy="3593591"/>
              </a:xfrm>
              <a:blipFill>
                <a:blip r:embed="rId2"/>
                <a:stretch>
                  <a:fillRect l="-1621" t="-7042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01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138" y="227109"/>
            <a:ext cx="10178322" cy="566521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Cross entropy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87776" y="1199072"/>
                <a:ext cx="10178322" cy="3593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𝐶𝑟𝑜𝑠𝑠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𝑒𝑛𝑡𝑟𝑜𝑝𝑦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540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log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54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tx1"/>
                    </a:solidFill>
                  </a:rPr>
                  <a:t>It is a measure of distance between the truth y and calculated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7776" y="1199072"/>
                <a:ext cx="10178322" cy="3593591"/>
              </a:xfrm>
              <a:blipFill>
                <a:blip r:embed="rId2"/>
                <a:stretch>
                  <a:fillRect l="-1746" t="-75704" b="-7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409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629295"/>
          </a:xfrm>
        </p:spPr>
        <p:txBody>
          <a:bodyPr>
            <a:normAutofit/>
          </a:bodyPr>
          <a:lstStyle/>
          <a:p>
            <a:r>
              <a:rPr lang="en-US" dirty="0"/>
              <a:t>Putting it ALL together for a classification problem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1678" y="2809663"/>
            <a:ext cx="2811780" cy="1497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XW+b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4539615" y="2809663"/>
            <a:ext cx="2811780" cy="1497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Softmax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7827552" y="2809663"/>
            <a:ext cx="2811780" cy="1497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Cross entropy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4063457" y="3558328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370352" y="3558328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303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0945-848E-9C4C-9AAB-3F85EF27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6148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3BA8-DF65-7D4D-844E-D4A93B731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02268"/>
            <a:ext cx="10178322" cy="435559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hlinkClick r:id="rId2"/>
              </a:rPr>
              <a:t>https://www.youtube.com/watch?v=d14TUNcbn1k</a:t>
            </a:r>
            <a:r>
              <a:rPr lang="en-US" sz="2400" dirty="0">
                <a:solidFill>
                  <a:schemeClr val="tx1"/>
                </a:solidFill>
              </a:rPr>
              <a:t> for an introduction to back-propagation</a:t>
            </a:r>
          </a:p>
          <a:p>
            <a:r>
              <a:rPr lang="en-US" sz="2400" dirty="0">
                <a:solidFill>
                  <a:schemeClr val="tx1"/>
                </a:solidFill>
                <a:hlinkClick r:id="rId3"/>
              </a:rPr>
              <a:t>https://beamandrew.github.io/deeplearning/2017/02/23/deep_learning_101_part2.html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hlinkClick r:id="rId4"/>
              </a:rPr>
              <a:t>https://iamtrask.github.io/2015/07/12/basic-python-network/</a:t>
            </a:r>
            <a:r>
              <a:rPr lang="en-US" sz="2400" dirty="0">
                <a:solidFill>
                  <a:schemeClr val="tx1"/>
                </a:solidFill>
              </a:rPr>
              <a:t> contains a simple neural network implementation using numpy</a:t>
            </a:r>
          </a:p>
        </p:txBody>
      </p:sp>
    </p:spTree>
    <p:extLst>
      <p:ext uri="{BB962C8B-B14F-4D97-AF65-F5344CB8AC3E}">
        <p14:creationId xmlns:p14="http://schemas.microsoft.com/office/powerpoint/2010/main" val="421143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296" y="273177"/>
            <a:ext cx="10178322" cy="802471"/>
          </a:xfrm>
        </p:spPr>
        <p:txBody>
          <a:bodyPr/>
          <a:lstStyle/>
          <a:p>
            <a:r>
              <a:rPr lang="en-US" dirty="0"/>
              <a:t>Classification - linear</a:t>
            </a:r>
          </a:p>
        </p:txBody>
      </p:sp>
      <p:sp>
        <p:nvSpPr>
          <p:cNvPr id="4" name="Rectangle 3"/>
          <p:cNvSpPr/>
          <p:nvPr/>
        </p:nvSpPr>
        <p:spPr>
          <a:xfrm>
            <a:off x="1620732" y="1403797"/>
            <a:ext cx="8229600" cy="4159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lus 4"/>
          <p:cNvSpPr/>
          <p:nvPr/>
        </p:nvSpPr>
        <p:spPr>
          <a:xfrm>
            <a:off x="3114540" y="2352739"/>
            <a:ext cx="501834" cy="430562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3904736" y="2782128"/>
            <a:ext cx="501834" cy="430562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us 6"/>
          <p:cNvSpPr/>
          <p:nvPr/>
        </p:nvSpPr>
        <p:spPr>
          <a:xfrm>
            <a:off x="4613115" y="2822535"/>
            <a:ext cx="501834" cy="430562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2590629" y="3017857"/>
            <a:ext cx="501834" cy="430562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76207" y="3957619"/>
            <a:ext cx="501834" cy="430562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280191" y="2624160"/>
            <a:ext cx="501834" cy="430562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10"/>
          <p:cNvSpPr/>
          <p:nvPr/>
        </p:nvSpPr>
        <p:spPr>
          <a:xfrm>
            <a:off x="3196064" y="2849926"/>
            <a:ext cx="501834" cy="430562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2225681" y="3742338"/>
            <a:ext cx="501834" cy="430562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3581577" y="3138435"/>
            <a:ext cx="501834" cy="430562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3121074" y="3394714"/>
            <a:ext cx="501834" cy="430562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14"/>
          <p:cNvSpPr/>
          <p:nvPr/>
        </p:nvSpPr>
        <p:spPr>
          <a:xfrm>
            <a:off x="3704917" y="2390775"/>
            <a:ext cx="501834" cy="430562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4336132" y="3768271"/>
            <a:ext cx="501834" cy="430562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/>
          <p:cNvSpPr/>
          <p:nvPr/>
        </p:nvSpPr>
        <p:spPr>
          <a:xfrm>
            <a:off x="4706641" y="2114183"/>
            <a:ext cx="501834" cy="430562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nut 17"/>
          <p:cNvSpPr/>
          <p:nvPr/>
        </p:nvSpPr>
        <p:spPr>
          <a:xfrm>
            <a:off x="6158753" y="2327847"/>
            <a:ext cx="452544" cy="452544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>
            <a:off x="7447983" y="3212690"/>
            <a:ext cx="452544" cy="452544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nut 19"/>
          <p:cNvSpPr/>
          <p:nvPr/>
        </p:nvSpPr>
        <p:spPr>
          <a:xfrm>
            <a:off x="6881571" y="2443737"/>
            <a:ext cx="452544" cy="452544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nut 20"/>
          <p:cNvSpPr/>
          <p:nvPr/>
        </p:nvSpPr>
        <p:spPr>
          <a:xfrm>
            <a:off x="7643133" y="2305373"/>
            <a:ext cx="452544" cy="452544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nut 21"/>
          <p:cNvSpPr/>
          <p:nvPr/>
        </p:nvSpPr>
        <p:spPr>
          <a:xfrm>
            <a:off x="6500090" y="2952954"/>
            <a:ext cx="452544" cy="452544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6300271" y="3422068"/>
            <a:ext cx="452544" cy="452544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6552247" y="4172900"/>
            <a:ext cx="452544" cy="452544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7314988" y="3935637"/>
            <a:ext cx="452544" cy="452544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5705347" y="3157451"/>
            <a:ext cx="452544" cy="452544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Donut 26"/>
          <p:cNvSpPr/>
          <p:nvPr/>
        </p:nvSpPr>
        <p:spPr>
          <a:xfrm>
            <a:off x="5208475" y="4664470"/>
            <a:ext cx="452544" cy="452544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5607969" y="4026879"/>
            <a:ext cx="452544" cy="452544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nut 28"/>
          <p:cNvSpPr/>
          <p:nvPr/>
        </p:nvSpPr>
        <p:spPr>
          <a:xfrm>
            <a:off x="6437307" y="1723115"/>
            <a:ext cx="452544" cy="452544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4834218" y="1680882"/>
            <a:ext cx="1038405" cy="328780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80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371" y="214960"/>
            <a:ext cx="10178322" cy="802471"/>
          </a:xfrm>
        </p:spPr>
        <p:txBody>
          <a:bodyPr/>
          <a:lstStyle/>
          <a:p>
            <a:r>
              <a:rPr lang="en-US" dirty="0"/>
              <a:t>Classification - nonlinear</a:t>
            </a:r>
          </a:p>
        </p:txBody>
      </p:sp>
      <p:sp>
        <p:nvSpPr>
          <p:cNvPr id="4" name="Rectangle 3"/>
          <p:cNvSpPr/>
          <p:nvPr/>
        </p:nvSpPr>
        <p:spPr>
          <a:xfrm>
            <a:off x="1550147" y="1305343"/>
            <a:ext cx="7933850" cy="4485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lus 4"/>
          <p:cNvSpPr/>
          <p:nvPr/>
        </p:nvSpPr>
        <p:spPr>
          <a:xfrm>
            <a:off x="3903157" y="1917246"/>
            <a:ext cx="404798" cy="485425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4930539" y="2220218"/>
            <a:ext cx="404798" cy="485425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us 6"/>
          <p:cNvSpPr/>
          <p:nvPr/>
        </p:nvSpPr>
        <p:spPr>
          <a:xfrm>
            <a:off x="4935086" y="2910076"/>
            <a:ext cx="404798" cy="485425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447012" y="2117274"/>
            <a:ext cx="404798" cy="485425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4270110" y="3043034"/>
            <a:ext cx="404798" cy="485425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3773848" y="3053690"/>
            <a:ext cx="404798" cy="485425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10"/>
          <p:cNvSpPr/>
          <p:nvPr/>
        </p:nvSpPr>
        <p:spPr>
          <a:xfrm>
            <a:off x="3106835" y="3641086"/>
            <a:ext cx="404798" cy="485425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3670605" y="3685916"/>
            <a:ext cx="404798" cy="485425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3998473" y="2631677"/>
            <a:ext cx="404798" cy="485425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4128515" y="3725925"/>
            <a:ext cx="404798" cy="485425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14"/>
          <p:cNvSpPr/>
          <p:nvPr/>
        </p:nvSpPr>
        <p:spPr>
          <a:xfrm>
            <a:off x="4525741" y="2792812"/>
            <a:ext cx="404798" cy="485425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4370247" y="4036280"/>
            <a:ext cx="404798" cy="485425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/>
          <p:cNvSpPr/>
          <p:nvPr/>
        </p:nvSpPr>
        <p:spPr>
          <a:xfrm>
            <a:off x="2939398" y="3035524"/>
            <a:ext cx="404798" cy="485425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nut 17"/>
          <p:cNvSpPr/>
          <p:nvPr/>
        </p:nvSpPr>
        <p:spPr>
          <a:xfrm>
            <a:off x="5581794" y="3111828"/>
            <a:ext cx="405122" cy="405122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>
            <a:off x="5977778" y="2521541"/>
            <a:ext cx="405122" cy="405122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nut 19"/>
          <p:cNvSpPr/>
          <p:nvPr/>
        </p:nvSpPr>
        <p:spPr>
          <a:xfrm>
            <a:off x="6269102" y="3467651"/>
            <a:ext cx="405122" cy="405122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nut 20"/>
          <p:cNvSpPr/>
          <p:nvPr/>
        </p:nvSpPr>
        <p:spPr>
          <a:xfrm>
            <a:off x="6335149" y="3096583"/>
            <a:ext cx="405122" cy="405122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nut 21"/>
          <p:cNvSpPr/>
          <p:nvPr/>
        </p:nvSpPr>
        <p:spPr>
          <a:xfrm>
            <a:off x="6002157" y="1807511"/>
            <a:ext cx="405122" cy="405122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7709765" y="3438526"/>
            <a:ext cx="405122" cy="405122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5622364" y="4894706"/>
            <a:ext cx="405122" cy="405122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5303147" y="1454567"/>
            <a:ext cx="405122" cy="405122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5879275" y="3303158"/>
            <a:ext cx="405122" cy="405122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Donut 26"/>
          <p:cNvSpPr/>
          <p:nvPr/>
        </p:nvSpPr>
        <p:spPr>
          <a:xfrm>
            <a:off x="5002047" y="3547901"/>
            <a:ext cx="405122" cy="405122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5314511" y="4097297"/>
            <a:ext cx="405122" cy="405122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nut 28"/>
          <p:cNvSpPr/>
          <p:nvPr/>
        </p:nvSpPr>
        <p:spPr>
          <a:xfrm>
            <a:off x="6475677" y="3735431"/>
            <a:ext cx="405122" cy="405122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4359153" y="1540550"/>
            <a:ext cx="1547302" cy="4174450"/>
          </a:xfrm>
          <a:custGeom>
            <a:avLst/>
            <a:gdLst>
              <a:gd name="connsiteX0" fmla="*/ 0 w 849463"/>
              <a:gd name="connsiteY0" fmla="*/ 2238375 h 2238375"/>
              <a:gd name="connsiteX1" fmla="*/ 571500 w 849463"/>
              <a:gd name="connsiteY1" fmla="*/ 1962150 h 2238375"/>
              <a:gd name="connsiteX2" fmla="*/ 504825 w 849463"/>
              <a:gd name="connsiteY2" fmla="*/ 1581150 h 2238375"/>
              <a:gd name="connsiteX3" fmla="*/ 228600 w 849463"/>
              <a:gd name="connsiteY3" fmla="*/ 1133475 h 2238375"/>
              <a:gd name="connsiteX4" fmla="*/ 600075 w 849463"/>
              <a:gd name="connsiteY4" fmla="*/ 904875 h 2238375"/>
              <a:gd name="connsiteX5" fmla="*/ 838200 w 849463"/>
              <a:gd name="connsiteY5" fmla="*/ 533400 h 2238375"/>
              <a:gd name="connsiteX6" fmla="*/ 238125 w 849463"/>
              <a:gd name="connsiteY6" fmla="*/ 0 h 223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463" h="2238375">
                <a:moveTo>
                  <a:pt x="0" y="2238375"/>
                </a:moveTo>
                <a:cubicBezTo>
                  <a:pt x="243681" y="2155031"/>
                  <a:pt x="487362" y="2071688"/>
                  <a:pt x="571500" y="1962150"/>
                </a:cubicBezTo>
                <a:cubicBezTo>
                  <a:pt x="655638" y="1852612"/>
                  <a:pt x="561975" y="1719262"/>
                  <a:pt x="504825" y="1581150"/>
                </a:cubicBezTo>
                <a:cubicBezTo>
                  <a:pt x="447675" y="1443037"/>
                  <a:pt x="212725" y="1246187"/>
                  <a:pt x="228600" y="1133475"/>
                </a:cubicBezTo>
                <a:cubicBezTo>
                  <a:pt x="244475" y="1020762"/>
                  <a:pt x="498475" y="1004887"/>
                  <a:pt x="600075" y="904875"/>
                </a:cubicBezTo>
                <a:cubicBezTo>
                  <a:pt x="701675" y="804862"/>
                  <a:pt x="898525" y="684213"/>
                  <a:pt x="838200" y="533400"/>
                </a:cubicBezTo>
                <a:cubicBezTo>
                  <a:pt x="777875" y="382587"/>
                  <a:pt x="508000" y="191293"/>
                  <a:pt x="238125" y="0"/>
                </a:cubicBez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4427509" y="3416895"/>
            <a:ext cx="404798" cy="485425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4713654" y="4674105"/>
            <a:ext cx="404798" cy="485425"/>
          </a:xfrm>
          <a:prstGeom prst="mathPlu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1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the function that created this graph?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41" y="2009271"/>
            <a:ext cx="7168277" cy="4543529"/>
          </a:xfrm>
        </p:spPr>
      </p:pic>
    </p:spTree>
    <p:extLst>
      <p:ext uri="{BB962C8B-B14F-4D97-AF65-F5344CB8AC3E}">
        <p14:creationId xmlns:p14="http://schemas.microsoft.com/office/powerpoint/2010/main" val="32316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460" y="190651"/>
            <a:ext cx="6709016" cy="953729"/>
          </a:xfrm>
        </p:spPr>
        <p:txBody>
          <a:bodyPr>
            <a:normAutofit/>
          </a:bodyPr>
          <a:lstStyle/>
          <a:p>
            <a:r>
              <a:rPr lang="en-US" dirty="0"/>
              <a:t>NEURONS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4112" y="5035695"/>
            <a:ext cx="10285888" cy="16297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If the signal received by Cell Body or Soma is large, the neuron generates a pulse called action potential which travels down the axon and to the terminal at the end and consequently to the neighboring neurons.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112" y="1144380"/>
            <a:ext cx="6836738" cy="36747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06588" y="1144380"/>
            <a:ext cx="30640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simple.wikipedia.org</a:t>
            </a:r>
            <a:r>
              <a:rPr lang="en-US" dirty="0"/>
              <a:t>/wiki/Neuron#/media/</a:t>
            </a:r>
            <a:r>
              <a:rPr lang="en-US" dirty="0" err="1"/>
              <a:t>File:Neuron.svg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8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460" y="190651"/>
            <a:ext cx="6709016" cy="953729"/>
          </a:xfrm>
        </p:spPr>
        <p:txBody>
          <a:bodyPr>
            <a:normAutofit/>
          </a:bodyPr>
          <a:lstStyle/>
          <a:p>
            <a:r>
              <a:rPr lang="en-US" dirty="0"/>
              <a:t>ARTIFICIAL NEURONS</a:t>
            </a:r>
          </a:p>
        </p:txBody>
      </p:sp>
      <p:sp>
        <p:nvSpPr>
          <p:cNvPr id="3" name="Oval 2"/>
          <p:cNvSpPr/>
          <p:nvPr/>
        </p:nvSpPr>
        <p:spPr>
          <a:xfrm>
            <a:off x="3769970" y="2523177"/>
            <a:ext cx="1441277" cy="144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7200" dirty="0"/>
              <a:t>Σ</a:t>
            </a:r>
            <a:endParaRPr lang="en-US" sz="7200" dirty="0"/>
          </a:p>
        </p:txBody>
      </p:sp>
      <p:sp>
        <p:nvSpPr>
          <p:cNvPr id="19" name="Right Arrow 18"/>
          <p:cNvSpPr/>
          <p:nvPr/>
        </p:nvSpPr>
        <p:spPr>
          <a:xfrm rot="21329443">
            <a:off x="2071557" y="3179093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9480272">
            <a:off x="2440656" y="4015844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425426">
            <a:off x="2230935" y="2346205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8380346" y="2983615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939069" y="2494813"/>
            <a:ext cx="1441277" cy="144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8000" dirty="0"/>
              <a:t>σ</a:t>
            </a:r>
            <a:endParaRPr lang="en-US" sz="8000" dirty="0"/>
          </a:p>
        </p:txBody>
      </p:sp>
      <p:sp>
        <p:nvSpPr>
          <p:cNvPr id="26" name="Right Arrow 25"/>
          <p:cNvSpPr/>
          <p:nvPr/>
        </p:nvSpPr>
        <p:spPr>
          <a:xfrm>
            <a:off x="5211869" y="3006985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05103"/>
            <a:ext cx="10353761" cy="1326321"/>
          </a:xfrm>
        </p:spPr>
        <p:txBody>
          <a:bodyPr>
            <a:normAutofit/>
          </a:bodyPr>
          <a:lstStyle/>
          <a:p>
            <a:r>
              <a:rPr lang="en-US" sz="5400" dirty="0"/>
              <a:t>Sigmoid </a:t>
            </a:r>
            <a:r>
              <a:rPr lang="en-US" dirty="0"/>
              <a:t>ACTIVATION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5827776"/>
            <a:ext cx="10353762" cy="56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https://</a:t>
            </a:r>
            <a:r>
              <a:rPr lang="en-US" dirty="0" err="1">
                <a:solidFill>
                  <a:schemeClr val="tx1"/>
                </a:solidFill>
              </a:rPr>
              <a:t>commons.wikimedia.org</a:t>
            </a:r>
            <a:r>
              <a:rPr lang="en-US" dirty="0">
                <a:solidFill>
                  <a:schemeClr val="tx1"/>
                </a:solidFill>
              </a:rPr>
              <a:t>/w/</a:t>
            </a:r>
            <a:r>
              <a:rPr lang="en-US" dirty="0" err="1">
                <a:solidFill>
                  <a:schemeClr val="tx1"/>
                </a:solidFill>
              </a:rPr>
              <a:t>index.php?curid</a:t>
            </a:r>
            <a:r>
              <a:rPr lang="en-US" dirty="0">
                <a:solidFill>
                  <a:schemeClr val="tx1"/>
                </a:solidFill>
              </a:rPr>
              <a:t>=4310325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807" y="1073063"/>
            <a:ext cx="6857750" cy="4571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3795" y="2565280"/>
                <a:ext cx="3633216" cy="11667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𝑆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2565280"/>
                <a:ext cx="3633216" cy="11667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9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460" y="190651"/>
            <a:ext cx="6709016" cy="953729"/>
          </a:xfrm>
        </p:spPr>
        <p:txBody>
          <a:bodyPr>
            <a:normAutofit/>
          </a:bodyPr>
          <a:lstStyle/>
          <a:p>
            <a:r>
              <a:rPr lang="en-US" dirty="0"/>
              <a:t>Forward pass</a:t>
            </a:r>
          </a:p>
        </p:txBody>
      </p:sp>
      <p:sp>
        <p:nvSpPr>
          <p:cNvPr id="3" name="Oval 2"/>
          <p:cNvSpPr/>
          <p:nvPr/>
        </p:nvSpPr>
        <p:spPr>
          <a:xfrm>
            <a:off x="3769970" y="2523177"/>
            <a:ext cx="1441277" cy="144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7200" dirty="0"/>
              <a:t>Σ</a:t>
            </a:r>
            <a:endParaRPr lang="en-US" sz="7200" dirty="0"/>
          </a:p>
        </p:txBody>
      </p:sp>
      <p:sp>
        <p:nvSpPr>
          <p:cNvPr id="19" name="Right Arrow 18"/>
          <p:cNvSpPr/>
          <p:nvPr/>
        </p:nvSpPr>
        <p:spPr>
          <a:xfrm rot="20221310">
            <a:off x="2232336" y="3632552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425426">
            <a:off x="2230935" y="2346205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8380346" y="2983615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939069" y="2494813"/>
            <a:ext cx="1441277" cy="144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8000" dirty="0"/>
              <a:t>σ</a:t>
            </a:r>
            <a:endParaRPr lang="en-US" sz="8000" dirty="0"/>
          </a:p>
        </p:txBody>
      </p:sp>
      <p:sp>
        <p:nvSpPr>
          <p:cNvPr id="26" name="Right Arrow 25"/>
          <p:cNvSpPr/>
          <p:nvPr/>
        </p:nvSpPr>
        <p:spPr>
          <a:xfrm>
            <a:off x="5211869" y="3006985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2376" y="3938600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9520" y="2011694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98961" y="2598279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63808" y="25917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19242" y="5167163"/>
                <a:ext cx="6844631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𝑍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sz="3200" b="0" dirty="0"/>
              </a:p>
              <a:p>
                <a:r>
                  <a:rPr lang="en-US" sz="3200" dirty="0"/>
                  <a:t>O = S(Z) where S is the sigmoid function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242" y="5167163"/>
                <a:ext cx="6844631" cy="984885"/>
              </a:xfrm>
              <a:prstGeom prst="rect">
                <a:avLst/>
              </a:prstGeom>
              <a:blipFill>
                <a:blip r:embed="rId2"/>
                <a:stretch>
                  <a:fillRect l="-3519" r="-2407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F0CADFBF-CD05-4A48-A6EE-C75EBF6F8DF8}"/>
              </a:ext>
            </a:extLst>
          </p:cNvPr>
          <p:cNvSpPr/>
          <p:nvPr/>
        </p:nvSpPr>
        <p:spPr>
          <a:xfrm>
            <a:off x="2796061" y="1802597"/>
            <a:ext cx="625023" cy="6523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A140E3-62A3-2848-A574-BA8C36381A2A}"/>
              </a:ext>
            </a:extLst>
          </p:cNvPr>
          <p:cNvSpPr/>
          <p:nvPr/>
        </p:nvSpPr>
        <p:spPr>
          <a:xfrm>
            <a:off x="2782023" y="4069553"/>
            <a:ext cx="625023" cy="6523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2B8D3F-4ACA-F94F-B50E-30DEAB99732C}"/>
              </a:ext>
            </a:extLst>
          </p:cNvPr>
          <p:cNvSpPr/>
          <p:nvPr/>
        </p:nvSpPr>
        <p:spPr>
          <a:xfrm>
            <a:off x="6157130" y="2331233"/>
            <a:ext cx="625023" cy="6523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275E2B-F883-6841-8164-BEC22D037C64}"/>
              </a:ext>
            </a:extLst>
          </p:cNvPr>
          <p:cNvSpPr/>
          <p:nvPr/>
        </p:nvSpPr>
        <p:spPr>
          <a:xfrm>
            <a:off x="9138850" y="2229529"/>
            <a:ext cx="625023" cy="6523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0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460" y="190651"/>
            <a:ext cx="6709016" cy="953729"/>
          </a:xfrm>
        </p:spPr>
        <p:txBody>
          <a:bodyPr>
            <a:normAutofit/>
          </a:bodyPr>
          <a:lstStyle/>
          <a:p>
            <a:r>
              <a:rPr lang="en-US" dirty="0"/>
              <a:t>Backward pass</a:t>
            </a:r>
          </a:p>
        </p:txBody>
      </p:sp>
      <p:sp>
        <p:nvSpPr>
          <p:cNvPr id="3" name="Oval 2"/>
          <p:cNvSpPr/>
          <p:nvPr/>
        </p:nvSpPr>
        <p:spPr>
          <a:xfrm>
            <a:off x="3769970" y="2523177"/>
            <a:ext cx="1441277" cy="144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7200" dirty="0"/>
              <a:t>Σ</a:t>
            </a:r>
            <a:endParaRPr lang="en-US" sz="7200" dirty="0"/>
          </a:p>
        </p:txBody>
      </p:sp>
      <p:sp>
        <p:nvSpPr>
          <p:cNvPr id="19" name="Right Arrow 18"/>
          <p:cNvSpPr/>
          <p:nvPr/>
        </p:nvSpPr>
        <p:spPr>
          <a:xfrm rot="20221310">
            <a:off x="2232336" y="3632552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425426">
            <a:off x="2230935" y="2346205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9726067" y="2985001"/>
            <a:ext cx="1727200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284790" y="2496199"/>
            <a:ext cx="1441277" cy="1442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8000" dirty="0"/>
              <a:t>σ</a:t>
            </a:r>
            <a:endParaRPr lang="en-US" sz="8000" dirty="0"/>
          </a:p>
        </p:txBody>
      </p:sp>
      <p:sp>
        <p:nvSpPr>
          <p:cNvPr id="26" name="Right Arrow 25"/>
          <p:cNvSpPr/>
          <p:nvPr/>
        </p:nvSpPr>
        <p:spPr>
          <a:xfrm>
            <a:off x="5211868" y="3006985"/>
            <a:ext cx="3072921" cy="521523"/>
          </a:xfrm>
          <a:prstGeom prst="rightArrow">
            <a:avLst>
              <a:gd name="adj1" fmla="val 25478"/>
              <a:gd name="adj2" fmla="val 9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2376" y="3938600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9520" y="2011694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98961" y="2598279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09529" y="2593168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15579" y="3667885"/>
                <a:ext cx="2464879" cy="1064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𝑑𝐿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𝑑𝑍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 = </m:t>
                    </m:r>
                    <m:f>
                      <m:fPr>
                        <m:ctrlPr>
                          <a:rPr lang="mr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𝑑𝐿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𝑂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∗</m:t>
                    </m:r>
                    <m:f>
                      <m:fPr>
                        <m:ctrlPr>
                          <a:rPr lang="mr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𝑂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𝑑𝑍</m:t>
                        </m:r>
                      </m:den>
                    </m:f>
                  </m:oMath>
                </a14:m>
                <a:r>
                  <a:rPr lang="en-US" sz="2400" dirty="0"/>
                  <a:t>  =</a:t>
                </a:r>
                <a:r>
                  <a:rPr lang="mr-I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𝑑𝐿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𝑂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∗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∗(1−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579" y="3667885"/>
                <a:ext cx="2464879" cy="1064650"/>
              </a:xfrm>
              <a:prstGeom prst="rect">
                <a:avLst/>
              </a:prstGeom>
              <a:blipFill rotWithShape="0">
                <a:blip r:embed="rId2"/>
                <a:stretch>
                  <a:fillRect l="-248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16702" y="4444666"/>
                <a:ext cx="2541562" cy="5319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𝑑𝐿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𝑑𝑌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 = </m:t>
                    </m:r>
                    <m:f>
                      <m:fPr>
                        <m:ctrlPr>
                          <a:rPr lang="mr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𝑑𝐿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𝑍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∗</m:t>
                    </m:r>
                    <m:f>
                      <m:fPr>
                        <m:ctrlPr>
                          <a:rPr lang="mr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𝑍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𝑑𝑌</m:t>
                        </m:r>
                      </m:den>
                    </m:f>
                  </m:oMath>
                </a14:m>
                <a:r>
                  <a:rPr lang="en-US" sz="2400" dirty="0"/>
                  <a:t>  =</a:t>
                </a:r>
                <a:r>
                  <a:rPr lang="mr-I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𝑑𝐿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𝑑𝑍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702" y="4444666"/>
                <a:ext cx="2541562" cy="531940"/>
              </a:xfrm>
              <a:prstGeom prst="rect">
                <a:avLst/>
              </a:prstGeom>
              <a:blipFill rotWithShape="0">
                <a:blip r:embed="rId3"/>
                <a:stretch>
                  <a:fillRect t="-2299" b="-19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45104" y="1819202"/>
                <a:ext cx="2581242" cy="5319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𝑑𝐿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𝑑𝑋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 = </m:t>
                    </m:r>
                    <m:f>
                      <m:fPr>
                        <m:ctrlPr>
                          <a:rPr lang="mr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𝑑𝐿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𝑍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∗</m:t>
                    </m:r>
                    <m:f>
                      <m:fPr>
                        <m:ctrlPr>
                          <a:rPr lang="mr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𝑍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𝑑𝑋</m:t>
                        </m:r>
                      </m:den>
                    </m:f>
                  </m:oMath>
                </a14:m>
                <a:r>
                  <a:rPr lang="en-US" sz="2400" dirty="0"/>
                  <a:t>  =</a:t>
                </a:r>
                <a:r>
                  <a:rPr lang="mr-I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𝑑𝐿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𝑑𝑍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104" y="1819202"/>
                <a:ext cx="2581242" cy="531940"/>
              </a:xfrm>
              <a:prstGeom prst="rect">
                <a:avLst/>
              </a:prstGeom>
              <a:blipFill rotWithShape="0">
                <a:blip r:embed="rId4"/>
                <a:stretch>
                  <a:fillRect t="-227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26346" y="4789985"/>
                <a:ext cx="254156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charset="0"/>
                        </a:rPr>
                        <m:t>ε</m:t>
                      </m:r>
                      <m:f>
                        <m:fPr>
                          <m:ctrlPr>
                            <a:rPr lang="mr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𝑑𝐿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46" y="4789985"/>
                <a:ext cx="2541562" cy="701218"/>
              </a:xfrm>
              <a:prstGeom prst="rect">
                <a:avLst/>
              </a:prstGeom>
              <a:blipFill>
                <a:blip r:embed="rId5"/>
                <a:stretch>
                  <a:fillRect t="-178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823754" y="5164288"/>
                <a:ext cx="254156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charset="0"/>
                        </a:rPr>
                        <m:t>ε</m:t>
                      </m:r>
                      <m:f>
                        <m:fPr>
                          <m:ctrlPr>
                            <a:rPr lang="mr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𝑑𝐿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754" y="5164288"/>
                <a:ext cx="2541562" cy="701218"/>
              </a:xfrm>
              <a:prstGeom prst="rect">
                <a:avLst/>
              </a:prstGeom>
              <a:blipFill>
                <a:blip r:embed="rId6"/>
                <a:stretch>
                  <a:fillRect t="-178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69685" y="1063780"/>
                <a:ext cx="254156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charset="0"/>
                        </a:rPr>
                        <m:t>ε</m:t>
                      </m:r>
                      <m:f>
                        <m:fPr>
                          <m:ctrlPr>
                            <a:rPr lang="mr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𝑑𝐿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685" y="1063780"/>
                <a:ext cx="2541562" cy="701218"/>
              </a:xfrm>
              <a:prstGeom prst="rect">
                <a:avLst/>
              </a:prstGeom>
              <a:blipFill>
                <a:blip r:embed="rId7"/>
                <a:stretch>
                  <a:fillRect t="-3636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91B887-5678-7E43-BF68-95BDE69DA425}"/>
                  </a:ext>
                </a:extLst>
              </p:cNvPr>
              <p:cNvSpPr txBox="1"/>
              <p:nvPr/>
            </p:nvSpPr>
            <p:spPr>
              <a:xfrm>
                <a:off x="9733680" y="3893313"/>
                <a:ext cx="2541562" cy="532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𝑑𝐿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den>
                    </m:f>
                  </m:oMath>
                </a14:m>
                <a:r>
                  <a:rPr lang="en-US" sz="2400" dirty="0"/>
                  <a:t> =O-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91B887-5678-7E43-BF68-95BDE69DA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680" y="3893313"/>
                <a:ext cx="2541562" cy="532325"/>
              </a:xfrm>
              <a:prstGeom prst="rect">
                <a:avLst/>
              </a:prstGeom>
              <a:blipFill>
                <a:blip r:embed="rId8"/>
                <a:stretch>
                  <a:fillRect l="-2475" t="-4762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0B5362ED-67AB-7C4C-B4A4-06498CA41E67}"/>
              </a:ext>
            </a:extLst>
          </p:cNvPr>
          <p:cNvSpPr/>
          <p:nvPr/>
        </p:nvSpPr>
        <p:spPr>
          <a:xfrm>
            <a:off x="4075321" y="5259510"/>
            <a:ext cx="625023" cy="6523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D29F6-EB37-1346-9910-5EECCD278E5F}"/>
              </a:ext>
            </a:extLst>
          </p:cNvPr>
          <p:cNvSpPr/>
          <p:nvPr/>
        </p:nvSpPr>
        <p:spPr>
          <a:xfrm>
            <a:off x="4640078" y="4463794"/>
            <a:ext cx="625023" cy="6523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0C86B4-5038-7B4C-B1AA-24B5C86702DB}"/>
              </a:ext>
            </a:extLst>
          </p:cNvPr>
          <p:cNvSpPr/>
          <p:nvPr/>
        </p:nvSpPr>
        <p:spPr>
          <a:xfrm>
            <a:off x="5287164" y="1122736"/>
            <a:ext cx="625023" cy="6523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54D19E-0CB7-4743-AF62-0C20B5B54B44}"/>
              </a:ext>
            </a:extLst>
          </p:cNvPr>
          <p:cNvSpPr/>
          <p:nvPr/>
        </p:nvSpPr>
        <p:spPr>
          <a:xfrm>
            <a:off x="5286344" y="1810287"/>
            <a:ext cx="625023" cy="6523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A7B4117-B94E-3546-9019-9848EDB92FC6}"/>
              </a:ext>
            </a:extLst>
          </p:cNvPr>
          <p:cNvSpPr/>
          <p:nvPr/>
        </p:nvSpPr>
        <p:spPr>
          <a:xfrm>
            <a:off x="7577923" y="4838821"/>
            <a:ext cx="625023" cy="6523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642554F-E93D-604C-A890-6C8CF5FDFEA1}"/>
              </a:ext>
            </a:extLst>
          </p:cNvPr>
          <p:cNvSpPr/>
          <p:nvPr/>
        </p:nvSpPr>
        <p:spPr>
          <a:xfrm>
            <a:off x="7602114" y="3965578"/>
            <a:ext cx="625023" cy="6523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3AC80CD-3794-E046-A964-9BEE9843157A}"/>
              </a:ext>
            </a:extLst>
          </p:cNvPr>
          <p:cNvSpPr/>
          <p:nvPr/>
        </p:nvSpPr>
        <p:spPr>
          <a:xfrm>
            <a:off x="10036826" y="4407183"/>
            <a:ext cx="625023" cy="6523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94708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34A8D60-0A43-0A41-864B-846490CF054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6AEDBBF-1FA4-B94B-A9BE-FDEFEBA41539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{ECF165B1-20B0-8849-9A14-6EF61616EF12}tf10001071</Template>
  <TotalTime>2699</TotalTime>
  <Words>429</Words>
  <Application>Microsoft Macintosh PowerPoint</Application>
  <PresentationFormat>Widescreen</PresentationFormat>
  <Paragraphs>92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Corbel</vt:lpstr>
      <vt:lpstr>Gill Sans MT</vt:lpstr>
      <vt:lpstr>Impact</vt:lpstr>
      <vt:lpstr>Mangal</vt:lpstr>
      <vt:lpstr>Badge</vt:lpstr>
      <vt:lpstr>MULTILAYER PERCEPTRON</vt:lpstr>
      <vt:lpstr>Classification - linear</vt:lpstr>
      <vt:lpstr>Classification - nonlinear</vt:lpstr>
      <vt:lpstr>GUESS the function that created this graph?</vt:lpstr>
      <vt:lpstr>NEURONS</vt:lpstr>
      <vt:lpstr>ARTIFICIAL NEURONS</vt:lpstr>
      <vt:lpstr>Sigmoid ACTIVATION Function</vt:lpstr>
      <vt:lpstr>Forward pass</vt:lpstr>
      <vt:lpstr>Backward pass</vt:lpstr>
      <vt:lpstr>More realistic neuron</vt:lpstr>
      <vt:lpstr>Stacking it all together</vt:lpstr>
      <vt:lpstr>Stacking it all together</vt:lpstr>
      <vt:lpstr>One-hot encoding</vt:lpstr>
      <vt:lpstr>Softmax</vt:lpstr>
      <vt:lpstr>Cross entropy for classification</vt:lpstr>
      <vt:lpstr>Putting it ALL together for a classification problem</vt:lpstr>
      <vt:lpstr>reference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using Python</dc:title>
  <dc:creator>Chityala, Ravi</dc:creator>
  <cp:lastModifiedBy>Ravi Chityala</cp:lastModifiedBy>
  <cp:revision>351</cp:revision>
  <cp:lastPrinted>2015-09-08T17:47:13Z</cp:lastPrinted>
  <dcterms:created xsi:type="dcterms:W3CDTF">2015-08-24T18:00:54Z</dcterms:created>
  <dcterms:modified xsi:type="dcterms:W3CDTF">2018-04-11T04:36:40Z</dcterms:modified>
</cp:coreProperties>
</file>