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6" r:id="rId3"/>
    <p:sldId id="347" r:id="rId4"/>
    <p:sldId id="342" r:id="rId5"/>
    <p:sldId id="281" r:id="rId6"/>
    <p:sldId id="334" r:id="rId7"/>
    <p:sldId id="327" r:id="rId8"/>
    <p:sldId id="335" r:id="rId9"/>
    <p:sldId id="336" r:id="rId10"/>
    <p:sldId id="341" r:id="rId11"/>
    <p:sldId id="337" r:id="rId12"/>
    <p:sldId id="338" r:id="rId13"/>
    <p:sldId id="344" r:id="rId14"/>
    <p:sldId id="339" r:id="rId15"/>
    <p:sldId id="340" r:id="rId16"/>
    <p:sldId id="343" r:id="rId17"/>
    <p:sldId id="345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8" autoAdjust="0"/>
    <p:restoredTop sz="86470"/>
  </p:normalViewPr>
  <p:slideViewPr>
    <p:cSldViewPr snapToGrid="0">
      <p:cViewPr varScale="1">
        <p:scale>
          <a:sx n="109" d="100"/>
          <a:sy n="109" d="100"/>
        </p:scale>
        <p:origin x="6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amandrew.github.io/deeplearning/2017/02/23/deep_learning_101_part2.html" TargetMode="External"/><Relationship Id="rId2" Type="http://schemas.openxmlformats.org/officeDocument/2006/relationships/hyperlink" Target="https://www.youtube.com/watch?v=d14TUNcbn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mtrask.github.io/2015/07/12/basic-python-networ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063" y="1742855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06" y="223880"/>
            <a:ext cx="10178322" cy="703465"/>
          </a:xfrm>
        </p:spPr>
        <p:txBody>
          <a:bodyPr>
            <a:normAutofit fontScale="90000"/>
          </a:bodyPr>
          <a:lstStyle/>
          <a:p>
            <a:r>
              <a:rPr lang="en-US" dirty="0"/>
              <a:t>More realistic neuron</a:t>
            </a:r>
          </a:p>
        </p:txBody>
      </p:sp>
      <p:sp>
        <p:nvSpPr>
          <p:cNvPr id="4" name="Oval 3"/>
          <p:cNvSpPr/>
          <p:nvPr/>
        </p:nvSpPr>
        <p:spPr>
          <a:xfrm>
            <a:off x="3612255" y="2576328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5" name="Right Arrow 4"/>
          <p:cNvSpPr/>
          <p:nvPr/>
        </p:nvSpPr>
        <p:spPr>
          <a:xfrm rot="21148372">
            <a:off x="1963437" y="336789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425426">
            <a:off x="2073220" y="2399356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568352" y="303815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27075" y="2549350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9" name="Right Arrow 8"/>
          <p:cNvSpPr/>
          <p:nvPr/>
        </p:nvSpPr>
        <p:spPr>
          <a:xfrm>
            <a:off x="5054153" y="3060136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41246" y="265143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1814" y="264631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217" y="279852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4212" y="3701554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600" y="210601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0183" y="354629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744" y="4466888"/>
                <a:ext cx="2771208" cy="1905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O = S(Z)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44" y="4466888"/>
                <a:ext cx="2771208" cy="1905137"/>
              </a:xfrm>
              <a:prstGeom prst="rect">
                <a:avLst/>
              </a:prstGeom>
              <a:blipFill rotWithShape="0">
                <a:blip r:embed="rId2"/>
                <a:stretch>
                  <a:fillRect l="-7692"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941240">
            <a:off x="2748655" y="166502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65723" y="16143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sz="2800" baseline="-25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D17D1D3-758A-7A41-BDA4-F1CC1F6E5814}"/>
              </a:ext>
            </a:extLst>
          </p:cNvPr>
          <p:cNvSpPr/>
          <p:nvPr/>
        </p:nvSpPr>
        <p:spPr>
          <a:xfrm rot="18560333">
            <a:off x="2665693" y="439827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4A82E-30D3-9047-B2AB-770E632AA078}"/>
              </a:ext>
            </a:extLst>
          </p:cNvPr>
          <p:cNvSpPr txBox="1"/>
          <p:nvPr/>
        </p:nvSpPr>
        <p:spPr>
          <a:xfrm>
            <a:off x="3445503" y="481574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endParaRPr lang="en-US" sz="28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C7EE-5DCD-8847-A01C-DF50DDE5DA17}"/>
              </a:ext>
            </a:extLst>
          </p:cNvPr>
          <p:cNvSpPr txBox="1"/>
          <p:nvPr/>
        </p:nvSpPr>
        <p:spPr>
          <a:xfrm>
            <a:off x="2461330" y="515333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endParaRPr lang="en-US" sz="2800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DA1FBE-0921-6944-AB54-7E82F4D4F671}"/>
              </a:ext>
            </a:extLst>
          </p:cNvPr>
          <p:cNvSpPr/>
          <p:nvPr/>
        </p:nvSpPr>
        <p:spPr>
          <a:xfrm>
            <a:off x="2598351" y="4267268"/>
            <a:ext cx="168116" cy="16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C8915E-82CE-4645-A12B-A468BC51BD5F}"/>
              </a:ext>
            </a:extLst>
          </p:cNvPr>
          <p:cNvSpPr/>
          <p:nvPr/>
        </p:nvSpPr>
        <p:spPr>
          <a:xfrm>
            <a:off x="2750751" y="4419668"/>
            <a:ext cx="168116" cy="16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DB3943-F45D-0045-80B7-2ED5C10DED37}"/>
              </a:ext>
            </a:extLst>
          </p:cNvPr>
          <p:cNvSpPr/>
          <p:nvPr/>
        </p:nvSpPr>
        <p:spPr>
          <a:xfrm>
            <a:off x="2903151" y="4572068"/>
            <a:ext cx="168116" cy="16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Stacking it </a:t>
            </a:r>
            <a:r>
              <a:rPr lang="en-US"/>
              <a:t>all together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649200" y="1504910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0221310">
            <a:off x="2111566" y="26142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110165" y="1327938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605297" y="1966734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64020" y="1477932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091098" y="1988718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1606" y="292033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8750" y="99342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191" y="158001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8759" y="157490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33809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00553" y="4851221"/>
            <a:ext cx="1293963" cy="117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384616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6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Stacking it all together</a:t>
            </a:r>
          </a:p>
        </p:txBody>
      </p:sp>
      <p:sp>
        <p:nvSpPr>
          <p:cNvPr id="5" name="Oval 4"/>
          <p:cNvSpPr/>
          <p:nvPr/>
        </p:nvSpPr>
        <p:spPr>
          <a:xfrm>
            <a:off x="3321170" y="174565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3321170" y="23034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/>
          <p:cNvSpPr/>
          <p:nvPr/>
        </p:nvSpPr>
        <p:spPr>
          <a:xfrm>
            <a:off x="3321170" y="2938972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/>
          <p:cNvSpPr/>
          <p:nvPr/>
        </p:nvSpPr>
        <p:spPr>
          <a:xfrm>
            <a:off x="3321170" y="3548572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Oval 20"/>
          <p:cNvSpPr/>
          <p:nvPr/>
        </p:nvSpPr>
        <p:spPr>
          <a:xfrm>
            <a:off x="3321170" y="4106414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3321170" y="47418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Oval 27"/>
          <p:cNvSpPr/>
          <p:nvPr/>
        </p:nvSpPr>
        <p:spPr>
          <a:xfrm>
            <a:off x="4750281" y="302379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Oval 28"/>
          <p:cNvSpPr/>
          <p:nvPr/>
        </p:nvSpPr>
        <p:spPr>
          <a:xfrm>
            <a:off x="4750281" y="358164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Oval 29"/>
          <p:cNvSpPr/>
          <p:nvPr/>
        </p:nvSpPr>
        <p:spPr>
          <a:xfrm>
            <a:off x="4750281" y="421712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/>
          <p:cNvSpPr/>
          <p:nvPr/>
        </p:nvSpPr>
        <p:spPr>
          <a:xfrm>
            <a:off x="4750281" y="246595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/>
          <p:cNvSpPr/>
          <p:nvPr/>
        </p:nvSpPr>
        <p:spPr>
          <a:xfrm>
            <a:off x="6179392" y="345440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Connector 13"/>
          <p:cNvCxnSpPr>
            <a:stCxn id="5" idx="6"/>
            <a:endCxn id="31" idx="2"/>
          </p:cNvCxnSpPr>
          <p:nvPr/>
        </p:nvCxnSpPr>
        <p:spPr>
          <a:xfrm>
            <a:off x="3847378" y="1985633"/>
            <a:ext cx="902903" cy="72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31" idx="2"/>
          </p:cNvCxnSpPr>
          <p:nvPr/>
        </p:nvCxnSpPr>
        <p:spPr>
          <a:xfrm>
            <a:off x="3847378" y="2543475"/>
            <a:ext cx="902903" cy="16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6"/>
            <a:endCxn id="31" idx="2"/>
          </p:cNvCxnSpPr>
          <p:nvPr/>
        </p:nvCxnSpPr>
        <p:spPr>
          <a:xfrm flipV="1">
            <a:off x="3847378" y="2705939"/>
            <a:ext cx="902903" cy="4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31" idx="2"/>
          </p:cNvCxnSpPr>
          <p:nvPr/>
        </p:nvCxnSpPr>
        <p:spPr>
          <a:xfrm flipV="1">
            <a:off x="3847378" y="2705939"/>
            <a:ext cx="902903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6"/>
            <a:endCxn id="31" idx="2"/>
          </p:cNvCxnSpPr>
          <p:nvPr/>
        </p:nvCxnSpPr>
        <p:spPr>
          <a:xfrm flipV="1">
            <a:off x="3847378" y="2705939"/>
            <a:ext cx="902903" cy="164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3847378" y="2705939"/>
            <a:ext cx="902903" cy="22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6"/>
            <a:endCxn id="33" idx="2"/>
          </p:cNvCxnSpPr>
          <p:nvPr/>
        </p:nvCxnSpPr>
        <p:spPr>
          <a:xfrm>
            <a:off x="5276489" y="2705939"/>
            <a:ext cx="902903" cy="9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  <a:endCxn id="28" idx="6"/>
          </p:cNvCxnSpPr>
          <p:nvPr/>
        </p:nvCxnSpPr>
        <p:spPr>
          <a:xfrm flipH="1" flipV="1">
            <a:off x="5276489" y="3263781"/>
            <a:ext cx="902903" cy="43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6"/>
            <a:endCxn id="33" idx="2"/>
          </p:cNvCxnSpPr>
          <p:nvPr/>
        </p:nvCxnSpPr>
        <p:spPr>
          <a:xfrm flipV="1">
            <a:off x="5276489" y="3694382"/>
            <a:ext cx="902903" cy="12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0" idx="6"/>
            <a:endCxn id="33" idx="2"/>
          </p:cNvCxnSpPr>
          <p:nvPr/>
        </p:nvCxnSpPr>
        <p:spPr>
          <a:xfrm flipV="1">
            <a:off x="5276489" y="3694382"/>
            <a:ext cx="902903" cy="76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68436" y="542601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37160" y="5438954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HIDDEN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57493" y="5424637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46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31F-CD1A-BB4E-BFDD-0EFB8E98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74" y="139193"/>
            <a:ext cx="10178322" cy="921121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3D-F973-F842-A188-FE68C304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60315"/>
            <a:ext cx="10178322" cy="48192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Assume that we have 4 categories: cats, dogs, horse and sheep. In the data set these are labelled as 0, 1, 2 and 3.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Instead of using 0 for cats, we will instead use numpy array [1, 0, 0, 0]</a:t>
            </a:r>
          </a:p>
          <a:p>
            <a:r>
              <a:rPr lang="en-US" sz="3200" dirty="0">
                <a:solidFill>
                  <a:schemeClr val="tx1"/>
                </a:solidFill>
              </a:rPr>
              <a:t>Instead of using 2 for horse, we will instead use numpy array [0, 0, 1, 0]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38" y="227109"/>
            <a:ext cx="10178322" cy="566521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0138" y="1453073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Converts the logits to probability</a:t>
                </a: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Sum of all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dirty="0">
                    <a:solidFill>
                      <a:schemeClr val="tx1"/>
                    </a:solidFill>
                  </a:rPr>
                  <a:t> values = 1.0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0138" y="1453073"/>
                <a:ext cx="10178322" cy="3593591"/>
              </a:xfrm>
              <a:blipFill>
                <a:blip r:embed="rId2"/>
                <a:stretch>
                  <a:fillRect l="-1621"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1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38" y="227109"/>
            <a:ext cx="10178322" cy="56652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Cross entropy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7776" y="1199072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𝐶𝑟𝑜𝑠𝑠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𝑒𝑛𝑡𝑟𝑜𝑝𝑦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5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It is a measure of distance between the truth y and calculated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776" y="1199072"/>
                <a:ext cx="10178322" cy="3593591"/>
              </a:xfrm>
              <a:blipFill>
                <a:blip r:embed="rId2"/>
                <a:stretch>
                  <a:fillRect l="-1746" t="-75704" b="-7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0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29295"/>
          </a:xfrm>
        </p:spPr>
        <p:txBody>
          <a:bodyPr>
            <a:normAutofit/>
          </a:bodyPr>
          <a:lstStyle/>
          <a:p>
            <a:r>
              <a:rPr lang="en-US" dirty="0"/>
              <a:t>Putting it ALL together for a classification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XW+b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4539615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Softmax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7827552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Cross entropy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063457" y="355832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0352" y="355832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0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2268"/>
            <a:ext cx="10178322" cy="435559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https://www.youtube.com/watch?v=d14TUNcbn1k</a:t>
            </a:r>
            <a:r>
              <a:rPr lang="en-US" sz="2400" dirty="0">
                <a:solidFill>
                  <a:schemeClr val="tx1"/>
                </a:solidFill>
              </a:rPr>
              <a:t> for an introduction to back-propagation</a:t>
            </a: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https://beamandrew.github.io/deeplearning/2017/02/23/deep_learning_101_part2.html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https://iamtrask.github.io/2015/07/12/basic-python-network/</a:t>
            </a:r>
            <a:r>
              <a:rPr lang="en-US" sz="2400" dirty="0">
                <a:solidFill>
                  <a:schemeClr val="tx1"/>
                </a:solidFill>
              </a:rPr>
              <a:t> contains a simple neural network implementation using numpy</a:t>
            </a: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6" y="273177"/>
            <a:ext cx="10178322" cy="802471"/>
          </a:xfrm>
        </p:spPr>
        <p:txBody>
          <a:bodyPr/>
          <a:lstStyle/>
          <a:p>
            <a:r>
              <a:rPr lang="en-US" dirty="0"/>
              <a:t>Classification - linear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732" y="1403797"/>
            <a:ext cx="8229600" cy="41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114540" y="2352739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3904736" y="2782128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4613115" y="282253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590629" y="3017857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76207" y="3957619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280191" y="2624160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196064" y="2849926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225681" y="3742338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81577" y="313843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121074" y="3394714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3704917" y="239077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4336132" y="3768271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4706641" y="2114183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6158753" y="232784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447983" y="321269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6881571" y="244373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7643133" y="2305373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6500090" y="2952954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6300271" y="3422068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6552247" y="417290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7314988" y="393563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705347" y="3157451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208475" y="466447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607969" y="4026879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437307" y="1723115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834218" y="1680882"/>
            <a:ext cx="1038405" cy="32878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71" y="214960"/>
            <a:ext cx="10178322" cy="802471"/>
          </a:xfrm>
        </p:spPr>
        <p:txBody>
          <a:bodyPr/>
          <a:lstStyle/>
          <a:p>
            <a:r>
              <a:rPr lang="en-US" dirty="0"/>
              <a:t>Classification - nonlinear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0147" y="1305343"/>
            <a:ext cx="7933850" cy="44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903157" y="191724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4930539" y="2220218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4935086" y="291007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447012" y="211727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270110" y="304303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3773848" y="3053690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106835" y="364108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3670605" y="368591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998473" y="2631677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4128515" y="372592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525741" y="2792812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4370247" y="4036280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939398" y="303552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5581794" y="3111828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977778" y="252154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6269102" y="346765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6335149" y="3096583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6002157" y="180751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7709765" y="3438526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5622364" y="4894706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5303147" y="1454567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79275" y="3303158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002047" y="354790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314511" y="4097297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475677" y="373543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59153" y="1540550"/>
            <a:ext cx="1547302" cy="4174450"/>
          </a:xfrm>
          <a:custGeom>
            <a:avLst/>
            <a:gdLst>
              <a:gd name="connsiteX0" fmla="*/ 0 w 849463"/>
              <a:gd name="connsiteY0" fmla="*/ 2238375 h 2238375"/>
              <a:gd name="connsiteX1" fmla="*/ 571500 w 849463"/>
              <a:gd name="connsiteY1" fmla="*/ 1962150 h 2238375"/>
              <a:gd name="connsiteX2" fmla="*/ 504825 w 849463"/>
              <a:gd name="connsiteY2" fmla="*/ 1581150 h 2238375"/>
              <a:gd name="connsiteX3" fmla="*/ 228600 w 849463"/>
              <a:gd name="connsiteY3" fmla="*/ 1133475 h 2238375"/>
              <a:gd name="connsiteX4" fmla="*/ 600075 w 849463"/>
              <a:gd name="connsiteY4" fmla="*/ 904875 h 2238375"/>
              <a:gd name="connsiteX5" fmla="*/ 838200 w 849463"/>
              <a:gd name="connsiteY5" fmla="*/ 533400 h 2238375"/>
              <a:gd name="connsiteX6" fmla="*/ 238125 w 849463"/>
              <a:gd name="connsiteY6" fmla="*/ 0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463" h="2238375">
                <a:moveTo>
                  <a:pt x="0" y="2238375"/>
                </a:moveTo>
                <a:cubicBezTo>
                  <a:pt x="243681" y="2155031"/>
                  <a:pt x="487362" y="2071688"/>
                  <a:pt x="571500" y="1962150"/>
                </a:cubicBezTo>
                <a:cubicBezTo>
                  <a:pt x="655638" y="1852612"/>
                  <a:pt x="561975" y="1719262"/>
                  <a:pt x="504825" y="1581150"/>
                </a:cubicBezTo>
                <a:cubicBezTo>
                  <a:pt x="447675" y="1443037"/>
                  <a:pt x="212725" y="1246187"/>
                  <a:pt x="228600" y="1133475"/>
                </a:cubicBezTo>
                <a:cubicBezTo>
                  <a:pt x="244475" y="1020762"/>
                  <a:pt x="498475" y="1004887"/>
                  <a:pt x="600075" y="904875"/>
                </a:cubicBezTo>
                <a:cubicBezTo>
                  <a:pt x="701675" y="804862"/>
                  <a:pt x="898525" y="684213"/>
                  <a:pt x="838200" y="533400"/>
                </a:cubicBezTo>
                <a:cubicBezTo>
                  <a:pt x="777875" y="382587"/>
                  <a:pt x="508000" y="191293"/>
                  <a:pt x="238125" y="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427509" y="341689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13654" y="467410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function that created this graph?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41" y="2009271"/>
            <a:ext cx="7168277" cy="4543529"/>
          </a:xfrm>
        </p:spPr>
      </p:pic>
    </p:spTree>
    <p:extLst>
      <p:ext uri="{BB962C8B-B14F-4D97-AF65-F5344CB8AC3E}">
        <p14:creationId xmlns:p14="http://schemas.microsoft.com/office/powerpoint/2010/main" val="3231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4112" y="5035695"/>
            <a:ext cx="10285888" cy="1629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the signal received by Cell Body or Soma is large, the neuron generates a pulse called action potential which travels down the axon and to the terminal at the end and consequently to the neighboring neurons.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12" y="1144380"/>
            <a:ext cx="6836738" cy="36747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06588" y="1144380"/>
            <a:ext cx="3064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simple.wikipedia.org</a:t>
            </a:r>
            <a:r>
              <a:rPr lang="en-US" dirty="0"/>
              <a:t>/wiki/Neuron#/media/</a:t>
            </a:r>
            <a:r>
              <a:rPr lang="en-US" dirty="0" err="1"/>
              <a:t>File:Neuron.svg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ARTIFICIAL NEURONS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1329443">
            <a:off x="2071557" y="3179093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80272">
            <a:off x="2440656" y="4015844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230935" y="234620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80346" y="29836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9069" y="2494813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9" y="30069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103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dirty="0"/>
              <a:t>Sigmoid </a:t>
            </a:r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827776"/>
            <a:ext cx="10353762" cy="56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commons.wikimedia.org</a:t>
            </a:r>
            <a:r>
              <a:rPr lang="en-US" dirty="0">
                <a:solidFill>
                  <a:schemeClr val="tx1"/>
                </a:solidFill>
              </a:rPr>
              <a:t>/w/</a:t>
            </a:r>
            <a:r>
              <a:rPr lang="en-US" dirty="0" err="1">
                <a:solidFill>
                  <a:schemeClr val="tx1"/>
                </a:solidFill>
              </a:rPr>
              <a:t>index.php?curid</a:t>
            </a:r>
            <a:r>
              <a:rPr lang="en-US" dirty="0">
                <a:solidFill>
                  <a:schemeClr val="tx1"/>
                </a:solidFill>
              </a:rPr>
              <a:t>=4310325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07" y="1073063"/>
            <a:ext cx="6857750" cy="4571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2565280"/>
                <a:ext cx="3633216" cy="11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565280"/>
                <a:ext cx="3633216" cy="11667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23" name="Right Arrow 22"/>
          <p:cNvSpPr/>
          <p:nvPr/>
        </p:nvSpPr>
        <p:spPr>
          <a:xfrm>
            <a:off x="8380346" y="29836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9069" y="2494813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9" y="30069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98961" y="2598279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808" y="25917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19242" y="5167163"/>
                <a:ext cx="684463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r>
                  <a:rPr lang="en-US" sz="3200" dirty="0"/>
                  <a:t>O = S(Z) where S is the sigmoid function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42" y="5167163"/>
                <a:ext cx="6844631" cy="984885"/>
              </a:xfrm>
              <a:prstGeom prst="rect">
                <a:avLst/>
              </a:prstGeom>
              <a:blipFill>
                <a:blip r:embed="rId2"/>
                <a:stretch>
                  <a:fillRect l="-3519" r="-2407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0CADFBF-CD05-4A48-A6EE-C75EBF6F8DF8}"/>
              </a:ext>
            </a:extLst>
          </p:cNvPr>
          <p:cNvSpPr/>
          <p:nvPr/>
        </p:nvSpPr>
        <p:spPr>
          <a:xfrm>
            <a:off x="1964054" y="258250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A140E3-62A3-2848-A574-BA8C36381A2A}"/>
              </a:ext>
            </a:extLst>
          </p:cNvPr>
          <p:cNvSpPr/>
          <p:nvPr/>
        </p:nvSpPr>
        <p:spPr>
          <a:xfrm>
            <a:off x="2326036" y="4265089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2B8D3F-4ACA-F94F-B50E-30DEAB99732C}"/>
              </a:ext>
            </a:extLst>
          </p:cNvPr>
          <p:cNvSpPr/>
          <p:nvPr/>
        </p:nvSpPr>
        <p:spPr>
          <a:xfrm>
            <a:off x="6157130" y="233123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275E2B-F883-6841-8164-BEC22D037C64}"/>
              </a:ext>
            </a:extLst>
          </p:cNvPr>
          <p:cNvSpPr/>
          <p:nvPr/>
        </p:nvSpPr>
        <p:spPr>
          <a:xfrm>
            <a:off x="9138850" y="2229529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4B21E97-15FB-E341-97E7-A122F6D53A06}"/>
              </a:ext>
            </a:extLst>
          </p:cNvPr>
          <p:cNvSpPr/>
          <p:nvPr/>
        </p:nvSpPr>
        <p:spPr>
          <a:xfrm rot="20221310">
            <a:off x="2211288" y="354876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16E1A05-AAE4-D84F-8FE3-950AECA7B1B1}"/>
              </a:ext>
            </a:extLst>
          </p:cNvPr>
          <p:cNvSpPr/>
          <p:nvPr/>
        </p:nvSpPr>
        <p:spPr>
          <a:xfrm rot="1425426">
            <a:off x="2209887" y="22624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ED92EB-CEAE-7747-930B-938CF2FCEC93}"/>
              </a:ext>
            </a:extLst>
          </p:cNvPr>
          <p:cNvSpPr txBox="1"/>
          <p:nvPr/>
        </p:nvSpPr>
        <p:spPr>
          <a:xfrm>
            <a:off x="2603884" y="2661585"/>
            <a:ext cx="6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17B9D9-18F9-8544-97FE-8486D85CB0EC}"/>
              </a:ext>
            </a:extLst>
          </p:cNvPr>
          <p:cNvSpPr txBox="1"/>
          <p:nvPr/>
        </p:nvSpPr>
        <p:spPr>
          <a:xfrm>
            <a:off x="2723307" y="3987304"/>
            <a:ext cx="6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E789-A635-E04A-8DE5-608E2A69F48E}"/>
              </a:ext>
            </a:extLst>
          </p:cNvPr>
          <p:cNvSpPr txBox="1"/>
          <p:nvPr/>
        </p:nvSpPr>
        <p:spPr>
          <a:xfrm>
            <a:off x="1766267" y="1969074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76738-5CE8-FF4A-8B89-B185FECBE6F0}"/>
              </a:ext>
            </a:extLst>
          </p:cNvPr>
          <p:cNvSpPr txBox="1"/>
          <p:nvPr/>
        </p:nvSpPr>
        <p:spPr>
          <a:xfrm>
            <a:off x="1675824" y="3854810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49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Backward pass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23" name="Right Arrow 22"/>
          <p:cNvSpPr/>
          <p:nvPr/>
        </p:nvSpPr>
        <p:spPr>
          <a:xfrm>
            <a:off x="9726067" y="2985001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4790" y="2496199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8" y="3006985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98961" y="2409741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09529" y="259316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5579" y="3667885"/>
                <a:ext cx="2464879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𝑑𝑍</m:t>
                        </m:r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79" y="3667885"/>
                <a:ext cx="2464879" cy="1064650"/>
              </a:xfrm>
              <a:prstGeom prst="rect">
                <a:avLst/>
              </a:prstGeom>
              <a:blipFill rotWithShape="0">
                <a:blip r:embed="rId2"/>
                <a:stretch>
                  <a:fillRect l="-24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45104" y="1630664"/>
                <a:ext cx="3812486" cy="575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04" y="1630664"/>
                <a:ext cx="3812486" cy="575735"/>
              </a:xfrm>
              <a:prstGeom prst="rect">
                <a:avLst/>
              </a:prstGeom>
              <a:blipFill>
                <a:blip r:embed="rId3"/>
                <a:stretch>
                  <a:fillRect l="-2333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69685" y="875242"/>
                <a:ext cx="2541562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</a:rPr>
                        <m:t>ε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85" y="875242"/>
                <a:ext cx="2541562" cy="761683"/>
              </a:xfrm>
              <a:prstGeom prst="rect">
                <a:avLst/>
              </a:prstGeom>
              <a:blipFill>
                <a:blip r:embed="rId4"/>
                <a:stretch>
                  <a:fillRect l="-498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1B887-5678-7E43-BF68-95BDE69DA425}"/>
                  </a:ext>
                </a:extLst>
              </p:cNvPr>
              <p:cNvSpPr txBox="1"/>
              <p:nvPr/>
            </p:nvSpPr>
            <p:spPr>
              <a:xfrm>
                <a:off x="9733680" y="3893313"/>
                <a:ext cx="2541562" cy="532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den>
                    </m:f>
                  </m:oMath>
                </a14:m>
                <a:r>
                  <a:rPr lang="en-US" sz="2400" dirty="0"/>
                  <a:t> =O-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1B887-5678-7E43-BF68-95BDE69D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80" y="3893313"/>
                <a:ext cx="2541562" cy="532325"/>
              </a:xfrm>
              <a:prstGeom prst="rect">
                <a:avLst/>
              </a:prstGeom>
              <a:blipFill>
                <a:blip r:embed="rId8"/>
                <a:stretch>
                  <a:fillRect l="-2475" t="-476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40C86B4-5038-7B4C-B1AA-24B5C86702DB}"/>
              </a:ext>
            </a:extLst>
          </p:cNvPr>
          <p:cNvSpPr/>
          <p:nvPr/>
        </p:nvSpPr>
        <p:spPr>
          <a:xfrm>
            <a:off x="5287164" y="934198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4D19E-0CB7-4743-AF62-0C20B5B54B44}"/>
              </a:ext>
            </a:extLst>
          </p:cNvPr>
          <p:cNvSpPr/>
          <p:nvPr/>
        </p:nvSpPr>
        <p:spPr>
          <a:xfrm>
            <a:off x="6067456" y="1521022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42554F-E93D-604C-A890-6C8CF5FDFEA1}"/>
              </a:ext>
            </a:extLst>
          </p:cNvPr>
          <p:cNvSpPr/>
          <p:nvPr/>
        </p:nvSpPr>
        <p:spPr>
          <a:xfrm>
            <a:off x="7602114" y="3965578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AC80CD-3794-E046-A964-9BEE9843157A}"/>
              </a:ext>
            </a:extLst>
          </p:cNvPr>
          <p:cNvSpPr/>
          <p:nvPr/>
        </p:nvSpPr>
        <p:spPr>
          <a:xfrm>
            <a:off x="10036826" y="440718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78FD990-3A25-FA42-AC58-AEF6147FDBE5}"/>
              </a:ext>
            </a:extLst>
          </p:cNvPr>
          <p:cNvSpPr/>
          <p:nvPr/>
        </p:nvSpPr>
        <p:spPr>
          <a:xfrm rot="20221310">
            <a:off x="2211288" y="354876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29C444E-8BFF-3A41-83F1-EC03A1837C3A}"/>
              </a:ext>
            </a:extLst>
          </p:cNvPr>
          <p:cNvSpPr/>
          <p:nvPr/>
        </p:nvSpPr>
        <p:spPr>
          <a:xfrm rot="1425426">
            <a:off x="2209887" y="22624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647E5-BADA-1842-B68E-0EBEF83845A8}"/>
              </a:ext>
            </a:extLst>
          </p:cNvPr>
          <p:cNvSpPr txBox="1"/>
          <p:nvPr/>
        </p:nvSpPr>
        <p:spPr>
          <a:xfrm>
            <a:off x="2603884" y="2473047"/>
            <a:ext cx="6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CB4C4D-8B00-CF43-A502-66F87A147F3E}"/>
              </a:ext>
            </a:extLst>
          </p:cNvPr>
          <p:cNvSpPr txBox="1"/>
          <p:nvPr/>
        </p:nvSpPr>
        <p:spPr>
          <a:xfrm>
            <a:off x="2723307" y="3987304"/>
            <a:ext cx="67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E41E4-233D-384F-9B90-E19CFD1C43B9}"/>
              </a:ext>
            </a:extLst>
          </p:cNvPr>
          <p:cNvSpPr txBox="1"/>
          <p:nvPr/>
        </p:nvSpPr>
        <p:spPr>
          <a:xfrm>
            <a:off x="1766267" y="1969074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FD4286-6F2A-C94B-9343-44CB1E9B1D5D}"/>
              </a:ext>
            </a:extLst>
          </p:cNvPr>
          <p:cNvSpPr txBox="1"/>
          <p:nvPr/>
        </p:nvSpPr>
        <p:spPr>
          <a:xfrm>
            <a:off x="1675824" y="3854810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3D9212-F38C-2546-80FC-0384D6F767DD}"/>
                  </a:ext>
                </a:extLst>
              </p:cNvPr>
              <p:cNvSpPr txBox="1"/>
              <p:nvPr/>
            </p:nvSpPr>
            <p:spPr>
              <a:xfrm>
                <a:off x="1757787" y="5430143"/>
                <a:ext cx="3812486" cy="590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3D9212-F38C-2546-80FC-0384D6F7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87" y="5430143"/>
                <a:ext cx="3812486" cy="590290"/>
              </a:xfrm>
              <a:prstGeom prst="rect">
                <a:avLst/>
              </a:prstGeom>
              <a:blipFill>
                <a:blip r:embed="rId9"/>
                <a:stretch>
                  <a:fillRect l="-1656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C81283-6722-0441-98AD-0647797DF7C3}"/>
                  </a:ext>
                </a:extLst>
              </p:cNvPr>
              <p:cNvSpPr txBox="1"/>
              <p:nvPr/>
            </p:nvSpPr>
            <p:spPr>
              <a:xfrm>
                <a:off x="1682368" y="4674721"/>
                <a:ext cx="2541562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</a:rPr>
                        <m:t>ε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C81283-6722-0441-98AD-0647797D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68" y="4674721"/>
                <a:ext cx="2541562" cy="761683"/>
              </a:xfrm>
              <a:prstGeom prst="rect">
                <a:avLst/>
              </a:prstGeom>
              <a:blipFill>
                <a:blip r:embed="rId10"/>
                <a:stretch>
                  <a:fillRect l="-995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585F7B9-3189-104A-8D12-09FC6016CE69}"/>
              </a:ext>
            </a:extLst>
          </p:cNvPr>
          <p:cNvSpPr/>
          <p:nvPr/>
        </p:nvSpPr>
        <p:spPr>
          <a:xfrm>
            <a:off x="4299847" y="4733677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B02EEB-F22A-C949-A05E-C4B4E8879EF9}"/>
              </a:ext>
            </a:extLst>
          </p:cNvPr>
          <p:cNvSpPr/>
          <p:nvPr/>
        </p:nvSpPr>
        <p:spPr>
          <a:xfrm>
            <a:off x="5333180" y="5368051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470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2707</TotalTime>
  <Words>432</Words>
  <Application>Microsoft Macintosh PowerPoint</Application>
  <PresentationFormat>Widescreen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Gill Sans MT</vt:lpstr>
      <vt:lpstr>Impact</vt:lpstr>
      <vt:lpstr>Mangal</vt:lpstr>
      <vt:lpstr>Badge</vt:lpstr>
      <vt:lpstr>MULTILAYER PERCEPTRON</vt:lpstr>
      <vt:lpstr>Classification - linear</vt:lpstr>
      <vt:lpstr>Classification - nonlinear</vt:lpstr>
      <vt:lpstr>GUESS the function that created this graph?</vt:lpstr>
      <vt:lpstr>NEURONS</vt:lpstr>
      <vt:lpstr>ARTIFICIAL NEURONS</vt:lpstr>
      <vt:lpstr>Sigmoid ACTIVATION Function</vt:lpstr>
      <vt:lpstr>Forward pass</vt:lpstr>
      <vt:lpstr>Backward pass</vt:lpstr>
      <vt:lpstr>More realistic neuron</vt:lpstr>
      <vt:lpstr>Stacking it all together</vt:lpstr>
      <vt:lpstr>Stacking it all together</vt:lpstr>
      <vt:lpstr>One-hot encoding</vt:lpstr>
      <vt:lpstr>Softmax</vt:lpstr>
      <vt:lpstr>Cross entropy for classification</vt:lpstr>
      <vt:lpstr>Putting it ALL together for a classification problem</vt:lpstr>
      <vt:lpstr>reference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Ravi Chityala</cp:lastModifiedBy>
  <cp:revision>353</cp:revision>
  <cp:lastPrinted>2015-09-08T17:47:13Z</cp:lastPrinted>
  <dcterms:created xsi:type="dcterms:W3CDTF">2015-08-24T18:00:54Z</dcterms:created>
  <dcterms:modified xsi:type="dcterms:W3CDTF">2018-10-17T05:59:11Z</dcterms:modified>
</cp:coreProperties>
</file>