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7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8" r:id="rId3"/>
    <p:sldId id="329" r:id="rId4"/>
    <p:sldId id="336" r:id="rId5"/>
    <p:sldId id="351" r:id="rId6"/>
    <p:sldId id="350" r:id="rId7"/>
    <p:sldId id="334" r:id="rId8"/>
    <p:sldId id="353" r:id="rId9"/>
    <p:sldId id="352" r:id="rId10"/>
    <p:sldId id="330" r:id="rId11"/>
    <p:sldId id="346" r:id="rId12"/>
    <p:sldId id="347" r:id="rId13"/>
    <p:sldId id="348" r:id="rId14"/>
    <p:sldId id="331" r:id="rId15"/>
    <p:sldId id="341" r:id="rId16"/>
    <p:sldId id="342" r:id="rId17"/>
    <p:sldId id="343" r:id="rId18"/>
    <p:sldId id="344" r:id="rId19"/>
    <p:sldId id="345" r:id="rId20"/>
    <p:sldId id="349" r:id="rId21"/>
    <p:sldId id="333" r:id="rId22"/>
    <p:sldId id="354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2" autoAdjust="0"/>
    <p:restoredTop sz="86470" autoAdjust="0"/>
  </p:normalViewPr>
  <p:slideViewPr>
    <p:cSldViewPr snapToGrid="0">
      <p:cViewPr varScale="1">
        <p:scale>
          <a:sx n="59" d="100"/>
          <a:sy n="59" d="100"/>
        </p:scale>
        <p:origin x="96" y="12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2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1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834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96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88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5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346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b15444eb8f2741fbe3a6a714" descr="{&quot;HashCode&quot;:562729199,&quot;Placement&quot;:&quot;Footer&quot;,&quot;Top&quot;:522.0343,&quot;Left&quot;:372.4729,&quot;SlideWidth&quot;:960,&quot;SlideHeight&quot;:540}"/>
          <p:cNvSpPr txBox="1"/>
          <p:nvPr userDrawn="1"/>
        </p:nvSpPr>
        <p:spPr>
          <a:xfrm>
            <a:off x="4730406" y="6629836"/>
            <a:ext cx="2731188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Calibri" panose="020F0502020204030204" pitchFamily="34" charset="0"/>
              </a:rPr>
              <a:t>C2 and P1 - Restricted Information and Basic Personal Data</a:t>
            </a:r>
            <a:endParaRPr 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1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microsoft.com/office/2007/relationships/hdphoto" Target="../media/hdphoto2.wdp"/><Relationship Id="rId2" Type="http://schemas.openxmlformats.org/officeDocument/2006/relationships/hyperlink" Target="https://github.com/mdbloice/Augmen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3.09820" TargetMode="External"/><Relationship Id="rId2" Type="http://schemas.openxmlformats.org/officeDocument/2006/relationships/hyperlink" Target="http://www.mlyearni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1852.pdf" TargetMode="External"/><Relationship Id="rId2" Type="http://schemas.openxmlformats.org/officeDocument/2006/relationships/hyperlink" Target="http://philipperemy.github.io/xavier-initializ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96" y="2041434"/>
            <a:ext cx="9287846" cy="2913729"/>
          </a:xfrm>
        </p:spPr>
        <p:txBody>
          <a:bodyPr>
            <a:noAutofit/>
          </a:bodyPr>
          <a:lstStyle/>
          <a:p>
            <a:r>
              <a:rPr lang="en-US" sz="7200" dirty="0"/>
              <a:t>Additional topics</a:t>
            </a:r>
          </a:p>
        </p:txBody>
      </p:sp>
    </p:spTree>
    <p:extLst>
      <p:ext uri="{BB962C8B-B14F-4D97-AF65-F5344CB8AC3E}">
        <p14:creationId xmlns:p14="http://schemas.microsoft.com/office/powerpoint/2010/main" val="352809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38539"/>
            <a:ext cx="10353761" cy="954157"/>
          </a:xfrm>
        </p:spPr>
        <p:txBody>
          <a:bodyPr/>
          <a:lstStyle/>
          <a:p>
            <a:pPr lvl="0"/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6387" y="957841"/>
                <a:ext cx="10318449" cy="5712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L2 – regularization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Is used to prevent overfitting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b="0" dirty="0">
                    <a:ea typeface="Calibri" charset="0"/>
                    <a:cs typeface="Times New Roman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libri" charset="0"/>
                                <a:cs typeface="Times New Roman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libri" charset="0"/>
                                <a:cs typeface="Times New Roman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( 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𝑦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 − 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))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λ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800" dirty="0"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lvl="2">
                  <a:spcAft>
                    <a:spcPts val="600"/>
                  </a:spcAft>
                </a:pPr>
                <a:endParaRPr lang="en-US" sz="2800" dirty="0"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Dropout for training and not testing or predicting. </a:t>
                </a:r>
              </a:p>
              <a:p>
                <a:pPr marL="1371600" lvl="2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Drop a set of edges during training to avoid overfitting.</a:t>
                </a:r>
              </a:p>
              <a:p>
                <a:pPr marL="1371600" lvl="2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Works like ensemble method.</a:t>
                </a:r>
              </a:p>
              <a:p>
                <a:pPr marL="1371600" lvl="2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 Similar in idea to resilience in a computer network.</a:t>
                </a: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Weight decay</a:t>
                </a:r>
              </a:p>
              <a:p>
                <a:pPr marL="1371600" lvl="2" indent="-457200">
                  <a:spcAft>
                    <a:spcPts val="60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Early stopping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7" y="957841"/>
                <a:ext cx="10318449" cy="5712782"/>
              </a:xfrm>
              <a:prstGeom prst="rect">
                <a:avLst/>
              </a:prstGeom>
              <a:blipFill>
                <a:blip r:embed="rId2"/>
                <a:stretch>
                  <a:fillRect t="-1109" b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Optimization and COST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E65A003-D90D-EC4B-89FF-B51DAD43AD00}"/>
              </a:ext>
            </a:extLst>
          </p:cNvPr>
          <p:cNvSpPr/>
          <p:nvPr/>
        </p:nvSpPr>
        <p:spPr>
          <a:xfrm>
            <a:off x="3846286" y="2097904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4177921-8B8B-8A42-BFD9-667CFBBE3513}"/>
              </a:ext>
            </a:extLst>
          </p:cNvPr>
          <p:cNvCxnSpPr/>
          <p:nvPr/>
        </p:nvCxnSpPr>
        <p:spPr>
          <a:xfrm>
            <a:off x="3965031" y="2830286"/>
            <a:ext cx="537029" cy="114662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7BFF32A-B2CE-C744-B45E-2B05E7546518}"/>
              </a:ext>
            </a:extLst>
          </p:cNvPr>
          <p:cNvCxnSpPr>
            <a:cxnSpLocks/>
          </p:cNvCxnSpPr>
          <p:nvPr/>
        </p:nvCxnSpPr>
        <p:spPr>
          <a:xfrm flipV="1">
            <a:off x="6111015" y="3156856"/>
            <a:ext cx="820057" cy="14078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81728C0-E9C8-4F4B-93BB-60BD188A7F30}"/>
              </a:ext>
            </a:extLst>
          </p:cNvPr>
          <p:cNvCxnSpPr>
            <a:cxnSpLocks/>
          </p:cNvCxnSpPr>
          <p:nvPr/>
        </p:nvCxnSpPr>
        <p:spPr>
          <a:xfrm flipV="1">
            <a:off x="4670141" y="4913864"/>
            <a:ext cx="1440586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D95A93-3090-8D4B-89CF-D11A6357741A}"/>
              </a:ext>
            </a:extLst>
          </p:cNvPr>
          <p:cNvSpPr txBox="1"/>
          <p:nvPr/>
        </p:nvSpPr>
        <p:spPr>
          <a:xfrm>
            <a:off x="5390434" y="5830745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004CF9-2993-B045-9498-662EF0A4CA96}"/>
              </a:ext>
            </a:extLst>
          </p:cNvPr>
          <p:cNvSpPr txBox="1"/>
          <p:nvPr/>
        </p:nvSpPr>
        <p:spPr>
          <a:xfrm>
            <a:off x="1389261" y="2833423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89426" y="2931022"/>
                <a:ext cx="35589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4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426" y="2931022"/>
                <a:ext cx="3558988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9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LOW 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E65A003-D90D-EC4B-89FF-B51DAD43AD00}"/>
              </a:ext>
            </a:extLst>
          </p:cNvPr>
          <p:cNvSpPr/>
          <p:nvPr/>
        </p:nvSpPr>
        <p:spPr>
          <a:xfrm>
            <a:off x="3846286" y="2097904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D95A93-3090-8D4B-89CF-D11A6357741A}"/>
              </a:ext>
            </a:extLst>
          </p:cNvPr>
          <p:cNvSpPr txBox="1"/>
          <p:nvPr/>
        </p:nvSpPr>
        <p:spPr>
          <a:xfrm>
            <a:off x="5115629" y="5643457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004CF9-2993-B045-9498-662EF0A4CA96}"/>
              </a:ext>
            </a:extLst>
          </p:cNvPr>
          <p:cNvSpPr txBox="1"/>
          <p:nvPr/>
        </p:nvSpPr>
        <p:spPr>
          <a:xfrm>
            <a:off x="1410877" y="29618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012FD13-3683-244C-AB11-7D2ACF2CE890}"/>
              </a:ext>
            </a:extLst>
          </p:cNvPr>
          <p:cNvCxnSpPr>
            <a:cxnSpLocks/>
          </p:cNvCxnSpPr>
          <p:nvPr/>
        </p:nvCxnSpPr>
        <p:spPr>
          <a:xfrm>
            <a:off x="4383314" y="3464012"/>
            <a:ext cx="171541" cy="4393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BEC22CC-6335-6045-9CD4-252F1F141480}"/>
              </a:ext>
            </a:extLst>
          </p:cNvPr>
          <p:cNvCxnSpPr>
            <a:cxnSpLocks/>
          </p:cNvCxnSpPr>
          <p:nvPr/>
        </p:nvCxnSpPr>
        <p:spPr>
          <a:xfrm>
            <a:off x="4554855" y="3903345"/>
            <a:ext cx="89717" cy="305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6E9C24A-818D-9443-8344-E173554E9730}"/>
              </a:ext>
            </a:extLst>
          </p:cNvPr>
          <p:cNvCxnSpPr>
            <a:cxnSpLocks/>
          </p:cNvCxnSpPr>
          <p:nvPr/>
        </p:nvCxnSpPr>
        <p:spPr>
          <a:xfrm>
            <a:off x="4644571" y="4209143"/>
            <a:ext cx="264614" cy="3628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CAD2115-2771-7246-A85D-EDCD2AC17D14}"/>
              </a:ext>
            </a:extLst>
          </p:cNvPr>
          <p:cNvSpPr txBox="1"/>
          <p:nvPr/>
        </p:nvSpPr>
        <p:spPr>
          <a:xfrm>
            <a:off x="4286983" y="316271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5F7AF5F-1953-D74A-BA3E-204927E643E2}"/>
              </a:ext>
            </a:extLst>
          </p:cNvPr>
          <p:cNvSpPr txBox="1"/>
          <p:nvPr/>
        </p:nvSpPr>
        <p:spPr>
          <a:xfrm>
            <a:off x="4554855" y="36570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5FAB06-DB52-D64C-BD96-39822DB40354}"/>
              </a:ext>
            </a:extLst>
          </p:cNvPr>
          <p:cNvSpPr txBox="1"/>
          <p:nvPr/>
        </p:nvSpPr>
        <p:spPr>
          <a:xfrm>
            <a:off x="4751427" y="39819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599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E65A003-D90D-EC4B-89FF-B51DAD43AD00}"/>
              </a:ext>
            </a:extLst>
          </p:cNvPr>
          <p:cNvSpPr/>
          <p:nvPr/>
        </p:nvSpPr>
        <p:spPr>
          <a:xfrm>
            <a:off x="3846286" y="2097904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D95A93-3090-8D4B-89CF-D11A6357741A}"/>
              </a:ext>
            </a:extLst>
          </p:cNvPr>
          <p:cNvSpPr txBox="1"/>
          <p:nvPr/>
        </p:nvSpPr>
        <p:spPr>
          <a:xfrm>
            <a:off x="5390434" y="5950857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004CF9-2993-B045-9498-662EF0A4CA96}"/>
              </a:ext>
            </a:extLst>
          </p:cNvPr>
          <p:cNvSpPr txBox="1"/>
          <p:nvPr/>
        </p:nvSpPr>
        <p:spPr>
          <a:xfrm>
            <a:off x="1493446" y="2935178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Cost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012FD13-3683-244C-AB11-7D2ACF2CE890}"/>
              </a:ext>
            </a:extLst>
          </p:cNvPr>
          <p:cNvCxnSpPr/>
          <p:nvPr/>
        </p:nvCxnSpPr>
        <p:spPr>
          <a:xfrm>
            <a:off x="4383314" y="3464012"/>
            <a:ext cx="1432236" cy="11950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BEC22CC-6335-6045-9CD4-252F1F141480}"/>
              </a:ext>
            </a:extLst>
          </p:cNvPr>
          <p:cNvCxnSpPr>
            <a:cxnSpLocks/>
          </p:cNvCxnSpPr>
          <p:nvPr/>
        </p:nvCxnSpPr>
        <p:spPr>
          <a:xfrm flipH="1" flipV="1">
            <a:off x="4644571" y="4209143"/>
            <a:ext cx="1170979" cy="4499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6E9C24A-818D-9443-8344-E173554E9730}"/>
              </a:ext>
            </a:extLst>
          </p:cNvPr>
          <p:cNvCxnSpPr>
            <a:cxnSpLocks/>
          </p:cNvCxnSpPr>
          <p:nvPr/>
        </p:nvCxnSpPr>
        <p:spPr>
          <a:xfrm flipV="1">
            <a:off x="4746171" y="3984171"/>
            <a:ext cx="1606408" cy="2249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CAD2115-2771-7246-A85D-EDCD2AC17D14}"/>
              </a:ext>
            </a:extLst>
          </p:cNvPr>
          <p:cNvSpPr txBox="1"/>
          <p:nvPr/>
        </p:nvSpPr>
        <p:spPr>
          <a:xfrm>
            <a:off x="4644571" y="331989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5F7AF5F-1953-D74A-BA3E-204927E643E2}"/>
              </a:ext>
            </a:extLst>
          </p:cNvPr>
          <p:cNvSpPr txBox="1"/>
          <p:nvPr/>
        </p:nvSpPr>
        <p:spPr>
          <a:xfrm>
            <a:off x="4963741" y="42668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5FAB06-DB52-D64C-BD96-39822DB40354}"/>
              </a:ext>
            </a:extLst>
          </p:cNvPr>
          <p:cNvSpPr txBox="1"/>
          <p:nvPr/>
        </p:nvSpPr>
        <p:spPr>
          <a:xfrm>
            <a:off x="5624957" y="35515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768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883" y="270281"/>
            <a:ext cx="10178322" cy="951909"/>
          </a:xfrm>
        </p:spPr>
        <p:txBody>
          <a:bodyPr/>
          <a:lstStyle/>
          <a:p>
            <a:pPr lvl="0"/>
            <a:r>
              <a:rPr lang="en-US" dirty="0"/>
              <a:t>Optimization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000" y="1222190"/>
            <a:ext cx="91089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First order methods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Stochastic Gradient Descent (SGD)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SGD+Momentum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Nesterov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 momentum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Adam – best default choice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RMSprop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Second order method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Broyden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–Fletcher–Goldfarb–</a:t>
            </a: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Shanno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 (BFGS)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 Limited-memory BFGS (L-BFGS) which does not work well with mini-batch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35157" y="6360068"/>
            <a:ext cx="3497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https://arxiv.org/pdf/1609.04747.pdf</a:t>
            </a:r>
          </a:p>
        </p:txBody>
      </p:sp>
    </p:spTree>
    <p:extLst>
      <p:ext uri="{BB962C8B-B14F-4D97-AF65-F5344CB8AC3E}">
        <p14:creationId xmlns:p14="http://schemas.microsoft.com/office/powerpoint/2010/main" val="40825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9584"/>
          </a:xfrm>
        </p:spPr>
        <p:txBody>
          <a:bodyPr>
            <a:normAutofit fontScale="90000"/>
          </a:bodyPr>
          <a:lstStyle/>
          <a:p>
            <a:r>
              <a:rPr lang="en-US" dirty="0"/>
              <a:t>SGD with batches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01969"/>
            <a:ext cx="10178322" cy="4777623"/>
          </a:xfrm>
        </p:spPr>
        <p:txBody>
          <a:bodyPr/>
          <a:lstStyle/>
          <a:p>
            <a:r>
              <a:rPr lang="en-US" sz="3200" dirty="0"/>
              <a:t>Use small batch of data, so that the memory footprint is small. </a:t>
            </a:r>
          </a:p>
          <a:p>
            <a:r>
              <a:rPr lang="en-US" sz="3200" dirty="0"/>
              <a:t>It also allows incremental learning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84FCA75-C092-1541-8627-BDC337E0F29A}"/>
                  </a:ext>
                </a:extLst>
              </p:cNvPr>
              <p:cNvSpPr txBox="1"/>
              <p:nvPr/>
            </p:nvSpPr>
            <p:spPr>
              <a:xfrm>
                <a:off x="4420552" y="3490780"/>
                <a:ext cx="31465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36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3490780"/>
                <a:ext cx="314650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8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95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SGD+Momentum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xmlns="" id="{F84FCA75-C092-1541-8627-BDC337E0F29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351448" y="1473512"/>
                <a:ext cx="3853619" cy="1606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4800" b="0" dirty="0">
                    <a:latin typeface="Cambria Math" panose="02040503050406030204" pitchFamily="18" charset="0"/>
                  </a:rPr>
                  <a:t>v</a:t>
                </a:r>
                <a:r>
                  <a:rPr lang="en-US" sz="4800" b="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sz="4800" b="0" dirty="0">
                    <a:latin typeface="Cambria Math" panose="02040503050406030204" pitchFamily="18" charset="0"/>
                  </a:rPr>
                  <a:t>=</a:t>
                </a:r>
                <a:r>
                  <a:rPr lang="en-US" sz="4800" b="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</a:t>
                </a:r>
                <a:r>
                  <a:rPr lang="en-US" sz="4800" b="0" dirty="0">
                    <a:latin typeface="Cambria Math" panose="02040503050406030204" pitchFamily="18" charset="0"/>
                  </a:rPr>
                  <a:t>v</a:t>
                </a:r>
                <a:r>
                  <a:rPr lang="en-US" sz="4800" b="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4800" b="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4800" b="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</a:t>
                </a:r>
                <a:r>
                  <a:rPr lang="en-US" sz="4800" b="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W</a:t>
                </a:r>
                <a:r>
                  <a:rPr lang="en-US" sz="4800" b="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J</a:t>
                </a:r>
                <a:endParaRPr lang="en-US" sz="4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sz="48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4800" baseline="-25000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1448" y="1473512"/>
                <a:ext cx="3853619" cy="1606402"/>
              </a:xfrm>
              <a:prstGeom prst="rect">
                <a:avLst/>
              </a:prstGeom>
              <a:blipFill rotWithShape="0">
                <a:blip r:embed="rId2"/>
                <a:stretch>
                  <a:fillRect l="-9652" t="-11787" r="-8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47710D2A-A4C9-8941-A8A1-B1FBCDE7AF90}"/>
              </a:ext>
            </a:extLst>
          </p:cNvPr>
          <p:cNvCxnSpPr/>
          <p:nvPr/>
        </p:nvCxnSpPr>
        <p:spPr>
          <a:xfrm>
            <a:off x="1659043" y="5894584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1681326" y="2058287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7E65A003-D90D-EC4B-89FF-B51DAD43AD00}"/>
              </a:ext>
            </a:extLst>
          </p:cNvPr>
          <p:cNvSpPr/>
          <p:nvPr/>
        </p:nvSpPr>
        <p:spPr>
          <a:xfrm>
            <a:off x="2805160" y="2581392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4D95A93-3090-8D4B-89CF-D11A6357741A}"/>
              </a:ext>
            </a:extLst>
          </p:cNvPr>
          <p:cNvSpPr txBox="1"/>
          <p:nvPr/>
        </p:nvSpPr>
        <p:spPr>
          <a:xfrm>
            <a:off x="4067086" y="6020722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004CF9-2993-B045-9498-662EF0A4CA96}"/>
              </a:ext>
            </a:extLst>
          </p:cNvPr>
          <p:cNvSpPr txBox="1"/>
          <p:nvPr/>
        </p:nvSpPr>
        <p:spPr>
          <a:xfrm>
            <a:off x="1183433" y="1473512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3014518" y="3010262"/>
            <a:ext cx="474133" cy="478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9474" y="3519083"/>
            <a:ext cx="209006" cy="4331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51448" y="3249265"/>
            <a:ext cx="4059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sym typeface="Symbol" panose="05050102010706020507" pitchFamily="18" charset="2"/>
              </a:rPr>
              <a:t> is usually around 0.9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622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08408"/>
          </a:xfrm>
        </p:spPr>
        <p:txBody>
          <a:bodyPr>
            <a:normAutofit/>
          </a:bodyPr>
          <a:lstStyle/>
          <a:p>
            <a:r>
              <a:rPr lang="en-US" dirty="0" err="1"/>
              <a:t>Nesterov</a:t>
            </a:r>
            <a:r>
              <a:rPr lang="en-US" dirty="0"/>
              <a:t> momentum (</a:t>
            </a:r>
            <a:r>
              <a:rPr lang="en-US" dirty="0" err="1"/>
              <a:t>Nesterov</a:t>
            </a:r>
            <a:r>
              <a:rPr lang="en-US" dirty="0"/>
              <a:t> accelerated gradient 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4">
                <a:extLst>
                  <a:ext uri="{FF2B5EF4-FFF2-40B4-BE49-F238E27FC236}">
                    <a16:creationId xmlns:a16="http://schemas.microsoft.com/office/drawing/2014/main" xmlns="" id="{F84FCA75-C092-1541-8627-BDC337E0F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9192" y="2407632"/>
                <a:ext cx="7912422" cy="2007922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6000" dirty="0">
                    <a:latin typeface="Cambria Math" panose="02040503050406030204" pitchFamily="18" charset="0"/>
                  </a:rPr>
                  <a:t>v</a:t>
                </a:r>
                <a:r>
                  <a:rPr lang="en-US" sz="600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sz="6000" dirty="0">
                    <a:latin typeface="Cambria Math" panose="02040503050406030204" pitchFamily="18" charset="0"/>
                  </a:rPr>
                  <a:t>=</a:t>
                </a:r>
                <a:r>
                  <a:rPr lang="en-US" sz="6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</a:t>
                </a:r>
                <a:r>
                  <a:rPr lang="en-US" sz="6000" dirty="0">
                    <a:latin typeface="Cambria Math" panose="02040503050406030204" pitchFamily="18" charset="0"/>
                  </a:rPr>
                  <a:t>v</a:t>
                </a:r>
                <a:r>
                  <a:rPr lang="en-US" sz="600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60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6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</a:t>
                </a:r>
                <a:r>
                  <a:rPr lang="en-US" sz="60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W</a:t>
                </a:r>
                <a:r>
                  <a:rPr lang="en-US" sz="6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J(W- </a:t>
                </a:r>
                <a:r>
                  <a:rPr lang="en-US" sz="6000" dirty="0">
                    <a:latin typeface="Cambria Math" panose="02040503050406030204" pitchFamily="18" charset="0"/>
                  </a:rPr>
                  <a:t>v</a:t>
                </a:r>
                <a:r>
                  <a:rPr lang="en-US" sz="600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6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endParaRPr lang="en-US" sz="60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6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60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6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sz="600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6000" baseline="-25000" dirty="0"/>
              </a:p>
            </p:txBody>
          </p:sp>
        </mc:Choice>
        <mc:Fallback xmlns="">
          <p:sp>
            <p:nvSpPr>
              <p:cNvPr id="6" name="Content Placeholder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92" y="2407632"/>
                <a:ext cx="7912422" cy="2007922"/>
              </a:xfrm>
              <a:prstGeom prst="rect">
                <a:avLst/>
              </a:prstGeom>
              <a:blipFill rotWithShape="0">
                <a:blip r:embed="rId2"/>
                <a:stretch>
                  <a:fillRect l="-5855" t="-11550" r="-4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120411" y="5109061"/>
            <a:ext cx="5515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mbria Math" panose="02040503050406030204" pitchFamily="18" charset="0"/>
                <a:sym typeface="Symbol" panose="05050102010706020507" pitchFamily="18" charset="2"/>
              </a:rPr>
              <a:t> is usually around 0.9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17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06" y="196117"/>
            <a:ext cx="5521779" cy="1581883"/>
          </a:xfrm>
        </p:spPr>
        <p:txBody>
          <a:bodyPr>
            <a:normAutofit fontScale="90000"/>
          </a:bodyPr>
          <a:lstStyle/>
          <a:p>
            <a:r>
              <a:rPr lang="en-US" dirty="0"/>
              <a:t>Adaptive Moment </a:t>
            </a:r>
            <a:br>
              <a:rPr lang="en-US" dirty="0"/>
            </a:br>
            <a:r>
              <a:rPr lang="en-US" dirty="0"/>
              <a:t>Estimation (ADAM)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4">
                <a:extLst>
                  <a:ext uri="{FF2B5EF4-FFF2-40B4-BE49-F238E27FC236}">
                    <a16:creationId xmlns:a16="http://schemas.microsoft.com/office/drawing/2014/main" xmlns="" id="{F84FCA75-C092-1541-8627-BDC337E0F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1255" y="196118"/>
                <a:ext cx="5713808" cy="6075638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400" dirty="0" err="1">
                    <a:latin typeface="Cambria Math" panose="02040503050406030204" pitchFamily="18" charset="0"/>
                  </a:rPr>
                  <a:t>m</a:t>
                </a:r>
                <a:r>
                  <a:rPr lang="en-US" sz="440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sz="4400" dirty="0">
                    <a:latin typeface="Cambria Math" panose="02040503050406030204" pitchFamily="18" charset="0"/>
                  </a:rPr>
                  <a:t>=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44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sz="440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4400" dirty="0">
                    <a:latin typeface="Cambria Math" panose="02040503050406030204" pitchFamily="18" charset="0"/>
                  </a:rPr>
                  <a:t>+ (1-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44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4400" dirty="0" err="1">
                    <a:latin typeface="Cambria Math" panose="02040503050406030204" pitchFamily="18" charset="0"/>
                    <a:sym typeface="Symbol" panose="05050102010706020507" pitchFamily="18" charset="2"/>
                  </a:rPr>
                  <a:t>g</a:t>
                </a:r>
                <a:r>
                  <a:rPr lang="en-US" sz="4400" baseline="-25000" dirty="0" err="1">
                    <a:latin typeface="Cambria Math" panose="02040503050406030204" pitchFamily="18" charset="0"/>
                  </a:rPr>
                  <a:t>t</a:t>
                </a:r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400" dirty="0" err="1">
                    <a:latin typeface="Cambria Math" panose="02040503050406030204" pitchFamily="18" charset="0"/>
                  </a:rPr>
                  <a:t>v</a:t>
                </a:r>
                <a:r>
                  <a:rPr lang="en-US" sz="440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sz="4400" dirty="0">
                    <a:latin typeface="Cambria Math" panose="02040503050406030204" pitchFamily="18" charset="0"/>
                  </a:rPr>
                  <a:t>=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44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sz="440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4400" dirty="0">
                    <a:latin typeface="Cambria Math" panose="02040503050406030204" pitchFamily="18" charset="0"/>
                  </a:rPr>
                  <a:t>+ (1-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44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4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ϵ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baseline="-25000" dirty="0"/>
              </a:p>
            </p:txBody>
          </p:sp>
        </mc:Choice>
        <mc:Fallback xmlns="">
          <p:sp>
            <p:nvSpPr>
              <p:cNvPr id="5" name="Content Placeholder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5" y="196118"/>
                <a:ext cx="5713808" cy="6075638"/>
              </a:xfrm>
              <a:prstGeom prst="rect">
                <a:avLst/>
              </a:prstGeom>
              <a:blipFill rotWithShape="0">
                <a:blip r:embed="rId2"/>
                <a:stretch>
                  <a:fillRect l="-5977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5002" y="3066261"/>
                <a:ext cx="54706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dirty="0"/>
                  <a:t> mean of the gradients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" y="3066261"/>
                <a:ext cx="5470665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5517" r="-28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5002" y="3774147"/>
                <a:ext cx="59032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dirty="0"/>
                  <a:t> variance of the gradients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" y="3774147"/>
                <a:ext cx="5903283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15517" r="-247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2045" y="4515899"/>
            <a:ext cx="1999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</a:t>
            </a:r>
            <a:r>
              <a:rPr lang="en-US" sz="3200" baseline="-25000" dirty="0"/>
              <a:t>1</a:t>
            </a:r>
            <a:r>
              <a:rPr lang="en-US" sz="3200" dirty="0"/>
              <a:t> = 0.9</a:t>
            </a:r>
          </a:p>
          <a:p>
            <a:r>
              <a:rPr lang="en-US" sz="3200" dirty="0">
                <a:sym typeface="Symbol" panose="05050102010706020507" pitchFamily="18" charset="2"/>
              </a:rPr>
              <a:t></a:t>
            </a:r>
            <a:r>
              <a:rPr lang="en-US" sz="3200" baseline="-25000" dirty="0"/>
              <a:t>2</a:t>
            </a:r>
            <a:r>
              <a:rPr lang="en-US" sz="3200" dirty="0"/>
              <a:t> = 0.999</a:t>
            </a:r>
          </a:p>
          <a:p>
            <a:r>
              <a:rPr lang="en-US" sz="3200" dirty="0">
                <a:sym typeface="Symbol" panose="05050102010706020507" pitchFamily="18" charset="2"/>
              </a:rPr>
              <a:t></a:t>
            </a:r>
            <a:r>
              <a:rPr lang="en-US" sz="3200" dirty="0"/>
              <a:t> = 10</a:t>
            </a:r>
            <a:r>
              <a:rPr lang="en-US" sz="3200" baseline="30000" dirty="0"/>
              <a:t>-8</a:t>
            </a:r>
          </a:p>
        </p:txBody>
      </p:sp>
    </p:spTree>
    <p:extLst>
      <p:ext uri="{BB962C8B-B14F-4D97-AF65-F5344CB8AC3E}">
        <p14:creationId xmlns:p14="http://schemas.microsoft.com/office/powerpoint/2010/main" val="71904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95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RMSProp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4">
                <a:extLst>
                  <a:ext uri="{FF2B5EF4-FFF2-40B4-BE49-F238E27FC236}">
                    <a16:creationId xmlns:a16="http://schemas.microsoft.com/office/drawing/2014/main" xmlns="" id="{F84FCA75-C092-1541-8627-BDC337E0F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6566" y="2098586"/>
                <a:ext cx="6530314" cy="2337948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400" dirty="0">
                    <a:latin typeface="Cambria Math" panose="02040503050406030204" pitchFamily="18" charset="0"/>
                  </a:rPr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>
                    <a:latin typeface="Cambria Math" panose="02040503050406030204" pitchFamily="18" charset="0"/>
                  </a:rPr>
                  <a:t>]</a:t>
                </a:r>
                <a:r>
                  <a:rPr lang="en-US" sz="4400" baseline="-25000" dirty="0">
                    <a:latin typeface="Cambria Math" panose="02040503050406030204" pitchFamily="18" charset="0"/>
                  </a:rPr>
                  <a:t>t</a:t>
                </a:r>
                <a:r>
                  <a:rPr lang="en-US" sz="4400" dirty="0">
                    <a:latin typeface="Cambria Math" panose="02040503050406030204" pitchFamily="18" charset="0"/>
                  </a:rPr>
                  <a:t>= 0.9E[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>
                    <a:latin typeface="Cambria Math" panose="02040503050406030204" pitchFamily="18" charset="0"/>
                  </a:rPr>
                  <a:t>]</a:t>
                </a:r>
                <a:r>
                  <a:rPr lang="en-US" sz="4400" baseline="-25000" dirty="0">
                    <a:latin typeface="Cambria Math" panose="02040503050406030204" pitchFamily="18" charset="0"/>
                  </a:rPr>
                  <a:t>t -1</a:t>
                </a:r>
                <a:r>
                  <a:rPr lang="en-US" sz="4400" dirty="0">
                    <a:latin typeface="Cambria Math" panose="02040503050406030204" pitchFamily="18" charset="0"/>
                  </a:rPr>
                  <a:t>+ 0.1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4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ϵ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sz="4400" baseline="-2500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rad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baseline="-25000" dirty="0"/>
              </a:p>
            </p:txBody>
          </p:sp>
        </mc:Choice>
        <mc:Fallback xmlns="">
          <p:sp>
            <p:nvSpPr>
              <p:cNvPr id="4" name="Content Placeholder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66" y="2098586"/>
                <a:ext cx="6530314" cy="2337948"/>
              </a:xfrm>
              <a:prstGeom prst="rect">
                <a:avLst/>
              </a:prstGeom>
              <a:blipFill rotWithShape="0">
                <a:blip r:embed="rId2"/>
                <a:stretch>
                  <a:fillRect l="-5135" t="-6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51678" y="4995334"/>
            <a:ext cx="8760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 is the decaying running average of gradients </a:t>
            </a:r>
          </a:p>
        </p:txBody>
      </p:sp>
    </p:spTree>
    <p:extLst>
      <p:ext uri="{BB962C8B-B14F-4D97-AF65-F5344CB8AC3E}">
        <p14:creationId xmlns:p14="http://schemas.microsoft.com/office/powerpoint/2010/main" val="136505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96645"/>
            <a:ext cx="10353761" cy="1326321"/>
          </a:xfrm>
        </p:spPr>
        <p:txBody>
          <a:bodyPr/>
          <a:lstStyle/>
          <a:p>
            <a:pPr lvl="0"/>
            <a:r>
              <a:rPr lang="en-US" dirty="0"/>
              <a:t>Pre-processing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9233" y="1145823"/>
            <a:ext cx="9917434" cy="4938888"/>
          </a:xfrm>
        </p:spPr>
        <p:txBody>
          <a:bodyPr/>
          <a:lstStyle/>
          <a:p>
            <a:pPr marL="228600" lvl="1">
              <a:buFont typeface="Arial" panose="020B0604020202020204" pitchFamily="34" charset="0"/>
              <a:buChar char="•"/>
            </a:pPr>
            <a:r>
              <a:rPr lang="en-US" sz="2800" dirty="0"/>
              <a:t>All classes preferably must be uniformly distributed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2800" dirty="0"/>
              <a:t>Data augmentation</a:t>
            </a:r>
          </a:p>
          <a:p>
            <a:pPr lvl="2"/>
            <a:r>
              <a:rPr lang="en-US" sz="2400" dirty="0"/>
              <a:t>Image flips</a:t>
            </a:r>
          </a:p>
          <a:p>
            <a:pPr lvl="2"/>
            <a:r>
              <a:rPr lang="en-US" sz="2400" dirty="0"/>
              <a:t>Rotation</a:t>
            </a:r>
          </a:p>
          <a:p>
            <a:pPr lvl="2"/>
            <a:r>
              <a:rPr lang="en-US" sz="2400" dirty="0"/>
              <a:t>Random scaling</a:t>
            </a:r>
          </a:p>
          <a:p>
            <a:pPr lvl="2"/>
            <a:r>
              <a:rPr lang="en-US" sz="2400" dirty="0"/>
              <a:t>Color jitter</a:t>
            </a:r>
          </a:p>
          <a:p>
            <a:pPr lvl="2"/>
            <a:r>
              <a:rPr lang="en-US" sz="2400" dirty="0"/>
              <a:t>Add noise</a:t>
            </a:r>
          </a:p>
          <a:p>
            <a:r>
              <a:rPr lang="en-US" sz="2800" dirty="0">
                <a:hlinkClick r:id="rId2"/>
              </a:rPr>
              <a:t>https://github.com/mdbloice/Augmentor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93542" y="6084711"/>
            <a:ext cx="588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www.pexels.com</a:t>
            </a:r>
            <a:r>
              <a:rPr lang="en-US" dirty="0"/>
              <a:t>/photo/animal-pet-cute-kitten-45201/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38" y="1719259"/>
            <a:ext cx="1712133" cy="1789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6489" y="1826060"/>
            <a:ext cx="1712133" cy="1789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755317" y="1826059"/>
            <a:ext cx="1712133" cy="1789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1174" r="15290" b="36909"/>
          <a:stretch/>
        </p:blipFill>
        <p:spPr>
          <a:xfrm>
            <a:off x="6690947" y="3703702"/>
            <a:ext cx="1087821" cy="11288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6488" y="3992410"/>
            <a:ext cx="1712133" cy="1789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97851">
            <a:off x="9877353" y="3992410"/>
            <a:ext cx="1712133" cy="17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718"/>
            <a:ext cx="10178322" cy="819882"/>
          </a:xfrm>
        </p:spPr>
        <p:txBody>
          <a:bodyPr/>
          <a:lstStyle/>
          <a:p>
            <a:r>
              <a:rPr lang="en-US" dirty="0"/>
              <a:t>Which one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2401"/>
            <a:ext cx="10769600" cy="4707466"/>
          </a:xfrm>
        </p:spPr>
        <p:txBody>
          <a:bodyPr>
            <a:noAutofit/>
          </a:bodyPr>
          <a:lstStyle/>
          <a:p>
            <a:r>
              <a:rPr lang="en-US" sz="2800" dirty="0"/>
              <a:t>SGD and SGD with momentum is simpler than adaptive methods (ADAM, </a:t>
            </a:r>
            <a:r>
              <a:rPr lang="en-US" sz="2800" dirty="0" err="1"/>
              <a:t>RMSProp</a:t>
            </a:r>
            <a:r>
              <a:rPr lang="en-US" sz="2800" dirty="0"/>
              <a:t> etc.) and might work for some deep learning problems. However it might take longer to converge. </a:t>
            </a:r>
          </a:p>
          <a:p>
            <a:r>
              <a:rPr lang="en-US" sz="2800" dirty="0"/>
              <a:t>Adaptive methods have varying learning rate. The learning rate starts large and then adaptively reduces while the other methods have constant learning rate.</a:t>
            </a:r>
          </a:p>
          <a:p>
            <a:r>
              <a:rPr lang="en-US" sz="2800" dirty="0"/>
              <a:t>Adaptive methods work best on sparse data where the values will be updated at different rate for different dimension. </a:t>
            </a:r>
          </a:p>
        </p:txBody>
      </p:sp>
    </p:spTree>
    <p:extLst>
      <p:ext uri="{BB962C8B-B14F-4D97-AF65-F5344CB8AC3E}">
        <p14:creationId xmlns:p14="http://schemas.microsoft.com/office/powerpoint/2010/main" val="94723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74171"/>
            <a:ext cx="10353761" cy="1326321"/>
          </a:xfrm>
        </p:spPr>
        <p:txBody>
          <a:bodyPr>
            <a:normAutofit fontScale="90000"/>
          </a:bodyPr>
          <a:lstStyle/>
          <a:p>
            <a:pPr lvl="0"/>
            <a:r>
              <a:rPr lang="en-US" sz="5400" dirty="0"/>
              <a:t>Monitoring the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164771"/>
            <a:ext cx="11444288" cy="5597536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Adjust hyper-parameter starting with learning rate</a:t>
            </a:r>
          </a:p>
          <a:p>
            <a:pPr lvl="1"/>
            <a:r>
              <a:rPr lang="en-US" sz="2400" dirty="0"/>
              <a:t>Check if the loss is decreasing. If increasing, reduce learning rate</a:t>
            </a:r>
          </a:p>
          <a:p>
            <a:pPr lvl="1"/>
            <a:r>
              <a:rPr lang="en-US" sz="2400" dirty="0"/>
              <a:t>Best case if training loss is low and accuracy is high</a:t>
            </a:r>
          </a:p>
          <a:p>
            <a:pPr lvl="1"/>
            <a:r>
              <a:rPr lang="en-US" sz="2400" dirty="0"/>
              <a:t>Use small regularization at the start</a:t>
            </a:r>
          </a:p>
          <a:p>
            <a:pPr lvl="1"/>
            <a:r>
              <a:rPr lang="en-US" sz="2400" dirty="0"/>
              <a:t>If the loss is </a:t>
            </a:r>
            <a:r>
              <a:rPr lang="en-US" sz="2400" dirty="0" err="1"/>
              <a:t>NaN</a:t>
            </a:r>
            <a:r>
              <a:rPr lang="en-US" sz="2400" dirty="0"/>
              <a:t>, then learning rate is too high</a:t>
            </a:r>
          </a:p>
          <a:p>
            <a:pPr lvl="1"/>
            <a:r>
              <a:rPr lang="en-US" sz="2400" dirty="0"/>
              <a:t>Watch loss in tensorboard</a:t>
            </a:r>
          </a:p>
          <a:p>
            <a:pPr lvl="1"/>
            <a:r>
              <a:rPr lang="en-US" sz="2400" dirty="0"/>
              <a:t>Weight update to weight magnitude must be small like 0.001</a:t>
            </a:r>
          </a:p>
          <a:p>
            <a:pPr lvl="1"/>
            <a:r>
              <a:rPr lang="en-US" sz="2400" dirty="0"/>
              <a:t>Modify the activation function</a:t>
            </a:r>
          </a:p>
          <a:p>
            <a:pPr lvl="1"/>
            <a:r>
              <a:rPr lang="en-US" sz="2400" dirty="0"/>
              <a:t>Search for hyper-parameter in random order and not on a grid.</a:t>
            </a:r>
          </a:p>
          <a:p>
            <a:pPr lvl="1"/>
            <a:r>
              <a:rPr lang="en-US" sz="2400" dirty="0"/>
              <a:t>Gradient checking</a:t>
            </a:r>
          </a:p>
        </p:txBody>
      </p:sp>
    </p:spTree>
    <p:extLst>
      <p:ext uri="{BB962C8B-B14F-4D97-AF65-F5344CB8AC3E}">
        <p14:creationId xmlns:p14="http://schemas.microsoft.com/office/powerpoint/2010/main" val="168255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512" y="196269"/>
            <a:ext cx="10178322" cy="83142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15" y="1145024"/>
            <a:ext cx="10178322" cy="359359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http://www.mlyearning.org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Free book by Andrew Ng.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arxiv.org/abs/1803.09820</a:t>
            </a:r>
            <a:r>
              <a:rPr lang="en-US" dirty="0" smtClean="0"/>
              <a:t> - A paper on hyper-parameter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19271"/>
            <a:ext cx="10353761" cy="862636"/>
          </a:xfrm>
        </p:spPr>
        <p:txBody>
          <a:bodyPr/>
          <a:lstStyle/>
          <a:p>
            <a:r>
              <a:rPr lang="en-US" dirty="0"/>
              <a:t>Weight initialization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370" y="862896"/>
            <a:ext cx="982975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Zero initialization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All weights and biases set to zero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Slow convergence 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Poor learning as the weights remain the same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Random initialization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Assign random values between (0, </a:t>
            </a:r>
            <a:r>
              <a:rPr lang="el-GR" sz="2800" dirty="0">
                <a:latin typeface="Calibri" charset="0"/>
                <a:ea typeface="Calibri" charset="0"/>
                <a:cs typeface="Times New Roman" charset="0"/>
              </a:rPr>
              <a:t>ε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) 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Better convergence</a:t>
            </a:r>
          </a:p>
          <a:p>
            <a:pPr lvl="2">
              <a:spcAft>
                <a:spcPts val="60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c. Breaks symmetry in weight updates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Xavier initialization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He initialization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Transfer learning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19271"/>
            <a:ext cx="10353761" cy="862636"/>
          </a:xfrm>
        </p:spPr>
        <p:txBody>
          <a:bodyPr/>
          <a:lstStyle/>
          <a:p>
            <a:r>
              <a:rPr lang="en-US" dirty="0"/>
              <a:t>Weight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4287" y="943432"/>
                <a:ext cx="9829751" cy="5914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Xavier 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initialization 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  <a:hlinkClick r:id="rId2"/>
                  </a:rPr>
                  <a:t>http://philipperemy.github.io/xavier-initialization/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The weights are obtained from a Gaussian or a uniform distribution with mean 0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𝑛𝑖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 where </a:t>
                </a:r>
                <a:r>
                  <a:rPr lang="en-US" sz="24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ni</a:t>
                </a:r>
                <a:r>
                  <a:rPr lang="en-US" sz="24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 are the number of neurons coming into the network.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Used for </a:t>
                </a:r>
                <a:r>
                  <a:rPr lang="en-US" sz="2400" dirty="0" err="1">
                    <a:latin typeface="Calibri" charset="0"/>
                    <a:ea typeface="Calibri" charset="0"/>
                    <a:cs typeface="Times New Roman" charset="0"/>
                  </a:rPr>
                  <a:t>tanh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and sigmoid activation.</a:t>
                </a:r>
                <a:endPara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marL="742950" marR="0" lvl="1" indent="-2857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He initialization 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  <a:hlinkClick r:id="rId3"/>
                  </a:rPr>
                  <a:t>https://arxiv.org/pdf/1502.01852.pdf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 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The weights are obtained from a Gaussian or a uniform distribution with mean 0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𝑛𝑖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where </a:t>
                </a:r>
                <a:r>
                  <a:rPr lang="en-US" sz="2400" dirty="0" err="1">
                    <a:latin typeface="Calibri" charset="0"/>
                    <a:ea typeface="Calibri" charset="0"/>
                    <a:cs typeface="Times New Roman" charset="0"/>
                  </a:rPr>
                  <a:t>ni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are the number of neurons coming into the network.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Useful for RELU activation.</a:t>
                </a:r>
              </a:p>
              <a:p>
                <a:pPr marL="742950" marR="0" lvl="1" indent="-2857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Transfer learning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effectLst/>
                    <a:latin typeface="Calibri" charset="0"/>
                    <a:ea typeface="Calibri" charset="0"/>
                    <a:cs typeface="Times New Roman" charset="0"/>
                  </a:rPr>
                  <a:t>We start with weights of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a pre-trained network. 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effectLst/>
                    <a:latin typeface="Calibri" charset="0"/>
                    <a:ea typeface="Calibri" charset="0"/>
                    <a:cs typeface="Times New Roman" charset="0"/>
                  </a:rPr>
                  <a:t>We can 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further learn the full network or part of the network. </a:t>
                </a:r>
                <a:endParaRPr lang="en-US" sz="2400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7" y="943432"/>
                <a:ext cx="9829751" cy="5914568"/>
              </a:xfrm>
              <a:prstGeom prst="rect">
                <a:avLst/>
              </a:prstGeom>
              <a:blipFill>
                <a:blip r:embed="rId4"/>
                <a:stretch>
                  <a:fillRect t="-857" r="-129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60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15" y="221748"/>
            <a:ext cx="10178322" cy="828577"/>
          </a:xfrm>
        </p:spPr>
        <p:txBody>
          <a:bodyPr/>
          <a:lstStyle/>
          <a:p>
            <a:r>
              <a:rPr lang="en-US" dirty="0"/>
              <a:t>Need for normalization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79736" y="2097587"/>
            <a:ext cx="4634632" cy="3388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5698" y="3306871"/>
            <a:ext cx="1014608" cy="764088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05096" y="2672969"/>
            <a:ext cx="2495811" cy="2036817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391" y="2980150"/>
            <a:ext cx="1803747" cy="1416485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73676" y="2829838"/>
            <a:ext cx="2162828" cy="171711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531298" y="2509903"/>
            <a:ext cx="2855934" cy="2362721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5643" y="2097587"/>
            <a:ext cx="4634632" cy="3388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90983" y="3306871"/>
            <a:ext cx="852809" cy="76408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03298" y="2672969"/>
            <a:ext cx="2029217" cy="2036817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91605" y="3093929"/>
            <a:ext cx="1213986" cy="116492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04243" y="2904994"/>
            <a:ext cx="1627856" cy="1581753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7415408" y="2509903"/>
            <a:ext cx="2455102" cy="2362721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2358" y="5470124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580" y="309392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9450" y="308711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13904" y="5470123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86116" y="4070959"/>
            <a:ext cx="459582" cy="18789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20413" y="3923071"/>
            <a:ext cx="125285" cy="33577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20413" y="3923071"/>
            <a:ext cx="422787" cy="14788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739564" y="3733448"/>
            <a:ext cx="21893" cy="29820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748290" y="3695871"/>
            <a:ext cx="204711" cy="44389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3"/>
          </p:cNvCxnSpPr>
          <p:nvPr/>
        </p:nvCxnSpPr>
        <p:spPr>
          <a:xfrm flipV="1">
            <a:off x="7720341" y="4088250"/>
            <a:ext cx="449048" cy="3952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153154" y="3791994"/>
            <a:ext cx="273091" cy="276273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414985" y="3688392"/>
            <a:ext cx="227974" cy="108653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9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6312"/>
          </a:xfrm>
        </p:spPr>
        <p:txBody>
          <a:bodyPr/>
          <a:lstStyle/>
          <a:p>
            <a:r>
              <a:rPr lang="en-US" b="1" dirty="0"/>
              <a:t>Normalization of input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80718" y="2002578"/>
                <a:ext cx="4247830" cy="1758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18" y="2002578"/>
                <a:ext cx="4247830" cy="17586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23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6312"/>
          </a:xfrm>
        </p:spPr>
        <p:txBody>
          <a:bodyPr/>
          <a:lstStyle/>
          <a:p>
            <a:r>
              <a:rPr lang="en-US" b="1"/>
              <a:t>Batch normalization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32755" y="3306871"/>
            <a:ext cx="16095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59263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870540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3910" y="3306871"/>
            <a:ext cx="15908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26266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294327" y="2718147"/>
            <a:ext cx="1114816" cy="576198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8160705" y="3306871"/>
            <a:ext cx="1691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7839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404963" y="2153157"/>
            <a:ext cx="1002082" cy="1128662"/>
          </a:xfrm>
          <a:custGeom>
            <a:avLst/>
            <a:gdLst>
              <a:gd name="connsiteX0" fmla="*/ 0 w 1002082"/>
              <a:gd name="connsiteY0" fmla="*/ 1116136 h 1128662"/>
              <a:gd name="connsiteX1" fmla="*/ 200416 w 1002082"/>
              <a:gd name="connsiteY1" fmla="*/ 690251 h 1128662"/>
              <a:gd name="connsiteX2" fmla="*/ 325676 w 1002082"/>
              <a:gd name="connsiteY2" fmla="*/ 1319 h 1128662"/>
              <a:gd name="connsiteX3" fmla="*/ 388307 w 1002082"/>
              <a:gd name="connsiteY3" fmla="*/ 527412 h 1128662"/>
              <a:gd name="connsiteX4" fmla="*/ 526093 w 1002082"/>
              <a:gd name="connsiteY4" fmla="*/ 928245 h 1128662"/>
              <a:gd name="connsiteX5" fmla="*/ 1002082 w 1002082"/>
              <a:gd name="connsiteY5" fmla="*/ 1128662 h 11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082" h="1128662">
                <a:moveTo>
                  <a:pt x="0" y="1116136"/>
                </a:moveTo>
                <a:cubicBezTo>
                  <a:pt x="73068" y="996095"/>
                  <a:pt x="146137" y="876054"/>
                  <a:pt x="200416" y="690251"/>
                </a:cubicBezTo>
                <a:cubicBezTo>
                  <a:pt x="254695" y="504448"/>
                  <a:pt x="294361" y="28459"/>
                  <a:pt x="325676" y="1319"/>
                </a:cubicBezTo>
                <a:cubicBezTo>
                  <a:pt x="356991" y="-25821"/>
                  <a:pt x="354904" y="372924"/>
                  <a:pt x="388307" y="527412"/>
                </a:cubicBezTo>
                <a:cubicBezTo>
                  <a:pt x="421710" y="681900"/>
                  <a:pt x="423797" y="828037"/>
                  <a:pt x="526093" y="928245"/>
                </a:cubicBezTo>
                <a:cubicBezTo>
                  <a:pt x="628389" y="1028453"/>
                  <a:pt x="1002082" y="1128662"/>
                  <a:pt x="1002082" y="112866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90803" y="4897676"/>
            <a:ext cx="9795354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68459" y="4689342"/>
            <a:ext cx="125260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Layer1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390387" y="3306871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04580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615857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23142" y="4695089"/>
            <a:ext cx="124634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40042" y="4707615"/>
            <a:ext cx="1258865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51716" y="4682563"/>
            <a:ext cx="1260956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Layer4</a:t>
            </a:r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6312"/>
          </a:xfrm>
        </p:spPr>
        <p:txBody>
          <a:bodyPr/>
          <a:lstStyle/>
          <a:p>
            <a:r>
              <a:rPr lang="en-US" b="1"/>
              <a:t>Batch normalization</a:t>
            </a: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90803" y="4897676"/>
            <a:ext cx="9795354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68459" y="4689342"/>
            <a:ext cx="125260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Layer1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390387" y="3306871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04580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615857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23142" y="4695089"/>
            <a:ext cx="124634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40042" y="4707615"/>
            <a:ext cx="1258865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51716" y="4682563"/>
            <a:ext cx="1260956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Layer4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772420" y="3306871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86613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997890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97670" y="3321077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11863" y="1805427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6123140" y="2370450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8242125" y="3306871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056318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8467595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6312"/>
          </a:xfrm>
        </p:spPr>
        <p:txBody>
          <a:bodyPr/>
          <a:lstStyle/>
          <a:p>
            <a:r>
              <a:rPr lang="en-US" b="1"/>
              <a:t>Batch normalization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C39DF99-0B3E-294D-90A5-65124EFC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095" y="6273706"/>
            <a:ext cx="3838299" cy="41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/abs/1502.03167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03CC9B-D150-B24F-B77B-4AC79560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1" y="1365696"/>
            <a:ext cx="6458556" cy="51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742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3158</TotalTime>
  <Words>521</Words>
  <Application>Microsoft Office PowerPoint</Application>
  <PresentationFormat>Widescreen</PresentationFormat>
  <Paragraphs>139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Impact</vt:lpstr>
      <vt:lpstr>Symbol</vt:lpstr>
      <vt:lpstr>Times New Roman</vt:lpstr>
      <vt:lpstr>Badge</vt:lpstr>
      <vt:lpstr>Additional topics</vt:lpstr>
      <vt:lpstr>Pre-processing data</vt:lpstr>
      <vt:lpstr>Weight initialization</vt:lpstr>
      <vt:lpstr>Weight initialization</vt:lpstr>
      <vt:lpstr>Need for normalization</vt:lpstr>
      <vt:lpstr>Normalization of input data</vt:lpstr>
      <vt:lpstr>Batch normalization</vt:lpstr>
      <vt:lpstr>Batch normalization</vt:lpstr>
      <vt:lpstr>Batch normalization</vt:lpstr>
      <vt:lpstr>Regularization</vt:lpstr>
      <vt:lpstr>Optimization and COST FUNCTION</vt:lpstr>
      <vt:lpstr>LOW learning rate</vt:lpstr>
      <vt:lpstr>High learning rate</vt:lpstr>
      <vt:lpstr>Optimization methods</vt:lpstr>
      <vt:lpstr>SGD with batches</vt:lpstr>
      <vt:lpstr>SGD+Momentum</vt:lpstr>
      <vt:lpstr>Nesterov momentum (Nesterov accelerated gradient )</vt:lpstr>
      <vt:lpstr>Adaptive Moment  Estimation (ADAM)</vt:lpstr>
      <vt:lpstr>RMSProp</vt:lpstr>
      <vt:lpstr>Which one should I use?</vt:lpstr>
      <vt:lpstr>Monitoring the learning process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Chityala, Ravi</cp:lastModifiedBy>
  <cp:revision>379</cp:revision>
  <cp:lastPrinted>2015-09-08T17:47:13Z</cp:lastPrinted>
  <dcterms:created xsi:type="dcterms:W3CDTF">2015-08-24T18:00:54Z</dcterms:created>
  <dcterms:modified xsi:type="dcterms:W3CDTF">2018-06-19T18:14:37Z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09cb06-7738-4ab2-bfa1-5e7551442bdd_Enabled">
    <vt:lpwstr>True</vt:lpwstr>
  </property>
  <property fmtid="{D5CDD505-2E9C-101B-9397-08002B2CF9AE}" pid="3" name="MSIP_Label_8009cb06-7738-4ab2-bfa1-5e7551442bdd_SiteId">
    <vt:lpwstr>9295d077-5563-4c2d-9456-be5c3ad9f4ec</vt:lpwstr>
  </property>
  <property fmtid="{D5CDD505-2E9C-101B-9397-08002B2CF9AE}" pid="4" name="MSIP_Label_8009cb06-7738-4ab2-bfa1-5e7551442bdd_Owner">
    <vt:lpwstr>uschirav@elekta.com</vt:lpwstr>
  </property>
  <property fmtid="{D5CDD505-2E9C-101B-9397-08002B2CF9AE}" pid="5" name="MSIP_Label_8009cb06-7738-4ab2-bfa1-5e7551442bdd_SetDate">
    <vt:lpwstr>2018-06-19T18:12:46.1389634Z</vt:lpwstr>
  </property>
  <property fmtid="{D5CDD505-2E9C-101B-9397-08002B2CF9AE}" pid="6" name="MSIP_Label_8009cb06-7738-4ab2-bfa1-5e7551442bdd_Name">
    <vt:lpwstr>C2 P1 – Restricted</vt:lpwstr>
  </property>
  <property fmtid="{D5CDD505-2E9C-101B-9397-08002B2CF9AE}" pid="7" name="MSIP_Label_8009cb06-7738-4ab2-bfa1-5e7551442bdd_Application">
    <vt:lpwstr>Microsoft Azure Information Protection</vt:lpwstr>
  </property>
  <property fmtid="{D5CDD505-2E9C-101B-9397-08002B2CF9AE}" pid="8" name="MSIP_Label_8009cb06-7738-4ab2-bfa1-5e7551442bdd_Extended_MSFT_Method">
    <vt:lpwstr>Automatic</vt:lpwstr>
  </property>
  <property fmtid="{D5CDD505-2E9C-101B-9397-08002B2CF9AE}" pid="9" name="Sensitivity">
    <vt:lpwstr>C2 P1 – Restricted</vt:lpwstr>
  </property>
</Properties>
</file>