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260" r:id="rId3"/>
    <p:sldId id="261" r:id="rId4"/>
    <p:sldId id="30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4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6" r:id="rId34"/>
    <p:sldId id="297" r:id="rId35"/>
    <p:sldId id="298" r:id="rId36"/>
    <p:sldId id="295" r:id="rId37"/>
    <p:sldId id="299" r:id="rId38"/>
    <p:sldId id="289" r:id="rId39"/>
    <p:sldId id="290" r:id="rId40"/>
    <p:sldId id="291" r:id="rId41"/>
    <p:sldId id="292" r:id="rId42"/>
  </p:sldIdLst>
  <p:sldSz cx="9144000" cy="6858000" type="screen4x3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line Kross Mclaughlin" initials="CKM" lastIdx="1" clrIdx="0">
    <p:extLst>
      <p:ext uri="{19B8F6BF-5375-455C-9EA6-DF929625EA0E}">
        <p15:presenceInfo xmlns:p15="http://schemas.microsoft.com/office/powerpoint/2012/main" userId="S-1-5-21-2698414634-3156432124-3047355539-128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0T14:18:11.35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05067-E65F-44C3-9763-A7F3E44FCDD8}" type="datetimeFigureOut">
              <a:rPr lang="fr-FR" smtClean="0"/>
              <a:pPr/>
              <a:t>17/08/2020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9A301-44DA-49C7-9B21-2B2E287D475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216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5A463-8DF3-40B0-AA08-DE586E9038EF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56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B21F8-4979-42CE-850D-F61462D379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0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B21F8-4979-42CE-850D-F61462D379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03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83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83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83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83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83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803C31-0F71-4A21-BD1B-42D376230D78}" type="slidenum">
              <a:rPr lang="fr-FR" sz="1300"/>
              <a:pPr>
                <a:spcBef>
                  <a:spcPct val="0"/>
                </a:spcBef>
              </a:pPr>
              <a:t>13</a:t>
            </a:fld>
            <a:endParaRPr lang="fr-FR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501" y="5190742"/>
            <a:ext cx="5452002" cy="49183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0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fr-FR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92D266-B358-40AA-A73E-E5A5B3BD263C}" type="datetime1">
              <a:rPr lang="fr-FR" smtClean="0"/>
              <a:t>17/08/2020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CB553-04D1-447D-B89A-A753FB5FAAF5}" type="datetime1">
              <a:rPr lang="fr-FR" smtClean="0"/>
              <a:t>17/08/2020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0E861B-11A9-40AC-9E72-DDAC19B25963}" type="datetime1">
              <a:rPr lang="fr-FR" smtClean="0"/>
              <a:t>17/08/2020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CE41F-E1A4-4C5C-AC01-F8DF0E5780A6}" type="datetime1">
              <a:rPr lang="fr-FR" smtClean="0"/>
              <a:t>17/08/2020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3FB830-2A0E-4744-B4D3-CF1966EEAEE7}" type="datetime1">
              <a:rPr lang="fr-FR" smtClean="0"/>
              <a:t>17/08/2020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82863D-23C2-4923-B10B-78690D20CB8C}" type="datetime1">
              <a:rPr lang="fr-FR" smtClean="0"/>
              <a:t>17/08/2020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AB9EFC-A6C8-4752-AE89-49DECB0321F4}" type="datetime1">
              <a:rPr lang="fr-FR" smtClean="0"/>
              <a:t>17/08/2020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E6B588-148D-4200-B259-7CEC85E2E519}" type="datetime1">
              <a:rPr lang="fr-FR" smtClean="0"/>
              <a:t>17/08/2020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7B9A5F-B04A-499B-9E78-3166B0A888EA}" type="datetime1">
              <a:rPr lang="fr-FR" smtClean="0"/>
              <a:t>17/08/2020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763687" y="404664"/>
            <a:ext cx="6899079" cy="6480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95536" y="1844824"/>
            <a:ext cx="8370069" cy="4321026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C719E5-78B6-4327-B804-67477EA2F345}" type="datetime1">
              <a:rPr lang="fr-FR" smtClean="0"/>
              <a:t>17/08/2020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C606C2-E837-4924-8B72-518E3CDACE17}" type="datetime1">
              <a:rPr lang="fr-FR" smtClean="0"/>
              <a:t>17/08/2020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fr-FR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60ECB41-6867-444A-84FA-3C8BC92DA384}" type="datetime1">
              <a:rPr lang="fr-FR" smtClean="0"/>
              <a:t>17/08/2020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F4668DC-857F-487D-BFFA-8C0CA50379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aroline.kross@iut-tlse3.f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t="28333" b="35832"/>
          <a:stretch>
            <a:fillRect/>
          </a:stretch>
        </p:blipFill>
        <p:spPr bwMode="auto">
          <a:xfrm>
            <a:off x="7061075" y="6112147"/>
            <a:ext cx="1903413" cy="5572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683568" y="745540"/>
            <a:ext cx="792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ECONOMIE-DROIT</a:t>
            </a:r>
          </a:p>
          <a:p>
            <a:endParaRPr lang="fr-FR" sz="2800" b="1" dirty="0" smtClean="0"/>
          </a:p>
          <a:p>
            <a:r>
              <a:rPr lang="fr-FR" sz="2800" dirty="0" smtClean="0"/>
              <a:t>Caroline </a:t>
            </a:r>
            <a:r>
              <a:rPr lang="fr-FR" sz="2800" dirty="0" err="1" smtClean="0"/>
              <a:t>Kross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Bureau : IN19 , RDC , face à la salle 22</a:t>
            </a:r>
          </a:p>
          <a:p>
            <a:endParaRPr lang="fr-FR" sz="2800" dirty="0" smtClean="0"/>
          </a:p>
          <a:p>
            <a:r>
              <a:rPr lang="fr-FR" sz="2800" dirty="0" smtClean="0"/>
              <a:t>E-mail : </a:t>
            </a:r>
            <a:r>
              <a:rPr lang="fr-FR" sz="2800" dirty="0" smtClean="0">
                <a:hlinkClick r:id="rId4"/>
              </a:rPr>
              <a:t>caroline.kross@iut-tlse3.fr</a:t>
            </a:r>
            <a:endParaRPr lang="fr-FR" sz="2800" dirty="0" smtClean="0"/>
          </a:p>
          <a:p>
            <a:endParaRPr lang="fr-FR" sz="2800" dirty="0"/>
          </a:p>
          <a:p>
            <a:endParaRPr lang="fr-FR" sz="2800" b="1" i="1" dirty="0" smtClean="0"/>
          </a:p>
          <a:p>
            <a:r>
              <a:rPr lang="fr-FR" sz="2800" b="1" i="1" dirty="0" smtClean="0"/>
              <a:t>Pourquoi des cours d’Economie et de Droit en DUT Informatique ? </a:t>
            </a:r>
            <a:endParaRPr lang="fr-FR" sz="2800" b="1" i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4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23728" y="620688"/>
            <a:ext cx="4519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/>
              <a:t>Les modes d’intervention de l’État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576" y="1844824"/>
            <a:ext cx="60304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L’État </a:t>
            </a:r>
            <a:r>
              <a:rPr lang="fr-FR" sz="2000" dirty="0"/>
              <a:t>, arbitre à la recherche d’un consensus social ( approche libérale)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L’État </a:t>
            </a:r>
            <a:r>
              <a:rPr lang="fr-FR" sz="2000" dirty="0"/>
              <a:t>partisan engagé dans la régulation des rapports sociaux ( approche marxiste) 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L’État </a:t>
            </a:r>
            <a:r>
              <a:rPr lang="fr-FR" sz="2000" dirty="0"/>
              <a:t>gestionnaire ( approche keynésienne)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64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23728" y="620688"/>
            <a:ext cx="4519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/>
              <a:t>La pluralité des modes </a:t>
            </a:r>
            <a:r>
              <a:rPr lang="fr-FR" sz="2400" b="1" dirty="0"/>
              <a:t>d’intervention de l’État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1640" y="1916832"/>
            <a:ext cx="55263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L’État producteur</a:t>
            </a:r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/>
              <a:t>L’État distributeur</a:t>
            </a:r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/>
              <a:t>L’État stabilisateur </a:t>
            </a:r>
          </a:p>
          <a:p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620688"/>
            <a:ext cx="5598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La politique économique</a:t>
            </a:r>
            <a:endParaRPr lang="fr-FR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259632" y="1916832"/>
            <a:ext cx="5526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dirty="0" smtClean="0"/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971600" y="1700808"/>
            <a:ext cx="58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Ensemble des décisions prises par les pouvoirs publics pour atteindre certains objectifs </a:t>
            </a:r>
            <a:r>
              <a:rPr lang="fr-FR" sz="2400" dirty="0" smtClean="0"/>
              <a:t>:</a:t>
            </a:r>
          </a:p>
          <a:p>
            <a:endParaRPr lang="fr-FR" sz="2400" dirty="0" smtClean="0"/>
          </a:p>
          <a:p>
            <a:r>
              <a:rPr lang="fr-FR" sz="2400" dirty="0" smtClean="0"/>
              <a:t>- croissance </a:t>
            </a:r>
          </a:p>
          <a:p>
            <a:endParaRPr lang="fr-FR" sz="2400" dirty="0"/>
          </a:p>
          <a:p>
            <a:r>
              <a:rPr lang="fr-FR" sz="2400" dirty="0" smtClean="0"/>
              <a:t>- plein-emploi </a:t>
            </a:r>
          </a:p>
          <a:p>
            <a:endParaRPr lang="fr-FR" sz="2400" dirty="0"/>
          </a:p>
          <a:p>
            <a:r>
              <a:rPr lang="fr-FR" sz="2400" dirty="0" smtClean="0"/>
              <a:t>- stabilité </a:t>
            </a:r>
            <a:r>
              <a:rPr lang="fr-FR" sz="2400" dirty="0"/>
              <a:t>des prix 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- équilibre </a:t>
            </a:r>
            <a:r>
              <a:rPr lang="fr-FR" sz="2400" dirty="0"/>
              <a:t>des comptes extérieurs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90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04F8B1-9F4E-45FD-AB2C-0ACF77A57614}" type="slidenum">
              <a:rPr lang="fr-FR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fr-FR" sz="1400" dirty="0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2133600" y="1371600"/>
            <a:ext cx="44958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sz="2400"/>
          </a:p>
        </p:txBody>
      </p:sp>
      <p:sp>
        <p:nvSpPr>
          <p:cNvPr id="17413" name="Line 3"/>
          <p:cNvSpPr>
            <a:spLocks noChangeShapeType="1"/>
          </p:cNvSpPr>
          <p:nvPr/>
        </p:nvSpPr>
        <p:spPr bwMode="auto">
          <a:xfrm>
            <a:off x="4343400" y="1371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2133600" y="32766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cs typeface="Arial" charset="0"/>
              </a:rPr>
              <a:t>Le carré magique de Nicolas Kaldor </a:t>
            </a:r>
            <a:r>
              <a:rPr lang="fr-FR" sz="1600" i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cs typeface="Arial" charset="0"/>
              </a:rPr>
              <a:t>(France)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276600" y="914400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2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</a:rPr>
              <a:t>Croissance (%)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276600" y="5486400"/>
            <a:ext cx="1905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fr-FR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</a:rPr>
              <a:t>Taux d’inflation (%)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858000" y="2743200"/>
            <a:ext cx="2286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</a:rPr>
              <a:t>Solde des transactions courantes (%)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81000" y="2743200"/>
            <a:ext cx="160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</a:rPr>
              <a:t>Taux de chômage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057400" y="2895600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Arial" charset="0"/>
              </a:rPr>
              <a:t>0    2    4    6    8    10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267200" y="3352800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Arial" charset="0"/>
              </a:rPr>
              <a:t>-2   -1    0    1    2    3</a:t>
            </a:r>
          </a:p>
        </p:txBody>
      </p:sp>
      <p:sp>
        <p:nvSpPr>
          <p:cNvPr id="17422" name="Text Box 12"/>
          <p:cNvSpPr txBox="1">
            <a:spLocks noChangeArrowheads="1"/>
          </p:cNvSpPr>
          <p:nvPr/>
        </p:nvSpPr>
        <p:spPr bwMode="auto">
          <a:xfrm>
            <a:off x="4343400" y="1295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sz="2000">
                <a:solidFill>
                  <a:srgbClr val="FFCC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17423" name="Text Box 13"/>
          <p:cNvSpPr txBox="1">
            <a:spLocks noChangeArrowheads="1"/>
          </p:cNvSpPr>
          <p:nvPr/>
        </p:nvSpPr>
        <p:spPr bwMode="auto">
          <a:xfrm>
            <a:off x="4343400" y="22860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sz="2000">
                <a:solidFill>
                  <a:srgbClr val="FFFF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7424" name="Text Box 14"/>
          <p:cNvSpPr txBox="1">
            <a:spLocks noChangeArrowheads="1"/>
          </p:cNvSpPr>
          <p:nvPr/>
        </p:nvSpPr>
        <p:spPr bwMode="auto">
          <a:xfrm>
            <a:off x="4343400" y="2590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sz="2000">
                <a:solidFill>
                  <a:srgbClr val="FFCC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7425" name="Text Box 15"/>
          <p:cNvSpPr txBox="1">
            <a:spLocks noChangeArrowheads="1"/>
          </p:cNvSpPr>
          <p:nvPr/>
        </p:nvSpPr>
        <p:spPr bwMode="auto">
          <a:xfrm>
            <a:off x="4343400" y="1981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sz="2000">
                <a:solidFill>
                  <a:srgbClr val="FFCC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3962400" y="3962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Arial" charset="0"/>
              </a:rPr>
              <a:t>6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39624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Arial" charset="0"/>
              </a:rPr>
              <a:t>4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962400" y="4724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Arial" charset="0"/>
              </a:rPr>
              <a:t>2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3962400" y="5105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Arial" charset="0"/>
              </a:rPr>
              <a:t>0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3962400" y="3581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Arial" charset="0"/>
              </a:rPr>
              <a:t>8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4343400" y="1600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sz="2000">
                <a:solidFill>
                  <a:srgbClr val="FFCC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4343400" y="2895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sz="2000">
                <a:solidFill>
                  <a:srgbClr val="FFCC00"/>
                </a:solidFill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3962400" y="3200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Arial" charset="0"/>
              </a:rPr>
              <a:t>10</a:t>
            </a:r>
          </a:p>
        </p:txBody>
      </p:sp>
      <p:sp>
        <p:nvSpPr>
          <p:cNvPr id="7" name="Line 24"/>
          <p:cNvSpPr>
            <a:spLocks noChangeShapeType="1"/>
          </p:cNvSpPr>
          <p:nvPr/>
        </p:nvSpPr>
        <p:spPr bwMode="auto">
          <a:xfrm flipH="1">
            <a:off x="2667000" y="2286000"/>
            <a:ext cx="1676400" cy="9906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2667000" y="3276600"/>
            <a:ext cx="1676400" cy="9906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V="1">
            <a:off x="4343400" y="3276600"/>
            <a:ext cx="1219200" cy="9906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H="1" flipV="1">
            <a:off x="4343400" y="2286000"/>
            <a:ext cx="1219200" cy="9906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17436" name="AutoShape 28"/>
          <p:cNvSpPr>
            <a:spLocks noChangeArrowheads="1"/>
          </p:cNvSpPr>
          <p:nvPr/>
        </p:nvSpPr>
        <p:spPr bwMode="auto">
          <a:xfrm>
            <a:off x="2667000" y="3200400"/>
            <a:ext cx="152400" cy="152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sz="2400"/>
          </a:p>
        </p:txBody>
      </p:sp>
      <p:sp>
        <p:nvSpPr>
          <p:cNvPr id="17437" name="AutoShape 29"/>
          <p:cNvSpPr>
            <a:spLocks noChangeArrowheads="1"/>
          </p:cNvSpPr>
          <p:nvPr/>
        </p:nvSpPr>
        <p:spPr bwMode="auto">
          <a:xfrm>
            <a:off x="4267200" y="4191000"/>
            <a:ext cx="152400" cy="152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sz="2400"/>
          </a:p>
        </p:txBody>
      </p:sp>
      <p:sp>
        <p:nvSpPr>
          <p:cNvPr id="17438" name="AutoShape 30"/>
          <p:cNvSpPr>
            <a:spLocks noChangeArrowheads="1"/>
          </p:cNvSpPr>
          <p:nvPr/>
        </p:nvSpPr>
        <p:spPr bwMode="auto">
          <a:xfrm>
            <a:off x="5410200" y="3200400"/>
            <a:ext cx="152400" cy="152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sz="2400"/>
          </a:p>
        </p:txBody>
      </p:sp>
      <p:sp>
        <p:nvSpPr>
          <p:cNvPr id="17439" name="AutoShape 31"/>
          <p:cNvSpPr>
            <a:spLocks noChangeArrowheads="1"/>
          </p:cNvSpPr>
          <p:nvPr/>
        </p:nvSpPr>
        <p:spPr bwMode="auto">
          <a:xfrm>
            <a:off x="4267200" y="2209800"/>
            <a:ext cx="152400" cy="152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sz="2400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 flipV="1">
            <a:off x="4343400" y="3276600"/>
            <a:ext cx="1676400" cy="16764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 flipH="1" flipV="1">
            <a:off x="4343400" y="2667000"/>
            <a:ext cx="167640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 flipH="1">
            <a:off x="3886200" y="2667000"/>
            <a:ext cx="457200" cy="609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3886200" y="3276600"/>
            <a:ext cx="457200" cy="16764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17444" name="AutoShape 36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sz="2400"/>
          </a:p>
        </p:txBody>
      </p:sp>
      <p:sp>
        <p:nvSpPr>
          <p:cNvPr id="17445" name="AutoShape 37"/>
          <p:cNvSpPr>
            <a:spLocks noChangeArrowheads="1"/>
          </p:cNvSpPr>
          <p:nvPr/>
        </p:nvSpPr>
        <p:spPr bwMode="auto">
          <a:xfrm>
            <a:off x="3851275" y="3213100"/>
            <a:ext cx="152400" cy="152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sz="2400"/>
          </a:p>
        </p:txBody>
      </p:sp>
      <p:sp>
        <p:nvSpPr>
          <p:cNvPr id="17446" name="AutoShape 38"/>
          <p:cNvSpPr>
            <a:spLocks noChangeArrowheads="1"/>
          </p:cNvSpPr>
          <p:nvPr/>
        </p:nvSpPr>
        <p:spPr bwMode="auto">
          <a:xfrm>
            <a:off x="5867400" y="3200400"/>
            <a:ext cx="152400" cy="152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sz="2400"/>
          </a:p>
        </p:txBody>
      </p:sp>
      <p:sp>
        <p:nvSpPr>
          <p:cNvPr id="17447" name="AutoShape 39"/>
          <p:cNvSpPr>
            <a:spLocks noChangeArrowheads="1"/>
          </p:cNvSpPr>
          <p:nvPr/>
        </p:nvSpPr>
        <p:spPr bwMode="auto">
          <a:xfrm>
            <a:off x="4267200" y="4800600"/>
            <a:ext cx="152400" cy="152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sz="2400"/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7380288" y="76517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sz="2400">
                <a:solidFill>
                  <a:srgbClr val="FF0066"/>
                </a:solidFill>
                <a:cs typeface="Arial" panose="020B0604020202020204" pitchFamily="34" charset="0"/>
              </a:rPr>
              <a:t>1970</a:t>
            </a: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7380288" y="141287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sz="2400">
                <a:solidFill>
                  <a:srgbClr val="00FF00"/>
                </a:solidFill>
                <a:cs typeface="Arial" panose="020B0604020202020204" pitchFamily="34" charset="0"/>
              </a:rPr>
              <a:t>2000</a:t>
            </a:r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7451725" y="1989138"/>
            <a:ext cx="935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sz="2000">
                <a:latin typeface="Tahoma" panose="020B0604030504040204" pitchFamily="34" charset="0"/>
                <a:cs typeface="Arial" panose="020B0604020202020204" pitchFamily="34" charset="0"/>
              </a:rPr>
              <a:t>2005</a:t>
            </a:r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4356100" y="2852738"/>
            <a:ext cx="6477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 flipH="1">
            <a:off x="4356100" y="3284538"/>
            <a:ext cx="647700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7453" name="Line 45"/>
          <p:cNvSpPr>
            <a:spLocks noChangeShapeType="1"/>
          </p:cNvSpPr>
          <p:nvPr/>
        </p:nvSpPr>
        <p:spPr bwMode="auto">
          <a:xfrm flipH="1" flipV="1">
            <a:off x="3995738" y="3284538"/>
            <a:ext cx="360362" cy="136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7454" name="Line 46"/>
          <p:cNvSpPr>
            <a:spLocks noChangeShapeType="1"/>
          </p:cNvSpPr>
          <p:nvPr/>
        </p:nvSpPr>
        <p:spPr bwMode="auto">
          <a:xfrm flipH="1">
            <a:off x="3995738" y="2852738"/>
            <a:ext cx="360362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922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7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17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build="p" autoUpdateAnimBg="0"/>
      <p:bldP spid="17415" grpId="0" build="p" autoUpdateAnimBg="0"/>
      <p:bldP spid="17416" grpId="0" autoUpdateAnimBg="0"/>
      <p:bldP spid="17417" grpId="0" autoUpdateAnimBg="0"/>
      <p:bldP spid="7" grpId="0" animBg="1"/>
      <p:bldP spid="17433" grpId="0" animBg="1"/>
      <p:bldP spid="17434" grpId="0" animBg="1"/>
      <p:bldP spid="17435" grpId="0" animBg="1"/>
      <p:bldP spid="17436" grpId="0" animBg="1"/>
      <p:bldP spid="17437" grpId="0" animBg="1"/>
      <p:bldP spid="17438" grpId="0" animBg="1"/>
      <p:bldP spid="17439" grpId="0" animBg="1"/>
      <p:bldP spid="17440" grpId="0" animBg="1"/>
      <p:bldP spid="17441" grpId="0" animBg="1"/>
      <p:bldP spid="17442" grpId="0" animBg="1"/>
      <p:bldP spid="17443" grpId="0" animBg="1"/>
      <p:bldP spid="17444" grpId="0" animBg="1"/>
      <p:bldP spid="17445" grpId="0" animBg="1"/>
      <p:bldP spid="17446" grpId="0" animBg="1"/>
      <p:bldP spid="17447" grpId="0" animBg="1"/>
      <p:bldP spid="17448" grpId="0" build="p" autoUpdateAnimBg="0"/>
      <p:bldP spid="17449" grpId="0" build="p" autoUpdateAnimBg="0"/>
      <p:bldP spid="17450" grpId="0" autoUpdateAnimBg="0"/>
      <p:bldP spid="17451" grpId="0" animBg="1"/>
      <p:bldP spid="17452" grpId="0" animBg="1"/>
      <p:bldP spid="17453" grpId="0" animBg="1"/>
      <p:bldP spid="174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620688"/>
            <a:ext cx="5598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La politique économique</a:t>
            </a:r>
            <a:endParaRPr lang="fr-F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823236" y="1120633"/>
            <a:ext cx="6246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fr-FR" b="1" u="sng" dirty="0" smtClean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fr-FR" b="1" u="sng" dirty="0" smtClean="0">
                <a:latin typeface="Arial" panose="020B0604020202020204" pitchFamily="34" charset="0"/>
              </a:rPr>
              <a:t>La </a:t>
            </a:r>
            <a:r>
              <a:rPr lang="fr-FR" b="1" u="sng" dirty="0">
                <a:latin typeface="Arial" panose="020B0604020202020204" pitchFamily="34" charset="0"/>
              </a:rPr>
              <a:t>politique économique </a:t>
            </a:r>
            <a:r>
              <a:rPr lang="fr-FR" dirty="0">
                <a:latin typeface="Arial" panose="020B0604020202020204" pitchFamily="34" charset="0"/>
              </a:rPr>
              <a:t> est un instrument dont dispose l’Etat pour parvenir à ses objectifs tels que par exemple l’équilibre extérieur</a:t>
            </a:r>
          </a:p>
          <a:p>
            <a:pPr>
              <a:spcBef>
                <a:spcPct val="50000"/>
              </a:spcBef>
            </a:pPr>
            <a:r>
              <a:rPr lang="fr-FR" b="1" u="sng" dirty="0">
                <a:latin typeface="Arial" panose="020B0604020202020204" pitchFamily="34" charset="0"/>
              </a:rPr>
              <a:t>La politique économique </a:t>
            </a:r>
            <a:r>
              <a:rPr lang="fr-FR" dirty="0">
                <a:latin typeface="Arial" panose="020B0604020202020204" pitchFamily="34" charset="0"/>
              </a:rPr>
              <a:t> peut être interventionniste, dirigiste ou libérale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11560" y="3009439"/>
            <a:ext cx="7848873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fr-FR" sz="1800" u="sng" dirty="0">
              <a:latin typeface="Arial" panose="020B0604020202020204" pitchFamily="34" charset="0"/>
            </a:endParaRPr>
          </a:p>
          <a:p>
            <a:pPr eaLnBrk="1" hangingPunct="1"/>
            <a:endParaRPr lang="fr-FR" sz="2000" b="1" u="sng" smtClean="0">
              <a:latin typeface="Arial" panose="020B0604020202020204" pitchFamily="34" charset="0"/>
            </a:endParaRPr>
          </a:p>
          <a:p>
            <a:pPr eaLnBrk="1" hangingPunct="1"/>
            <a:r>
              <a:rPr lang="fr-FR" sz="2000" b="1" u="sng" smtClean="0">
                <a:latin typeface="Arial" panose="020B0604020202020204" pitchFamily="34" charset="0"/>
              </a:rPr>
              <a:t>On </a:t>
            </a:r>
            <a:r>
              <a:rPr lang="fr-FR" sz="2000" b="1" u="sng" dirty="0">
                <a:latin typeface="Arial" panose="020B0604020202020204" pitchFamily="34" charset="0"/>
              </a:rPr>
              <a:t>distingue les politiques </a:t>
            </a:r>
            <a:endParaRPr lang="fr-FR" sz="2000" b="1" dirty="0">
              <a:latin typeface="Arial" panose="020B0604020202020204" pitchFamily="34" charset="0"/>
            </a:endParaRPr>
          </a:p>
          <a:p>
            <a:pPr eaLnBrk="1" hangingPunct="1"/>
            <a:endParaRPr lang="fr-FR" sz="2000" b="1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fr-FR" sz="2000" b="1" dirty="0">
                <a:latin typeface="Arial" panose="020B0604020202020204" pitchFamily="34" charset="0"/>
              </a:rPr>
              <a:t>-</a:t>
            </a:r>
            <a:r>
              <a:rPr lang="fr-FR" sz="1800" b="1" dirty="0" smtClean="0">
                <a:latin typeface="Arial" panose="020B0604020202020204" pitchFamily="34" charset="0"/>
              </a:rPr>
              <a:t>structurelles</a:t>
            </a:r>
            <a:r>
              <a:rPr lang="fr-FR" sz="1800" dirty="0" smtClean="0">
                <a:latin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</a:rPr>
              <a:t>qui portent sur le système industriel, l’éducation, l’agriculture, la répartition</a:t>
            </a:r>
            <a:r>
              <a:rPr lang="fr-FR" sz="1800" dirty="0" smtClean="0">
                <a:latin typeface="Arial" panose="020B0604020202020204" pitchFamily="34" charset="0"/>
              </a:rPr>
              <a:t>…</a:t>
            </a:r>
          </a:p>
          <a:p>
            <a:pPr eaLnBrk="1" hangingPunct="1"/>
            <a:endParaRPr lang="fr-FR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fr-FR" sz="1800" b="1" dirty="0" smtClean="0">
                <a:latin typeface="Arial" panose="020B0604020202020204" pitchFamily="34" charset="0"/>
              </a:rPr>
              <a:t>-conjoncturelles</a:t>
            </a:r>
            <a:r>
              <a:rPr lang="fr-FR" sz="1800" dirty="0">
                <a:latin typeface="Arial" panose="020B0604020202020204" pitchFamily="34" charset="0"/>
              </a:rPr>
              <a:t> : budgétaire, monétaire….dont les objectifs se retrouvent dans le </a:t>
            </a:r>
            <a:r>
              <a:rPr lang="fr-FR" sz="1800" b="1" dirty="0">
                <a:latin typeface="Arial" panose="020B0604020202020204" pitchFamily="34" charset="0"/>
              </a:rPr>
              <a:t>carré magique de Kaldor</a:t>
            </a:r>
            <a:endParaRPr lang="fr-FR" sz="1800" u="sng" dirty="0"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0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3236" y="1484784"/>
            <a:ext cx="6174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>
                <a:latin typeface="Arial" panose="020B0604020202020204" pitchFamily="34" charset="0"/>
              </a:rPr>
              <a:t>La conjoncture</a:t>
            </a:r>
            <a:r>
              <a:rPr lang="fr-FR" dirty="0">
                <a:latin typeface="Arial" panose="020B0604020202020204" pitchFamily="34" charset="0"/>
              </a:rPr>
              <a:t> désigne l'état de santé d'une économie. L'économiste anglais Kaldor en a proposé une visualisation synthétique fondée sur 4 indicateurs clés </a:t>
            </a:r>
            <a:r>
              <a:rPr lang="fr-FR" dirty="0" smtClean="0">
                <a:latin typeface="Arial" panose="020B0604020202020204" pitchFamily="34" charset="0"/>
              </a:rPr>
              <a:t>: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>
              <a:buBlip>
                <a:blip r:embed="rId3"/>
              </a:buBlip>
            </a:pPr>
            <a:r>
              <a:rPr lang="fr-FR" dirty="0">
                <a:latin typeface="Arial" panose="020B0604020202020204" pitchFamily="34" charset="0"/>
              </a:rPr>
              <a:t>les 2 premiers lés à des objectifs de croissance : </a:t>
            </a:r>
            <a:r>
              <a:rPr lang="fr-FR" i="1" dirty="0">
                <a:latin typeface="Arial" panose="020B0604020202020204" pitchFamily="34" charset="0"/>
              </a:rPr>
              <a:t>PIB ; et </a:t>
            </a:r>
            <a:r>
              <a:rPr lang="fr-FR" i="1" dirty="0" smtClean="0">
                <a:latin typeface="Arial" panose="020B0604020202020204" pitchFamily="34" charset="0"/>
              </a:rPr>
              <a:t>chômage</a:t>
            </a:r>
          </a:p>
          <a:p>
            <a:endParaRPr lang="fr-FR" i="1" dirty="0">
              <a:latin typeface="Arial" panose="020B0604020202020204" pitchFamily="34" charset="0"/>
            </a:endParaRPr>
          </a:p>
          <a:p>
            <a:pPr>
              <a:buBlip>
                <a:blip r:embed="rId3"/>
              </a:buBlip>
            </a:pPr>
            <a:r>
              <a:rPr lang="fr-FR" dirty="0">
                <a:latin typeface="Arial" panose="020B0604020202020204" pitchFamily="34" charset="0"/>
              </a:rPr>
              <a:t>les 2 autres reliés des contraintes d'équilibre intérieur : </a:t>
            </a:r>
            <a:r>
              <a:rPr lang="fr-FR" i="1" dirty="0">
                <a:latin typeface="Arial" panose="020B0604020202020204" pitchFamily="34" charset="0"/>
              </a:rPr>
              <a:t>inflation, et solde de la balance des paiements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</a:rPr>
              <a:t>Leurs niveaux respectifs déterminent aussi ce que l'on appelle en France les </a:t>
            </a:r>
            <a:r>
              <a:rPr lang="fr-FR" u="sng" dirty="0">
                <a:latin typeface="Arial" panose="020B0604020202020204" pitchFamily="34" charset="0"/>
              </a:rPr>
              <a:t>Grands Equilibres.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8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1110596"/>
            <a:ext cx="4956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La politique </a:t>
            </a:r>
            <a:r>
              <a:rPr lang="fr-FR" sz="2800" b="1" dirty="0" smtClean="0"/>
              <a:t>budgétaire</a:t>
            </a:r>
            <a:endParaRPr lang="fr-F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827583" y="2636912"/>
            <a:ext cx="6233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L’action par les dépenses publiques 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/>
              <a:t>L’action par les recettes publiques </a:t>
            </a:r>
          </a:p>
          <a:p>
            <a:endParaRPr lang="fr-FR" sz="2400" dirty="0"/>
          </a:p>
          <a:p>
            <a:r>
              <a:rPr lang="fr-FR" sz="2400" dirty="0"/>
              <a:t>La politique budgétaire sera libérale ou interventionniste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109400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Approche libérale de la politique budgétaire</a:t>
            </a:r>
            <a:endParaRPr lang="fr-FR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11560" y="2413338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Intervention minimale de l’État: régulation par la main invisible 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/>
              <a:t>État-gendarme : se limite à assurer ses fonctions régaliennes 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/>
              <a:t>Neutralité de la politique budgétaire : incidence nulle sur l’activité économique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109400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Approche </a:t>
            </a:r>
            <a:r>
              <a:rPr lang="fr-FR" sz="2800" b="1" dirty="0" err="1" smtClean="0"/>
              <a:t>keynesienne</a:t>
            </a:r>
            <a:r>
              <a:rPr lang="fr-FR" sz="2800" b="1" dirty="0" smtClean="0"/>
              <a:t> de la politique budgétaire</a:t>
            </a:r>
            <a:endParaRPr lang="fr-F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909135" y="2690336"/>
            <a:ext cx="72632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Intervention de l’État pour réguler les déséquilibres </a:t>
            </a:r>
            <a:r>
              <a:rPr lang="fr-FR" sz="2400" dirty="0" smtClean="0"/>
              <a:t>économiques</a:t>
            </a:r>
          </a:p>
          <a:p>
            <a:endParaRPr lang="fr-FR" sz="2400" dirty="0"/>
          </a:p>
          <a:p>
            <a:r>
              <a:rPr lang="fr-FR" sz="2400" dirty="0"/>
              <a:t>Rôle contra-cyclique</a:t>
            </a:r>
          </a:p>
          <a:p>
            <a:endParaRPr lang="fr-FR" sz="2400" dirty="0" smtClean="0"/>
          </a:p>
          <a:p>
            <a:r>
              <a:rPr lang="fr-FR" sz="2400" dirty="0" smtClean="0"/>
              <a:t>État-providence </a:t>
            </a:r>
            <a:r>
              <a:rPr lang="fr-FR" sz="2400" dirty="0"/>
              <a:t>: contrebalance des défaillances du marché 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0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1094004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La politique monétaire</a:t>
            </a:r>
            <a:endParaRPr lang="fr-F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39551" y="2132856"/>
            <a:ext cx="8074439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u="sng" dirty="0"/>
              <a:t>Objectif</a:t>
            </a:r>
            <a:r>
              <a:rPr lang="fr-FR" sz="2400" dirty="0"/>
              <a:t> : assurer la stabilité de la monnaie </a:t>
            </a:r>
            <a:endParaRPr lang="fr-FR" sz="2400" dirty="0" smtClean="0"/>
          </a:p>
          <a:p>
            <a:pPr>
              <a:lnSpc>
                <a:spcPct val="90000"/>
              </a:lnSpc>
            </a:pPr>
            <a:endParaRPr lang="fr-FR" sz="2400" dirty="0"/>
          </a:p>
          <a:p>
            <a:pPr>
              <a:lnSpc>
                <a:spcPct val="90000"/>
              </a:lnSpc>
            </a:pPr>
            <a:r>
              <a:rPr lang="fr-FR" sz="2400" u="sng" dirty="0"/>
              <a:t>Moyens</a:t>
            </a:r>
            <a:r>
              <a:rPr lang="fr-FR" sz="2400" dirty="0"/>
              <a:t> : 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2400" dirty="0"/>
              <a:t>contrôle de la création monétaire par le taux de l’escompte , le montant des réserves obligatoires , et l’encadrement du </a:t>
            </a:r>
            <a:r>
              <a:rPr lang="fr-FR" sz="2400" dirty="0" smtClean="0"/>
              <a:t>crédit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fr-FR" sz="2400" dirty="0"/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2400" dirty="0"/>
              <a:t>intervention de la Banque Centrale pour augmenter ou baisser le taux d’intérêt sur le marché </a:t>
            </a:r>
            <a:r>
              <a:rPr lang="fr-FR" sz="2400" dirty="0" smtClean="0"/>
              <a:t>monétaire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fr-FR" sz="2400" dirty="0"/>
          </a:p>
          <a:p>
            <a:pPr>
              <a:lnSpc>
                <a:spcPct val="90000"/>
              </a:lnSpc>
              <a:buFontTx/>
              <a:buChar char="-"/>
            </a:pPr>
            <a:r>
              <a:rPr lang="fr-FR" sz="2400" dirty="0"/>
              <a:t>contrôle des prix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8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t="28333" b="35832"/>
          <a:stretch>
            <a:fillRect/>
          </a:stretch>
        </p:blipFill>
        <p:spPr bwMode="auto">
          <a:xfrm>
            <a:off x="7061075" y="6112147"/>
            <a:ext cx="1903413" cy="5572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827584" y="836712"/>
            <a:ext cx="792088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algn="ctr"/>
            <a:r>
              <a:rPr lang="fr-FR" sz="2400" b="1" dirty="0" smtClean="0"/>
              <a:t>PROGRAMME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r>
              <a:rPr lang="fr-FR" sz="2000" b="1" dirty="0" smtClean="0"/>
              <a:t>S1 Economie                           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le circuit économique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les grandes fonctions économiques</a:t>
            </a:r>
          </a:p>
          <a:p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r>
              <a:rPr lang="fr-FR" sz="2000" b="1" dirty="0" smtClean="0"/>
              <a:t>S2 Droit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les institutions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les contrats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le contrat de société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le contrat de travail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r>
              <a:rPr lang="fr-FR" b="1" dirty="0" smtClean="0"/>
              <a:t>S3 Droit de l’Informatique 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8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109400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La politique de l’emploi</a:t>
            </a:r>
          </a:p>
          <a:p>
            <a:pPr algn="ctr"/>
            <a:endParaRPr lang="fr-FR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755576" y="2348880"/>
            <a:ext cx="756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Aspects quantitatifs , mais aussi qualitatifs du marché du travail 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/>
              <a:t>Insuffisance d’offres / demandes 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/>
              <a:t>Notion d’employabilité : </a:t>
            </a:r>
            <a:r>
              <a:rPr lang="fr-FR" sz="2400" dirty="0" err="1"/>
              <a:t>pbs</a:t>
            </a:r>
            <a:r>
              <a:rPr lang="fr-FR" sz="2400" dirty="0"/>
              <a:t> de qualification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53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1094004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Les moyens d’une politique de l’emploi</a:t>
            </a:r>
          </a:p>
          <a:p>
            <a:pPr algn="ctr"/>
            <a:endParaRPr lang="fr-FR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83568" y="2274838"/>
            <a:ext cx="7632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L’outil budgétaire ( emploi de fonctionnaires</a:t>
            </a:r>
            <a:r>
              <a:rPr lang="fr-FR" sz="2400" dirty="0" smtClean="0"/>
              <a:t>)</a:t>
            </a:r>
          </a:p>
          <a:p>
            <a:endParaRPr lang="fr-FR" sz="2400" dirty="0"/>
          </a:p>
          <a:p>
            <a:r>
              <a:rPr lang="fr-FR" sz="2400" dirty="0"/>
              <a:t>L’outil juridique ( lois sur le licenciement )</a:t>
            </a:r>
          </a:p>
          <a:p>
            <a:endParaRPr lang="fr-FR" sz="2400" dirty="0" smtClean="0"/>
          </a:p>
          <a:p>
            <a:r>
              <a:rPr lang="fr-FR" sz="2400" dirty="0" smtClean="0"/>
              <a:t>L’outil </a:t>
            </a:r>
            <a:r>
              <a:rPr lang="fr-FR" sz="2400" dirty="0"/>
              <a:t>fiscal ( baisse de charges )</a:t>
            </a:r>
          </a:p>
          <a:p>
            <a:endParaRPr lang="fr-FR" sz="2400" dirty="0" smtClean="0"/>
          </a:p>
          <a:p>
            <a:r>
              <a:rPr lang="fr-FR" sz="2400" dirty="0" smtClean="0"/>
              <a:t>L’outil </a:t>
            </a:r>
            <a:r>
              <a:rPr lang="fr-FR" sz="2400" dirty="0"/>
              <a:t>éducatif ( formation ) </a:t>
            </a:r>
          </a:p>
          <a:p>
            <a:endParaRPr lang="fr-FR" sz="2400" dirty="0" smtClean="0"/>
          </a:p>
          <a:p>
            <a:r>
              <a:rPr lang="fr-FR" sz="2400" dirty="0" smtClean="0"/>
              <a:t>Autres </a:t>
            </a:r>
            <a:r>
              <a:rPr lang="fr-FR" sz="2400" dirty="0"/>
              <a:t>outils ( réduction du temps de travail , emplois-jeunes … )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1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1094004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Réalité de l’Etat-providence dans l’économie actuelle</a:t>
            </a:r>
          </a:p>
          <a:p>
            <a:pPr algn="ctr"/>
            <a:endParaRPr lang="fr-F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67544" y="2413338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Histoire de l’État-providence 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/>
              <a:t>Crise contemporaine et remise en cause de l’État-providence</a:t>
            </a:r>
          </a:p>
          <a:p>
            <a:endParaRPr lang="fr-FR" sz="2400" dirty="0" smtClean="0"/>
          </a:p>
          <a:p>
            <a:r>
              <a:rPr lang="fr-FR" sz="2400" dirty="0" smtClean="0"/>
              <a:t>Efficacité </a:t>
            </a:r>
            <a:r>
              <a:rPr lang="fr-FR" sz="2400" dirty="0"/>
              <a:t>de l’État-providence </a:t>
            </a:r>
          </a:p>
          <a:p>
            <a:endParaRPr lang="fr-FR" sz="2400" dirty="0" smtClean="0"/>
          </a:p>
          <a:p>
            <a:r>
              <a:rPr lang="fr-FR" sz="2400" dirty="0" smtClean="0"/>
              <a:t>Justice </a:t>
            </a:r>
            <a:r>
              <a:rPr lang="fr-FR" sz="2400" dirty="0"/>
              <a:t>sociale : légitimité de l’État-Providence</a:t>
            </a:r>
          </a:p>
          <a:p>
            <a:endParaRPr lang="fr-FR" sz="2400" dirty="0" smtClean="0"/>
          </a:p>
          <a:p>
            <a:r>
              <a:rPr lang="fr-FR" sz="2400" dirty="0" smtClean="0"/>
              <a:t>Conclusion </a:t>
            </a:r>
            <a:r>
              <a:rPr lang="fr-FR" sz="2400" dirty="0"/>
              <a:t>: la protection sociale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97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109400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Historique de l’Etat-providence </a:t>
            </a:r>
          </a:p>
          <a:p>
            <a:pPr algn="ctr"/>
            <a:endParaRPr lang="fr-FR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755576" y="1706360"/>
            <a:ext cx="71287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La révolution industrielle permet le passage de l’État-gendarme à l’État-providence : le « </a:t>
            </a:r>
            <a:r>
              <a:rPr lang="fr-FR" sz="2000" dirty="0" err="1"/>
              <a:t>welfare</a:t>
            </a:r>
            <a:r>
              <a:rPr lang="fr-FR" sz="2000" dirty="0"/>
              <a:t> state » coïncide avec l’émergence des politiques keynésiennes 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/>
              <a:t>Les Poor-</a:t>
            </a:r>
            <a:r>
              <a:rPr lang="fr-FR" sz="2000" dirty="0" err="1"/>
              <a:t>Laws</a:t>
            </a:r>
            <a:r>
              <a:rPr lang="fr-FR" sz="2000" dirty="0"/>
              <a:t> anglaises du </a:t>
            </a:r>
            <a:r>
              <a:rPr lang="fr-FR" sz="2000" dirty="0" smtClean="0"/>
              <a:t>17ème</a:t>
            </a:r>
          </a:p>
          <a:p>
            <a:endParaRPr lang="fr-FR" sz="2000" dirty="0"/>
          </a:p>
          <a:p>
            <a:r>
              <a:rPr lang="fr-FR" sz="2000" dirty="0"/>
              <a:t>Les mouvements ouvriers du </a:t>
            </a:r>
            <a:r>
              <a:rPr lang="fr-FR" sz="2000" dirty="0" smtClean="0"/>
              <a:t>19ème :</a:t>
            </a:r>
          </a:p>
          <a:p>
            <a:r>
              <a:rPr lang="fr-FR" sz="2000" dirty="0" smtClean="0"/>
              <a:t>droit </a:t>
            </a:r>
            <a:r>
              <a:rPr lang="fr-FR" sz="2000" dirty="0"/>
              <a:t>du travail , éducation nationale , assurances retraite , chômage… 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/>
              <a:t>L’impact de la </a:t>
            </a:r>
            <a:r>
              <a:rPr lang="fr-FR" sz="2000" dirty="0" smtClean="0"/>
              <a:t>guerre</a:t>
            </a:r>
          </a:p>
          <a:p>
            <a:endParaRPr lang="fr-FR" sz="2000" dirty="0"/>
          </a:p>
          <a:p>
            <a:r>
              <a:rPr lang="fr-FR" sz="2000" dirty="0"/>
              <a:t>La mise en place de l’État-providence dans le monde occidental après 1945 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65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1094004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Crise contemporaine et remise en cause de l’Etat-providence </a:t>
            </a:r>
          </a:p>
          <a:p>
            <a:pPr algn="ctr"/>
            <a:endParaRPr lang="fr-F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827585" y="2479000"/>
            <a:ext cx="69847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Crise des années 70 : certaines théories libérales estiment qu’il est à l’origine de la crise 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/>
              <a:t>Difficultés financières ( fin de la forte croissance des Trente Glorieuses , déficits santé et retraite ) 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/>
              <a:t>Efficacité contestée : les </a:t>
            </a:r>
            <a:r>
              <a:rPr lang="fr-FR" sz="2000" dirty="0" err="1"/>
              <a:t>pbs</a:t>
            </a:r>
            <a:r>
              <a:rPr lang="fr-FR" sz="2000" dirty="0"/>
              <a:t> sociaux demeurent</a:t>
            </a:r>
          </a:p>
          <a:p>
            <a:r>
              <a:rPr lang="fr-FR" sz="2000" dirty="0"/>
              <a:t>    ( chômage , mobilité sociale</a:t>
            </a:r>
            <a:r>
              <a:rPr lang="fr-FR" sz="2000" dirty="0" smtClean="0"/>
              <a:t>)</a:t>
            </a:r>
          </a:p>
          <a:p>
            <a:endParaRPr lang="fr-FR" sz="2000" dirty="0"/>
          </a:p>
          <a:p>
            <a:r>
              <a:rPr lang="fr-FR" sz="2000" dirty="0"/>
              <a:t>Réduction des capacités d’action des États dans le cadre de la mondialisation </a:t>
            </a:r>
            <a:r>
              <a:rPr lang="fr-FR" sz="2000" dirty="0" smtClean="0"/>
              <a:t>:</a:t>
            </a:r>
          </a:p>
          <a:p>
            <a:r>
              <a:rPr lang="fr-FR" sz="2000" dirty="0"/>
              <a:t>n</a:t>
            </a:r>
            <a:r>
              <a:rPr lang="fr-FR" sz="2000" dirty="0" smtClean="0"/>
              <a:t>otamment dumping social des pays émergents </a:t>
            </a:r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109400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Efficacité de l’Etat-providence </a:t>
            </a:r>
          </a:p>
          <a:p>
            <a:pPr algn="ctr"/>
            <a:endParaRPr lang="fr-FR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83567" y="1844824"/>
            <a:ext cx="79304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Les théories classiques lui réservent la gestion des biens collectifs </a:t>
            </a:r>
          </a:p>
          <a:p>
            <a:endParaRPr lang="fr-FR" sz="2400" dirty="0" smtClean="0"/>
          </a:p>
          <a:p>
            <a:r>
              <a:rPr lang="fr-FR" sz="2400" dirty="0" smtClean="0"/>
              <a:t>L’analyse keynésienne lui confère un rôle majeur</a:t>
            </a:r>
          </a:p>
          <a:p>
            <a:endParaRPr lang="fr-FR" sz="2400" u="sng" dirty="0" smtClean="0"/>
          </a:p>
          <a:p>
            <a:r>
              <a:rPr lang="fr-FR" sz="2400" u="sng" dirty="0" smtClean="0"/>
              <a:t>Critiques </a:t>
            </a:r>
            <a:r>
              <a:rPr lang="fr-FR" sz="2400" dirty="0" smtClean="0"/>
              <a:t>: la main invisible perturbée</a:t>
            </a:r>
          </a:p>
          <a:p>
            <a:endParaRPr lang="fr-FR" sz="2400" dirty="0" smtClean="0"/>
          </a:p>
          <a:p>
            <a:r>
              <a:rPr lang="fr-FR" sz="2400" dirty="0" smtClean="0"/>
              <a:t>Ex : le chômage s’explique par le « prix » du travail ( SMIC ) : si la régulation se faisait par le marché , pas de </a:t>
            </a:r>
            <a:r>
              <a:rPr lang="fr-FR" sz="2400" dirty="0" err="1" smtClean="0"/>
              <a:t>pbs</a:t>
            </a:r>
            <a:r>
              <a:rPr lang="fr-FR" sz="2400" dirty="0" smtClean="0"/>
              <a:t>… 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97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109400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Justice sociale : légitimité de</a:t>
            </a:r>
          </a:p>
          <a:p>
            <a:pPr algn="ctr"/>
            <a:r>
              <a:rPr lang="fr-FR" sz="2800" b="1" dirty="0" smtClean="0"/>
              <a:t> l’Etat-providence </a:t>
            </a:r>
            <a:endParaRPr lang="fr-F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683568" y="2690336"/>
            <a:ext cx="7344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Efficacité sociale : redistribution , diminution de la pauvreté </a:t>
            </a:r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Nécessité </a:t>
            </a:r>
            <a:r>
              <a:rPr lang="fr-FR" sz="2400" dirty="0"/>
              <a:t>de cohésion sociale </a:t>
            </a:r>
          </a:p>
          <a:p>
            <a:endParaRPr lang="fr-FR" sz="2400" dirty="0" smtClean="0"/>
          </a:p>
          <a:p>
            <a:r>
              <a:rPr lang="fr-FR" sz="2400" dirty="0" smtClean="0"/>
              <a:t>Justice </a:t>
            </a:r>
            <a:r>
              <a:rPr lang="fr-FR" sz="2400" dirty="0"/>
              <a:t>sociale : charité , solidarité </a:t>
            </a:r>
          </a:p>
          <a:p>
            <a:endParaRPr lang="fr-FR" sz="2400" dirty="0" smtClean="0"/>
          </a:p>
          <a:p>
            <a:r>
              <a:rPr lang="fr-FR" sz="2400" dirty="0" smtClean="0"/>
              <a:t>Utilitarisme </a:t>
            </a:r>
            <a:r>
              <a:rPr lang="fr-FR" sz="2400" dirty="0"/>
              <a:t>contre individualisme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3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1094004"/>
            <a:ext cx="770485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Utilitarisme/Individualisme</a:t>
            </a:r>
          </a:p>
          <a:p>
            <a:pPr algn="ctr"/>
            <a:endParaRPr lang="fr-FR" sz="2800" b="1" dirty="0"/>
          </a:p>
          <a:p>
            <a:r>
              <a:rPr lang="fr-FR" sz="2400" dirty="0" smtClean="0"/>
              <a:t> Utilitarisme : ( Jeremy Bentham 1748-1832)</a:t>
            </a:r>
          </a:p>
          <a:p>
            <a:r>
              <a:rPr lang="fr-FR" sz="2000" dirty="0" smtClean="0"/>
              <a:t>«  il faut assurer le plus grand bonheur au plus grand nombre »</a:t>
            </a:r>
          </a:p>
          <a:p>
            <a:endParaRPr lang="fr-FR" sz="2000" dirty="0" smtClean="0"/>
          </a:p>
          <a:p>
            <a:r>
              <a:rPr lang="fr-FR" sz="2000" dirty="0" smtClean="0"/>
              <a:t>L’Etat doit maximiser l’utilité sociale :</a:t>
            </a:r>
          </a:p>
          <a:p>
            <a:r>
              <a:rPr lang="fr-FR" sz="2000" dirty="0" smtClean="0"/>
              <a:t>les intérêts particuliers ne convergeant pas , c’est à lui d’harmoniser les rapports sociaux économiques </a:t>
            </a:r>
          </a:p>
          <a:p>
            <a:endParaRPr lang="fr-FR" sz="2400" dirty="0"/>
          </a:p>
          <a:p>
            <a:r>
              <a:rPr lang="fr-FR" sz="2400" dirty="0" smtClean="0"/>
              <a:t>Individualisme (  </a:t>
            </a:r>
            <a:r>
              <a:rPr lang="fr-FR" sz="2400" dirty="0" err="1" smtClean="0"/>
              <a:t>Vilfredo</a:t>
            </a:r>
            <a:r>
              <a:rPr lang="fr-FR" sz="2400" dirty="0" smtClean="0"/>
              <a:t> Pareto 1848-1923)  </a:t>
            </a:r>
          </a:p>
          <a:p>
            <a:r>
              <a:rPr lang="fr-FR" sz="2000" dirty="0" smtClean="0"/>
              <a:t>Refuse la vision utilitariste qui sacrifie l’individu au groupe</a:t>
            </a:r>
          </a:p>
          <a:p>
            <a:r>
              <a:rPr lang="fr-FR" sz="2000" dirty="0" smtClean="0"/>
              <a:t> </a:t>
            </a:r>
          </a:p>
          <a:p>
            <a:r>
              <a:rPr lang="fr-FR" sz="2000" dirty="0" smtClean="0"/>
              <a:t>Si l’Etat intervient pour certains individus , son intervention nuit à d’autres : injuste …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30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1094004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La protection sociale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551837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Mécanismes de prévoyance collective permettant aux individus de faire face aux conséquences financières des risques sociaux  </a:t>
            </a:r>
            <a:r>
              <a:rPr lang="fr-FR" sz="2400" dirty="0" smtClean="0"/>
              <a:t>: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vieillesse </a:t>
            </a:r>
            <a:r>
              <a:rPr lang="fr-FR" sz="2400" dirty="0"/>
              <a:t>, invalidité , maladie , chômage , maternité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13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t="28333" b="35832"/>
          <a:stretch>
            <a:fillRect/>
          </a:stretch>
        </p:blipFill>
        <p:spPr bwMode="auto">
          <a:xfrm>
            <a:off x="7061075" y="6112147"/>
            <a:ext cx="1903413" cy="5572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909135" y="109400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Les 3 logiques de la protection sociale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1996224"/>
            <a:ext cx="7992887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/>
              <a:t>Une logique d’assurance  : prestations financées par des cotisations ( et donc réservées à ceux qui cotisent </a:t>
            </a:r>
            <a:r>
              <a:rPr lang="fr-FR" sz="2000" dirty="0" smtClean="0"/>
              <a:t>)</a:t>
            </a:r>
          </a:p>
          <a:p>
            <a:pPr>
              <a:lnSpc>
                <a:spcPct val="90000"/>
              </a:lnSpc>
            </a:pPr>
            <a:endParaRPr lang="fr-FR" sz="2000" dirty="0"/>
          </a:p>
          <a:p>
            <a:pPr>
              <a:lnSpc>
                <a:spcPct val="90000"/>
              </a:lnSpc>
            </a:pPr>
            <a:r>
              <a:rPr lang="fr-FR" sz="2000" dirty="0"/>
              <a:t>Une logique d’assistance : solidarité envers formes de pauvreté , versement d’un revenu minimum , sous conditions de ressources </a:t>
            </a:r>
            <a:endParaRPr lang="fr-FR" sz="2000" dirty="0" smtClean="0"/>
          </a:p>
          <a:p>
            <a:pPr>
              <a:lnSpc>
                <a:spcPct val="90000"/>
              </a:lnSpc>
            </a:pPr>
            <a:endParaRPr lang="fr-FR" sz="2000" dirty="0"/>
          </a:p>
          <a:p>
            <a:pPr>
              <a:lnSpc>
                <a:spcPct val="90000"/>
              </a:lnSpc>
            </a:pPr>
            <a:r>
              <a:rPr lang="fr-FR" sz="2000" dirty="0"/>
              <a:t>Une logique de protection </a:t>
            </a:r>
            <a:r>
              <a:rPr lang="fr-FR" sz="2000" dirty="0" smtClean="0"/>
              <a:t>universelle : </a:t>
            </a:r>
            <a:r>
              <a:rPr lang="fr-FR" sz="2000" dirty="0"/>
              <a:t>couvrir certaines catégories de dépenses , sans conditions de cotisations ni de ressources </a:t>
            </a:r>
            <a:endParaRPr lang="fr-FR" sz="2000" dirty="0" smtClean="0"/>
          </a:p>
          <a:p>
            <a:pPr>
              <a:lnSpc>
                <a:spcPct val="90000"/>
              </a:lnSpc>
            </a:pPr>
            <a:endParaRPr lang="fr-FR" sz="2400" dirty="0"/>
          </a:p>
          <a:p>
            <a:pPr>
              <a:lnSpc>
                <a:spcPct val="90000"/>
              </a:lnSpc>
            </a:pPr>
            <a:r>
              <a:rPr lang="fr-FR" sz="2400" dirty="0"/>
              <a:t>Les systèmes les plus développés de protection sociale sont le fait des pays européens : près de 30% du PIB chaque année 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02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    ECONOMIE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I. Les modèles d’organisation</a:t>
            </a:r>
          </a:p>
          <a:p>
            <a:r>
              <a:rPr lang="fr-FR" dirty="0" smtClean="0"/>
              <a:t>II. Les grands courants de la pensée économique</a:t>
            </a:r>
          </a:p>
          <a:p>
            <a:r>
              <a:rPr lang="fr-FR" dirty="0" smtClean="0"/>
              <a:t>III. La Politique Economique </a:t>
            </a:r>
          </a:p>
          <a:p>
            <a:r>
              <a:rPr lang="fr-FR" dirty="0" smtClean="0"/>
              <a:t>IV. Réalité de l’Etat-Providence dans l’Economie actuelle</a:t>
            </a:r>
          </a:p>
          <a:p>
            <a:r>
              <a:rPr lang="fr-FR" dirty="0" smtClean="0"/>
              <a:t>V. La Croissance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109400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La croissance : calcul de la richesse d’un pays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413338"/>
            <a:ext cx="69847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Historique</a:t>
            </a:r>
          </a:p>
          <a:p>
            <a:endParaRPr lang="fr-FR" sz="2400" dirty="0"/>
          </a:p>
          <a:p>
            <a:r>
              <a:rPr lang="fr-FR" sz="2400" dirty="0" smtClean="0"/>
              <a:t>Les Facteurs de la croissance</a:t>
            </a:r>
          </a:p>
          <a:p>
            <a:endParaRPr lang="fr-FR" sz="2400" dirty="0"/>
          </a:p>
          <a:p>
            <a:r>
              <a:rPr lang="fr-FR" sz="2400" dirty="0" smtClean="0"/>
              <a:t>Critiques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L’indicateur </a:t>
            </a:r>
            <a:r>
              <a:rPr lang="fr-FR" sz="2400" dirty="0"/>
              <a:t>de développement humain</a:t>
            </a:r>
          </a:p>
          <a:p>
            <a:endParaRPr lang="fr-FR" sz="2400" dirty="0" smtClean="0"/>
          </a:p>
          <a:p>
            <a:r>
              <a:rPr lang="fr-FR" sz="2400" dirty="0" smtClean="0"/>
              <a:t>La </a:t>
            </a:r>
            <a:r>
              <a:rPr lang="fr-FR" sz="2400" dirty="0"/>
              <a:t>croissance zéro</a:t>
            </a:r>
          </a:p>
          <a:p>
            <a:endParaRPr lang="fr-FR" sz="2400" dirty="0" smtClean="0"/>
          </a:p>
          <a:p>
            <a:r>
              <a:rPr lang="fr-FR" sz="2400" dirty="0" smtClean="0"/>
              <a:t>Les </a:t>
            </a:r>
            <a:r>
              <a:rPr lang="fr-FR" sz="2400" dirty="0"/>
              <a:t>facteurs de croissance : le progrès technique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54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109400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Historique : croissance et niveau de vie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2551837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Accroissement de la seule production économique : le développement</a:t>
            </a:r>
          </a:p>
          <a:p>
            <a:endParaRPr lang="fr-FR" sz="2400" dirty="0" smtClean="0"/>
          </a:p>
          <a:p>
            <a:r>
              <a:rPr lang="fr-FR" sz="2400" dirty="0" smtClean="0"/>
              <a:t>La </a:t>
            </a:r>
            <a:r>
              <a:rPr lang="fr-FR" sz="2400" dirty="0"/>
              <a:t>notion de niveau de </a:t>
            </a:r>
            <a:r>
              <a:rPr lang="fr-FR" sz="2400" dirty="0" smtClean="0"/>
              <a:t>vie  </a:t>
            </a:r>
          </a:p>
          <a:p>
            <a:r>
              <a:rPr lang="fr-FR" sz="2400" dirty="0" smtClean="0"/>
              <a:t>= se procurer un certain nombre de biens et services  ( différent de la qualité de vie )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La </a:t>
            </a:r>
            <a:r>
              <a:rPr lang="fr-FR" sz="2400" dirty="0"/>
              <a:t>croissance est un phénomène récent</a:t>
            </a:r>
          </a:p>
          <a:p>
            <a:r>
              <a:rPr lang="fr-FR" sz="2400" dirty="0"/>
              <a:t>  ( 19ème)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6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facteurs de la croissance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fr-FR" dirty="0" smtClean="0"/>
              <a:t>Les économistes néoclassiques considèrent qu’il existe 2 principaux facteurs de production: le </a:t>
            </a:r>
            <a:r>
              <a:rPr lang="fr-FR" b="1" dirty="0" smtClean="0"/>
              <a:t>travail</a:t>
            </a:r>
            <a:r>
              <a:rPr lang="fr-FR" dirty="0" smtClean="0"/>
              <a:t> et le </a:t>
            </a:r>
            <a:r>
              <a:rPr lang="fr-FR" b="1" dirty="0" smtClean="0"/>
              <a:t>capital</a:t>
            </a:r>
            <a:r>
              <a:rPr lang="fr-FR" dirty="0" smtClean="0"/>
              <a:t> </a:t>
            </a:r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Facteur Travail </a:t>
            </a:r>
            <a:r>
              <a:rPr lang="fr-FR" dirty="0" smtClean="0"/>
              <a:t>: ensemble des activités humaines permettant la production de biens et services</a:t>
            </a:r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Facteur Capital </a:t>
            </a:r>
            <a:r>
              <a:rPr lang="fr-FR" dirty="0" smtClean="0"/>
              <a:t>: ensemble des biens intervenant dans le processus de production   ( terre , machines , matières premières , flux financiers 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86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fr-FR" dirty="0" smtClean="0"/>
              <a:t>Le </a:t>
            </a:r>
            <a:r>
              <a:rPr lang="fr-FR" b="1" dirty="0" smtClean="0"/>
              <a:t>progrès technique </a:t>
            </a:r>
            <a:r>
              <a:rPr lang="fr-FR" dirty="0" smtClean="0"/>
              <a:t>est facteur de croissance de la production et du niveau de vie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Il est un des éléments du développement des pays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Il dépend des découvertes ( inventions) .</a:t>
            </a:r>
          </a:p>
          <a:p>
            <a:pPr algn="just"/>
            <a:r>
              <a:rPr lang="fr-FR" dirty="0" smtClean="0"/>
              <a:t>Une </a:t>
            </a:r>
            <a:r>
              <a:rPr lang="fr-FR" b="1" i="1" dirty="0" smtClean="0"/>
              <a:t>invention</a:t>
            </a:r>
            <a:r>
              <a:rPr lang="fr-FR" dirty="0" smtClean="0"/>
              <a:t> correspond à la mise au point d’un produit ou d’un procédé nouveau </a:t>
            </a:r>
          </a:p>
          <a:p>
            <a:pPr marL="0" indent="0" algn="just">
              <a:buNone/>
            </a:pPr>
            <a:r>
              <a:rPr lang="fr-FR" dirty="0"/>
              <a:t> </a:t>
            </a:r>
            <a:r>
              <a:rPr lang="fr-FR" dirty="0" smtClean="0"/>
              <a:t> (résultant d’une activité de recherche-     développement ) </a:t>
            </a:r>
          </a:p>
          <a:p>
            <a:pPr algn="just"/>
            <a:r>
              <a:rPr lang="fr-FR" dirty="0" smtClean="0"/>
              <a:t>Une </a:t>
            </a:r>
            <a:r>
              <a:rPr lang="fr-FR" b="1" i="1" dirty="0" smtClean="0"/>
              <a:t>innovation</a:t>
            </a:r>
            <a:r>
              <a:rPr lang="fr-FR" dirty="0" smtClean="0"/>
              <a:t> est la mise en œuvre économique d’une invention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On parle  à son propos de « </a:t>
            </a:r>
            <a:r>
              <a:rPr lang="fr-FR" b="1" i="1" dirty="0" smtClean="0"/>
              <a:t>croissance exogène</a:t>
            </a:r>
            <a:r>
              <a:rPr lang="fr-FR" dirty="0" smtClean="0"/>
              <a:t> »</a:t>
            </a:r>
          </a:p>
          <a:p>
            <a:pPr marL="0" indent="0" algn="just">
              <a:buNone/>
            </a:pPr>
            <a:r>
              <a:rPr lang="fr-FR" dirty="0" smtClean="0"/>
              <a:t> ( part de la croissance qui n’est pas due à une augmentation des facteurs de production) : théorie de Robert Solow , en 1956 ( Economiste américain , prix Nobel en 1987)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7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29618" y="1972018"/>
            <a:ext cx="8370069" cy="4321026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fr-FR" dirty="0" smtClean="0"/>
              <a:t>De nouvelles théories , en 1986 ( </a:t>
            </a:r>
            <a:r>
              <a:rPr lang="fr-FR" dirty="0" err="1" smtClean="0"/>
              <a:t>Romer</a:t>
            </a:r>
            <a:r>
              <a:rPr lang="fr-FR" dirty="0" smtClean="0"/>
              <a:t> et Lucas , économistes américains ) , inversent la relation : la croissance serait à l’origine du progrès technique  , on parle de « </a:t>
            </a:r>
            <a:r>
              <a:rPr lang="fr-FR" b="1" i="1" dirty="0" smtClean="0"/>
              <a:t>croissance endogène</a:t>
            </a:r>
            <a:r>
              <a:rPr lang="fr-FR" dirty="0" smtClean="0"/>
              <a:t> »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Plus un pays est développé , plus il lui est facile d’accroître le progrès technique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Le progrès technique dépend du niveau de connaissances des travailleurs et de leur capacité à l’invention ( notion de Capital Humain , permis par l’éducation et la santé )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La croissance dégage des ressources supplémentaires , qui financent la recherche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L’Etat doit intervenir pour financer ce type de croissance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792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 smtClean="0"/>
              <a:t>Le </a:t>
            </a:r>
            <a:r>
              <a:rPr lang="fr-FR" b="1" dirty="0" smtClean="0"/>
              <a:t>PIB</a:t>
            </a:r>
            <a:r>
              <a:rPr lang="fr-FR" dirty="0" smtClean="0"/>
              <a:t> ,mesure de la croissance ,  converti en parité de pouvoir d’achat </a:t>
            </a:r>
          </a:p>
          <a:p>
            <a:pPr marL="0" indent="0" algn="just">
              <a:buNone/>
            </a:pPr>
            <a:r>
              <a:rPr lang="fr-FR" dirty="0" smtClean="0"/>
              <a:t>( pour prendre en compte les écarts de prix entre les pays) , il permet les comparaisons internationales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La part de la richesse nationale destinée à des secteurs précis ( dépenses de santé ou d’éducation par ex ) permet de comparer les efforts faits par chaque pays dans ces domaines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906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 smtClean="0"/>
              <a:t>Depuis 2 siècles , la croissance a toujours augmenté ( 2,5% en moyenne par an )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Les pays développés ont connu une phase de croissance exceptionnelle ( taux annuel moyen de 5% ) de 1950 à 1973 : les « </a:t>
            </a:r>
            <a:r>
              <a:rPr lang="fr-FR" b="1" i="1" dirty="0"/>
              <a:t>T</a:t>
            </a:r>
            <a:r>
              <a:rPr lang="fr-FR" b="1" i="1" dirty="0" smtClean="0"/>
              <a:t>rente </a:t>
            </a:r>
            <a:r>
              <a:rPr lang="fr-FR" b="1" i="1" dirty="0"/>
              <a:t>G</a:t>
            </a:r>
            <a:r>
              <a:rPr lang="fr-FR" b="1" i="1" dirty="0" smtClean="0"/>
              <a:t>lorieuses</a:t>
            </a:r>
            <a:r>
              <a:rPr lang="fr-FR" dirty="0" smtClean="0"/>
              <a:t> »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Depuis les années 80 , elle est ralentie </a:t>
            </a:r>
          </a:p>
          <a:p>
            <a:pPr algn="just"/>
            <a:r>
              <a:rPr lang="fr-FR" dirty="0" smtClean="0"/>
              <a:t>( autour de 2% par an ) : on parle des «</a:t>
            </a:r>
            <a:r>
              <a:rPr lang="fr-FR" b="1" i="1" dirty="0" smtClean="0"/>
              <a:t> Trente Piteuses</a:t>
            </a:r>
            <a:r>
              <a:rPr lang="fr-FR" dirty="0" smtClean="0"/>
              <a:t> »…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608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764704"/>
            <a:ext cx="7695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Les critiques du PIB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617225"/>
            <a:ext cx="8136904" cy="444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/>
              <a:t>Comparaisons approximatives : on ne produit pas les mêmes produits en 2000 qu’en 1800 , ni en Europe qu’en Asie </a:t>
            </a:r>
            <a:endParaRPr lang="fr-FR" sz="2000" dirty="0" smtClean="0"/>
          </a:p>
          <a:p>
            <a:pPr>
              <a:lnSpc>
                <a:spcPct val="90000"/>
              </a:lnSpc>
            </a:pPr>
            <a:r>
              <a:rPr lang="fr-FR" sz="2000" dirty="0" smtClean="0"/>
              <a:t>( or le PIB ne mesure que des volumes )</a:t>
            </a:r>
          </a:p>
          <a:p>
            <a:pPr>
              <a:lnSpc>
                <a:spcPct val="90000"/>
              </a:lnSpc>
            </a:pPr>
            <a:endParaRPr lang="fr-FR" sz="2000" dirty="0"/>
          </a:p>
          <a:p>
            <a:pPr>
              <a:lnSpc>
                <a:spcPct val="90000"/>
              </a:lnSpc>
            </a:pPr>
            <a:r>
              <a:rPr lang="fr-FR" sz="2000" dirty="0"/>
              <a:t>Pas de mesure de </a:t>
            </a:r>
            <a:r>
              <a:rPr lang="fr-FR" sz="2000" i="1" dirty="0"/>
              <a:t>l’économie </a:t>
            </a:r>
            <a:r>
              <a:rPr lang="fr-FR" sz="2000" i="1" dirty="0" smtClean="0"/>
              <a:t>informelle </a:t>
            </a:r>
          </a:p>
          <a:p>
            <a:pPr>
              <a:lnSpc>
                <a:spcPct val="90000"/>
              </a:lnSpc>
            </a:pPr>
            <a:r>
              <a:rPr lang="fr-FR" sz="2000" i="1" dirty="0" smtClean="0"/>
              <a:t>( domestique , illégale )</a:t>
            </a:r>
            <a:endParaRPr lang="fr-FR" sz="2000" i="1" dirty="0"/>
          </a:p>
          <a:p>
            <a:pPr>
              <a:lnSpc>
                <a:spcPct val="90000"/>
              </a:lnSpc>
            </a:pPr>
            <a:endParaRPr lang="fr-FR" sz="2000" dirty="0" smtClean="0"/>
          </a:p>
          <a:p>
            <a:pPr>
              <a:lnSpc>
                <a:spcPct val="90000"/>
              </a:lnSpc>
            </a:pPr>
            <a:r>
              <a:rPr lang="fr-FR" sz="2000" dirty="0" smtClean="0"/>
              <a:t>Mesure </a:t>
            </a:r>
            <a:r>
              <a:rPr lang="fr-FR" sz="2000" dirty="0"/>
              <a:t>de la VA , pas de la richesse </a:t>
            </a:r>
            <a:r>
              <a:rPr lang="fr-FR" sz="2000" dirty="0" smtClean="0"/>
              <a:t>possédée, et aucune information sur la répartition de cette VA entre les citoyens </a:t>
            </a:r>
          </a:p>
          <a:p>
            <a:pPr>
              <a:lnSpc>
                <a:spcPct val="90000"/>
              </a:lnSpc>
            </a:pPr>
            <a:endParaRPr lang="fr-FR" sz="2000" dirty="0"/>
          </a:p>
          <a:p>
            <a:pPr>
              <a:lnSpc>
                <a:spcPct val="90000"/>
              </a:lnSpc>
            </a:pPr>
            <a:r>
              <a:rPr lang="fr-FR" sz="2000" dirty="0" smtClean="0"/>
              <a:t>Equivalence de cette VA : </a:t>
            </a:r>
          </a:p>
          <a:p>
            <a:pPr>
              <a:lnSpc>
                <a:spcPct val="90000"/>
              </a:lnSpc>
            </a:pPr>
            <a:r>
              <a:rPr lang="fr-FR" i="1" dirty="0" smtClean="0"/>
              <a:t>Produire des jouets ou des armes ?</a:t>
            </a:r>
          </a:p>
          <a:p>
            <a:pPr>
              <a:lnSpc>
                <a:spcPct val="90000"/>
              </a:lnSpc>
            </a:pPr>
            <a:r>
              <a:rPr lang="fr-FR" i="1" dirty="0" smtClean="0"/>
              <a:t>Une catastrophe ( ouragan Katrina en Nouvelle-Orléans , Fukushima au Japon …) : la reconstruction fait augmenter le PIB</a:t>
            </a:r>
            <a:endParaRPr lang="fr-FR" i="1" dirty="0"/>
          </a:p>
          <a:p>
            <a:pPr>
              <a:lnSpc>
                <a:spcPct val="90000"/>
              </a:lnSpc>
            </a:pPr>
            <a:endParaRPr lang="fr-FR" sz="2000" i="1" dirty="0" smtClean="0"/>
          </a:p>
          <a:p>
            <a:pPr>
              <a:lnSpc>
                <a:spcPct val="90000"/>
              </a:lnSpc>
            </a:pPr>
            <a:r>
              <a:rPr lang="fr-FR" sz="2000" dirty="0" smtClean="0"/>
              <a:t>La </a:t>
            </a:r>
            <a:r>
              <a:rPr lang="fr-FR" sz="2000" dirty="0"/>
              <a:t>croissance est-elle un bon modèle de développement ?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81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764704"/>
            <a:ext cx="76953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L’indicateur de développement humain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762390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Pas de lien automatique entre </a:t>
            </a:r>
            <a:r>
              <a:rPr lang="fr-FR" sz="2400" b="1" dirty="0"/>
              <a:t>croissance et développement humain </a:t>
            </a:r>
            <a:r>
              <a:rPr lang="fr-FR" sz="2400" dirty="0"/>
              <a:t>: rétablir le lien entre économie et éthique </a:t>
            </a:r>
            <a:endParaRPr lang="fr-FR" sz="2400" dirty="0" smtClean="0"/>
          </a:p>
          <a:p>
            <a:pPr>
              <a:lnSpc>
                <a:spcPct val="90000"/>
              </a:lnSpc>
            </a:pPr>
            <a:endParaRPr lang="fr-FR" sz="2400" dirty="0"/>
          </a:p>
          <a:p>
            <a:pPr>
              <a:lnSpc>
                <a:spcPct val="90000"/>
              </a:lnSpc>
            </a:pPr>
            <a:r>
              <a:rPr lang="fr-FR" sz="2400" dirty="0"/>
              <a:t>Prise en compte de </a:t>
            </a:r>
            <a:r>
              <a:rPr lang="fr-FR" sz="2400" u="sng" dirty="0"/>
              <a:t>critères nouveaux</a:t>
            </a:r>
            <a:r>
              <a:rPr lang="fr-FR" sz="2400" dirty="0"/>
              <a:t> depuis 1990 : </a:t>
            </a:r>
            <a:endParaRPr lang="fr-FR" sz="2400" dirty="0" smtClean="0"/>
          </a:p>
          <a:p>
            <a:pPr>
              <a:lnSpc>
                <a:spcPct val="90000"/>
              </a:lnSpc>
            </a:pPr>
            <a:endParaRPr lang="fr-FR" sz="2000" dirty="0" smtClean="0"/>
          </a:p>
          <a:p>
            <a:pPr>
              <a:lnSpc>
                <a:spcPct val="90000"/>
              </a:lnSpc>
            </a:pPr>
            <a:r>
              <a:rPr lang="fr-FR" sz="2000" dirty="0" smtClean="0"/>
              <a:t>réduction </a:t>
            </a:r>
            <a:r>
              <a:rPr lang="fr-FR" sz="2000" dirty="0"/>
              <a:t>de la pauvreté </a:t>
            </a:r>
            <a:r>
              <a:rPr lang="fr-FR" sz="2000" dirty="0" smtClean="0"/>
              <a:t>,</a:t>
            </a:r>
          </a:p>
          <a:p>
            <a:pPr>
              <a:lnSpc>
                <a:spcPct val="90000"/>
              </a:lnSpc>
            </a:pPr>
            <a:r>
              <a:rPr lang="fr-FR" sz="2000" dirty="0" smtClean="0"/>
              <a:t>protection </a:t>
            </a:r>
            <a:r>
              <a:rPr lang="fr-FR" sz="2000" dirty="0"/>
              <a:t>de l’environnement ( mise en place d’un PIB vert) , </a:t>
            </a:r>
            <a:endParaRPr lang="fr-FR" sz="2000" dirty="0" smtClean="0"/>
          </a:p>
          <a:p>
            <a:pPr>
              <a:lnSpc>
                <a:spcPct val="90000"/>
              </a:lnSpc>
            </a:pPr>
            <a:r>
              <a:rPr lang="fr-FR" sz="2000" dirty="0" smtClean="0"/>
              <a:t>santé ,</a:t>
            </a:r>
          </a:p>
          <a:p>
            <a:pPr>
              <a:lnSpc>
                <a:spcPct val="90000"/>
              </a:lnSpc>
            </a:pPr>
            <a:r>
              <a:rPr lang="fr-FR" sz="2000" dirty="0" smtClean="0"/>
              <a:t>connaissance ,</a:t>
            </a:r>
          </a:p>
          <a:p>
            <a:pPr>
              <a:lnSpc>
                <a:spcPct val="90000"/>
              </a:lnSpc>
            </a:pPr>
            <a:r>
              <a:rPr lang="fr-FR" sz="2000" dirty="0" smtClean="0"/>
              <a:t>estime </a:t>
            </a:r>
            <a:r>
              <a:rPr lang="fr-FR" sz="2000" dirty="0"/>
              <a:t>de soi </a:t>
            </a:r>
            <a:r>
              <a:rPr lang="fr-FR" sz="2000" dirty="0" smtClean="0"/>
              <a:t>,</a:t>
            </a:r>
          </a:p>
          <a:p>
            <a:pPr>
              <a:lnSpc>
                <a:spcPct val="90000"/>
              </a:lnSpc>
            </a:pPr>
            <a:r>
              <a:rPr lang="fr-FR" sz="2000" dirty="0" smtClean="0"/>
              <a:t>aptitude </a:t>
            </a:r>
            <a:r>
              <a:rPr lang="fr-FR" sz="2000" dirty="0"/>
              <a:t>à participer à la vie de la communauté , </a:t>
            </a:r>
            <a:endParaRPr lang="fr-FR" sz="2000" dirty="0" smtClean="0"/>
          </a:p>
          <a:p>
            <a:pPr>
              <a:lnSpc>
                <a:spcPct val="90000"/>
              </a:lnSpc>
            </a:pPr>
            <a:r>
              <a:rPr lang="fr-FR" sz="2000" dirty="0" smtClean="0"/>
              <a:t>égalité </a:t>
            </a:r>
            <a:r>
              <a:rPr lang="fr-FR" sz="2000" dirty="0"/>
              <a:t>entre les sexes , </a:t>
            </a:r>
            <a:endParaRPr lang="fr-FR" sz="2000" dirty="0" smtClean="0"/>
          </a:p>
          <a:p>
            <a:pPr>
              <a:lnSpc>
                <a:spcPct val="90000"/>
              </a:lnSpc>
            </a:pPr>
            <a:r>
              <a:rPr lang="fr-FR" sz="2000" dirty="0" smtClean="0"/>
              <a:t>logement ,</a:t>
            </a:r>
          </a:p>
          <a:p>
            <a:pPr>
              <a:lnSpc>
                <a:spcPct val="90000"/>
              </a:lnSpc>
            </a:pPr>
            <a:r>
              <a:rPr lang="fr-FR" sz="2000" dirty="0" smtClean="0"/>
              <a:t>criminalité </a:t>
            </a:r>
            <a:r>
              <a:rPr lang="fr-FR" sz="2000" dirty="0"/>
              <a:t>….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27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764704"/>
            <a:ext cx="7695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La croissance zéro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1988840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Refuser la croissance ? ( rapports </a:t>
            </a:r>
            <a:r>
              <a:rPr lang="fr-FR" sz="2400" dirty="0" err="1"/>
              <a:t>Meadows</a:t>
            </a:r>
            <a:r>
              <a:rPr lang="fr-FR" sz="2400" dirty="0"/>
              <a:t> et Club de Rome années 70</a:t>
            </a:r>
            <a:r>
              <a:rPr lang="fr-FR" sz="2400" dirty="0" smtClean="0"/>
              <a:t>)</a:t>
            </a:r>
          </a:p>
          <a:p>
            <a:endParaRPr lang="fr-FR" sz="2400" dirty="0" smtClean="0"/>
          </a:p>
          <a:p>
            <a:r>
              <a:rPr lang="fr-FR" sz="2400" dirty="0" smtClean="0"/>
              <a:t>Empêcher </a:t>
            </a:r>
            <a:r>
              <a:rPr lang="fr-FR" sz="2400" dirty="0"/>
              <a:t>la dégradation des conditions d’existence</a:t>
            </a:r>
          </a:p>
          <a:p>
            <a:endParaRPr lang="fr-FR" sz="2400" dirty="0" smtClean="0"/>
          </a:p>
          <a:p>
            <a:r>
              <a:rPr lang="fr-FR" sz="2400" dirty="0" smtClean="0"/>
              <a:t>Substituer </a:t>
            </a:r>
            <a:r>
              <a:rPr lang="fr-FR" sz="2400" dirty="0"/>
              <a:t>du qualitatif au </a:t>
            </a:r>
            <a:r>
              <a:rPr lang="fr-FR" sz="2400" dirty="0" smtClean="0"/>
              <a:t>quantitatif</a:t>
            </a:r>
          </a:p>
          <a:p>
            <a:endParaRPr lang="fr-FR" sz="2400" dirty="0" smtClean="0"/>
          </a:p>
          <a:p>
            <a:r>
              <a:rPr lang="fr-FR" sz="2400" dirty="0" smtClean="0"/>
              <a:t>Théories actuelles sur la décroissance 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47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11560" y="446682"/>
            <a:ext cx="824544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algn="ctr"/>
            <a:r>
              <a:rPr lang="fr-FR" sz="2400" b="1" dirty="0"/>
              <a:t>Introduction</a:t>
            </a:r>
            <a:endParaRPr lang="fr-FR" sz="24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r>
              <a:rPr lang="fr-FR" sz="2000" dirty="0"/>
              <a:t>Qu’est-ce que l’Économie ? </a:t>
            </a:r>
          </a:p>
          <a:p>
            <a:pPr>
              <a:buFontTx/>
              <a:buChar char="-"/>
            </a:pPr>
            <a:r>
              <a:rPr lang="fr-FR" sz="2000" dirty="0"/>
              <a:t>répartition ressources rares / besoins ( primaires et secondaires )  illimités </a:t>
            </a:r>
          </a:p>
          <a:p>
            <a:pPr>
              <a:buFontTx/>
              <a:buChar char="-"/>
            </a:pPr>
            <a:r>
              <a:rPr lang="fr-FR" sz="2000" dirty="0"/>
              <a:t>« science » humaine </a:t>
            </a:r>
          </a:p>
          <a:p>
            <a:pPr>
              <a:buFontTx/>
              <a:buChar char="-"/>
            </a:pPr>
            <a:r>
              <a:rPr lang="fr-FR" sz="2000" dirty="0"/>
              <a:t>distinction macro / micro</a:t>
            </a:r>
          </a:p>
          <a:p>
            <a:pPr>
              <a:buFontTx/>
              <a:buChar char="-"/>
            </a:pPr>
            <a:r>
              <a:rPr lang="fr-FR" sz="2000" dirty="0"/>
              <a:t> </a:t>
            </a:r>
            <a:r>
              <a:rPr lang="fr-FR" sz="2000" u="sng" dirty="0"/>
              <a:t>les décideurs</a:t>
            </a:r>
            <a:r>
              <a:rPr lang="fr-FR" sz="2000" dirty="0"/>
              <a:t> : consommateurs , entreprises , État , qui ont des objectifs et des besoins parfois contradictoires </a:t>
            </a:r>
          </a:p>
          <a:p>
            <a:pPr>
              <a:buFontTx/>
              <a:buChar char="-"/>
            </a:pPr>
            <a:r>
              <a:rPr lang="fr-FR" sz="2000" u="sng" dirty="0"/>
              <a:t>les moyens</a:t>
            </a:r>
            <a:r>
              <a:rPr lang="fr-FR" sz="2000" dirty="0"/>
              <a:t> ( répartition inégale dans le monde et dans la société )et </a:t>
            </a:r>
            <a:r>
              <a:rPr lang="fr-FR" sz="2000" u="sng" dirty="0"/>
              <a:t>les contraintes</a:t>
            </a:r>
            <a:r>
              <a:rPr lang="fr-FR" sz="2000" dirty="0"/>
              <a:t> ( évolutives en fonction du développement et des choix politiques ) , en vue d’une solution optimale</a:t>
            </a:r>
          </a:p>
          <a:p>
            <a:pPr>
              <a:buFontTx/>
              <a:buChar char="-"/>
            </a:pPr>
            <a:r>
              <a:rPr lang="fr-FR" sz="2000" dirty="0"/>
              <a:t>tous les domaines sont concernés 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4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65716"/>
              </p:ext>
            </p:extLst>
          </p:nvPr>
        </p:nvGraphicFramePr>
        <p:xfrm>
          <a:off x="1524000" y="1397000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1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9135" y="764704"/>
            <a:ext cx="7695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Les facteurs de la  croissance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1556792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Le </a:t>
            </a:r>
            <a:r>
              <a:rPr lang="fr-FR" sz="2400" dirty="0" smtClean="0"/>
              <a:t>travail</a:t>
            </a:r>
            <a:endParaRPr lang="fr-FR" sz="2400" dirty="0"/>
          </a:p>
          <a:p>
            <a:r>
              <a:rPr lang="fr-FR" sz="2400" dirty="0"/>
              <a:t>Le </a:t>
            </a:r>
            <a:r>
              <a:rPr lang="fr-FR" sz="2400" dirty="0" smtClean="0"/>
              <a:t>capital</a:t>
            </a:r>
          </a:p>
          <a:p>
            <a:r>
              <a:rPr lang="fr-FR" sz="2400" dirty="0" smtClean="0"/>
              <a:t>Le </a:t>
            </a:r>
            <a:r>
              <a:rPr lang="fr-FR" sz="2400" dirty="0"/>
              <a:t>progrès technique</a:t>
            </a:r>
          </a:p>
          <a:p>
            <a:endParaRPr lang="fr-FR" sz="2400" dirty="0" smtClean="0"/>
          </a:p>
          <a:p>
            <a:r>
              <a:rPr lang="fr-FR" sz="2400" u="sng" dirty="0" smtClean="0"/>
              <a:t>Les </a:t>
            </a:r>
            <a:r>
              <a:rPr lang="fr-FR" sz="2400" u="sng" dirty="0"/>
              <a:t>points positifs  </a:t>
            </a:r>
            <a:r>
              <a:rPr lang="fr-FR" sz="2400" dirty="0"/>
              <a:t>: espérance de vie , culture , santé</a:t>
            </a:r>
            <a:r>
              <a:rPr lang="fr-FR" sz="2400" dirty="0" smtClean="0"/>
              <a:t>…</a:t>
            </a:r>
          </a:p>
          <a:p>
            <a:endParaRPr lang="fr-FR" sz="2400" dirty="0"/>
          </a:p>
          <a:p>
            <a:r>
              <a:rPr lang="fr-FR" sz="2400" u="sng" dirty="0" smtClean="0"/>
              <a:t>Les points contestables </a:t>
            </a:r>
            <a:r>
              <a:rPr lang="fr-FR" sz="2400" dirty="0" smtClean="0"/>
              <a:t>: ex: les dépenses mondiales annuelles de publicité = 10 fois le montant nécessaire à éradiquer la faim, l’accès à l’eau potable et combattre les grandes épidémies </a:t>
            </a:r>
            <a:endParaRPr lang="fr-FR" sz="2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0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27784" y="692696"/>
            <a:ext cx="5328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Les modèles d’organisation</a:t>
            </a:r>
            <a:endParaRPr lang="fr-FR" sz="2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5</a:t>
            </a:fld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82014"/>
              </p:ext>
            </p:extLst>
          </p:nvPr>
        </p:nvGraphicFramePr>
        <p:xfrm>
          <a:off x="539552" y="1556792"/>
          <a:ext cx="8121960" cy="423991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30490"/>
                <a:gridCol w="2030490"/>
                <a:gridCol w="2030490"/>
                <a:gridCol w="2030490"/>
              </a:tblGrid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Libéral</a:t>
                      </a:r>
                      <a:endParaRPr kumimoji="0" lang="fr-F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Marxiste</a:t>
                      </a:r>
                      <a:endParaRPr kumimoji="0" lang="fr-F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Keynésien</a:t>
                      </a:r>
                      <a:endParaRPr kumimoji="0" lang="fr-F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</a:tr>
              <a:tr h="816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Organisation de la société</a:t>
                      </a:r>
                      <a:endParaRPr kumimoji="0" 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capitaliste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socialiste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mixte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Régime de propriété</a:t>
                      </a:r>
                      <a:endParaRPr kumimoji="0" 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privée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collective ou étatique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mixte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</a:tr>
              <a:tr h="864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Système de régulation</a:t>
                      </a:r>
                      <a:endParaRPr kumimoji="0" 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marché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état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marché et état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</a:tr>
              <a:tr h="10468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Instruments de régulation</a:t>
                      </a:r>
                      <a:endParaRPr kumimoji="0" lang="fr-F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prix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plan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Politiques budgétaire et monétaire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7" marB="45727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1002313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/>
              <a:t>Les grands courants de la </a:t>
            </a:r>
            <a:r>
              <a:rPr lang="fr-FR" sz="2400" b="1" dirty="0" smtClean="0"/>
              <a:t>pensée économique</a:t>
            </a:r>
            <a:endParaRPr lang="fr-FR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763688" y="1844824"/>
            <a:ext cx="50943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Le  courant libéral </a:t>
            </a:r>
          </a:p>
          <a:p>
            <a:endParaRPr lang="fr-FR" sz="2000" dirty="0" smtClean="0"/>
          </a:p>
          <a:p>
            <a:r>
              <a:rPr lang="fr-FR" sz="2000" dirty="0" smtClean="0"/>
              <a:t>Le </a:t>
            </a:r>
            <a:r>
              <a:rPr lang="fr-FR" sz="2000" dirty="0"/>
              <a:t>courant marxiste </a:t>
            </a:r>
          </a:p>
          <a:p>
            <a:endParaRPr lang="fr-FR" sz="2000" dirty="0" smtClean="0"/>
          </a:p>
          <a:p>
            <a:r>
              <a:rPr lang="fr-FR" sz="2000" dirty="0" smtClean="0"/>
              <a:t>Le </a:t>
            </a:r>
            <a:r>
              <a:rPr lang="fr-FR" sz="2000" dirty="0"/>
              <a:t>courant keynésien</a:t>
            </a:r>
          </a:p>
          <a:p>
            <a:endParaRPr lang="fr-FR" sz="2000" dirty="0" smtClean="0"/>
          </a:p>
          <a:p>
            <a:r>
              <a:rPr lang="fr-FR" sz="2000" dirty="0" smtClean="0"/>
              <a:t>Les </a:t>
            </a:r>
            <a:r>
              <a:rPr lang="fr-FR" sz="2000" dirty="0"/>
              <a:t>modes d’intervention de l’État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58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5696" y="455492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Le </a:t>
            </a:r>
            <a:r>
              <a:rPr lang="fr-FR" sz="2400" b="1" dirty="0" smtClean="0"/>
              <a:t>courant libéral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827584" y="1268760"/>
            <a:ext cx="603041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sz="2000" dirty="0" smtClean="0"/>
              <a:t>Individualisme </a:t>
            </a:r>
            <a:r>
              <a:rPr lang="fr-FR" sz="2000" dirty="0"/>
              <a:t>, affirmation de la liberté économique , permanence de l’équilibre économique 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/>
              <a:t>La notion de marché </a:t>
            </a:r>
          </a:p>
          <a:p>
            <a:endParaRPr lang="fr-FR" sz="2000" dirty="0" smtClean="0"/>
          </a:p>
          <a:p>
            <a:r>
              <a:rPr lang="fr-FR" sz="2000" dirty="0" smtClean="0"/>
              <a:t>Initiative </a:t>
            </a:r>
            <a:r>
              <a:rPr lang="fr-FR" sz="2000" dirty="0"/>
              <a:t>individuelle , propriété privée , recherche du profit , concurrence </a:t>
            </a:r>
          </a:p>
          <a:p>
            <a:endParaRPr lang="fr-FR" sz="2000" dirty="0" smtClean="0"/>
          </a:p>
          <a:p>
            <a:r>
              <a:rPr lang="fr-FR" sz="2000" dirty="0" smtClean="0"/>
              <a:t>État-gendarme </a:t>
            </a:r>
            <a:endParaRPr lang="fr-FR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9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5696" y="455492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Le </a:t>
            </a:r>
            <a:r>
              <a:rPr lang="fr-FR" sz="2400" b="1" dirty="0" smtClean="0"/>
              <a:t>courant marxiste</a:t>
            </a:r>
            <a:endParaRPr lang="fr-FR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051720" y="1340768"/>
            <a:ext cx="55983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La notion de plus value</a:t>
            </a:r>
          </a:p>
          <a:p>
            <a:endParaRPr lang="fr-FR" sz="2000" dirty="0"/>
          </a:p>
          <a:p>
            <a:r>
              <a:rPr lang="fr-FR" sz="2000" dirty="0" smtClean="0"/>
              <a:t>Les contradictions du capitalisme</a:t>
            </a:r>
          </a:p>
          <a:p>
            <a:endParaRPr lang="fr-FR" sz="2000" dirty="0"/>
          </a:p>
          <a:p>
            <a:r>
              <a:rPr lang="fr-FR" sz="2000" dirty="0" smtClean="0"/>
              <a:t>La propriété collective des moyens de production</a:t>
            </a:r>
          </a:p>
          <a:p>
            <a:endParaRPr lang="fr-FR" sz="2000" dirty="0" smtClean="0"/>
          </a:p>
          <a:p>
            <a:r>
              <a:rPr lang="fr-FR" sz="2000" dirty="0" smtClean="0"/>
              <a:t>La suppression de la notion de profit</a:t>
            </a:r>
          </a:p>
          <a:p>
            <a:endParaRPr lang="fr-FR" sz="2000" dirty="0"/>
          </a:p>
          <a:p>
            <a:r>
              <a:rPr lang="fr-FR" sz="2000" dirty="0" smtClean="0"/>
              <a:t>La justice sociale</a:t>
            </a:r>
          </a:p>
          <a:p>
            <a:endParaRPr lang="fr-FR" sz="2000" dirty="0" smtClean="0"/>
          </a:p>
          <a:p>
            <a:r>
              <a:rPr lang="fr-FR" sz="2000" dirty="0" smtClean="0"/>
              <a:t>Un seul producteur : l’Etat</a:t>
            </a:r>
          </a:p>
          <a:p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30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440160" cy="9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289184" y="6233330"/>
            <a:ext cx="6659080" cy="3640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IUT A Toulouse III Département INFORMATIQUE 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7704" y="410489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Le </a:t>
            </a:r>
            <a:r>
              <a:rPr lang="fr-FR" sz="2400" b="1" dirty="0" smtClean="0"/>
              <a:t>courant </a:t>
            </a:r>
            <a:r>
              <a:rPr lang="fr-FR" sz="2400" b="1" dirty="0" err="1" smtClean="0"/>
              <a:t>keynesien</a:t>
            </a:r>
            <a:endParaRPr lang="fr-FR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043608" y="1484784"/>
            <a:ext cx="581439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Analyse </a:t>
            </a:r>
            <a:r>
              <a:rPr lang="fr-FR" sz="2000" dirty="0" smtClean="0"/>
              <a:t>macro-économique</a:t>
            </a:r>
          </a:p>
          <a:p>
            <a:endParaRPr lang="fr-FR" sz="2000" dirty="0"/>
          </a:p>
          <a:p>
            <a:r>
              <a:rPr lang="fr-FR" sz="2000" dirty="0"/>
              <a:t>Équilibre de </a:t>
            </a:r>
            <a:r>
              <a:rPr lang="fr-FR" sz="2000" dirty="0" smtClean="0"/>
              <a:t>sous-emploi</a:t>
            </a:r>
          </a:p>
          <a:p>
            <a:endParaRPr lang="fr-FR" sz="2000" dirty="0"/>
          </a:p>
          <a:p>
            <a:r>
              <a:rPr lang="fr-FR" sz="2000" dirty="0"/>
              <a:t>Intervention nécessaire de l’État : les politiques économiques </a:t>
            </a:r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31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102670069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88ED3F9-5548-4DEE-9BFF-3C9AEA3D70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1856</Words>
  <Application>Microsoft Office PowerPoint</Application>
  <PresentationFormat>Affichage à l'écran (4:3)</PresentationFormat>
  <Paragraphs>460</Paragraphs>
  <Slides>40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8" baseType="lpstr">
      <vt:lpstr>Arial</vt:lpstr>
      <vt:lpstr>Arial Black</vt:lpstr>
      <vt:lpstr>Calibri</vt:lpstr>
      <vt:lpstr>Tahoma</vt:lpstr>
      <vt:lpstr>Times New Roman</vt:lpstr>
      <vt:lpstr>Verdana</vt:lpstr>
      <vt:lpstr>Wingdings 2</vt:lpstr>
      <vt:lpstr>TP102670069_template</vt:lpstr>
      <vt:lpstr>Présentation PowerPoint</vt:lpstr>
      <vt:lpstr>Présentation PowerPoint</vt:lpstr>
      <vt:lpstr>          ECONOMIE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facteurs de la croissance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Caroline KROSS</dc:creator>
  <cp:lastModifiedBy>Caroline Kross Mclaughlin</cp:lastModifiedBy>
  <cp:revision>164</cp:revision>
  <cp:lastPrinted>2016-09-28T08:33:27Z</cp:lastPrinted>
  <dcterms:created xsi:type="dcterms:W3CDTF">2013-07-03T12:56:24Z</dcterms:created>
  <dcterms:modified xsi:type="dcterms:W3CDTF">2020-08-17T10:24:51Z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TC026700709991</vt:lpwstr>
  </property>
</Properties>
</file>