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60" r:id="rId3"/>
    <p:sldId id="262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5067-E65F-44C3-9763-A7F3E44FCDD8}" type="datetimeFigureOut">
              <a:rPr lang="fr-FR" smtClean="0"/>
              <a:pPr/>
              <a:t>17/08/2020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A301-44DA-49C7-9B21-2B2E287D47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1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A463-8DF3-40B0-AA08-DE586E9038EF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B21F8-4979-42CE-850D-F61462D37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0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92D266-B358-40AA-A73E-E5A5B3BD263C}" type="datetime1">
              <a:rPr lang="fr-FR" smtClean="0"/>
              <a:t>17/08/2020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CB553-04D1-447D-B89A-A753FB5FAAF5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E861B-11A9-40AC-9E72-DDAC19B25963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CE41F-E1A4-4C5C-AC01-F8DF0E5780A6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FB830-2A0E-4744-B4D3-CF1966EEAEE7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82863D-23C2-4923-B10B-78690D20CB8C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B9EFC-A6C8-4752-AE89-49DECB0321F4}" type="datetime1">
              <a:rPr lang="fr-FR" smtClean="0"/>
              <a:t>17/08/2020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E6B588-148D-4200-B259-7CEC85E2E519}" type="datetime1">
              <a:rPr lang="fr-FR" smtClean="0"/>
              <a:t>17/08/2020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B9A5F-B04A-499B-9E78-3166B0A888EA}" type="datetime1">
              <a:rPr lang="fr-FR" smtClean="0"/>
              <a:t>17/08/2020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63687" y="404664"/>
            <a:ext cx="6899079" cy="6480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370069" cy="4321026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C719E5-78B6-4327-B804-67477EA2F345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606C2-E837-4924-8B72-518E3CDACE17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fr-FR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60ECB41-6867-444A-84FA-3C8BC92DA384}" type="datetime1">
              <a:rPr lang="fr-FR" smtClean="0"/>
              <a:t>17/08/2020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8333" b="35832"/>
          <a:stretch>
            <a:fillRect/>
          </a:stretch>
        </p:blipFill>
        <p:spPr bwMode="auto">
          <a:xfrm>
            <a:off x="7061075" y="6112147"/>
            <a:ext cx="1903413" cy="557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683568" y="745540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 smtClean="0"/>
              <a:t>Les grandes fonctions économiques 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smtClean="0"/>
              <a:t>La consommation et l’épargne</a:t>
            </a:r>
          </a:p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Les revenus</a:t>
            </a:r>
          </a:p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L’emploi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59836" y="193545"/>
            <a:ext cx="5832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r>
              <a:rPr lang="fr-FR" sz="2400" b="1" dirty="0"/>
              <a:t>C</a:t>
            </a:r>
            <a:r>
              <a:rPr lang="fr-FR" sz="2400" b="1" dirty="0" smtClean="0"/>
              <a:t>e qui est épargné n’est pas consommé ….</a:t>
            </a:r>
            <a:endParaRPr lang="fr-FR" sz="2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44827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b="1" dirty="0" smtClean="0"/>
            </a:p>
            <a:p>
              <a:endParaRPr lang="fr-FR" sz="1600" b="1" dirty="0"/>
            </a:p>
            <a:p>
              <a:r>
                <a:rPr lang="fr-FR" sz="1600" b="1" dirty="0" smtClean="0"/>
                <a:t>La  </a:t>
              </a:r>
              <a:r>
                <a:rPr lang="fr-FR" sz="1600" b="1" dirty="0"/>
                <a:t>Consommation</a:t>
              </a:r>
            </a:p>
            <a:p>
              <a:endParaRPr lang="fr-FR" sz="1600" b="1" dirty="0"/>
            </a:p>
            <a:p>
              <a:r>
                <a:rPr lang="fr-FR" sz="1600" b="1" dirty="0"/>
                <a:t>-Les déterminants de la consommation</a:t>
              </a:r>
            </a:p>
            <a:p>
              <a:endParaRPr lang="fr-FR" sz="1600" b="1" dirty="0"/>
            </a:p>
            <a:p>
              <a:r>
                <a:rPr lang="fr-FR" sz="1600" b="1" dirty="0"/>
                <a:t>-</a:t>
              </a:r>
              <a:r>
                <a:rPr lang="fr-FR" sz="1600" dirty="0"/>
                <a:t>La fonction de consommation</a:t>
              </a:r>
            </a:p>
            <a:p>
              <a:endParaRPr lang="fr-FR" sz="1600" dirty="0"/>
            </a:p>
            <a:p>
              <a:r>
                <a:rPr lang="fr-FR" sz="1600" dirty="0"/>
                <a:t>-Conclusion : autres facteurs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129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06559" y="10389"/>
            <a:ext cx="583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b="1" dirty="0" smtClean="0"/>
              <a:t>Les déterminants sociologiques</a:t>
            </a:r>
          </a:p>
          <a:p>
            <a:endParaRPr lang="fr-FR" sz="2400" b="1" dirty="0"/>
          </a:p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r>
              <a:rPr lang="fr-FR" sz="2400" b="1" dirty="0" smtClean="0"/>
              <a:t>Le mode de vie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Le groupe social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Les socio-styles</a:t>
            </a:r>
          </a:p>
          <a:p>
            <a:endParaRPr lang="fr-FR" sz="2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5" y="1424965"/>
            <a:ext cx="2611023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</a:t>
              </a:r>
              <a:r>
                <a:rPr lang="fr-FR" b="1" dirty="0" smtClean="0"/>
                <a:t>Consommation</a:t>
              </a:r>
              <a:endParaRPr lang="fr-FR" b="1" dirty="0"/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405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 mode de vie</a:t>
            </a:r>
          </a:p>
          <a:p>
            <a:endParaRPr lang="fr-FR" sz="2400" b="1" dirty="0"/>
          </a:p>
          <a:p>
            <a:r>
              <a:rPr lang="fr-FR" sz="2000" b="1" dirty="0" smtClean="0"/>
              <a:t>Chaque société est caractérisée par un mode de vie dominant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Plusieurs éléments sont constitutifs de mode de vie :</a:t>
            </a:r>
          </a:p>
          <a:p>
            <a:endParaRPr lang="fr-FR" sz="2000" b="1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Le type d’activité ( les conditions de travail, le niveau de revenu…)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Le niveau et la structure de la consommation ( TV , sports , sorties , lecture , voyages …)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Le type d’habitat et le cadre de vie (environnement , maison individuelle ou habitat collectif…)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Nature des relations sociales…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585871"/>
            <a:chOff x="395536" y="1424965"/>
            <a:chExt cx="2448272" cy="4585871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029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 groupe social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La consommation d’un individu est en général en conformité avec celle du groupe social auquel il appartient  </a:t>
            </a:r>
          </a:p>
          <a:p>
            <a:endParaRPr lang="fr-FR" sz="2400" b="1" dirty="0"/>
          </a:p>
          <a:p>
            <a:r>
              <a:rPr lang="fr-FR" sz="2400" b="1" dirty="0" smtClean="0"/>
              <a:t>La consommation est un signe d’appartenance à un groupe social</a:t>
            </a: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832092"/>
            <a:chOff x="395536" y="1424965"/>
            <a:chExt cx="2448272" cy="4832092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317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Différenciation entre groupes sociaux</a:t>
            </a:r>
          </a:p>
          <a:p>
            <a:endParaRPr lang="fr-FR" sz="2400" b="1" dirty="0"/>
          </a:p>
          <a:p>
            <a:r>
              <a:rPr lang="fr-FR" sz="2400" b="1" dirty="0" smtClean="0"/>
              <a:t>Chaque groupe social a un mode de vie qui lui est propre: alimentation , habillement, logement , loisirs…</a:t>
            </a:r>
          </a:p>
          <a:p>
            <a:endParaRPr lang="fr-FR" sz="2400" b="1" dirty="0"/>
          </a:p>
          <a:p>
            <a:r>
              <a:rPr lang="fr-FR" sz="2400" b="1" dirty="0" smtClean="0"/>
              <a:t>Le </a:t>
            </a:r>
            <a:r>
              <a:rPr lang="fr-FR" sz="2400" b="1" i="1" dirty="0" smtClean="0"/>
              <a:t>non respect des normes </a:t>
            </a:r>
            <a:r>
              <a:rPr lang="fr-FR" sz="2400" b="1" dirty="0" smtClean="0"/>
              <a:t>du groupe peut conduire un individu à sa marginalisation , voire à son exclusion</a:t>
            </a: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01509"/>
            <a:ext cx="2664296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124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535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Les socio-styles</a:t>
            </a:r>
          </a:p>
          <a:p>
            <a:endParaRPr lang="fr-FR" sz="2400" b="1" dirty="0" smtClean="0"/>
          </a:p>
          <a:p>
            <a:endParaRPr lang="fr-FR" sz="2400" b="1" dirty="0"/>
          </a:p>
          <a:p>
            <a:r>
              <a:rPr lang="fr-FR" sz="2400" b="1" dirty="0" smtClean="0"/>
              <a:t>D’autres variables  influencent la consommation : </a:t>
            </a:r>
          </a:p>
          <a:p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Les variables psychologiques </a:t>
            </a:r>
            <a:r>
              <a:rPr lang="fr-FR" sz="2400" dirty="0" smtClean="0"/>
              <a:t>( tempérament joueur , inquiet , entreprenant , hédoniste ...)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Les variables démographiques </a:t>
            </a:r>
            <a:r>
              <a:rPr lang="fr-FR" sz="2400" dirty="0" smtClean="0"/>
              <a:t>( âge moyen du ménage , nombre et âge des enfants … ) </a:t>
            </a:r>
          </a:p>
          <a:p>
            <a:pPr marL="342900" indent="-342900">
              <a:buFontTx/>
              <a:buChar char="-"/>
            </a:pP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526004"/>
            <a:ext cx="2664296" cy="4585871"/>
            <a:chOff x="395536" y="1424965"/>
            <a:chExt cx="2448272" cy="4585871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193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La fonction de Consommation</a:t>
            </a:r>
          </a:p>
          <a:p>
            <a:endParaRPr lang="fr-FR" sz="2400" b="1" dirty="0"/>
          </a:p>
          <a:p>
            <a:r>
              <a:rPr lang="fr-FR" sz="2000" b="1" dirty="0" smtClean="0"/>
              <a:t>Plusieurs théories tentent d’expliquer les fluctuations de la consommation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Les lois d’Engel ( 1857)</a:t>
            </a:r>
          </a:p>
          <a:p>
            <a:endParaRPr lang="fr-FR" sz="2000" b="1" dirty="0"/>
          </a:p>
          <a:p>
            <a:r>
              <a:rPr lang="fr-FR" sz="2000" b="1" dirty="0" smtClean="0"/>
              <a:t>L’hypothèse keynésienne</a:t>
            </a:r>
          </a:p>
          <a:p>
            <a:endParaRPr lang="fr-FR" sz="2000" b="1" dirty="0"/>
          </a:p>
          <a:p>
            <a:r>
              <a:rPr lang="fr-FR" sz="2000" b="1" dirty="0" smtClean="0"/>
              <a:t>L’hypothèse du revenu permanent</a:t>
            </a:r>
          </a:p>
          <a:p>
            <a:endParaRPr lang="fr-FR" sz="2000" b="1" dirty="0"/>
          </a:p>
          <a:p>
            <a:r>
              <a:rPr lang="fr-FR" sz="2000" b="1" dirty="0" smtClean="0"/>
              <a:t>L’hypothèse du cycle de vie</a:t>
            </a:r>
          </a:p>
          <a:p>
            <a:pPr marL="342900" indent="-342900">
              <a:buFontTx/>
              <a:buChar char="-"/>
            </a:pPr>
            <a:endParaRPr lang="fr-FR" sz="2000" b="1" dirty="0" smtClean="0"/>
          </a:p>
          <a:p>
            <a:pPr marL="342900" indent="-342900">
              <a:buFontTx/>
              <a:buChar char="-"/>
            </a:pP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124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963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Les lois d’Engel </a:t>
            </a:r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000" b="1" dirty="0" smtClean="0"/>
              <a:t>1 . La part du revenu destinée à l’alimentation diminue avec l’accroissement du revenu </a:t>
            </a:r>
          </a:p>
          <a:p>
            <a:endParaRPr lang="fr-FR" sz="2000" b="1" dirty="0"/>
          </a:p>
          <a:p>
            <a:r>
              <a:rPr lang="fr-FR" sz="2000" b="1" dirty="0" smtClean="0"/>
              <a:t>2 . La part affectée aux dépenses de vêtements , logement est strictement identique , quelle que ce soit l’importance du revenu</a:t>
            </a:r>
          </a:p>
          <a:p>
            <a:endParaRPr lang="fr-FR" sz="2000" b="1" dirty="0"/>
          </a:p>
          <a:p>
            <a:r>
              <a:rPr lang="fr-FR" sz="2000" b="1" dirty="0" smtClean="0"/>
              <a:t>3 . La part affectée aux besoins d’éducation, de santé , de loisirs , de transports augmente plus vite que le revenu </a:t>
            </a:r>
          </a:p>
          <a:p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585871"/>
            <a:chOff x="395536" y="1424965"/>
            <a:chExt cx="2448272" cy="4585871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843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La consommation selon Keynes </a:t>
            </a:r>
          </a:p>
          <a:p>
            <a:r>
              <a:rPr lang="fr-FR" sz="2000" b="1" dirty="0" smtClean="0"/>
              <a:t>( 1936)</a:t>
            </a:r>
          </a:p>
          <a:p>
            <a:endParaRPr lang="fr-FR" sz="2000" b="1" dirty="0" smtClean="0"/>
          </a:p>
          <a:p>
            <a:endParaRPr lang="fr-FR" sz="2000" b="1" dirty="0" smtClean="0"/>
          </a:p>
          <a:p>
            <a:r>
              <a:rPr lang="fr-FR" sz="2000" b="1" dirty="0" smtClean="0"/>
              <a:t>C’est lui qui a posé l’hypothèse que la consommation est fonction du revenu disponible  : </a:t>
            </a:r>
          </a:p>
          <a:p>
            <a:endParaRPr lang="fr-FR" sz="2000" b="1" dirty="0"/>
          </a:p>
          <a:p>
            <a:endParaRPr lang="fr-FR" sz="2000" b="1" dirty="0" smtClean="0"/>
          </a:p>
          <a:p>
            <a:r>
              <a:rPr lang="fr-FR" sz="2000" b="1" dirty="0" smtClean="0"/>
              <a:t>La consommation augmente lorsque le revenu s’élève , mais moins rapidement </a:t>
            </a:r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616648"/>
            <a:chOff x="395536" y="1424965"/>
            <a:chExt cx="2448272" cy="461664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479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L’hypothèse du revenu permanent </a:t>
            </a:r>
          </a:p>
          <a:p>
            <a:r>
              <a:rPr lang="fr-FR" sz="2400" b="1" dirty="0" smtClean="0"/>
              <a:t>( Milton Friedman 1912-2006)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La consommation de la période prend en compte l’anticipation du revenu permanent </a:t>
            </a:r>
          </a:p>
          <a:p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585871"/>
            <a:chOff x="395536" y="1424965"/>
            <a:chExt cx="2448272" cy="4585871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3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La Consommation</a:t>
            </a:r>
          </a:p>
          <a:p>
            <a:pPr algn="ctr"/>
            <a:endParaRPr lang="fr-FR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Les déterminants de la consommation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La fonction de consommation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 Conclusion : Les autres facteurs explicatifs de l’évolution de la demande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44827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350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r>
                <a:rPr lang="fr-FR" sz="1600" b="1" dirty="0" smtClean="0"/>
                <a:t>La Consommation</a:t>
              </a:r>
            </a:p>
            <a:p>
              <a:endParaRPr lang="fr-FR" sz="1600" b="1" dirty="0"/>
            </a:p>
            <a:p>
              <a:r>
                <a:rPr lang="fr-FR" sz="1600" b="1" dirty="0" smtClean="0"/>
                <a:t>-Les déterminants de la consommation</a:t>
              </a:r>
            </a:p>
            <a:p>
              <a:endParaRPr lang="fr-FR" sz="1600" b="1" dirty="0"/>
            </a:p>
            <a:p>
              <a:r>
                <a:rPr lang="fr-FR" sz="1600" b="1" dirty="0" smtClean="0"/>
                <a:t>-La fonction de consommation</a:t>
              </a:r>
            </a:p>
            <a:p>
              <a:endParaRPr lang="fr-FR" sz="1600" b="1" dirty="0"/>
            </a:p>
            <a:p>
              <a:r>
                <a:rPr lang="fr-FR" sz="1600" b="1" dirty="0" smtClean="0"/>
                <a:t>-Conclusion : autres facteurs</a:t>
              </a:r>
              <a:endParaRPr lang="fr-FR" sz="1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961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724449"/>
            <a:ext cx="5544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L’hypothèse du cycle de vie</a:t>
            </a:r>
          </a:p>
          <a:p>
            <a:r>
              <a:rPr lang="fr-FR" sz="2400" b="1" dirty="0" smtClean="0"/>
              <a:t> (Franco Modigliani 1918-2003</a:t>
            </a:r>
            <a:r>
              <a:rPr lang="fr-FR" sz="2000" b="1" dirty="0" smtClean="0"/>
              <a:t>)</a:t>
            </a:r>
          </a:p>
          <a:p>
            <a:endParaRPr lang="fr-FR" sz="2000" b="1" dirty="0"/>
          </a:p>
          <a:p>
            <a:r>
              <a:rPr lang="fr-FR" sz="2000" b="1" dirty="0" smtClean="0"/>
              <a:t>Il existe un cycle de vie , caractérisé par des étapes de la vie familiale et professionnelle : les revenus et les besoins sont différents </a:t>
            </a:r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 smtClean="0"/>
              <a:t>Les dépenses sont étalées dans le temps , grâce à l’épargne et au crédit </a:t>
            </a:r>
            <a:endParaRPr lang="fr-FR" sz="2000" b="1" dirty="0"/>
          </a:p>
          <a:p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664296" cy="4801314"/>
            <a:chOff x="395536" y="1424965"/>
            <a:chExt cx="2448272" cy="4801314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696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4073" y="476672"/>
            <a:ext cx="554461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Conclusion </a:t>
            </a:r>
          </a:p>
          <a:p>
            <a:endParaRPr lang="fr-FR" sz="2000" b="1" dirty="0"/>
          </a:p>
          <a:p>
            <a:endParaRPr lang="fr-FR" sz="2000" b="1" dirty="0" smtClean="0"/>
          </a:p>
          <a:p>
            <a:r>
              <a:rPr lang="fr-FR" sz="2000" b="1" dirty="0" smtClean="0"/>
              <a:t>La consommation dépend aussi de plusieurs autres critères : </a:t>
            </a:r>
          </a:p>
          <a:p>
            <a:endParaRPr lang="fr-FR" sz="2000" b="1" dirty="0"/>
          </a:p>
          <a:p>
            <a:r>
              <a:rPr lang="fr-FR" sz="2000" b="1" dirty="0" smtClean="0"/>
              <a:t>Le progrès technique </a:t>
            </a:r>
          </a:p>
          <a:p>
            <a:endParaRPr lang="fr-FR" sz="2000" b="1" dirty="0"/>
          </a:p>
          <a:p>
            <a:r>
              <a:rPr lang="fr-FR" sz="2000" b="1" dirty="0" smtClean="0"/>
              <a:t>L’évolution sociale  : le taux d’activité féminin , la permanence du chômage , l’homogénéisation des modes de consommation….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832092"/>
            <a:chOff x="395536" y="1424965"/>
            <a:chExt cx="2448272" cy="4832092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/>
                <a:t>La  Consommation</a:t>
              </a:r>
            </a:p>
            <a:p>
              <a:endParaRPr lang="fr-FR" sz="2000" b="1" dirty="0"/>
            </a:p>
            <a:p>
              <a:r>
                <a:rPr lang="fr-FR" sz="2000" dirty="0"/>
                <a:t>-Les déterminants de la consommation</a:t>
              </a:r>
            </a:p>
            <a:p>
              <a:endParaRPr lang="fr-FR" sz="2000" b="1" dirty="0"/>
            </a:p>
            <a:p>
              <a:r>
                <a:rPr lang="fr-FR" sz="2000" dirty="0"/>
                <a:t>-La fonction de consommation</a:t>
              </a:r>
            </a:p>
            <a:p>
              <a:endParaRPr lang="fr-FR" sz="2000" dirty="0"/>
            </a:p>
            <a:p>
              <a:r>
                <a:rPr lang="fr-FR" sz="2000" b="1" dirty="0"/>
                <a:t>-Conclusion : autres facteurs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342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4073" y="476672"/>
            <a:ext cx="55446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revenus </a:t>
            </a:r>
          </a:p>
          <a:p>
            <a:endParaRPr lang="fr-FR" sz="2000" b="1" dirty="0"/>
          </a:p>
          <a:p>
            <a:r>
              <a:rPr lang="fr-FR" sz="2000" b="1" dirty="0" smtClean="0"/>
              <a:t>On distingue 2 types de revenus :</a:t>
            </a:r>
          </a:p>
          <a:p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Les revenus d’activité </a:t>
            </a:r>
          </a:p>
          <a:p>
            <a:r>
              <a:rPr lang="fr-FR" sz="2400" b="1" dirty="0"/>
              <a:t> </a:t>
            </a:r>
            <a:r>
              <a:rPr lang="fr-FR" sz="2400" b="1" dirty="0" smtClean="0"/>
              <a:t>  ( salariaux ou autres )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Les revenus de la propriété </a:t>
            </a:r>
          </a:p>
          <a:p>
            <a:r>
              <a:rPr lang="fr-FR" sz="2400" b="1" dirty="0" smtClean="0"/>
              <a:t>( intérêts, </a:t>
            </a:r>
            <a:r>
              <a:rPr lang="fr-FR" sz="2400" b="1" dirty="0" err="1" smtClean="0"/>
              <a:t>dividendes,loyers</a:t>
            </a:r>
            <a:r>
              <a:rPr lang="fr-FR" sz="2400" b="1" dirty="0" smtClean="0"/>
              <a:t>…)</a:t>
            </a:r>
          </a:p>
          <a:p>
            <a:endParaRPr lang="fr-FR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56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4073" y="47667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de revenus 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endParaRPr lang="fr-FR" sz="2000" b="1" dirty="0" smtClean="0"/>
          </a:p>
          <a:p>
            <a:endParaRPr lang="fr-FR" sz="2000" b="1" dirty="0"/>
          </a:p>
          <a:p>
            <a:endParaRPr lang="fr-FR" sz="2000" b="1" dirty="0" smtClean="0"/>
          </a:p>
          <a:p>
            <a:r>
              <a:rPr lang="fr-FR" sz="2000" b="1" dirty="0" smtClean="0"/>
              <a:t>Elles peuvent être individuelles et collectives , et peuvent évidemment se cumuler … </a:t>
            </a:r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30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4073" y="476672"/>
            <a:ext cx="554461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individuelles</a:t>
            </a:r>
            <a:endParaRPr lang="fr-FR" sz="2000" b="1" dirty="0"/>
          </a:p>
          <a:p>
            <a:endParaRPr lang="fr-FR" sz="2000" b="1" dirty="0" smtClean="0"/>
          </a:p>
          <a:p>
            <a:endParaRPr lang="fr-FR" sz="2000" b="1" dirty="0"/>
          </a:p>
          <a:p>
            <a:endParaRPr lang="fr-FR" sz="2000" b="1" dirty="0" smtClean="0"/>
          </a:p>
          <a:p>
            <a:r>
              <a:rPr lang="fr-FR" sz="2000" b="1" dirty="0" smtClean="0"/>
              <a:t>Elles ont liées à </a:t>
            </a:r>
          </a:p>
          <a:p>
            <a:endParaRPr lang="fr-FR" sz="2000" b="1" dirty="0"/>
          </a:p>
          <a:p>
            <a:r>
              <a:rPr lang="fr-FR" sz="2000" b="1" dirty="0" smtClean="0"/>
              <a:t>-la qualification</a:t>
            </a:r>
          </a:p>
          <a:p>
            <a:endParaRPr lang="fr-FR" sz="2000" b="1" dirty="0"/>
          </a:p>
          <a:p>
            <a:r>
              <a:rPr lang="fr-FR" sz="2000" b="1" dirty="0" smtClean="0"/>
              <a:t>-l’âge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-le sexe</a:t>
            </a:r>
            <a:endParaRPr lang="fr-FR" sz="2000" b="1" dirty="0"/>
          </a:p>
          <a:p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8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individuelles liées à la qualification </a:t>
            </a:r>
          </a:p>
          <a:p>
            <a:endParaRPr lang="fr-FR" sz="2400" b="1" dirty="0"/>
          </a:p>
          <a:p>
            <a:r>
              <a:rPr lang="fr-FR" b="1" dirty="0" smtClean="0"/>
              <a:t>C’est la cause essentielle des inégalités de revenus</a:t>
            </a:r>
          </a:p>
          <a:p>
            <a:endParaRPr lang="fr-FR" b="1" dirty="0" smtClean="0"/>
          </a:p>
          <a:p>
            <a:r>
              <a:rPr lang="fr-FR" b="1" dirty="0" smtClean="0"/>
              <a:t>Le rapport entre le revenu moyen d’un ouvrier et de l’ingénieur est au moins de 1 à 3 </a:t>
            </a:r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Ces écarts ont tendance à augmenter …</a:t>
            </a:r>
          </a:p>
          <a:p>
            <a:endParaRPr lang="fr-FR" sz="2000" b="1" dirty="0"/>
          </a:p>
          <a:p>
            <a:endParaRPr lang="fr-FR" sz="20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387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individuelles liées à l’âge et le sexe</a:t>
            </a:r>
          </a:p>
          <a:p>
            <a:endParaRPr lang="fr-FR" sz="2400" b="1" dirty="0"/>
          </a:p>
          <a:p>
            <a:r>
              <a:rPr lang="fr-FR" sz="2000" b="1" dirty="0" smtClean="0"/>
              <a:t>L’ancienneté , l’expérience , la position hiérarchique expliquent les différences de salaires par âge</a:t>
            </a:r>
          </a:p>
          <a:p>
            <a:endParaRPr lang="fr-FR" sz="2000" b="1" dirty="0"/>
          </a:p>
          <a:p>
            <a:r>
              <a:rPr lang="fr-FR" sz="2000" b="1" dirty="0" smtClean="0"/>
              <a:t>La différence moyenne entre les salaires masculins et féminins est de 25%...</a:t>
            </a:r>
            <a:endParaRPr lang="fr-FR" sz="2000" b="1" dirty="0"/>
          </a:p>
          <a:p>
            <a:endParaRPr lang="fr-FR" sz="20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15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collectives</a:t>
            </a:r>
          </a:p>
          <a:p>
            <a:endParaRPr lang="fr-FR" sz="2400" b="1" dirty="0"/>
          </a:p>
          <a:p>
            <a:r>
              <a:rPr lang="fr-FR" sz="2000" b="1" dirty="0" smtClean="0"/>
              <a:t>Elles sont liées à </a:t>
            </a:r>
          </a:p>
          <a:p>
            <a:endParaRPr lang="fr-FR" sz="2000" b="1" dirty="0"/>
          </a:p>
          <a:p>
            <a:r>
              <a:rPr lang="fr-FR" sz="2000" b="1" dirty="0" smtClean="0"/>
              <a:t>-la taille de l’entreprise </a:t>
            </a:r>
          </a:p>
          <a:p>
            <a:endParaRPr lang="fr-FR" sz="2000" b="1" dirty="0"/>
          </a:p>
          <a:p>
            <a:r>
              <a:rPr lang="fr-FR" sz="2000" b="1" dirty="0" smtClean="0"/>
              <a:t>-la branche d’activité</a:t>
            </a:r>
          </a:p>
          <a:p>
            <a:endParaRPr lang="fr-FR" sz="2000" b="1" dirty="0"/>
          </a:p>
          <a:p>
            <a:r>
              <a:rPr lang="fr-FR" sz="2000" b="1" dirty="0" smtClean="0"/>
              <a:t>- La région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65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collectives liées à la taille de l’entreprise</a:t>
            </a:r>
          </a:p>
          <a:p>
            <a:r>
              <a:rPr lang="fr-FR" sz="2400" b="1" dirty="0"/>
              <a:t>e</a:t>
            </a:r>
            <a:r>
              <a:rPr lang="fr-FR" sz="2400" b="1" dirty="0" smtClean="0"/>
              <a:t>t à la branche</a:t>
            </a:r>
          </a:p>
          <a:p>
            <a:endParaRPr lang="fr-FR" sz="2400" b="1" dirty="0"/>
          </a:p>
          <a:p>
            <a:r>
              <a:rPr lang="fr-FR" sz="2000" b="1" dirty="0" smtClean="0"/>
              <a:t>En moyenne les salaires sont plus faibles dans les petites entreprises que dans les grandes </a:t>
            </a:r>
          </a:p>
          <a:p>
            <a:endParaRPr lang="fr-FR" sz="2000" b="1" dirty="0"/>
          </a:p>
          <a:p>
            <a:r>
              <a:rPr lang="fr-FR" sz="2000" b="1" dirty="0" smtClean="0"/>
              <a:t>Les branches en expansion ou à forte productivité versent des salaires plus élevés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7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400" b="1" dirty="0" smtClean="0"/>
              <a:t>Les inégalités collectives liées à la région</a:t>
            </a:r>
          </a:p>
          <a:p>
            <a:endParaRPr lang="fr-FR" sz="2400" b="1" dirty="0" smtClean="0"/>
          </a:p>
          <a:p>
            <a:endParaRPr lang="fr-FR" sz="2400" b="1" dirty="0"/>
          </a:p>
          <a:p>
            <a:r>
              <a:rPr lang="fr-FR" sz="2400" b="1" dirty="0" smtClean="0"/>
              <a:t>Les écarts régionaux subsistent , et correspondent à des écarts de coût de la vie et à des situations différentes de marché du travail</a:t>
            </a: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73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Les déterminants de la consommation</a:t>
            </a:r>
          </a:p>
          <a:p>
            <a:pPr algn="ctr"/>
            <a:endParaRPr lang="fr-FR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Les besoins du consommateur :  la pyramide de </a:t>
            </a:r>
            <a:r>
              <a:rPr lang="fr-FR" sz="2400" dirty="0" err="1" smtClean="0"/>
              <a:t>Maslow</a:t>
            </a:r>
            <a:r>
              <a:rPr lang="fr-FR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La décision d’achat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Le rôle du prix et du revenu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Les mobiles de l ’épargnant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Les déterminants sociologiques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592288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575556" y="2225184"/>
            <a:ext cx="24122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La </a:t>
            </a:r>
            <a:r>
              <a:rPr lang="fr-FR" sz="1600" b="1" dirty="0" smtClean="0"/>
              <a:t> Consommation</a:t>
            </a:r>
            <a:endParaRPr lang="fr-FR" sz="1600" b="1" dirty="0"/>
          </a:p>
          <a:p>
            <a:endParaRPr lang="fr-FR" sz="1600" b="1" dirty="0"/>
          </a:p>
          <a:p>
            <a:r>
              <a:rPr lang="fr-FR" sz="1600" b="1" dirty="0"/>
              <a:t>-Les déterminants de la consommation</a:t>
            </a:r>
          </a:p>
          <a:p>
            <a:endParaRPr lang="fr-FR" sz="1600" b="1" dirty="0"/>
          </a:p>
          <a:p>
            <a:r>
              <a:rPr lang="fr-FR" sz="1600" b="1" dirty="0"/>
              <a:t>-</a:t>
            </a:r>
            <a:r>
              <a:rPr lang="fr-FR" sz="1600" dirty="0"/>
              <a:t>La fonction de consommation</a:t>
            </a:r>
          </a:p>
          <a:p>
            <a:endParaRPr lang="fr-FR" sz="1600" dirty="0"/>
          </a:p>
          <a:p>
            <a:r>
              <a:rPr lang="fr-FR" sz="1600" dirty="0"/>
              <a:t>-Conclusion : autres facteurs</a:t>
            </a:r>
          </a:p>
        </p:txBody>
      </p:sp>
    </p:spTree>
    <p:extLst>
      <p:ext uri="{BB962C8B-B14F-4D97-AF65-F5344CB8AC3E}">
        <p14:creationId xmlns:p14="http://schemas.microsoft.com/office/powerpoint/2010/main" val="18214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Autres inégalités  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Certaines inégalités sont dues à des disparités en matière de </a:t>
            </a:r>
            <a:r>
              <a:rPr lang="fr-FR" sz="2000" b="1" u="sng" dirty="0" smtClean="0"/>
              <a:t>compléments de salaires </a:t>
            </a:r>
            <a:r>
              <a:rPr lang="fr-FR" sz="2000" b="1" dirty="0" smtClean="0"/>
              <a:t>: primes , intéressement , avantages en nature …</a:t>
            </a:r>
          </a:p>
          <a:p>
            <a:endParaRPr lang="fr-FR" sz="2000" b="1" dirty="0"/>
          </a:p>
          <a:p>
            <a:r>
              <a:rPr lang="fr-FR" sz="2000" b="1" dirty="0" smtClean="0"/>
              <a:t>Les </a:t>
            </a:r>
            <a:r>
              <a:rPr lang="fr-FR" sz="2000" b="1" u="sng" dirty="0" smtClean="0"/>
              <a:t>inégalités de patrimoine </a:t>
            </a:r>
            <a:r>
              <a:rPr lang="fr-FR" sz="2000" b="1" dirty="0" smtClean="0"/>
              <a:t>: il s’agit d’actifs financiers  ( actions , comptes…) et non financiers  terrains , maisons…) : elles sont plus importantes que les inégalités de revenus </a:t>
            </a:r>
          </a:p>
          <a:p>
            <a:endParaRPr lang="fr-FR" sz="2000" b="1" dirty="0"/>
          </a:p>
          <a:p>
            <a:r>
              <a:rPr lang="fr-FR" sz="2000" b="1" dirty="0" smtClean="0"/>
              <a:t>5% des français détiennent 55% du patrimoine global …</a:t>
            </a:r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997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Les </a:t>
            </a:r>
            <a:r>
              <a:rPr lang="fr-FR" sz="2000" b="1" u="sng" dirty="0" smtClean="0"/>
              <a:t>inégalités de niveau de vie </a:t>
            </a:r>
            <a:r>
              <a:rPr lang="fr-FR" sz="2000" b="1" dirty="0" smtClean="0"/>
              <a:t>sont le résultat des inégalités de revenus et de patrimoine</a:t>
            </a:r>
          </a:p>
          <a:p>
            <a:endParaRPr lang="fr-FR" sz="2000" b="1" dirty="0"/>
          </a:p>
          <a:p>
            <a:r>
              <a:rPr lang="fr-FR" sz="2000" b="1" dirty="0" smtClean="0"/>
              <a:t>Les </a:t>
            </a:r>
            <a:r>
              <a:rPr lang="fr-FR" sz="2000" b="1" u="sng" dirty="0" smtClean="0"/>
              <a:t>inégalités sociales </a:t>
            </a:r>
            <a:r>
              <a:rPr lang="fr-FR" sz="2000" b="1" dirty="0" smtClean="0"/>
              <a:t>se cumulent avec précédentes : </a:t>
            </a:r>
          </a:p>
          <a:p>
            <a:endParaRPr lang="fr-FR" sz="2000" b="1" dirty="0" smtClean="0"/>
          </a:p>
          <a:p>
            <a:pPr marL="342900" indent="-342900">
              <a:buFontTx/>
              <a:buChar char="-"/>
            </a:pPr>
            <a:r>
              <a:rPr lang="fr-FR" sz="2000" b="1" dirty="0" smtClean="0"/>
              <a:t>Risques de chômage et de maladie</a:t>
            </a:r>
          </a:p>
          <a:p>
            <a:pPr marL="342900" indent="-342900">
              <a:buFontTx/>
              <a:buChar char="-"/>
            </a:pPr>
            <a:endParaRPr lang="fr-FR" sz="2000" b="1" dirty="0" smtClean="0"/>
          </a:p>
          <a:p>
            <a:pPr marL="342900" indent="-342900">
              <a:buFontTx/>
              <a:buChar char="-"/>
            </a:pPr>
            <a:r>
              <a:rPr lang="fr-FR" sz="2000" b="1" dirty="0" smtClean="0"/>
              <a:t>Inégalités de patrimoine culturel et de formation…</a:t>
            </a:r>
            <a:endParaRPr lang="fr-FR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999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De l’inégalité à l’exclusion :la pauvreté </a:t>
            </a:r>
          </a:p>
          <a:p>
            <a:endParaRPr lang="fr-FR" sz="2000" b="1" dirty="0"/>
          </a:p>
          <a:p>
            <a:r>
              <a:rPr lang="fr-FR" sz="2000" b="1" dirty="0" smtClean="0"/>
              <a:t>La pauvreté est définie de 2 façons:  </a:t>
            </a:r>
          </a:p>
          <a:p>
            <a:endParaRPr lang="fr-FR" sz="2000" b="1" dirty="0"/>
          </a:p>
          <a:p>
            <a:r>
              <a:rPr lang="fr-FR" sz="2000" b="1" u="sng" dirty="0" smtClean="0"/>
              <a:t>La pauvreté absolue </a:t>
            </a:r>
            <a:r>
              <a:rPr lang="fr-FR" sz="2000" b="1" dirty="0" smtClean="0"/>
              <a:t>: 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Situation d’une personne disposant d’un revenu inférieur au seuil qui permet de satisfaire les besoins élémentaires </a:t>
            </a:r>
          </a:p>
          <a:p>
            <a:endParaRPr lang="fr-FR" sz="2000" b="1" dirty="0"/>
          </a:p>
          <a:p>
            <a:r>
              <a:rPr lang="fr-FR" sz="2000" b="1" u="sng" dirty="0" smtClean="0"/>
              <a:t>La pauvreté relative </a:t>
            </a:r>
            <a:r>
              <a:rPr lang="fr-FR" sz="2000" b="1" dirty="0" smtClean="0"/>
              <a:t>: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Situation d’un personne pauvre relativement aux autres ( revenu inférieur de 50% au moins au revenu moyen)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783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La précarité et l ’exclusion 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La précarité est liée à la difficulté de se maintenir au  dessus du seuil de pauvreté, pour des raisons diverses, qui en général se cumulent : </a:t>
            </a:r>
          </a:p>
          <a:p>
            <a:endParaRPr lang="fr-FR" sz="2000" b="1" dirty="0"/>
          </a:p>
          <a:p>
            <a:r>
              <a:rPr lang="fr-FR" sz="2000" b="1" dirty="0" smtClean="0"/>
              <a:t>Instabilité de l’emploi , insuffisance de formation , problème de santé , de logement , séparations familiales …</a:t>
            </a:r>
          </a:p>
          <a:p>
            <a:endParaRPr lang="fr-FR" sz="2000" b="1" dirty="0"/>
          </a:p>
          <a:p>
            <a:endParaRPr lang="fr-FR" sz="20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1273" y="1421806"/>
            <a:ext cx="288032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629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 cercle vicieux pauvreté-précarité</a:t>
            </a:r>
          </a:p>
          <a:p>
            <a:endParaRPr lang="fr-FR" sz="2000" b="1" dirty="0"/>
          </a:p>
          <a:p>
            <a:pPr algn="ctr"/>
            <a:r>
              <a:rPr lang="fr-FR" sz="2000" b="1" dirty="0" smtClean="0"/>
              <a:t>Chômage 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b="1" dirty="0" smtClean="0"/>
              <a:t>Baisse du revenu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b="1" dirty="0" smtClean="0"/>
              <a:t>Couverture insuffisante des besoins</a:t>
            </a:r>
          </a:p>
          <a:p>
            <a:pPr algn="ctr"/>
            <a:r>
              <a:rPr lang="fr-FR" sz="2000" b="1" dirty="0" smtClean="0"/>
              <a:t>                  </a:t>
            </a:r>
            <a:endParaRPr lang="fr-FR" sz="2000" b="1" dirty="0"/>
          </a:p>
          <a:p>
            <a:pPr algn="ctr"/>
            <a:r>
              <a:rPr lang="fr-FR" sz="2000" b="1" dirty="0" smtClean="0"/>
              <a:t>Perte du logement </a:t>
            </a:r>
          </a:p>
          <a:p>
            <a:pPr algn="ctr"/>
            <a:r>
              <a:rPr lang="fr-FR" sz="2000" b="1" dirty="0" smtClean="0"/>
              <a:t>( + risques individuels : accident , maladie, séparation …)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b="1" dirty="0" smtClean="0"/>
              <a:t>Perte du lien social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b="1" dirty="0" smtClean="0"/>
              <a:t>Retrait durable du marché du travail</a:t>
            </a:r>
          </a:p>
          <a:p>
            <a:pPr algn="ctr"/>
            <a:r>
              <a:rPr lang="fr-FR" sz="2000" b="1" dirty="0"/>
              <a:t> </a:t>
            </a:r>
            <a:r>
              <a:rPr lang="fr-FR" sz="2000" b="1" dirty="0" smtClean="0"/>
              <a:t>                  </a:t>
            </a:r>
            <a:endParaRPr lang="fr-FR" sz="16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9487" y="1465383"/>
            <a:ext cx="282885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Flèche vers le bas 15"/>
          <p:cNvSpPr/>
          <p:nvPr/>
        </p:nvSpPr>
        <p:spPr>
          <a:xfrm>
            <a:off x="6948264" y="1772816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6968719" y="2444211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6960168" y="3115606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968719" y="4620168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6969296" y="5164391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1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594" y="421532"/>
            <a:ext cx="52669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r>
              <a:rPr lang="fr-FR" sz="2400" b="1" dirty="0" smtClean="0"/>
              <a:t>On estime aujourd’hui , en France , que 7 millions de personnes sont en situation de précarité professionnelle , et 1 million de personnes en situation d’exclusion </a:t>
            </a:r>
          </a:p>
          <a:p>
            <a:r>
              <a:rPr lang="fr-FR" sz="2000" b="1" dirty="0" smtClean="0"/>
              <a:t> </a:t>
            </a:r>
            <a:endParaRPr lang="fr-FR" sz="16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9487" y="1465383"/>
            <a:ext cx="282885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redistribution</a:t>
              </a:r>
              <a:endParaRPr lang="fr-FR" sz="2000" dirty="0"/>
            </a:p>
            <a:p>
              <a:endParaRPr lang="fr-F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66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La redistribution</a:t>
            </a:r>
          </a:p>
          <a:p>
            <a:endParaRPr lang="fr-FR" sz="2400" b="1" dirty="0"/>
          </a:p>
          <a:p>
            <a:r>
              <a:rPr lang="fr-FR" sz="2400" b="1" dirty="0" smtClean="0"/>
              <a:t>Le système de redistribution est assuré par : </a:t>
            </a:r>
          </a:p>
          <a:p>
            <a:endParaRPr lang="fr-FR" sz="2400" b="1" dirty="0"/>
          </a:p>
          <a:p>
            <a:r>
              <a:rPr lang="fr-FR" sz="2400" b="1" dirty="0" smtClean="0"/>
              <a:t>L’Etat</a:t>
            </a:r>
          </a:p>
          <a:p>
            <a:endParaRPr lang="fr-FR" sz="2400" b="1" dirty="0"/>
          </a:p>
          <a:p>
            <a:r>
              <a:rPr lang="fr-FR" sz="2400" b="1" dirty="0" smtClean="0"/>
              <a:t>Les organismes sociaux </a:t>
            </a:r>
          </a:p>
          <a:p>
            <a:endParaRPr lang="fr-FR" sz="2400" b="1" dirty="0"/>
          </a:p>
          <a:p>
            <a:r>
              <a:rPr lang="fr-FR" sz="2400" b="1" dirty="0" smtClean="0"/>
              <a:t>Les collectivités locales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9487" y="1465383"/>
            <a:ext cx="282885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redistribution</a:t>
              </a:r>
              <a:endParaRPr lang="fr-FR" sz="2000" b="1" dirty="0"/>
            </a:p>
            <a:p>
              <a:endParaRPr lang="fr-FR" sz="1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78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09940" y="474916"/>
            <a:ext cx="52669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Finalités de la redistribution</a:t>
            </a:r>
          </a:p>
          <a:p>
            <a:endParaRPr lang="fr-FR" sz="2400" b="1" dirty="0" smtClean="0"/>
          </a:p>
          <a:p>
            <a:endParaRPr lang="fr-FR" sz="2400" b="1" dirty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Protéger contre les risques ( maladie , chômage , vieillesse…) grâce à la solidarité</a:t>
            </a:r>
          </a:p>
          <a:p>
            <a:pPr marL="342900" indent="-342900">
              <a:buFontTx/>
              <a:buChar char="-"/>
            </a:pPr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Corriger les inégalités</a:t>
            </a:r>
          </a:p>
          <a:p>
            <a:pPr marL="342900" indent="-342900">
              <a:buFontTx/>
              <a:buChar char="-"/>
            </a:pPr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Distribuer à tous un pouvoir d’achat suffisant  pour soutenir la demande</a:t>
            </a:r>
          </a:p>
          <a:p>
            <a:pPr marL="342900" indent="-342900">
              <a:buFontTx/>
              <a:buChar char="-"/>
            </a:pPr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Coût de </a:t>
            </a:r>
            <a:r>
              <a:rPr lang="fr-FR" sz="2400" b="1" smtClean="0"/>
              <a:t>la délinquance</a:t>
            </a: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9487" y="1465383"/>
            <a:ext cx="2828851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redistribution</a:t>
              </a:r>
              <a:endParaRPr lang="fr-FR" sz="2000" b="1" dirty="0"/>
            </a:p>
            <a:p>
              <a:endParaRPr lang="fr-FR" sz="1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77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Critiques  de la redistribution</a:t>
            </a:r>
          </a:p>
          <a:p>
            <a:endParaRPr lang="fr-FR" sz="2400" b="1" dirty="0" smtClean="0"/>
          </a:p>
          <a:p>
            <a:endParaRPr lang="fr-FR" sz="2400" b="1" dirty="0"/>
          </a:p>
          <a:p>
            <a:r>
              <a:rPr lang="fr-FR" sz="2400" b="1" dirty="0" smtClean="0"/>
              <a:t>- Malthus ( 19</a:t>
            </a:r>
            <a:r>
              <a:rPr lang="fr-FR" sz="2400" b="1" baseline="30000" dirty="0" smtClean="0"/>
              <a:t>ème</a:t>
            </a:r>
            <a:r>
              <a:rPr lang="fr-FR" sz="2400" b="1" dirty="0" smtClean="0"/>
              <a:t> ) : danger de l’assistance , théorie de l’individualisme </a:t>
            </a:r>
          </a:p>
          <a:p>
            <a:endParaRPr lang="fr-FR" sz="2400" b="1" dirty="0"/>
          </a:p>
          <a:p>
            <a:r>
              <a:rPr lang="fr-FR" sz="2400" b="1" dirty="0" smtClean="0"/>
              <a:t>- </a:t>
            </a:r>
            <a:r>
              <a:rPr lang="fr-FR" sz="2400" b="1" dirty="0" err="1" smtClean="0"/>
              <a:t>Rawls</a:t>
            </a:r>
            <a:r>
              <a:rPr lang="fr-FR" sz="2400" b="1" dirty="0" smtClean="0"/>
              <a:t> ( 20</a:t>
            </a:r>
            <a:r>
              <a:rPr lang="fr-FR" sz="2400" b="1" baseline="30000" dirty="0" smtClean="0"/>
              <a:t>ème</a:t>
            </a:r>
            <a:r>
              <a:rPr lang="fr-FR" sz="2400" b="1" dirty="0" smtClean="0"/>
              <a:t>) : recherche de l’équité plutôt que l’égalité : efficacité économique </a:t>
            </a:r>
            <a:endParaRPr lang="fr-FR" sz="2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Les revenus</a:t>
              </a:r>
              <a:endParaRPr lang="fr-FR" sz="2000" b="1" dirty="0"/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Les inégalités de revenus</a:t>
              </a:r>
            </a:p>
            <a:p>
              <a:pPr marL="342900" indent="-342900">
                <a:buFontTx/>
                <a:buChar char="-"/>
              </a:pPr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redistribution</a:t>
              </a:r>
              <a:endParaRPr lang="fr-FR" sz="2000" b="1" dirty="0"/>
            </a:p>
            <a:p>
              <a:endParaRPr lang="fr-FR" sz="1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754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pPr algn="ctr"/>
            <a:r>
              <a:rPr lang="fr-FR" sz="2400" b="1" dirty="0" smtClean="0"/>
              <a:t>L’emploi </a:t>
            </a:r>
          </a:p>
          <a:p>
            <a:endParaRPr lang="fr-FR" sz="2400" b="1" dirty="0"/>
          </a:p>
          <a:p>
            <a:pPr algn="ctr"/>
            <a:r>
              <a:rPr lang="fr-FR" sz="2400" b="1" dirty="0" smtClean="0"/>
              <a:t>La population active </a:t>
            </a:r>
          </a:p>
          <a:p>
            <a:pPr algn="ctr"/>
            <a:endParaRPr lang="fr-FR" sz="2400" b="1" dirty="0" smtClean="0"/>
          </a:p>
          <a:p>
            <a:r>
              <a:rPr lang="fr-FR" sz="2400" dirty="0" smtClean="0"/>
              <a:t>Ensemble des personnes en âge de travailler , ayant ou recherchant une activité rémunérée</a:t>
            </a:r>
          </a:p>
          <a:p>
            <a:endParaRPr lang="fr-FR" sz="2400" dirty="0"/>
          </a:p>
          <a:p>
            <a:r>
              <a:rPr lang="fr-FR" sz="2400" dirty="0" smtClean="0"/>
              <a:t>Stable de 45 à 62 , elle a fortement augmenté ensuite 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122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Les besoins du consommateur 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La pyramide de </a:t>
            </a:r>
            <a:r>
              <a:rPr lang="fr-FR" sz="2400" dirty="0" err="1" smtClean="0"/>
              <a:t>Maslow</a:t>
            </a:r>
            <a:r>
              <a:rPr lang="fr-FR" sz="2400" dirty="0" smtClean="0"/>
              <a:t> ordonne les besoins des individus en 5 niveaux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44827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 descr="https://encrypted-tbn1.gstatic.com/images?q=tbn:ANd9GcQcQ6wivFMZeIeG3qLhvGWlq5-3LIgHHk1MAnS1_Wnl-nXJw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4" y="2677029"/>
            <a:ext cx="2844513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536" y="2274838"/>
            <a:ext cx="2592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La  Consommation</a:t>
            </a:r>
          </a:p>
          <a:p>
            <a:endParaRPr lang="fr-FR" b="1" dirty="0"/>
          </a:p>
          <a:p>
            <a:r>
              <a:rPr lang="fr-FR" b="1" dirty="0"/>
              <a:t>-Les déterminants de la consommation</a:t>
            </a:r>
          </a:p>
          <a:p>
            <a:endParaRPr lang="fr-FR" b="1" dirty="0"/>
          </a:p>
          <a:p>
            <a:r>
              <a:rPr lang="fr-FR" b="1" dirty="0"/>
              <a:t>-</a:t>
            </a:r>
            <a:r>
              <a:rPr lang="fr-FR" dirty="0"/>
              <a:t>La fonction de consommation</a:t>
            </a:r>
          </a:p>
          <a:p>
            <a:endParaRPr lang="fr-FR" dirty="0"/>
          </a:p>
          <a:p>
            <a:r>
              <a:rPr lang="fr-FR" dirty="0"/>
              <a:t>-Conclusion : autres facteurs</a:t>
            </a:r>
          </a:p>
        </p:txBody>
      </p:sp>
    </p:spTree>
    <p:extLst>
      <p:ext uri="{BB962C8B-B14F-4D97-AF65-F5344CB8AC3E}">
        <p14:creationId xmlns:p14="http://schemas.microsoft.com/office/powerpoint/2010/main" val="21180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pPr algn="ctr"/>
            <a:r>
              <a:rPr lang="fr-FR" sz="2400" b="1" dirty="0" smtClean="0"/>
              <a:t>Facteurs d’augmentation de la  population active </a:t>
            </a:r>
          </a:p>
          <a:p>
            <a:pPr algn="ctr"/>
            <a:endParaRPr lang="fr-FR" sz="2400" b="1" dirty="0" smtClean="0"/>
          </a:p>
          <a:p>
            <a:r>
              <a:rPr lang="fr-FR" sz="2000" dirty="0" err="1" smtClean="0"/>
              <a:t>Babyboom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Hausse du taux d’activité féminin</a:t>
            </a:r>
          </a:p>
          <a:p>
            <a:endParaRPr lang="fr-FR" sz="2000" dirty="0" smtClean="0"/>
          </a:p>
          <a:p>
            <a:r>
              <a:rPr lang="fr-FR" sz="2000" dirty="0" smtClean="0"/>
              <a:t>Solde migratoire , </a:t>
            </a:r>
          </a:p>
          <a:p>
            <a:endParaRPr lang="fr-FR" sz="2000" dirty="0"/>
          </a:p>
          <a:p>
            <a:r>
              <a:rPr lang="fr-FR" sz="2000" dirty="0" smtClean="0"/>
              <a:t>Mais aussi des facteurs de baisse : </a:t>
            </a:r>
          </a:p>
          <a:p>
            <a:endParaRPr lang="fr-FR" sz="2000" dirty="0" smtClean="0"/>
          </a:p>
          <a:p>
            <a:r>
              <a:rPr lang="fr-FR" sz="2000" dirty="0" smtClean="0"/>
              <a:t>Baisse du taux d’activité des jeunes de 16 à 25 ans et des adultes de plus de 55 ans … </a:t>
            </a:r>
            <a:endParaRPr 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25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pPr algn="ctr"/>
            <a:r>
              <a:rPr lang="fr-FR" sz="2400" b="1" dirty="0" smtClean="0"/>
              <a:t>Caractéristiques de la  population active </a:t>
            </a:r>
          </a:p>
          <a:p>
            <a:pPr algn="ctr"/>
            <a:endParaRPr lang="fr-FR" sz="2400" b="1" dirty="0" smtClean="0"/>
          </a:p>
          <a:p>
            <a:r>
              <a:rPr lang="fr-FR" sz="2000" dirty="0" smtClean="0"/>
              <a:t> L ’essentiel des actifs occupés ont entre 25 et 50</a:t>
            </a:r>
          </a:p>
          <a:p>
            <a:endParaRPr lang="fr-FR" sz="2000" dirty="0" smtClean="0"/>
          </a:p>
          <a:p>
            <a:r>
              <a:rPr lang="fr-FR" sz="2000" dirty="0" smtClean="0"/>
              <a:t>Les emplois se féminisent</a:t>
            </a:r>
          </a:p>
          <a:p>
            <a:endParaRPr lang="fr-FR" sz="2000" dirty="0"/>
          </a:p>
          <a:p>
            <a:r>
              <a:rPr lang="fr-FR" sz="2000" dirty="0" smtClean="0"/>
              <a:t>Le taux d’activité des femmes est de 80% , mais représentent 75% des emplois d’employés contre 30% des emplois de cadres</a:t>
            </a:r>
          </a:p>
          <a:p>
            <a:endParaRPr lang="fr-FR" sz="2000" dirty="0" smtClean="0"/>
          </a:p>
          <a:p>
            <a:r>
              <a:rPr lang="fr-FR" sz="2000" dirty="0" smtClean="0"/>
              <a:t>Les emplois se sont </a:t>
            </a:r>
            <a:r>
              <a:rPr lang="fr-FR" sz="2000" dirty="0" err="1" smtClean="0"/>
              <a:t>tertiarisés</a:t>
            </a:r>
            <a:r>
              <a:rPr lang="fr-FR" sz="2000" dirty="0" smtClean="0"/>
              <a:t> ( il y a mois d’un million d’agriculteurs et moins de 5 millions d’ouvriers)</a:t>
            </a:r>
            <a:endParaRPr 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65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pPr algn="ctr"/>
            <a:r>
              <a:rPr lang="fr-FR" sz="2400" b="1" dirty="0" smtClean="0"/>
              <a:t>Le temps de travail </a:t>
            </a:r>
          </a:p>
          <a:p>
            <a:pPr algn="ctr"/>
            <a:endParaRPr lang="fr-FR" sz="2400" b="1" dirty="0" smtClean="0"/>
          </a:p>
          <a:p>
            <a:r>
              <a:rPr lang="fr-FR" sz="2000" dirty="0" smtClean="0"/>
              <a:t> Il a diminué fortement 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Au cours de la vie </a:t>
            </a:r>
            <a:r>
              <a:rPr lang="fr-FR" sz="2000" dirty="0" smtClean="0"/>
              <a:t>: </a:t>
            </a:r>
          </a:p>
          <a:p>
            <a:r>
              <a:rPr lang="fr-FR" sz="2000" dirty="0" smtClean="0"/>
              <a:t>au début du siècle , 4 hommes sur 5 travaillaient encore à 70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Lois :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1946 : la retraite est fixée à 65 ans </a:t>
            </a:r>
          </a:p>
          <a:p>
            <a:endParaRPr lang="fr-FR" sz="2000" dirty="0"/>
          </a:p>
          <a:p>
            <a:r>
              <a:rPr lang="fr-FR" sz="2000" dirty="0" smtClean="0"/>
              <a:t>1982 : la retraite est fixée à 60 ans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663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000" dirty="0" smtClean="0"/>
          </a:p>
          <a:p>
            <a:r>
              <a:rPr lang="fr-FR" sz="2000" u="sng" dirty="0" smtClean="0"/>
              <a:t>Au cours de l’année </a:t>
            </a:r>
            <a:r>
              <a:rPr lang="fr-FR" sz="2000" dirty="0" smtClean="0"/>
              <a:t>: </a:t>
            </a:r>
          </a:p>
          <a:p>
            <a:endParaRPr lang="fr-FR" sz="2000" dirty="0" smtClean="0"/>
          </a:p>
          <a:p>
            <a:r>
              <a:rPr lang="fr-FR" sz="2000" dirty="0" smtClean="0"/>
              <a:t>En 1850 un ouvrier travaillait 3000 heures par an , sans vacances …</a:t>
            </a:r>
          </a:p>
          <a:p>
            <a:endParaRPr lang="fr-FR" sz="2000" dirty="0"/>
          </a:p>
          <a:p>
            <a:r>
              <a:rPr lang="fr-FR" sz="2000" dirty="0" smtClean="0"/>
              <a:t>Aujourd’hui , les salariés travaillent en moyenne 1600 heures par an 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Lois : Congés payés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1936 : 2 semaines</a:t>
            </a:r>
          </a:p>
          <a:p>
            <a:r>
              <a:rPr lang="fr-FR" sz="2000" dirty="0" smtClean="0"/>
              <a:t>1956 : 3 semaines</a:t>
            </a:r>
          </a:p>
          <a:p>
            <a:r>
              <a:rPr lang="fr-FR" sz="2000" dirty="0" smtClean="0"/>
              <a:t>1969 : 4 semaines</a:t>
            </a:r>
            <a:endParaRPr lang="fr-FR" sz="2000" dirty="0"/>
          </a:p>
          <a:p>
            <a:r>
              <a:rPr lang="fr-FR" sz="2000" dirty="0" smtClean="0"/>
              <a:t>1982 : 5 semaines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593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000" dirty="0" smtClean="0"/>
          </a:p>
          <a:p>
            <a:r>
              <a:rPr lang="fr-FR" sz="2000" u="sng" dirty="0" smtClean="0"/>
              <a:t>Au cours de la semaine </a:t>
            </a:r>
            <a:r>
              <a:rPr lang="fr-FR" sz="2000" dirty="0" smtClean="0"/>
              <a:t>: </a:t>
            </a:r>
          </a:p>
          <a:p>
            <a:endParaRPr lang="fr-FR" sz="2000" dirty="0" smtClean="0"/>
          </a:p>
          <a:p>
            <a:r>
              <a:rPr lang="fr-FR" sz="2000" dirty="0" smtClean="0"/>
              <a:t>Au 19</a:t>
            </a:r>
            <a:r>
              <a:rPr lang="fr-FR" sz="2000" baseline="30000" dirty="0" smtClean="0"/>
              <a:t>ème</a:t>
            </a:r>
            <a:r>
              <a:rPr lang="fr-FR" sz="2000" dirty="0" smtClean="0"/>
              <a:t>  on travaille 65 heures par semaine sans journée de repos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Lois :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1906 : 1 jour de repos obligatoire par semaine</a:t>
            </a:r>
          </a:p>
          <a:p>
            <a:r>
              <a:rPr lang="fr-FR" sz="2000" dirty="0" smtClean="0"/>
              <a:t>1936 :40 h hebdomadaires sur 5 jours</a:t>
            </a:r>
          </a:p>
          <a:p>
            <a:pPr marL="457200" indent="-457200">
              <a:buAutoNum type="arabicPlain" startAt="1982"/>
            </a:pPr>
            <a:r>
              <a:rPr lang="fr-FR" sz="2000" dirty="0" smtClean="0"/>
              <a:t>: 39 h</a:t>
            </a:r>
          </a:p>
          <a:p>
            <a:r>
              <a:rPr lang="fr-FR" sz="2000" dirty="0" smtClean="0"/>
              <a:t>2000  : 35 h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861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000" dirty="0" smtClean="0"/>
          </a:p>
          <a:p>
            <a:r>
              <a:rPr lang="fr-FR" sz="2000" u="sng" dirty="0" smtClean="0"/>
              <a:t>Au cours de la journée </a:t>
            </a:r>
            <a:r>
              <a:rPr lang="fr-FR" sz="2000" dirty="0" smtClean="0"/>
              <a:t>: </a:t>
            </a:r>
          </a:p>
          <a:p>
            <a:endParaRPr lang="fr-FR" sz="2000" dirty="0" smtClean="0"/>
          </a:p>
          <a:p>
            <a:r>
              <a:rPr lang="fr-FR" sz="2000" dirty="0" smtClean="0"/>
              <a:t>Au 19</a:t>
            </a:r>
            <a:r>
              <a:rPr lang="fr-FR" sz="2000" baseline="30000" dirty="0" smtClean="0"/>
              <a:t>ème</a:t>
            </a:r>
            <a:r>
              <a:rPr lang="fr-FR" sz="2000" dirty="0" smtClean="0"/>
              <a:t>  on décrit des journées de travail de 15 h</a:t>
            </a:r>
          </a:p>
          <a:p>
            <a:endParaRPr lang="fr-FR" sz="2000" dirty="0"/>
          </a:p>
          <a:p>
            <a:r>
              <a:rPr lang="fr-FR" sz="2000" dirty="0" smtClean="0"/>
              <a:t>Lois :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1848 : La journée de travail est fixée à 12 h max</a:t>
            </a:r>
          </a:p>
          <a:p>
            <a:endParaRPr lang="fr-FR" sz="2000" dirty="0" smtClean="0"/>
          </a:p>
          <a:p>
            <a:r>
              <a:rPr lang="fr-FR" sz="2000" dirty="0" smtClean="0"/>
              <a:t>1919 : Durée légale : 8 h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402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000" dirty="0" smtClean="0"/>
          </a:p>
          <a:p>
            <a:endParaRPr lang="fr-FR" sz="2000" b="1" dirty="0" smtClean="0"/>
          </a:p>
          <a:p>
            <a:r>
              <a:rPr lang="fr-FR" sz="2000" b="1" dirty="0" smtClean="0"/>
              <a:t>Progression du travail à temps partiel :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15% de la population active , 25% chez les femmes.</a:t>
            </a:r>
          </a:p>
          <a:p>
            <a:endParaRPr lang="fr-FR" sz="2000" b="1" dirty="0"/>
          </a:p>
          <a:p>
            <a:r>
              <a:rPr lang="fr-FR" sz="2000" b="1" dirty="0" smtClean="0"/>
              <a:t>Temps partiel choisi ou subi : 50/50…</a:t>
            </a:r>
          </a:p>
          <a:p>
            <a:endParaRPr lang="fr-FR" sz="20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167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endParaRPr lang="fr-FR" sz="2000" dirty="0" smtClean="0"/>
          </a:p>
          <a:p>
            <a:r>
              <a:rPr lang="fr-FR" sz="2000" b="1" dirty="0" smtClean="0"/>
              <a:t>             La nature du travail</a:t>
            </a:r>
          </a:p>
          <a:p>
            <a:endParaRPr lang="fr-FR" sz="2000" b="1" dirty="0"/>
          </a:p>
          <a:p>
            <a:r>
              <a:rPr lang="fr-FR" sz="2000" b="1" dirty="0" smtClean="0"/>
              <a:t>Après 2de guerre mondiale  : </a:t>
            </a:r>
          </a:p>
          <a:p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Stabilité de l’emploi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Promotion sociale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Augmentation du temps libre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 smtClean="0"/>
              <a:t>Aujourd’hui </a:t>
            </a:r>
          </a:p>
          <a:p>
            <a:pPr marL="342900" indent="-342900">
              <a:buFontTx/>
              <a:buChar char="-"/>
            </a:pPr>
            <a:endParaRPr lang="fr-FR" sz="2000" b="1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Instabilité de l’emploi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Externalisation d’un nombre croissant de tâches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Flexibilité de l’emploi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Individualisation de la gestion des personnes et des salaires</a:t>
            </a:r>
            <a:endParaRPr 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633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/>
          </a:p>
          <a:p>
            <a:r>
              <a:rPr lang="fr-FR" sz="2000" b="1" dirty="0" smtClean="0"/>
              <a:t>Au salarié traditionnel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Travaillant dans les locaux de l’entreprise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Rémunéré au temps de présence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Effectuant sa carrière au sein de la même entreprise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Vivant 2 temps nettement distincts : temps de travail et temps de loisirs en des lieux différents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b="1" dirty="0" smtClean="0"/>
              <a:t>S’oppose le travailleur indépendant de demain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Effectuant des missions pour diverses entreprises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Rémunéré en fonction de l’exécution de son contrat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Gérant un portefeuille d’activités : professionnelles , familiales, bénévoles …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99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             La productivité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C’est la quantité produite par unité de travail (calcul en volume , en euros …)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smtClean="0"/>
              <a:t>C’est un indicateur qui permet de mesurer l’efficacité du travail , et donc d’établir des comparaisons entre les entreprises , les branches et les pays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smtClean="0"/>
              <a:t>Les </a:t>
            </a:r>
            <a:r>
              <a:rPr lang="fr-FR" b="1" dirty="0" smtClean="0"/>
              <a:t>gains de productivité </a:t>
            </a:r>
            <a:r>
              <a:rPr lang="fr-FR" dirty="0" smtClean="0"/>
              <a:t>permettent :</a:t>
            </a:r>
          </a:p>
          <a:p>
            <a:pPr marL="342900" indent="-34290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   -l’augmentation de la production</a:t>
            </a:r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-La réduction des effectifs    </a:t>
            </a:r>
          </a:p>
          <a:p>
            <a:endParaRPr lang="fr-FR" dirty="0" smtClean="0"/>
          </a:p>
          <a:p>
            <a:r>
              <a:rPr lang="fr-FR" dirty="0" smtClean="0"/>
              <a:t>   -La diminution du temps de travail</a:t>
            </a:r>
          </a:p>
          <a:p>
            <a:endParaRPr lang="fr-FR" dirty="0" smtClean="0"/>
          </a:p>
          <a:p>
            <a:r>
              <a:rPr lang="fr-FR" dirty="0" smtClean="0"/>
              <a:t>   -L’accroissement des revenus distribués</a:t>
            </a:r>
          </a:p>
          <a:p>
            <a:endParaRPr lang="fr-FR" dirty="0" smtClean="0"/>
          </a:p>
          <a:p>
            <a:r>
              <a:rPr lang="fr-FR" dirty="0" smtClean="0"/>
              <a:t>   -La baisse des prix de vente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49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102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algn="just"/>
            <a:r>
              <a:rPr lang="fr-FR" sz="2400" dirty="0" smtClean="0"/>
              <a:t>La plupart des biens de consommation permettent de satisfaire plusieurs types de besoin : une voiture permet de se déplacer , mais aussi de se donner une apparence au regard des autres … de faire rêver …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 smtClean="0"/>
              <a:t>Les motifs d’achats peuvent être conscients ou inconscients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916832"/>
            <a:ext cx="2448272" cy="4032448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393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1600" b="1" dirty="0"/>
                <a:t>La  Consommation</a:t>
              </a:r>
            </a:p>
            <a:p>
              <a:endParaRPr lang="fr-FR" sz="1600" b="1" dirty="0"/>
            </a:p>
            <a:p>
              <a:r>
                <a:rPr lang="fr-FR" sz="1600" b="1" dirty="0"/>
                <a:t>-Les déterminants de la consommation</a:t>
              </a:r>
            </a:p>
            <a:p>
              <a:endParaRPr lang="fr-FR" sz="1600" b="1" dirty="0"/>
            </a:p>
            <a:p>
              <a:r>
                <a:rPr lang="fr-FR" sz="1600" b="1" dirty="0"/>
                <a:t>-</a:t>
              </a:r>
              <a:r>
                <a:rPr lang="fr-FR" sz="1600" dirty="0"/>
                <a:t>La fonction de consommation</a:t>
              </a:r>
            </a:p>
            <a:p>
              <a:endParaRPr lang="fr-FR" sz="1600" dirty="0"/>
            </a:p>
            <a:p>
              <a:r>
                <a:rPr lang="fr-FR" sz="1600" dirty="0"/>
                <a:t>-Conclusion : autres facteurs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92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             Le capital humain</a:t>
            </a:r>
          </a:p>
          <a:p>
            <a:endParaRPr lang="fr-FR" sz="20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C’est l’ensemble des </a:t>
            </a:r>
            <a:r>
              <a:rPr lang="fr-FR" b="1" dirty="0" smtClean="0"/>
              <a:t>ressources humaines </a:t>
            </a:r>
            <a:r>
              <a:rPr lang="fr-FR" dirty="0" smtClean="0"/>
              <a:t>dont une personne dispose :</a:t>
            </a:r>
          </a:p>
          <a:p>
            <a:r>
              <a:rPr lang="fr-FR" dirty="0" smtClean="0"/>
              <a:t>   </a:t>
            </a:r>
          </a:p>
          <a:p>
            <a:r>
              <a:rPr lang="fr-FR" dirty="0" smtClean="0"/>
              <a:t>Formation , qualification professionnelle ,    dynamisme, aptitude à communiquer …</a:t>
            </a:r>
          </a:p>
          <a:p>
            <a:endParaRPr lang="fr-FR" dirty="0"/>
          </a:p>
          <a:p>
            <a:r>
              <a:rPr lang="fr-FR" dirty="0" smtClean="0"/>
              <a:t>Qui peuvent être mobilisées pour obtenir des revenus d’activité</a:t>
            </a:r>
          </a:p>
          <a:p>
            <a:endParaRPr lang="fr-FR" dirty="0"/>
          </a:p>
          <a:p>
            <a:r>
              <a:rPr lang="fr-FR" dirty="0" smtClean="0"/>
              <a:t>Plus le capital humain dont dispose une entreprise est important , plus la </a:t>
            </a:r>
            <a:r>
              <a:rPr lang="fr-FR" b="1" dirty="0" smtClean="0"/>
              <a:t>productivité du travail </a:t>
            </a:r>
            <a:r>
              <a:rPr lang="fr-FR" dirty="0" smtClean="0"/>
              <a:t>y est élevée !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14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" y="-148536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8338" y="512570"/>
            <a:ext cx="52669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             </a:t>
            </a:r>
            <a:endParaRPr lang="fr-FR" dirty="0" smtClean="0"/>
          </a:p>
          <a:p>
            <a:endParaRPr lang="fr-FR" dirty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Gary Becker </a:t>
            </a:r>
            <a:r>
              <a:rPr lang="fr-FR" dirty="0" smtClean="0"/>
              <a:t>, prix Nobel d’Economie , a montré qu’un certain nombre de dépenses</a:t>
            </a:r>
          </a:p>
          <a:p>
            <a:r>
              <a:rPr lang="fr-FR" dirty="0" smtClean="0"/>
              <a:t> ( assimilables à des investissements! ) permettent de valoriser le capital humain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 sont les dépenses liées à la santé ,la formation , les conditions de travail…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89184" y="1549816"/>
            <a:ext cx="2828851" cy="4376008"/>
            <a:chOff x="395536" y="1573272"/>
            <a:chExt cx="2448272" cy="4376008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573272"/>
              <a:ext cx="2448272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r>
                <a:rPr lang="fr-FR" sz="2000" b="1" dirty="0" smtClean="0"/>
                <a:t>L’Emploi</a:t>
              </a:r>
            </a:p>
            <a:p>
              <a:endParaRPr lang="fr-FR" sz="2000" dirty="0" smtClean="0"/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population active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Le temps de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nature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smtClean="0"/>
                <a:t>La productivité du travail</a:t>
              </a:r>
            </a:p>
            <a:p>
              <a:pPr marL="342900" indent="-342900">
                <a:buFontTx/>
                <a:buChar char="-"/>
              </a:pPr>
              <a:r>
                <a:rPr lang="fr-FR" sz="2000" b="1" dirty="0" smtClean="0"/>
                <a:t>Le capital humain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573272"/>
              <a:ext cx="2448272" cy="4376008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4108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b="1" dirty="0" smtClean="0"/>
              <a:t>La décision d’achat</a:t>
            </a:r>
            <a:endParaRPr lang="fr-FR" sz="2400" dirty="0"/>
          </a:p>
          <a:p>
            <a:endParaRPr lang="fr-FR" sz="2400" dirty="0" smtClean="0"/>
          </a:p>
          <a:p>
            <a:pPr algn="just"/>
            <a:r>
              <a:rPr lang="fr-FR" sz="2000" dirty="0" smtClean="0"/>
              <a:t>Dans la plupart des cas , que la décision d’achat soit routinière ou impulsive , le consommateur passe par plusieurs stades</a:t>
            </a:r>
          </a:p>
          <a:p>
            <a:pPr algn="just"/>
            <a:r>
              <a:rPr lang="fr-FR" sz="2000" dirty="0" smtClean="0"/>
              <a:t> ( plus ou moins rapidement , selon l’importance de l’achat) 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Après l’évaluation des besoins : </a:t>
            </a:r>
          </a:p>
          <a:p>
            <a:pPr algn="just"/>
            <a:endParaRPr lang="fr-FR" sz="2000" dirty="0" smtClean="0"/>
          </a:p>
          <a:p>
            <a:pPr marL="342900" indent="-342900" algn="just">
              <a:buFontTx/>
              <a:buChar char="-"/>
            </a:pPr>
            <a:r>
              <a:rPr lang="fr-FR" sz="2000" b="1" dirty="0" smtClean="0"/>
              <a:t>Offre</a:t>
            </a:r>
            <a:r>
              <a:rPr lang="fr-FR" sz="2000" dirty="0" smtClean="0"/>
              <a:t> : étude comparative des produits existants</a:t>
            </a:r>
          </a:p>
          <a:p>
            <a:pPr marL="342900" indent="-342900" algn="just">
              <a:buFontTx/>
              <a:buChar char="-"/>
            </a:pPr>
            <a:r>
              <a:rPr lang="fr-FR" sz="2000" b="1" dirty="0" smtClean="0"/>
              <a:t>Influence de l’environnement  </a:t>
            </a:r>
          </a:p>
          <a:p>
            <a:pPr marL="342900" indent="-342900" algn="just">
              <a:buFontTx/>
              <a:buChar char="-"/>
            </a:pPr>
            <a:r>
              <a:rPr lang="fr-FR" sz="2000" dirty="0" smtClean="0"/>
              <a:t>( publicité , opinion des proches…)</a:t>
            </a:r>
          </a:p>
          <a:p>
            <a:pPr marL="342900" indent="-342900" algn="just">
              <a:buFontTx/>
              <a:buChar char="-"/>
            </a:pPr>
            <a:r>
              <a:rPr lang="fr-FR" sz="2000" b="1" dirty="0" smtClean="0"/>
              <a:t>Contraintes de budget </a:t>
            </a:r>
            <a:r>
              <a:rPr lang="fr-FR" sz="2000" dirty="0" smtClean="0"/>
              <a:t>( prix/revenu)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44827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9184" y="2274838"/>
            <a:ext cx="2698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La Consommation</a:t>
            </a:r>
          </a:p>
          <a:p>
            <a:endParaRPr lang="fr-FR" sz="1600" b="1" dirty="0"/>
          </a:p>
          <a:p>
            <a:r>
              <a:rPr lang="fr-FR" sz="1600" b="1" dirty="0"/>
              <a:t>-Les déterminants de la consommation</a:t>
            </a:r>
          </a:p>
          <a:p>
            <a:endParaRPr lang="fr-FR" sz="1600" b="1" dirty="0"/>
          </a:p>
          <a:p>
            <a:r>
              <a:rPr lang="fr-FR" sz="1600" b="1" dirty="0"/>
              <a:t>-</a:t>
            </a:r>
            <a:r>
              <a:rPr lang="fr-FR" sz="1600" dirty="0"/>
              <a:t>La fonction de consommation</a:t>
            </a:r>
          </a:p>
          <a:p>
            <a:endParaRPr lang="fr-FR" sz="1600" dirty="0"/>
          </a:p>
          <a:p>
            <a:r>
              <a:rPr lang="fr-FR" sz="1600" dirty="0"/>
              <a:t>-Conclusion : autres facteurs</a:t>
            </a:r>
          </a:p>
        </p:txBody>
      </p:sp>
    </p:spTree>
    <p:extLst>
      <p:ext uri="{BB962C8B-B14F-4D97-AF65-F5344CB8AC3E}">
        <p14:creationId xmlns:p14="http://schemas.microsoft.com/office/powerpoint/2010/main" val="28010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87824" y="392088"/>
            <a:ext cx="5832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b="1" dirty="0" smtClean="0"/>
              <a:t>Le rôle du prix et du revenu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b="1" dirty="0" smtClean="0"/>
              <a:t>Le prix </a:t>
            </a:r>
          </a:p>
          <a:p>
            <a:r>
              <a:rPr lang="fr-FR" sz="2400" dirty="0" smtClean="0"/>
              <a:t> </a:t>
            </a:r>
            <a:r>
              <a:rPr lang="fr-FR" sz="2400" u="sng" dirty="0" smtClean="0"/>
              <a:t>Cas du bien normal </a:t>
            </a:r>
            <a:endParaRPr lang="fr-FR" sz="2400" u="sng" dirty="0"/>
          </a:p>
          <a:p>
            <a:r>
              <a:rPr lang="fr-FR" sz="2400" dirty="0" smtClean="0"/>
              <a:t>Si le prix baisse , la demande augmente</a:t>
            </a:r>
          </a:p>
          <a:p>
            <a:r>
              <a:rPr lang="fr-FR" sz="2400" dirty="0" smtClean="0"/>
              <a:t>Si le prix augmente , la demande baisse</a:t>
            </a:r>
          </a:p>
          <a:p>
            <a:endParaRPr lang="fr-FR" sz="2400" dirty="0"/>
          </a:p>
          <a:p>
            <a:pPr algn="ctr"/>
            <a:r>
              <a:rPr lang="fr-FR" sz="2400" u="sng" dirty="0" smtClean="0"/>
              <a:t>Cas du bien de Veblen </a:t>
            </a:r>
            <a:r>
              <a:rPr lang="fr-FR" sz="2400" dirty="0" smtClean="0"/>
              <a:t>( ou </a:t>
            </a:r>
            <a:r>
              <a:rPr lang="fr-FR" sz="2400" dirty="0" err="1" smtClean="0"/>
              <a:t>Giffen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Si le prix augmente , la demande augmente</a:t>
            </a:r>
          </a:p>
          <a:p>
            <a:r>
              <a:rPr lang="fr-FR" sz="2400" dirty="0" smtClean="0"/>
              <a:t>Si le prix baisse , la demande baisse…</a:t>
            </a:r>
          </a:p>
          <a:p>
            <a:r>
              <a:rPr lang="fr-FR" sz="2400" i="1" dirty="0" smtClean="0"/>
              <a:t>( effet de snobisme)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70686"/>
            <a:ext cx="260394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5536" y="2274838"/>
            <a:ext cx="2592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La  Consommation</a:t>
            </a:r>
          </a:p>
          <a:p>
            <a:endParaRPr lang="fr-FR" b="1" dirty="0"/>
          </a:p>
          <a:p>
            <a:r>
              <a:rPr lang="fr-FR" b="1" dirty="0"/>
              <a:t>-Les déterminants de la consommation</a:t>
            </a:r>
          </a:p>
          <a:p>
            <a:endParaRPr lang="fr-FR" b="1" dirty="0"/>
          </a:p>
          <a:p>
            <a:r>
              <a:rPr lang="fr-FR" b="1" dirty="0"/>
              <a:t>-</a:t>
            </a:r>
            <a:r>
              <a:rPr lang="fr-FR" dirty="0"/>
              <a:t>La fonction de consommation</a:t>
            </a:r>
          </a:p>
          <a:p>
            <a:endParaRPr lang="fr-FR" dirty="0"/>
          </a:p>
          <a:p>
            <a:r>
              <a:rPr lang="fr-FR" dirty="0"/>
              <a:t>-Conclusion : autres facteurs</a:t>
            </a:r>
          </a:p>
        </p:txBody>
      </p:sp>
    </p:spTree>
    <p:extLst>
      <p:ext uri="{BB962C8B-B14F-4D97-AF65-F5344CB8AC3E}">
        <p14:creationId xmlns:p14="http://schemas.microsoft.com/office/powerpoint/2010/main" val="12686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73628" y="226377"/>
            <a:ext cx="5832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b="1" dirty="0" smtClean="0"/>
              <a:t>Le rôle du prix et du revenu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b="1" dirty="0" smtClean="0"/>
              <a:t>Le revenu </a:t>
            </a:r>
          </a:p>
          <a:p>
            <a:r>
              <a:rPr lang="fr-FR" sz="2400" dirty="0" smtClean="0"/>
              <a:t> </a:t>
            </a:r>
            <a:r>
              <a:rPr lang="fr-FR" sz="2400" u="sng" dirty="0" smtClean="0"/>
              <a:t>Cas du bien normal </a:t>
            </a:r>
            <a:endParaRPr lang="fr-FR" sz="2400" u="sng" dirty="0"/>
          </a:p>
          <a:p>
            <a:r>
              <a:rPr lang="fr-FR" sz="2400" dirty="0" smtClean="0"/>
              <a:t>Si le revenu baisse , la demande baisse</a:t>
            </a:r>
          </a:p>
          <a:p>
            <a:r>
              <a:rPr lang="fr-FR" sz="2400" dirty="0" smtClean="0"/>
              <a:t>Si le revenu augmente , la demande augmente</a:t>
            </a:r>
          </a:p>
          <a:p>
            <a:endParaRPr lang="fr-FR" sz="2400" dirty="0"/>
          </a:p>
          <a:p>
            <a:pPr algn="just"/>
            <a:r>
              <a:rPr lang="fr-FR" sz="2400" u="sng" dirty="0" smtClean="0"/>
              <a:t>Cas du bien « inférieur »</a:t>
            </a:r>
          </a:p>
          <a:p>
            <a:pPr algn="just"/>
            <a:r>
              <a:rPr lang="fr-FR" sz="2400" dirty="0" smtClean="0"/>
              <a:t>Si le revenu augmente , la demande baisse</a:t>
            </a:r>
          </a:p>
          <a:p>
            <a:pPr algn="just"/>
            <a:r>
              <a:rPr lang="fr-FR" sz="2400" dirty="0" smtClean="0"/>
              <a:t>Si le revenu baisse , la demande augmente</a:t>
            </a:r>
            <a:endParaRPr lang="fr-FR" sz="2400" i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5" y="1401509"/>
            <a:ext cx="2578093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5536" y="2274838"/>
            <a:ext cx="25780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La  </a:t>
            </a:r>
            <a:r>
              <a:rPr lang="fr-FR" b="1" dirty="0" smtClean="0"/>
              <a:t>Consommation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-Les déterminants de la consommation</a:t>
            </a:r>
          </a:p>
          <a:p>
            <a:endParaRPr lang="fr-FR" b="1" dirty="0"/>
          </a:p>
          <a:p>
            <a:r>
              <a:rPr lang="fr-FR" b="1" dirty="0"/>
              <a:t>-</a:t>
            </a:r>
            <a:r>
              <a:rPr lang="fr-FR" dirty="0"/>
              <a:t>La fonction de consommation</a:t>
            </a:r>
          </a:p>
          <a:p>
            <a:endParaRPr lang="fr-FR" dirty="0"/>
          </a:p>
          <a:p>
            <a:r>
              <a:rPr lang="fr-FR" dirty="0"/>
              <a:t>-Conclusion : autres facteurs</a:t>
            </a:r>
          </a:p>
        </p:txBody>
      </p:sp>
    </p:spTree>
    <p:extLst>
      <p:ext uri="{BB962C8B-B14F-4D97-AF65-F5344CB8AC3E}">
        <p14:creationId xmlns:p14="http://schemas.microsoft.com/office/powerpoint/2010/main" val="1547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59836" y="193545"/>
            <a:ext cx="5832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b="1" dirty="0" smtClean="0"/>
              <a:t>Les mobiles de l’épargnant</a:t>
            </a:r>
          </a:p>
          <a:p>
            <a:endParaRPr lang="fr-FR" sz="2400" dirty="0" smtClean="0"/>
          </a:p>
          <a:p>
            <a:r>
              <a:rPr lang="fr-FR" sz="2400" dirty="0" smtClean="0"/>
              <a:t>Les ménages sont conduits à épargner une partie de leur revenu</a:t>
            </a:r>
          </a:p>
          <a:p>
            <a:endParaRPr lang="fr-FR" sz="2400" dirty="0"/>
          </a:p>
          <a:p>
            <a:r>
              <a:rPr lang="fr-FR" sz="2400" b="1" dirty="0" smtClean="0"/>
              <a:t>Les motifs de l’épargne </a:t>
            </a:r>
            <a:r>
              <a:rPr lang="fr-FR" sz="2400" dirty="0" smtClean="0"/>
              <a:t>: </a:t>
            </a:r>
          </a:p>
          <a:p>
            <a:r>
              <a:rPr lang="fr-FR" sz="2400" dirty="0" smtClean="0"/>
              <a:t>-</a:t>
            </a:r>
            <a:r>
              <a:rPr lang="fr-FR" sz="2400" u="sng" dirty="0" smtClean="0"/>
              <a:t>Epargne préalable </a:t>
            </a:r>
            <a:r>
              <a:rPr lang="fr-FR" sz="2400" dirty="0" smtClean="0"/>
              <a:t>( financer un achat de biens durables, par ex …)</a:t>
            </a:r>
          </a:p>
          <a:p>
            <a:r>
              <a:rPr lang="fr-FR" sz="2400" dirty="0" smtClean="0"/>
              <a:t>-</a:t>
            </a:r>
            <a:r>
              <a:rPr lang="fr-FR" sz="2400" u="sng" dirty="0" smtClean="0"/>
              <a:t>Epargne de précaution</a:t>
            </a:r>
            <a:r>
              <a:rPr lang="fr-FR" sz="2400" dirty="0" smtClean="0"/>
              <a:t> ( destinée à couvrir des risques : chômage , baisse de revenu… )</a:t>
            </a:r>
          </a:p>
          <a:p>
            <a:r>
              <a:rPr lang="fr-FR" sz="2400" dirty="0" smtClean="0"/>
              <a:t>-</a:t>
            </a:r>
            <a:r>
              <a:rPr lang="fr-FR" sz="2400" u="sng" dirty="0" smtClean="0"/>
              <a:t>Epargne de formation de revenus</a:t>
            </a:r>
          </a:p>
          <a:p>
            <a:r>
              <a:rPr lang="fr-FR" sz="2400" dirty="0" smtClean="0"/>
              <a:t>( acquisition d’un patrimoine , actifs financiers , en vue de la retraite ) </a:t>
            </a:r>
          </a:p>
          <a:p>
            <a:endParaRPr lang="fr-FR" sz="2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6" y="1424965"/>
            <a:ext cx="2448272" cy="4524315"/>
            <a:chOff x="395536" y="1424965"/>
            <a:chExt cx="2448272" cy="4524315"/>
          </a:xfrm>
        </p:grpSpPr>
        <p:sp>
          <p:nvSpPr>
            <p:cNvPr id="7" name="ZoneTexte 6"/>
            <p:cNvSpPr txBox="1"/>
            <p:nvPr/>
          </p:nvSpPr>
          <p:spPr>
            <a:xfrm>
              <a:off x="395536" y="1424965"/>
              <a:ext cx="244827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endParaRPr lang="fr-FR" sz="1400" dirty="0" smtClean="0"/>
            </a:p>
            <a:p>
              <a:r>
                <a:rPr lang="fr-FR" b="1" dirty="0"/>
                <a:t>La  Consommation</a:t>
              </a:r>
            </a:p>
            <a:p>
              <a:endParaRPr lang="fr-FR" b="1" dirty="0"/>
            </a:p>
            <a:p>
              <a:r>
                <a:rPr lang="fr-FR" b="1" dirty="0"/>
                <a:t>-Les déterminants de la consommation</a:t>
              </a:r>
            </a:p>
            <a:p>
              <a:endParaRPr lang="fr-FR" b="1" dirty="0"/>
            </a:p>
            <a:p>
              <a:r>
                <a:rPr lang="fr-FR" b="1" dirty="0"/>
                <a:t>-</a:t>
              </a:r>
              <a:r>
                <a:rPr lang="fr-FR" dirty="0"/>
                <a:t>La fonction de consommation</a:t>
              </a:r>
            </a:p>
            <a:p>
              <a:endParaRPr lang="fr-FR" dirty="0"/>
            </a:p>
            <a:p>
              <a:r>
                <a:rPr lang="fr-FR" dirty="0"/>
                <a:t>-Conclusion : autres facteurs</a:t>
              </a:r>
            </a:p>
            <a:p>
              <a:pPr algn="ctr"/>
              <a:endParaRPr lang="fr-F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  <a:p>
              <a:pPr marL="285750" indent="-285750">
                <a:buFont typeface="Arial" pitchFamily="34" charset="0"/>
                <a:buChar char="•"/>
              </a:pPr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1424965"/>
              <a:ext cx="2448272" cy="4524315"/>
            </a:xfrm>
            <a:prstGeom prst="rect">
              <a:avLst/>
            </a:prstGeom>
            <a:noFill/>
            <a:ln cmpd="thickThin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88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102670069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8ED3F9-5548-4DEE-9BFF-3C9AEA3D70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3016</Words>
  <Application>Microsoft Office PowerPoint</Application>
  <PresentationFormat>Affichage à l'écran (4:3)</PresentationFormat>
  <Paragraphs>1013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6" baseType="lpstr">
      <vt:lpstr>Arial</vt:lpstr>
      <vt:lpstr>Calibri</vt:lpstr>
      <vt:lpstr>Verdana</vt:lpstr>
      <vt:lpstr>Wingdings 2</vt:lpstr>
      <vt:lpstr>TP102670069_template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 KROSS</dc:creator>
  <cp:lastModifiedBy>Caroline Kross Mclaughlin</cp:lastModifiedBy>
  <cp:revision>307</cp:revision>
  <cp:lastPrinted>2018-10-10T07:23:08Z</cp:lastPrinted>
  <dcterms:created xsi:type="dcterms:W3CDTF">2013-07-03T12:56:24Z</dcterms:created>
  <dcterms:modified xsi:type="dcterms:W3CDTF">2020-08-17T10:25:05Z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TC026700709991</vt:lpwstr>
  </property>
</Properties>
</file>