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4" r:id="rId8"/>
    <p:sldId id="265" r:id="rId9"/>
    <p:sldId id="263"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Predicting Solar Power Output Using Linear Regression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8109D8E-DFDD-A8CB-DD44-D3BD9D65BF03}"/>
              </a:ext>
            </a:extLst>
          </p:cNvPr>
          <p:cNvSpPr txBox="1"/>
          <p:nvPr/>
        </p:nvSpPr>
        <p:spPr>
          <a:xfrm>
            <a:off x="340468" y="1692613"/>
            <a:ext cx="9484468" cy="1323439"/>
          </a:xfrm>
          <a:prstGeom prst="rect">
            <a:avLst/>
          </a:prstGeom>
          <a:noFill/>
        </p:spPr>
        <p:txBody>
          <a:bodyPr wrap="square" rtlCol="0">
            <a:spAutoFit/>
          </a:bodyPr>
          <a:lstStyle/>
          <a:p>
            <a:r>
              <a:rPr lang="en-US" sz="1600" dirty="0"/>
              <a:t>From the mean absolute error of the predicted and real value of generated power, we can conclude that by using Linear Regression, it was a successful training of the machine and it is able to predict close to the actual value which can be used to find out the possible power generated in a particular area with reference to the twenty other factors and data collected in that region and make decisions to find out how much power can be generated from that location.</a:t>
            </a:r>
            <a:endParaRPr lang="en-IN" sz="16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44279" y="2430180"/>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F4978A83-0EB0-32D9-0810-796604DC988A}"/>
              </a:ext>
            </a:extLst>
          </p:cNvPr>
          <p:cNvSpPr txBox="1"/>
          <p:nvPr/>
        </p:nvSpPr>
        <p:spPr>
          <a:xfrm>
            <a:off x="307910" y="1604865"/>
            <a:ext cx="6074229" cy="1528945"/>
          </a:xfrm>
          <a:prstGeom prst="rect">
            <a:avLst/>
          </a:prstGeom>
          <a:noFill/>
        </p:spPr>
        <p:txBody>
          <a:bodyPr wrap="square" rtlCol="0">
            <a:spAutoFit/>
          </a:bodyPr>
          <a:lstStyle/>
          <a:p>
            <a:r>
              <a:rPr lang="en-US" dirty="0"/>
              <a:t>In this project, we are going to learn about how the energy generated by solar panels depends on various environmental factors and the difference between the predicted and actual values of the power generated which will be done with the help of Machine Learning.</a:t>
            </a:r>
            <a:endParaRPr lang="en-IN" dirty="0"/>
          </a:p>
        </p:txBody>
      </p:sp>
      <p:sp>
        <p:nvSpPr>
          <p:cNvPr id="10" name="TextBox 9">
            <a:extLst>
              <a:ext uri="{FF2B5EF4-FFF2-40B4-BE49-F238E27FC236}">
                <a16:creationId xmlns:a16="http://schemas.microsoft.com/office/drawing/2014/main" id="{BA369BAE-265F-E90D-EDB6-6C0D528A6851}"/>
              </a:ext>
            </a:extLst>
          </p:cNvPr>
          <p:cNvSpPr txBox="1"/>
          <p:nvPr/>
        </p:nvSpPr>
        <p:spPr>
          <a:xfrm>
            <a:off x="8588414" y="3061122"/>
            <a:ext cx="2015412" cy="1015663"/>
          </a:xfrm>
          <a:prstGeom prst="rect">
            <a:avLst/>
          </a:prstGeom>
          <a:noFill/>
        </p:spPr>
        <p:txBody>
          <a:bodyPr wrap="square" rtlCol="0">
            <a:spAutoFit/>
          </a:bodyPr>
          <a:lstStyle/>
          <a:p>
            <a:pPr algn="just"/>
            <a:r>
              <a:rPr lang="en-US" sz="1200" dirty="0"/>
              <a:t>To use Linear Regression to find the difference between predicted and actual value of power generated.</a:t>
            </a:r>
            <a:endParaRPr lang="en-IN" sz="1200" dirty="0"/>
          </a:p>
        </p:txBody>
      </p:sp>
      <p:pic>
        <p:nvPicPr>
          <p:cNvPr id="12" name="Picture 11">
            <a:extLst>
              <a:ext uri="{FF2B5EF4-FFF2-40B4-BE49-F238E27FC236}">
                <a16:creationId xmlns:a16="http://schemas.microsoft.com/office/drawing/2014/main" id="{2B526BF1-C7FB-3CA6-86F6-D91F699E052F}"/>
              </a:ext>
            </a:extLst>
          </p:cNvPr>
          <p:cNvPicPr>
            <a:picLocks noChangeAspect="1"/>
          </p:cNvPicPr>
          <p:nvPr/>
        </p:nvPicPr>
        <p:blipFill>
          <a:blip r:embed="rId4"/>
          <a:stretch>
            <a:fillRect/>
          </a:stretch>
        </p:blipFill>
        <p:spPr>
          <a:xfrm>
            <a:off x="1801704" y="3526546"/>
            <a:ext cx="2202449" cy="2202449"/>
          </a:xfrm>
          <a:prstGeom prst="rect">
            <a:avLst/>
          </a:prstGeom>
        </p:spPr>
      </p:pic>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2" name="TextBox 1">
            <a:extLst>
              <a:ext uri="{FF2B5EF4-FFF2-40B4-BE49-F238E27FC236}">
                <a16:creationId xmlns:a16="http://schemas.microsoft.com/office/drawing/2014/main" id="{D5A12BE4-70D6-1E12-FA38-8A753598694E}"/>
              </a:ext>
            </a:extLst>
          </p:cNvPr>
          <p:cNvSpPr txBox="1"/>
          <p:nvPr/>
        </p:nvSpPr>
        <p:spPr>
          <a:xfrm>
            <a:off x="233265" y="1800808"/>
            <a:ext cx="7212564" cy="2678234"/>
          </a:xfrm>
          <a:prstGeom prst="rect">
            <a:avLst/>
          </a:prstGeom>
          <a:noFill/>
        </p:spPr>
        <p:txBody>
          <a:bodyPr wrap="square" rtlCol="0">
            <a:spAutoFit/>
          </a:bodyPr>
          <a:lstStyle/>
          <a:p>
            <a:pPr marL="342900" indent="-342900">
              <a:buFont typeface="Arial" panose="020B0604020202020204" pitchFamily="34" charset="0"/>
              <a:buChar char="•"/>
            </a:pPr>
            <a:r>
              <a:rPr lang="en-US" dirty="0"/>
              <a:t>Jupyter Notebook</a:t>
            </a:r>
            <a:br>
              <a:rPr lang="en-US" dirty="0"/>
            </a:br>
            <a:endParaRPr lang="en-US" dirty="0"/>
          </a:p>
          <a:p>
            <a:pPr marL="342900" indent="-342900">
              <a:buFont typeface="Arial" panose="020B0604020202020204" pitchFamily="34" charset="0"/>
              <a:buChar char="•"/>
            </a:pPr>
            <a:r>
              <a:rPr lang="en-US" dirty="0"/>
              <a:t>Python</a:t>
            </a:r>
          </a:p>
          <a:p>
            <a:endParaRPr lang="en-US" dirty="0"/>
          </a:p>
          <a:p>
            <a:pPr marL="342900" indent="-342900">
              <a:buFont typeface="Arial" panose="020B0604020202020204" pitchFamily="34" charset="0"/>
              <a:buChar char="•"/>
            </a:pPr>
            <a:r>
              <a:rPr lang="en-US" dirty="0"/>
              <a:t>Scikit learn (for machine learning in python)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Excel (for data collection)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Linear Regression model </a:t>
            </a:r>
          </a:p>
        </p:txBody>
      </p:sp>
      <p:pic>
        <p:nvPicPr>
          <p:cNvPr id="5" name="Picture 4">
            <a:extLst>
              <a:ext uri="{FF2B5EF4-FFF2-40B4-BE49-F238E27FC236}">
                <a16:creationId xmlns:a16="http://schemas.microsoft.com/office/drawing/2014/main" id="{7C8DBFA9-4315-9667-4F7D-10DE1215A7BE}"/>
              </a:ext>
            </a:extLst>
          </p:cNvPr>
          <p:cNvPicPr>
            <a:picLocks noChangeAspect="1"/>
          </p:cNvPicPr>
          <p:nvPr/>
        </p:nvPicPr>
        <p:blipFill>
          <a:blip r:embed="rId2"/>
          <a:stretch>
            <a:fillRect/>
          </a:stretch>
        </p:blipFill>
        <p:spPr>
          <a:xfrm>
            <a:off x="2265784" y="1734911"/>
            <a:ext cx="1242527" cy="560419"/>
          </a:xfrm>
          <a:prstGeom prst="rect">
            <a:avLst/>
          </a:prstGeom>
        </p:spPr>
      </p:pic>
      <p:pic>
        <p:nvPicPr>
          <p:cNvPr id="7" name="Picture 6">
            <a:extLst>
              <a:ext uri="{FF2B5EF4-FFF2-40B4-BE49-F238E27FC236}">
                <a16:creationId xmlns:a16="http://schemas.microsoft.com/office/drawing/2014/main" id="{DA5E2011-D1D5-2866-E3DE-E8B250413F23}"/>
              </a:ext>
            </a:extLst>
          </p:cNvPr>
          <p:cNvPicPr>
            <a:picLocks noChangeAspect="1"/>
          </p:cNvPicPr>
          <p:nvPr/>
        </p:nvPicPr>
        <p:blipFill>
          <a:blip r:embed="rId3"/>
          <a:stretch>
            <a:fillRect/>
          </a:stretch>
        </p:blipFill>
        <p:spPr>
          <a:xfrm>
            <a:off x="1589462" y="2295330"/>
            <a:ext cx="633556" cy="633556"/>
          </a:xfrm>
          <a:prstGeom prst="rect">
            <a:avLst/>
          </a:prstGeom>
        </p:spPr>
      </p:pic>
      <p:pic>
        <p:nvPicPr>
          <p:cNvPr id="9" name="Picture 8">
            <a:extLst>
              <a:ext uri="{FF2B5EF4-FFF2-40B4-BE49-F238E27FC236}">
                <a16:creationId xmlns:a16="http://schemas.microsoft.com/office/drawing/2014/main" id="{A4B60B7A-D8BC-E308-4BF8-490FF92875C8}"/>
              </a:ext>
            </a:extLst>
          </p:cNvPr>
          <p:cNvPicPr>
            <a:picLocks noChangeAspect="1"/>
          </p:cNvPicPr>
          <p:nvPr/>
        </p:nvPicPr>
        <p:blipFill>
          <a:blip r:embed="rId4"/>
          <a:stretch>
            <a:fillRect/>
          </a:stretch>
        </p:blipFill>
        <p:spPr>
          <a:xfrm>
            <a:off x="5316894" y="2852602"/>
            <a:ext cx="847457" cy="457627"/>
          </a:xfrm>
          <a:prstGeom prst="rect">
            <a:avLst/>
          </a:prstGeom>
        </p:spPr>
      </p:pic>
      <p:pic>
        <p:nvPicPr>
          <p:cNvPr id="11" name="Picture 10">
            <a:extLst>
              <a:ext uri="{FF2B5EF4-FFF2-40B4-BE49-F238E27FC236}">
                <a16:creationId xmlns:a16="http://schemas.microsoft.com/office/drawing/2014/main" id="{162BA00B-986D-F0E7-E66C-90C20A26E137}"/>
              </a:ext>
            </a:extLst>
          </p:cNvPr>
          <p:cNvPicPr>
            <a:picLocks noChangeAspect="1"/>
          </p:cNvPicPr>
          <p:nvPr/>
        </p:nvPicPr>
        <p:blipFill>
          <a:blip r:embed="rId5"/>
          <a:stretch>
            <a:fillRect/>
          </a:stretch>
        </p:blipFill>
        <p:spPr>
          <a:xfrm>
            <a:off x="3439108" y="3429000"/>
            <a:ext cx="633556" cy="633556"/>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44CFFAED-740D-B0DF-EFAA-855326F8AE28}"/>
              </a:ext>
            </a:extLst>
          </p:cNvPr>
          <p:cNvSpPr txBox="1"/>
          <p:nvPr/>
        </p:nvSpPr>
        <p:spPr>
          <a:xfrm>
            <a:off x="268356" y="1660849"/>
            <a:ext cx="9071587" cy="3252878"/>
          </a:xfrm>
          <a:prstGeom prst="rect">
            <a:avLst/>
          </a:prstGeom>
          <a:noFill/>
        </p:spPr>
        <p:txBody>
          <a:bodyPr wrap="square" rtlCol="0">
            <a:spAutoFit/>
          </a:bodyPr>
          <a:lstStyle/>
          <a:p>
            <a:pPr marL="342900" indent="-342900">
              <a:buFont typeface="Arial" panose="020B0604020202020204" pitchFamily="34" charset="0"/>
              <a:buChar char="•"/>
            </a:pPr>
            <a:r>
              <a:rPr lang="en-US" dirty="0"/>
              <a:t>Looking and understanding the datasets with the data collected over time</a:t>
            </a:r>
            <a:br>
              <a:rPr lang="en-US" dirty="0"/>
            </a:br>
            <a:endParaRPr lang="en-US" dirty="0"/>
          </a:p>
          <a:p>
            <a:pPr marL="342900" indent="-342900">
              <a:buFont typeface="Arial" panose="020B0604020202020204" pitchFamily="34" charset="0"/>
              <a:buChar char="•"/>
            </a:pPr>
            <a:r>
              <a:rPr lang="en-US" dirty="0"/>
              <a:t>Cleaning the datasets if necessary, looking for null values to prevent any error</a:t>
            </a:r>
            <a:br>
              <a:rPr lang="en-US" dirty="0"/>
            </a:br>
            <a:endParaRPr lang="en-US" dirty="0"/>
          </a:p>
          <a:p>
            <a:pPr marL="342900" indent="-342900">
              <a:buFont typeface="Arial" panose="020B0604020202020204" pitchFamily="34" charset="0"/>
              <a:buChar char="•"/>
            </a:pPr>
            <a:r>
              <a:rPr lang="en-IN" dirty="0"/>
              <a:t>Doing the EDA and visualisation of the data to help finding corelations</a:t>
            </a:r>
            <a:br>
              <a:rPr lang="en-IN" dirty="0"/>
            </a:br>
            <a:endParaRPr lang="en-IN" dirty="0"/>
          </a:p>
          <a:p>
            <a:pPr marL="342900" indent="-342900">
              <a:buFont typeface="Arial" panose="020B0604020202020204" pitchFamily="34" charset="0"/>
              <a:buChar char="•"/>
            </a:pPr>
            <a:r>
              <a:rPr lang="en-IN" dirty="0"/>
              <a:t>Go for the machine learning and train the machine with the help of the data provided</a:t>
            </a:r>
            <a:br>
              <a:rPr lang="en-IN" dirty="0"/>
            </a:br>
            <a:endParaRPr lang="en-IN" dirty="0"/>
          </a:p>
          <a:p>
            <a:pPr marL="342900" indent="-342900">
              <a:buFont typeface="Arial" panose="020B0604020202020204" pitchFamily="34" charset="0"/>
              <a:buChar char="•"/>
            </a:pPr>
            <a:r>
              <a:rPr lang="en-IN" dirty="0"/>
              <a:t>Go for the evaluation of the values to check how much the predicted result by the machine is close to the actual value</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A82B1B20-9394-6F52-6C93-88FF20A601E6}"/>
              </a:ext>
            </a:extLst>
          </p:cNvPr>
          <p:cNvSpPr txBox="1"/>
          <p:nvPr/>
        </p:nvSpPr>
        <p:spPr>
          <a:xfrm>
            <a:off x="373224" y="1772816"/>
            <a:ext cx="8957388" cy="2678234"/>
          </a:xfrm>
          <a:prstGeom prst="rect">
            <a:avLst/>
          </a:prstGeom>
          <a:noFill/>
        </p:spPr>
        <p:txBody>
          <a:bodyPr wrap="square" rtlCol="0">
            <a:spAutoFit/>
          </a:bodyPr>
          <a:lstStyle/>
          <a:p>
            <a:r>
              <a:rPr lang="en-US" dirty="0"/>
              <a:t>Solar Power being a renewable and clean source of energy is at a high demand to replace the conventional methods of power generation, but the generation of solar depends on many environmental factors like the height above sea level, amount of sunlight, cloud cover, amount of rainfall, amount of snowfall and many more making the amount of power generated inconsistent and inefficient. So, it is important to find out the place where the solar power can be generated efficiently.</a:t>
            </a:r>
          </a:p>
          <a:p>
            <a:r>
              <a:rPr lang="en-US" dirty="0"/>
              <a:t>The aim of this project is to find out the amount of energy generated using historical data collected from a particular region and using them to predict the amount of energy that can be generated from the region.</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B1608396-6583-F0CB-35CD-400282E152BE}"/>
              </a:ext>
            </a:extLst>
          </p:cNvPr>
          <p:cNvSpPr txBox="1"/>
          <p:nvPr/>
        </p:nvSpPr>
        <p:spPr>
          <a:xfrm>
            <a:off x="371669" y="1454522"/>
            <a:ext cx="10320253" cy="4936288"/>
          </a:xfrm>
          <a:prstGeom prst="rect">
            <a:avLst/>
          </a:prstGeom>
          <a:noFill/>
        </p:spPr>
        <p:txBody>
          <a:bodyPr wrap="square" rtlCol="0">
            <a:spAutoFit/>
          </a:bodyPr>
          <a:lstStyle/>
          <a:p>
            <a:pPr marL="360363" lvl="3" indent="-360363">
              <a:buFont typeface="Arial" panose="020B0604020202020204" pitchFamily="34" charset="0"/>
              <a:buChar char="•"/>
            </a:pPr>
            <a:r>
              <a:rPr lang="en-US" b="1" dirty="0"/>
              <a:t>Collection of data :</a:t>
            </a:r>
            <a:br>
              <a:rPr lang="en-US" dirty="0"/>
            </a:br>
            <a:r>
              <a:rPr lang="en-US" sz="1600" dirty="0"/>
              <a:t>A list of 21 historical data has been collected from a region to train the machine learning and test for its accuracy.</a:t>
            </a:r>
            <a:br>
              <a:rPr lang="en-US" sz="1600" dirty="0"/>
            </a:br>
            <a:br>
              <a:rPr lang="en-US" sz="1600" dirty="0"/>
            </a:br>
            <a:br>
              <a:rPr lang="en-US" sz="1600" dirty="0"/>
            </a:br>
            <a:br>
              <a:rPr lang="en-US" sz="1600" dirty="0"/>
            </a:br>
            <a:br>
              <a:rPr lang="en-US" sz="1600" dirty="0"/>
            </a:br>
            <a:br>
              <a:rPr lang="en-US" sz="1600" dirty="0"/>
            </a:br>
            <a:br>
              <a:rPr lang="en-US" sz="1870" dirty="0"/>
            </a:br>
            <a:endParaRPr lang="en-US" sz="1870" dirty="0"/>
          </a:p>
          <a:p>
            <a:pPr marL="360363" lvl="3" indent="-360363">
              <a:buFont typeface="Arial" panose="020B0604020202020204" pitchFamily="34" charset="0"/>
              <a:buChar char="•"/>
            </a:pPr>
            <a:r>
              <a:rPr lang="en-US" sz="1870" b="1" dirty="0"/>
              <a:t>Exploratory Data Analysis and Data Cleaning :</a:t>
            </a:r>
            <a:br>
              <a:rPr lang="en-US" sz="1600" b="1" dirty="0"/>
            </a:br>
            <a:r>
              <a:rPr lang="en-US" sz="1600" dirty="0"/>
              <a:t>The data received are checked for any duplicated or null values which can cause problems during the training of the machine.</a:t>
            </a:r>
            <a:br>
              <a:rPr lang="en-US" sz="1600" dirty="0"/>
            </a:br>
            <a:br>
              <a:rPr lang="en-US" sz="1600" dirty="0"/>
            </a:br>
            <a:br>
              <a:rPr lang="en-US" sz="1600" dirty="0"/>
            </a:br>
            <a:br>
              <a:rPr lang="en-US" sz="1600" dirty="0"/>
            </a:br>
            <a:br>
              <a:rPr lang="en-US" sz="1600" dirty="0"/>
            </a:br>
            <a:endParaRPr lang="en-US" sz="1600" dirty="0"/>
          </a:p>
          <a:p>
            <a:pPr lvl="3"/>
            <a:endParaRPr lang="en-US" sz="1870" b="1" dirty="0"/>
          </a:p>
        </p:txBody>
      </p:sp>
      <p:pic>
        <p:nvPicPr>
          <p:cNvPr id="7" name="Picture 6">
            <a:extLst>
              <a:ext uri="{FF2B5EF4-FFF2-40B4-BE49-F238E27FC236}">
                <a16:creationId xmlns:a16="http://schemas.microsoft.com/office/drawing/2014/main" id="{991794C8-06FA-D2A6-88AE-04C6E11B4628}"/>
              </a:ext>
            </a:extLst>
          </p:cNvPr>
          <p:cNvPicPr>
            <a:picLocks noChangeAspect="1"/>
          </p:cNvPicPr>
          <p:nvPr/>
        </p:nvPicPr>
        <p:blipFill>
          <a:blip r:embed="rId2"/>
          <a:stretch>
            <a:fillRect/>
          </a:stretch>
        </p:blipFill>
        <p:spPr>
          <a:xfrm>
            <a:off x="852280" y="2684227"/>
            <a:ext cx="5505450" cy="1119289"/>
          </a:xfrm>
          <a:prstGeom prst="rect">
            <a:avLst/>
          </a:prstGeom>
        </p:spPr>
      </p:pic>
      <p:pic>
        <p:nvPicPr>
          <p:cNvPr id="9" name="Picture 8">
            <a:extLst>
              <a:ext uri="{FF2B5EF4-FFF2-40B4-BE49-F238E27FC236}">
                <a16:creationId xmlns:a16="http://schemas.microsoft.com/office/drawing/2014/main" id="{F1C93917-B136-0E19-81E3-86342ADFDE05}"/>
              </a:ext>
            </a:extLst>
          </p:cNvPr>
          <p:cNvPicPr>
            <a:picLocks noChangeAspect="1"/>
          </p:cNvPicPr>
          <p:nvPr/>
        </p:nvPicPr>
        <p:blipFill>
          <a:blip r:embed="rId3"/>
          <a:stretch>
            <a:fillRect/>
          </a:stretch>
        </p:blipFill>
        <p:spPr>
          <a:xfrm>
            <a:off x="852280" y="4984377"/>
            <a:ext cx="2124075" cy="671268"/>
          </a:xfrm>
          <a:prstGeom prst="rect">
            <a:avLst/>
          </a:prstGeom>
        </p:spPr>
      </p:pic>
      <p:pic>
        <p:nvPicPr>
          <p:cNvPr id="11" name="Picture 10">
            <a:extLst>
              <a:ext uri="{FF2B5EF4-FFF2-40B4-BE49-F238E27FC236}">
                <a16:creationId xmlns:a16="http://schemas.microsoft.com/office/drawing/2014/main" id="{7E8F9C11-3EA1-F549-D3D4-D397ECCBE48F}"/>
              </a:ext>
            </a:extLst>
          </p:cNvPr>
          <p:cNvPicPr>
            <a:picLocks noChangeAspect="1"/>
          </p:cNvPicPr>
          <p:nvPr/>
        </p:nvPicPr>
        <p:blipFill>
          <a:blip r:embed="rId4"/>
          <a:stretch>
            <a:fillRect/>
          </a:stretch>
        </p:blipFill>
        <p:spPr>
          <a:xfrm>
            <a:off x="3092920" y="4984378"/>
            <a:ext cx="4000500" cy="671268"/>
          </a:xfrm>
          <a:prstGeom prst="rect">
            <a:avLst/>
          </a:prstGeom>
        </p:spPr>
      </p:pic>
      <p:pic>
        <p:nvPicPr>
          <p:cNvPr id="13" name="Picture 12">
            <a:extLst>
              <a:ext uri="{FF2B5EF4-FFF2-40B4-BE49-F238E27FC236}">
                <a16:creationId xmlns:a16="http://schemas.microsoft.com/office/drawing/2014/main" id="{3227C007-C5A5-84C2-1208-68DF330E0C19}"/>
              </a:ext>
            </a:extLst>
          </p:cNvPr>
          <p:cNvPicPr>
            <a:picLocks noChangeAspect="1"/>
          </p:cNvPicPr>
          <p:nvPr/>
        </p:nvPicPr>
        <p:blipFill>
          <a:blip r:embed="rId5"/>
          <a:stretch>
            <a:fillRect/>
          </a:stretch>
        </p:blipFill>
        <p:spPr>
          <a:xfrm>
            <a:off x="7310547" y="4984378"/>
            <a:ext cx="3381375" cy="671268"/>
          </a:xfrm>
          <a:prstGeom prst="rect">
            <a:avLst/>
          </a:prstGeom>
        </p:spPr>
      </p:pic>
      <p:pic>
        <p:nvPicPr>
          <p:cNvPr id="15" name="Picture 14">
            <a:extLst>
              <a:ext uri="{FF2B5EF4-FFF2-40B4-BE49-F238E27FC236}">
                <a16:creationId xmlns:a16="http://schemas.microsoft.com/office/drawing/2014/main" id="{ED287690-BA29-84F4-0F4B-9B9147D0BFE6}"/>
              </a:ext>
            </a:extLst>
          </p:cNvPr>
          <p:cNvPicPr>
            <a:picLocks noChangeAspect="1"/>
          </p:cNvPicPr>
          <p:nvPr/>
        </p:nvPicPr>
        <p:blipFill>
          <a:blip r:embed="rId6"/>
          <a:stretch>
            <a:fillRect/>
          </a:stretch>
        </p:blipFill>
        <p:spPr>
          <a:xfrm>
            <a:off x="852280" y="5751490"/>
            <a:ext cx="2838450" cy="671268"/>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E46DDA-D89A-F088-0B6C-01CBD21CE5A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34EDEFD5-DF8E-C154-64DE-A75677B54A2C}"/>
              </a:ext>
            </a:extLst>
          </p:cNvPr>
          <p:cNvSpPr txBox="1"/>
          <p:nvPr/>
        </p:nvSpPr>
        <p:spPr>
          <a:xfrm>
            <a:off x="255104" y="1614554"/>
            <a:ext cx="9355824" cy="3088538"/>
          </a:xfrm>
          <a:prstGeom prst="rect">
            <a:avLst/>
          </a:prstGeom>
          <a:noFill/>
        </p:spPr>
        <p:txBody>
          <a:bodyPr wrap="square">
            <a:spAutoFit/>
          </a:bodyPr>
          <a:lstStyle/>
          <a:p>
            <a:pPr marL="360363" lvl="3" indent="-360363">
              <a:buFont typeface="Arial" panose="020B0604020202020204" pitchFamily="34" charset="0"/>
              <a:buChar char="•"/>
            </a:pPr>
            <a:r>
              <a:rPr lang="en-US" sz="1870" b="1" dirty="0"/>
              <a:t>Data Visualization :</a:t>
            </a:r>
            <a:br>
              <a:rPr lang="en-US" sz="2800" b="1" dirty="0"/>
            </a:br>
            <a:r>
              <a:rPr lang="en-US" sz="1600" dirty="0"/>
              <a:t>The data collected are represented in a graph to find the most efficient value and the correlation between the historical data collected to produce the output.</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p:txBody>
      </p:sp>
      <p:pic>
        <p:nvPicPr>
          <p:cNvPr id="8" name="Picture 7">
            <a:extLst>
              <a:ext uri="{FF2B5EF4-FFF2-40B4-BE49-F238E27FC236}">
                <a16:creationId xmlns:a16="http://schemas.microsoft.com/office/drawing/2014/main" id="{C47EDE27-A24C-D16B-D1E2-5E9F74D00DE6}"/>
              </a:ext>
            </a:extLst>
          </p:cNvPr>
          <p:cNvPicPr>
            <a:picLocks noChangeAspect="1"/>
          </p:cNvPicPr>
          <p:nvPr/>
        </p:nvPicPr>
        <p:blipFill>
          <a:blip r:embed="rId2"/>
          <a:stretch>
            <a:fillRect/>
          </a:stretch>
        </p:blipFill>
        <p:spPr>
          <a:xfrm>
            <a:off x="688435" y="2526861"/>
            <a:ext cx="4068391" cy="1957591"/>
          </a:xfrm>
          <a:prstGeom prst="rect">
            <a:avLst/>
          </a:prstGeom>
        </p:spPr>
      </p:pic>
      <p:pic>
        <p:nvPicPr>
          <p:cNvPr id="10" name="Picture 9">
            <a:extLst>
              <a:ext uri="{FF2B5EF4-FFF2-40B4-BE49-F238E27FC236}">
                <a16:creationId xmlns:a16="http://schemas.microsoft.com/office/drawing/2014/main" id="{DBF1B86A-C51A-92C7-9482-2D924B5B63FA}"/>
              </a:ext>
            </a:extLst>
          </p:cNvPr>
          <p:cNvPicPr>
            <a:picLocks noChangeAspect="1"/>
          </p:cNvPicPr>
          <p:nvPr/>
        </p:nvPicPr>
        <p:blipFill>
          <a:blip r:embed="rId3"/>
          <a:stretch>
            <a:fillRect/>
          </a:stretch>
        </p:blipFill>
        <p:spPr>
          <a:xfrm>
            <a:off x="4933016" y="2503893"/>
            <a:ext cx="4145908" cy="781861"/>
          </a:xfrm>
          <a:prstGeom prst="rect">
            <a:avLst/>
          </a:prstGeom>
        </p:spPr>
      </p:pic>
      <p:pic>
        <p:nvPicPr>
          <p:cNvPr id="12" name="Picture 11">
            <a:extLst>
              <a:ext uri="{FF2B5EF4-FFF2-40B4-BE49-F238E27FC236}">
                <a16:creationId xmlns:a16="http://schemas.microsoft.com/office/drawing/2014/main" id="{53BD02B4-FAD7-8590-A947-6DFF4C48D323}"/>
              </a:ext>
            </a:extLst>
          </p:cNvPr>
          <p:cNvPicPr>
            <a:picLocks noChangeAspect="1"/>
          </p:cNvPicPr>
          <p:nvPr/>
        </p:nvPicPr>
        <p:blipFill>
          <a:blip r:embed="rId4"/>
          <a:stretch>
            <a:fillRect/>
          </a:stretch>
        </p:blipFill>
        <p:spPr>
          <a:xfrm>
            <a:off x="4933016" y="3365770"/>
            <a:ext cx="2631838" cy="1134286"/>
          </a:xfrm>
          <a:prstGeom prst="rect">
            <a:avLst/>
          </a:prstGeom>
        </p:spPr>
      </p:pic>
    </p:spTree>
    <p:extLst>
      <p:ext uri="{BB962C8B-B14F-4D97-AF65-F5344CB8AC3E}">
        <p14:creationId xmlns:p14="http://schemas.microsoft.com/office/powerpoint/2010/main" val="9263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B9EE7A-DFEE-17E4-6611-8B0D278EA9D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7" name="TextBox 6">
            <a:extLst>
              <a:ext uri="{FF2B5EF4-FFF2-40B4-BE49-F238E27FC236}">
                <a16:creationId xmlns:a16="http://schemas.microsoft.com/office/drawing/2014/main" id="{94B03791-BB79-4FC6-7A6D-670329CF53F5}"/>
              </a:ext>
            </a:extLst>
          </p:cNvPr>
          <p:cNvSpPr txBox="1"/>
          <p:nvPr/>
        </p:nvSpPr>
        <p:spPr>
          <a:xfrm>
            <a:off x="258487" y="1454522"/>
            <a:ext cx="10753223" cy="3868751"/>
          </a:xfrm>
          <a:prstGeom prst="rect">
            <a:avLst/>
          </a:prstGeom>
          <a:noFill/>
        </p:spPr>
        <p:txBody>
          <a:bodyPr wrap="square">
            <a:spAutoFit/>
          </a:bodyPr>
          <a:lstStyle/>
          <a:p>
            <a:pPr marL="360363" lvl="3" indent="-360363">
              <a:buFont typeface="Arial" panose="020B0604020202020204" pitchFamily="34" charset="0"/>
              <a:buChar char="•"/>
            </a:pPr>
            <a:r>
              <a:rPr lang="en-US" sz="1870" b="1" dirty="0"/>
              <a:t>Training the Machine :</a:t>
            </a:r>
            <a:br>
              <a:rPr lang="en-US" sz="3600" b="1" dirty="0"/>
            </a:br>
            <a:r>
              <a:rPr lang="en-US" sz="1600" dirty="0"/>
              <a:t>Using the historical data collected and verified, the Machine is trained using Linear Regression to find the predicted amount of energy generated.</a:t>
            </a:r>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r>
              <a:rPr lang="en-US" sz="1870" b="1" dirty="0"/>
              <a:t>Testing :</a:t>
            </a:r>
            <a:br>
              <a:rPr lang="en-US" sz="3600" b="1" dirty="0"/>
            </a:br>
            <a:r>
              <a:rPr lang="en-US" sz="1600" dirty="0"/>
              <a:t>By finding the mean absolute error of the predicted and actual values we can check how good the machine is in predicting</a:t>
            </a:r>
            <a:endParaRPr lang="en-IN" sz="1600" dirty="0"/>
          </a:p>
        </p:txBody>
      </p:sp>
      <p:pic>
        <p:nvPicPr>
          <p:cNvPr id="9" name="Picture 8">
            <a:extLst>
              <a:ext uri="{FF2B5EF4-FFF2-40B4-BE49-F238E27FC236}">
                <a16:creationId xmlns:a16="http://schemas.microsoft.com/office/drawing/2014/main" id="{1B7C5752-B3D7-34D8-3D91-9CD1B0427BA0}"/>
              </a:ext>
            </a:extLst>
          </p:cNvPr>
          <p:cNvPicPr>
            <a:picLocks noChangeAspect="1"/>
          </p:cNvPicPr>
          <p:nvPr/>
        </p:nvPicPr>
        <p:blipFill>
          <a:blip r:embed="rId2"/>
          <a:stretch>
            <a:fillRect/>
          </a:stretch>
        </p:blipFill>
        <p:spPr>
          <a:xfrm>
            <a:off x="4834139" y="2395759"/>
            <a:ext cx="3560831" cy="884406"/>
          </a:xfrm>
          <a:prstGeom prst="rect">
            <a:avLst/>
          </a:prstGeom>
        </p:spPr>
      </p:pic>
      <p:pic>
        <p:nvPicPr>
          <p:cNvPr id="11" name="Picture 10">
            <a:extLst>
              <a:ext uri="{FF2B5EF4-FFF2-40B4-BE49-F238E27FC236}">
                <a16:creationId xmlns:a16="http://schemas.microsoft.com/office/drawing/2014/main" id="{6076881B-766F-368F-5B5C-5DDA59A8B723}"/>
              </a:ext>
            </a:extLst>
          </p:cNvPr>
          <p:cNvPicPr>
            <a:picLocks noChangeAspect="1"/>
          </p:cNvPicPr>
          <p:nvPr/>
        </p:nvPicPr>
        <p:blipFill>
          <a:blip r:embed="rId3"/>
          <a:stretch>
            <a:fillRect/>
          </a:stretch>
        </p:blipFill>
        <p:spPr>
          <a:xfrm>
            <a:off x="486578" y="2395759"/>
            <a:ext cx="4119470" cy="884406"/>
          </a:xfrm>
          <a:prstGeom prst="rect">
            <a:avLst/>
          </a:prstGeom>
        </p:spPr>
      </p:pic>
      <p:pic>
        <p:nvPicPr>
          <p:cNvPr id="13" name="Picture 12">
            <a:extLst>
              <a:ext uri="{FF2B5EF4-FFF2-40B4-BE49-F238E27FC236}">
                <a16:creationId xmlns:a16="http://schemas.microsoft.com/office/drawing/2014/main" id="{FCB51F8D-B82F-0FB9-FDE0-11B5757CB6AD}"/>
              </a:ext>
            </a:extLst>
          </p:cNvPr>
          <p:cNvPicPr>
            <a:picLocks noChangeAspect="1"/>
          </p:cNvPicPr>
          <p:nvPr/>
        </p:nvPicPr>
        <p:blipFill>
          <a:blip r:embed="rId4"/>
          <a:stretch>
            <a:fillRect/>
          </a:stretch>
        </p:blipFill>
        <p:spPr>
          <a:xfrm>
            <a:off x="8480602" y="2395759"/>
            <a:ext cx="3224820" cy="579888"/>
          </a:xfrm>
          <a:prstGeom prst="rect">
            <a:avLst/>
          </a:prstGeom>
        </p:spPr>
      </p:pic>
      <p:pic>
        <p:nvPicPr>
          <p:cNvPr id="15" name="Picture 14">
            <a:extLst>
              <a:ext uri="{FF2B5EF4-FFF2-40B4-BE49-F238E27FC236}">
                <a16:creationId xmlns:a16="http://schemas.microsoft.com/office/drawing/2014/main" id="{914597ED-7B0A-E029-86C8-0F2CD58BE056}"/>
              </a:ext>
            </a:extLst>
          </p:cNvPr>
          <p:cNvPicPr>
            <a:picLocks noChangeAspect="1"/>
          </p:cNvPicPr>
          <p:nvPr/>
        </p:nvPicPr>
        <p:blipFill>
          <a:blip r:embed="rId5"/>
          <a:stretch>
            <a:fillRect/>
          </a:stretch>
        </p:blipFill>
        <p:spPr>
          <a:xfrm>
            <a:off x="486578" y="3394953"/>
            <a:ext cx="3837804" cy="770388"/>
          </a:xfrm>
          <a:prstGeom prst="rect">
            <a:avLst/>
          </a:prstGeom>
        </p:spPr>
      </p:pic>
      <p:pic>
        <p:nvPicPr>
          <p:cNvPr id="17" name="Picture 16">
            <a:extLst>
              <a:ext uri="{FF2B5EF4-FFF2-40B4-BE49-F238E27FC236}">
                <a16:creationId xmlns:a16="http://schemas.microsoft.com/office/drawing/2014/main" id="{1519A8F9-3812-15E4-A49D-6467A7306308}"/>
              </a:ext>
            </a:extLst>
          </p:cNvPr>
          <p:cNvPicPr>
            <a:picLocks noChangeAspect="1"/>
          </p:cNvPicPr>
          <p:nvPr/>
        </p:nvPicPr>
        <p:blipFill>
          <a:blip r:embed="rId6"/>
          <a:stretch>
            <a:fillRect/>
          </a:stretch>
        </p:blipFill>
        <p:spPr>
          <a:xfrm>
            <a:off x="4834139" y="3394953"/>
            <a:ext cx="4000500" cy="819150"/>
          </a:xfrm>
          <a:prstGeom prst="rect">
            <a:avLst/>
          </a:prstGeom>
        </p:spPr>
      </p:pic>
      <p:pic>
        <p:nvPicPr>
          <p:cNvPr id="19" name="Picture 18">
            <a:extLst>
              <a:ext uri="{FF2B5EF4-FFF2-40B4-BE49-F238E27FC236}">
                <a16:creationId xmlns:a16="http://schemas.microsoft.com/office/drawing/2014/main" id="{1A0DB76E-69BC-8760-96F8-EAC2A852044B}"/>
              </a:ext>
            </a:extLst>
          </p:cNvPr>
          <p:cNvPicPr>
            <a:picLocks noChangeAspect="1"/>
          </p:cNvPicPr>
          <p:nvPr/>
        </p:nvPicPr>
        <p:blipFill>
          <a:blip r:embed="rId7"/>
          <a:stretch>
            <a:fillRect/>
          </a:stretch>
        </p:blipFill>
        <p:spPr>
          <a:xfrm>
            <a:off x="550513" y="5352897"/>
            <a:ext cx="4055536" cy="801637"/>
          </a:xfrm>
          <a:prstGeom prst="rect">
            <a:avLst/>
          </a:prstGeom>
        </p:spPr>
      </p:pic>
      <p:pic>
        <p:nvPicPr>
          <p:cNvPr id="21" name="Picture 20">
            <a:extLst>
              <a:ext uri="{FF2B5EF4-FFF2-40B4-BE49-F238E27FC236}">
                <a16:creationId xmlns:a16="http://schemas.microsoft.com/office/drawing/2014/main" id="{1A6FDCD2-561D-6B4C-36FF-D3E488C11CE9}"/>
              </a:ext>
            </a:extLst>
          </p:cNvPr>
          <p:cNvPicPr>
            <a:picLocks noChangeAspect="1"/>
          </p:cNvPicPr>
          <p:nvPr/>
        </p:nvPicPr>
        <p:blipFill>
          <a:blip r:embed="rId8"/>
          <a:stretch>
            <a:fillRect/>
          </a:stretch>
        </p:blipFill>
        <p:spPr>
          <a:xfrm>
            <a:off x="4834139" y="5331820"/>
            <a:ext cx="4300133" cy="801637"/>
          </a:xfrm>
          <a:prstGeom prst="rect">
            <a:avLst/>
          </a:prstGeom>
        </p:spPr>
      </p:pic>
    </p:spTree>
    <p:extLst>
      <p:ext uri="{BB962C8B-B14F-4D97-AF65-F5344CB8AC3E}">
        <p14:creationId xmlns:p14="http://schemas.microsoft.com/office/powerpoint/2010/main" val="240917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TextBox 1">
            <a:extLst>
              <a:ext uri="{FF2B5EF4-FFF2-40B4-BE49-F238E27FC236}">
                <a16:creationId xmlns:a16="http://schemas.microsoft.com/office/drawing/2014/main" id="{B91FA80D-63E4-9FFC-AA92-DF9C25100FE2}"/>
              </a:ext>
            </a:extLst>
          </p:cNvPr>
          <p:cNvSpPr txBox="1"/>
          <p:nvPr/>
        </p:nvSpPr>
        <p:spPr>
          <a:xfrm>
            <a:off x="389106" y="1780162"/>
            <a:ext cx="8628434" cy="584775"/>
          </a:xfrm>
          <a:prstGeom prst="rect">
            <a:avLst/>
          </a:prstGeom>
          <a:noFill/>
        </p:spPr>
        <p:txBody>
          <a:bodyPr wrap="square" rtlCol="0">
            <a:spAutoFit/>
          </a:bodyPr>
          <a:lstStyle/>
          <a:p>
            <a:r>
              <a:rPr lang="en-US" sz="1600" dirty="0"/>
              <a:t>Output of the predicted mean absolute error by the machine </a:t>
            </a:r>
          </a:p>
          <a:p>
            <a:endParaRPr lang="en-IN" sz="1600" dirty="0"/>
          </a:p>
        </p:txBody>
      </p:sp>
      <p:pic>
        <p:nvPicPr>
          <p:cNvPr id="5" name="Picture 4">
            <a:extLst>
              <a:ext uri="{FF2B5EF4-FFF2-40B4-BE49-F238E27FC236}">
                <a16:creationId xmlns:a16="http://schemas.microsoft.com/office/drawing/2014/main" id="{2187A20A-F685-A6E1-CAA0-DF8836D38033}"/>
              </a:ext>
            </a:extLst>
          </p:cNvPr>
          <p:cNvPicPr>
            <a:picLocks noChangeAspect="1"/>
          </p:cNvPicPr>
          <p:nvPr/>
        </p:nvPicPr>
        <p:blipFill>
          <a:blip r:embed="rId2"/>
          <a:stretch>
            <a:fillRect/>
          </a:stretch>
        </p:blipFill>
        <p:spPr>
          <a:xfrm>
            <a:off x="508472" y="2168407"/>
            <a:ext cx="6038850" cy="419100"/>
          </a:xfrm>
          <a:prstGeom prst="rect">
            <a:avLst/>
          </a:prstGeom>
        </p:spPr>
      </p:pic>
      <p:sp>
        <p:nvSpPr>
          <p:cNvPr id="6" name="TextBox 5">
            <a:extLst>
              <a:ext uri="{FF2B5EF4-FFF2-40B4-BE49-F238E27FC236}">
                <a16:creationId xmlns:a16="http://schemas.microsoft.com/office/drawing/2014/main" id="{D0ED818B-037A-A1FF-A00A-0560633CE68D}"/>
              </a:ext>
            </a:extLst>
          </p:cNvPr>
          <p:cNvSpPr txBox="1"/>
          <p:nvPr/>
        </p:nvSpPr>
        <p:spPr>
          <a:xfrm>
            <a:off x="508472" y="2918298"/>
            <a:ext cx="8509068" cy="338554"/>
          </a:xfrm>
          <a:prstGeom prst="rect">
            <a:avLst/>
          </a:prstGeom>
          <a:noFill/>
        </p:spPr>
        <p:txBody>
          <a:bodyPr wrap="square" rtlCol="0">
            <a:spAutoFit/>
          </a:bodyPr>
          <a:lstStyle/>
          <a:p>
            <a:r>
              <a:rPr lang="en-US" sz="1600" dirty="0"/>
              <a:t>Output of the actual mean absolute error </a:t>
            </a:r>
            <a:endParaRPr lang="en-IN" sz="1600" dirty="0"/>
          </a:p>
        </p:txBody>
      </p:sp>
      <p:pic>
        <p:nvPicPr>
          <p:cNvPr id="8" name="Picture 7">
            <a:extLst>
              <a:ext uri="{FF2B5EF4-FFF2-40B4-BE49-F238E27FC236}">
                <a16:creationId xmlns:a16="http://schemas.microsoft.com/office/drawing/2014/main" id="{8E660A44-58A1-DEBC-A24F-79DE6197CDE9}"/>
              </a:ext>
            </a:extLst>
          </p:cNvPr>
          <p:cNvPicPr>
            <a:picLocks noChangeAspect="1"/>
          </p:cNvPicPr>
          <p:nvPr/>
        </p:nvPicPr>
        <p:blipFill>
          <a:blip r:embed="rId3"/>
          <a:stretch>
            <a:fillRect/>
          </a:stretch>
        </p:blipFill>
        <p:spPr>
          <a:xfrm>
            <a:off x="527522" y="3356294"/>
            <a:ext cx="6019800" cy="295275"/>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550</TotalTime>
  <Words>598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PUSPAL CHAUDHURY</cp:lastModifiedBy>
  <cp:revision>12</cp:revision>
  <dcterms:created xsi:type="dcterms:W3CDTF">2024-12-31T09:40:01Z</dcterms:created>
  <dcterms:modified xsi:type="dcterms:W3CDTF">2025-02-06T17:27:46Z</dcterms:modified>
</cp:coreProperties>
</file>