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5" r:id="rId9"/>
    <p:sldId id="263"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Predicting Solar Power Output Using Linear Regression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8109D8E-DFDD-A8CB-DD44-D3BD9D65BF03}"/>
              </a:ext>
            </a:extLst>
          </p:cNvPr>
          <p:cNvSpPr txBox="1"/>
          <p:nvPr/>
        </p:nvSpPr>
        <p:spPr>
          <a:xfrm>
            <a:off x="340467" y="1692613"/>
            <a:ext cx="10885251" cy="2262671"/>
          </a:xfrm>
          <a:prstGeom prst="rect">
            <a:avLst/>
          </a:prstGeom>
          <a:noFill/>
        </p:spPr>
        <p:txBody>
          <a:bodyPr wrap="square" rtlCol="0">
            <a:spAutoFit/>
          </a:bodyPr>
          <a:lstStyle/>
          <a:p>
            <a:pPr algn="just">
              <a:lnSpc>
                <a:spcPct val="150000"/>
              </a:lnSpc>
            </a:pPr>
            <a:r>
              <a:rPr lang="en-US" sz="1600" dirty="0"/>
              <a:t>the linear regression model used to predict solar power generation has shown fairly consistent performance, with the Mean Absolute Error (MAE) for the test set being 391.79 and for the training set being 392.42. The slight difference in MAE between the two sets suggests that the model is generalizing well, without significant overfitting or underfitting. Although the MAE values indicate an average prediction error of around 391.8 units, there is room for improvement in model accuracy, possibly through feature engineering, parameter tuning, or exploring more advanced machine learning techniques.</a:t>
            </a:r>
            <a:endParaRPr lang="en-IN" sz="16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44279" y="2430180"/>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F4978A83-0EB0-32D9-0810-796604DC988A}"/>
              </a:ext>
            </a:extLst>
          </p:cNvPr>
          <p:cNvSpPr txBox="1"/>
          <p:nvPr/>
        </p:nvSpPr>
        <p:spPr>
          <a:xfrm>
            <a:off x="307910" y="1604865"/>
            <a:ext cx="6074229" cy="3395866"/>
          </a:xfrm>
          <a:prstGeom prst="rect">
            <a:avLst/>
          </a:prstGeom>
          <a:noFill/>
        </p:spPr>
        <p:txBody>
          <a:bodyPr wrap="square" rtlCol="0">
            <a:spAutoFit/>
          </a:bodyPr>
          <a:lstStyle/>
          <a:p>
            <a:r>
              <a:rPr lang="en-US" sz="1400" dirty="0"/>
              <a:t>The objective of this project is to understand and apply linear regression techniques to predict solar power generation based on historical data. By the end of this project, learners should be able to:</a:t>
            </a:r>
          </a:p>
          <a:p>
            <a:pPr marL="174625" indent="-174625">
              <a:buFont typeface="+mj-lt"/>
              <a:buAutoNum type="arabicPeriod"/>
            </a:pPr>
            <a:r>
              <a:rPr lang="en-US" sz="1400" dirty="0"/>
              <a:t>Develop a linear regression model to predict solar power generation from relevant features such as time of day, weather conditions, and historical power data.</a:t>
            </a:r>
          </a:p>
          <a:p>
            <a:pPr marL="174625" indent="-174625">
              <a:buFont typeface="+mj-lt"/>
              <a:buAutoNum type="arabicPeriod"/>
            </a:pPr>
            <a:r>
              <a:rPr lang="en-US" sz="1400" dirty="0"/>
              <a:t>Evaluate model performance using error metrics like Mean Absolute Error (MAE) and understand the implications of prediction accuracy.</a:t>
            </a:r>
          </a:p>
          <a:p>
            <a:pPr marL="174625" indent="-174625">
              <a:buFont typeface="+mj-lt"/>
              <a:buAutoNum type="arabicPeriod"/>
            </a:pPr>
            <a:r>
              <a:rPr lang="en-US" sz="1400" dirty="0"/>
              <a:t>Analyze the impact of data preprocessing, feature selection, and model evaluation on prediction quality.</a:t>
            </a:r>
          </a:p>
          <a:p>
            <a:pPr marL="174625" indent="-174625">
              <a:buFont typeface="+mj-lt"/>
              <a:buAutoNum type="arabicPeriod"/>
            </a:pPr>
            <a:r>
              <a:rPr lang="en-US" sz="1400" dirty="0"/>
              <a:t>Gain hands-on experience with machine learning concepts, including data splitting, training and testing, and model generalization.</a:t>
            </a:r>
          </a:p>
          <a:p>
            <a:pPr marL="174625" indent="-174625">
              <a:buFont typeface="+mj-lt"/>
              <a:buAutoNum type="arabicPeriod"/>
            </a:pPr>
            <a:r>
              <a:rPr lang="en-US" sz="1400" dirty="0"/>
              <a:t>Understand the practical applications of predictive models in renewable energy systems and their role in optimizing energy usage.</a:t>
            </a:r>
          </a:p>
          <a:p>
            <a:endParaRPr lang="en-IN" dirty="0"/>
          </a:p>
        </p:txBody>
      </p:sp>
      <p:sp>
        <p:nvSpPr>
          <p:cNvPr id="10" name="TextBox 9">
            <a:extLst>
              <a:ext uri="{FF2B5EF4-FFF2-40B4-BE49-F238E27FC236}">
                <a16:creationId xmlns:a16="http://schemas.microsoft.com/office/drawing/2014/main" id="{BA369BAE-265F-E90D-EDB6-6C0D528A6851}"/>
              </a:ext>
            </a:extLst>
          </p:cNvPr>
          <p:cNvSpPr txBox="1"/>
          <p:nvPr/>
        </p:nvSpPr>
        <p:spPr>
          <a:xfrm>
            <a:off x="8588414" y="3061122"/>
            <a:ext cx="2015412" cy="1015663"/>
          </a:xfrm>
          <a:prstGeom prst="rect">
            <a:avLst/>
          </a:prstGeom>
          <a:noFill/>
        </p:spPr>
        <p:txBody>
          <a:bodyPr wrap="square" rtlCol="0">
            <a:spAutoFit/>
          </a:bodyPr>
          <a:lstStyle/>
          <a:p>
            <a:pPr algn="just"/>
            <a:r>
              <a:rPr lang="en-US" sz="1200" dirty="0"/>
              <a:t>To use Linear Regression to find the difference between predicted and actual value of power generated.</a:t>
            </a:r>
            <a:endParaRPr lang="en-IN" sz="12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D5A12BE4-70D6-1E12-FA38-8A753598694E}"/>
              </a:ext>
            </a:extLst>
          </p:cNvPr>
          <p:cNvSpPr txBox="1"/>
          <p:nvPr/>
        </p:nvSpPr>
        <p:spPr>
          <a:xfrm>
            <a:off x="233265" y="1800808"/>
            <a:ext cx="7212564" cy="2678234"/>
          </a:xfrm>
          <a:prstGeom prst="rect">
            <a:avLst/>
          </a:prstGeom>
          <a:noFill/>
        </p:spPr>
        <p:txBody>
          <a:bodyPr wrap="square" rtlCol="0">
            <a:spAutoFit/>
          </a:bodyPr>
          <a:lstStyle/>
          <a:p>
            <a:pPr marL="342900" indent="-342900">
              <a:buFont typeface="Arial" panose="020B0604020202020204" pitchFamily="34" charset="0"/>
              <a:buChar char="•"/>
            </a:pPr>
            <a:r>
              <a:rPr lang="en-US" dirty="0"/>
              <a:t>Jupyter Notebook</a:t>
            </a:r>
            <a:br>
              <a:rPr lang="en-US" dirty="0"/>
            </a:br>
            <a:endParaRPr lang="en-US" dirty="0"/>
          </a:p>
          <a:p>
            <a:pPr marL="342900" indent="-342900">
              <a:buFont typeface="Arial" panose="020B0604020202020204" pitchFamily="34" charset="0"/>
              <a:buChar char="•"/>
            </a:pPr>
            <a:r>
              <a:rPr lang="en-US" dirty="0"/>
              <a:t>Python</a:t>
            </a:r>
          </a:p>
          <a:p>
            <a:endParaRPr lang="en-US" dirty="0"/>
          </a:p>
          <a:p>
            <a:pPr marL="342900" indent="-342900">
              <a:buFont typeface="Arial" panose="020B0604020202020204" pitchFamily="34" charset="0"/>
              <a:buChar char="•"/>
            </a:pPr>
            <a:r>
              <a:rPr lang="en-US" dirty="0"/>
              <a:t>Scikit learn (for machine learning in python)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Excel (for data collection)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Linear Regression model </a:t>
            </a:r>
          </a:p>
        </p:txBody>
      </p:sp>
      <p:pic>
        <p:nvPicPr>
          <p:cNvPr id="5" name="Picture 4">
            <a:extLst>
              <a:ext uri="{FF2B5EF4-FFF2-40B4-BE49-F238E27FC236}">
                <a16:creationId xmlns:a16="http://schemas.microsoft.com/office/drawing/2014/main" id="{7C8DBFA9-4315-9667-4F7D-10DE1215A7BE}"/>
              </a:ext>
            </a:extLst>
          </p:cNvPr>
          <p:cNvPicPr>
            <a:picLocks noChangeAspect="1"/>
          </p:cNvPicPr>
          <p:nvPr/>
        </p:nvPicPr>
        <p:blipFill>
          <a:blip r:embed="rId2"/>
          <a:stretch>
            <a:fillRect/>
          </a:stretch>
        </p:blipFill>
        <p:spPr>
          <a:xfrm>
            <a:off x="2265784" y="1734911"/>
            <a:ext cx="1242527" cy="560419"/>
          </a:xfrm>
          <a:prstGeom prst="rect">
            <a:avLst/>
          </a:prstGeom>
        </p:spPr>
      </p:pic>
      <p:pic>
        <p:nvPicPr>
          <p:cNvPr id="7" name="Picture 6">
            <a:extLst>
              <a:ext uri="{FF2B5EF4-FFF2-40B4-BE49-F238E27FC236}">
                <a16:creationId xmlns:a16="http://schemas.microsoft.com/office/drawing/2014/main" id="{DA5E2011-D1D5-2866-E3DE-E8B250413F23}"/>
              </a:ext>
            </a:extLst>
          </p:cNvPr>
          <p:cNvPicPr>
            <a:picLocks noChangeAspect="1"/>
          </p:cNvPicPr>
          <p:nvPr/>
        </p:nvPicPr>
        <p:blipFill>
          <a:blip r:embed="rId3"/>
          <a:stretch>
            <a:fillRect/>
          </a:stretch>
        </p:blipFill>
        <p:spPr>
          <a:xfrm>
            <a:off x="1589462" y="2295330"/>
            <a:ext cx="633556" cy="633556"/>
          </a:xfrm>
          <a:prstGeom prst="rect">
            <a:avLst/>
          </a:prstGeom>
        </p:spPr>
      </p:pic>
      <p:pic>
        <p:nvPicPr>
          <p:cNvPr id="9" name="Picture 8">
            <a:extLst>
              <a:ext uri="{FF2B5EF4-FFF2-40B4-BE49-F238E27FC236}">
                <a16:creationId xmlns:a16="http://schemas.microsoft.com/office/drawing/2014/main" id="{A4B60B7A-D8BC-E308-4BF8-490FF92875C8}"/>
              </a:ext>
            </a:extLst>
          </p:cNvPr>
          <p:cNvPicPr>
            <a:picLocks noChangeAspect="1"/>
          </p:cNvPicPr>
          <p:nvPr/>
        </p:nvPicPr>
        <p:blipFill>
          <a:blip r:embed="rId4"/>
          <a:stretch>
            <a:fillRect/>
          </a:stretch>
        </p:blipFill>
        <p:spPr>
          <a:xfrm>
            <a:off x="5316894" y="2852602"/>
            <a:ext cx="847457" cy="457627"/>
          </a:xfrm>
          <a:prstGeom prst="rect">
            <a:avLst/>
          </a:prstGeom>
        </p:spPr>
      </p:pic>
      <p:pic>
        <p:nvPicPr>
          <p:cNvPr id="11" name="Picture 10">
            <a:extLst>
              <a:ext uri="{FF2B5EF4-FFF2-40B4-BE49-F238E27FC236}">
                <a16:creationId xmlns:a16="http://schemas.microsoft.com/office/drawing/2014/main" id="{162BA00B-986D-F0E7-E66C-90C20A26E137}"/>
              </a:ext>
            </a:extLst>
          </p:cNvPr>
          <p:cNvPicPr>
            <a:picLocks noChangeAspect="1"/>
          </p:cNvPicPr>
          <p:nvPr/>
        </p:nvPicPr>
        <p:blipFill>
          <a:blip r:embed="rId5"/>
          <a:stretch>
            <a:fillRect/>
          </a:stretch>
        </p:blipFill>
        <p:spPr>
          <a:xfrm>
            <a:off x="3439108" y="3429000"/>
            <a:ext cx="633556" cy="633556"/>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3">
            <a:extLst>
              <a:ext uri="{FF2B5EF4-FFF2-40B4-BE49-F238E27FC236}">
                <a16:creationId xmlns:a16="http://schemas.microsoft.com/office/drawing/2014/main" id="{B8F28552-AFEB-CE51-01A0-A36D2F80AFC4}"/>
              </a:ext>
            </a:extLst>
          </p:cNvPr>
          <p:cNvSpPr>
            <a:spLocks noChangeArrowheads="1"/>
          </p:cNvSpPr>
          <p:nvPr/>
        </p:nvSpPr>
        <p:spPr bwMode="auto">
          <a:xfrm rot="10800000" flipV="1">
            <a:off x="136187" y="1619333"/>
            <a:ext cx="1135217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73050" marR="0" lvl="0" indent="-273050"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Understand the Dataset</a:t>
            </a:r>
            <a:r>
              <a:rPr kumimoji="0" lang="en-US" altLang="en-US" sz="1600" b="0" i="0" u="none" strike="noStrike" cap="none" normalizeH="0" baseline="0" dirty="0">
                <a:ln>
                  <a:noFill/>
                </a:ln>
                <a:solidFill>
                  <a:schemeClr val="tx1"/>
                </a:solidFill>
                <a:effectLst/>
                <a:latin typeface="+mn-lt"/>
              </a:rPr>
              <a:t>: Inspect the data structure, types, and initial statistics using .head() and .describe(). Check for missing values and data types.</a:t>
            </a:r>
          </a:p>
          <a:p>
            <a:pPr marL="273050" marR="0" lvl="0" indent="-273050"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Clean the Dataset</a:t>
            </a:r>
            <a:r>
              <a:rPr kumimoji="0" lang="en-US" altLang="en-US" sz="1600" b="0" i="0" u="none" strike="noStrike" cap="none" normalizeH="0" baseline="0" dirty="0">
                <a:ln>
                  <a:noFill/>
                </a:ln>
                <a:solidFill>
                  <a:schemeClr val="tx1"/>
                </a:solidFill>
                <a:effectLst/>
                <a:latin typeface="+mn-lt"/>
              </a:rPr>
              <a:t>: Handle missing values by either imputing or dropping them.</a:t>
            </a:r>
            <a:br>
              <a:rPr kumimoji="0" lang="en-US" altLang="en-US" sz="1600" b="0" i="0" u="none" strike="noStrike" cap="none" normalizeH="0" baseline="0" dirty="0">
                <a:ln>
                  <a:noFill/>
                </a:ln>
                <a:solidFill>
                  <a:schemeClr val="tx1"/>
                </a:solidFill>
                <a:effectLst/>
                <a:latin typeface="+mn-lt"/>
              </a:rPr>
            </a:br>
            <a:r>
              <a:rPr kumimoji="0" lang="en-US" altLang="en-US" sz="1600" b="0" i="0" u="none" strike="noStrike" cap="none" normalizeH="0" baseline="0" dirty="0">
                <a:ln>
                  <a:noFill/>
                </a:ln>
                <a:solidFill>
                  <a:schemeClr val="tx1"/>
                </a:solidFill>
                <a:effectLst/>
                <a:latin typeface="+mn-lt"/>
              </a:rPr>
              <a:t>Remove duplicates. Correct data types as needed (e.g., converting categorical data to category type).</a:t>
            </a:r>
          </a:p>
          <a:p>
            <a:pPr marL="273050" marR="0" lvl="0" indent="-273050"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Exploratory Data Analysis (EDA)</a:t>
            </a:r>
            <a:r>
              <a:rPr kumimoji="0" lang="en-US" altLang="en-US" sz="1600" b="0" i="0" u="none" strike="noStrike" cap="none" normalizeH="0" baseline="0" dirty="0">
                <a:ln>
                  <a:noFill/>
                </a:ln>
                <a:solidFill>
                  <a:schemeClr val="tx1"/>
                </a:solidFill>
                <a:effectLst/>
                <a:latin typeface="+mn-lt"/>
              </a:rPr>
              <a:t>: Visualize the data with histograms, box plots, and scatter plots. Analyze correlations using heatmaps and pair plots to identify relationships between features.</a:t>
            </a:r>
          </a:p>
          <a:p>
            <a:pPr marL="273050" marR="0" lvl="0" indent="-273050"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Model Building</a:t>
            </a:r>
            <a:r>
              <a:rPr kumimoji="0" lang="en-US" altLang="en-US" sz="1600" b="0" i="0" u="none" strike="noStrike" cap="none" normalizeH="0" baseline="0" dirty="0">
                <a:ln>
                  <a:noFill/>
                </a:ln>
                <a:solidFill>
                  <a:schemeClr val="tx1"/>
                </a:solidFill>
                <a:effectLst/>
                <a:latin typeface="+mn-lt"/>
              </a:rPr>
              <a:t>: Split data into training and testing sets using </a:t>
            </a:r>
            <a:r>
              <a:rPr kumimoji="0" lang="en-US" altLang="en-US" sz="1600" b="0" i="0" u="none" strike="noStrike" cap="none" normalizeH="0" baseline="0" dirty="0" err="1">
                <a:ln>
                  <a:noFill/>
                </a:ln>
                <a:solidFill>
                  <a:schemeClr val="tx1"/>
                </a:solidFill>
                <a:effectLst/>
                <a:latin typeface="+mn-lt"/>
              </a:rPr>
              <a:t>train_test_split</a:t>
            </a:r>
            <a:r>
              <a:rPr kumimoji="0" lang="en-US" altLang="en-US" sz="1600" b="0" i="0" u="none" strike="noStrike" cap="none" normalizeH="0" baseline="0" dirty="0">
                <a:ln>
                  <a:noFill/>
                </a:ln>
                <a:solidFill>
                  <a:schemeClr val="tx1"/>
                </a:solidFill>
                <a:effectLst/>
                <a:latin typeface="+mn-lt"/>
              </a:rPr>
              <a:t>(). Choose an appropriate machine learning model (e.g., Linear Regression, Random Forest) and train it on the training data.</a:t>
            </a:r>
          </a:p>
          <a:p>
            <a:pPr marL="273050" marR="0" lvl="0" indent="-273050"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Model Evaluation</a:t>
            </a:r>
            <a:r>
              <a:rPr kumimoji="0" lang="en-US" altLang="en-US" sz="1600" b="0" i="0" u="none" strike="noStrike" cap="none" normalizeH="0" baseline="0" dirty="0">
                <a:ln>
                  <a:noFill/>
                </a:ln>
                <a:solidFill>
                  <a:schemeClr val="tx1"/>
                </a:solidFill>
                <a:effectLst/>
                <a:latin typeface="+mn-lt"/>
              </a:rPr>
              <a:t>: Make predictions on the test set. Evaluate model performance using metrics like MAE, MSE, or R-squared for regression, or accuracy/F1-score for classification.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82B1B20-9394-6F52-6C93-88FF20A601E6}"/>
              </a:ext>
            </a:extLst>
          </p:cNvPr>
          <p:cNvSpPr txBox="1"/>
          <p:nvPr/>
        </p:nvSpPr>
        <p:spPr>
          <a:xfrm>
            <a:off x="373224" y="1772816"/>
            <a:ext cx="11348606" cy="3001334"/>
          </a:xfrm>
          <a:prstGeom prst="rect">
            <a:avLst/>
          </a:prstGeom>
          <a:noFill/>
        </p:spPr>
        <p:txBody>
          <a:bodyPr wrap="square" rtlCol="0">
            <a:spAutoFit/>
          </a:bodyPr>
          <a:lstStyle/>
          <a:p>
            <a:pPr algn="just">
              <a:lnSpc>
                <a:spcPct val="150000"/>
              </a:lnSpc>
            </a:pPr>
            <a:r>
              <a:rPr lang="en-US" sz="1600" dirty="0"/>
              <a:t>As renewable energy sources like solar power become increasingly vital for sustainable energy production, accurate forecasting of solar power generation is essential for optimizing energy grid management, resource allocation, and consumption. Traditional methods of prediction are often limited by external factors such as weather patterns, geographical location, and time of day. The challenge lies in developing a model that can reliably predict solar power generation based on historical data. This project aims to predict solar power generation using a linear regression model. The goal is to minimize the prediction error and achieve high accuracy in forecasting solar power output, as measured by the Mean Absolute Error (MAE). Accurate predictions can help energy providers plan for fluctuating energy demands, ensure efficient grid management, and reduce reliance on non-renewable energy sources.</a:t>
            </a:r>
            <a:endParaRPr lang="en-IN" sz="16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B1608396-6583-F0CB-35CD-400282E152BE}"/>
              </a:ext>
            </a:extLst>
          </p:cNvPr>
          <p:cNvSpPr txBox="1"/>
          <p:nvPr/>
        </p:nvSpPr>
        <p:spPr>
          <a:xfrm>
            <a:off x="371669" y="1454522"/>
            <a:ext cx="10320253" cy="4936288"/>
          </a:xfrm>
          <a:prstGeom prst="rect">
            <a:avLst/>
          </a:prstGeom>
          <a:noFill/>
        </p:spPr>
        <p:txBody>
          <a:bodyPr wrap="square" rtlCol="0">
            <a:spAutoFit/>
          </a:bodyPr>
          <a:lstStyle/>
          <a:p>
            <a:pPr marL="360363" lvl="3" indent="-360363">
              <a:buFont typeface="Arial" panose="020B0604020202020204" pitchFamily="34" charset="0"/>
              <a:buChar char="•"/>
            </a:pPr>
            <a:r>
              <a:rPr lang="en-US" b="1" dirty="0"/>
              <a:t>Collection of data :</a:t>
            </a:r>
            <a:br>
              <a:rPr lang="en-US" dirty="0"/>
            </a:br>
            <a:r>
              <a:rPr lang="en-US" sz="1600" dirty="0"/>
              <a:t>A list of 21 historical data has been collected from a region to train the machine learning and test for its accuracy.</a:t>
            </a:r>
            <a:br>
              <a:rPr lang="en-US" sz="1600" dirty="0"/>
            </a:br>
            <a:br>
              <a:rPr lang="en-US" sz="1600" dirty="0"/>
            </a:br>
            <a:br>
              <a:rPr lang="en-US" sz="1600" dirty="0"/>
            </a:br>
            <a:br>
              <a:rPr lang="en-US" sz="1600" dirty="0"/>
            </a:br>
            <a:br>
              <a:rPr lang="en-US" sz="1600" dirty="0"/>
            </a:br>
            <a:br>
              <a:rPr lang="en-US" sz="1600" dirty="0"/>
            </a:br>
            <a:br>
              <a:rPr lang="en-US" sz="1870" dirty="0"/>
            </a:br>
            <a:endParaRPr lang="en-US" sz="1870" dirty="0"/>
          </a:p>
          <a:p>
            <a:pPr marL="360363" lvl="3" indent="-360363">
              <a:buFont typeface="Arial" panose="020B0604020202020204" pitchFamily="34" charset="0"/>
              <a:buChar char="•"/>
            </a:pPr>
            <a:r>
              <a:rPr lang="en-US" sz="1870" b="1" dirty="0"/>
              <a:t>Exploratory Data Analysis and Data Cleaning :</a:t>
            </a:r>
            <a:br>
              <a:rPr lang="en-US" sz="1600" b="1" dirty="0"/>
            </a:br>
            <a:r>
              <a:rPr lang="en-US" sz="1600" dirty="0"/>
              <a:t>The data received are checked for any duplicated or null values which can cause problems during the training of the machine.</a:t>
            </a:r>
            <a:br>
              <a:rPr lang="en-US" sz="1600" dirty="0"/>
            </a:br>
            <a:br>
              <a:rPr lang="en-US" sz="1600" dirty="0"/>
            </a:br>
            <a:br>
              <a:rPr lang="en-US" sz="1600" dirty="0"/>
            </a:br>
            <a:br>
              <a:rPr lang="en-US" sz="1600" dirty="0"/>
            </a:br>
            <a:br>
              <a:rPr lang="en-US" sz="1600" dirty="0"/>
            </a:br>
            <a:endParaRPr lang="en-US" sz="1600" dirty="0"/>
          </a:p>
          <a:p>
            <a:pPr lvl="3"/>
            <a:endParaRPr lang="en-US" sz="1870" b="1" dirty="0"/>
          </a:p>
        </p:txBody>
      </p:sp>
      <p:pic>
        <p:nvPicPr>
          <p:cNvPr id="7" name="Picture 6">
            <a:extLst>
              <a:ext uri="{FF2B5EF4-FFF2-40B4-BE49-F238E27FC236}">
                <a16:creationId xmlns:a16="http://schemas.microsoft.com/office/drawing/2014/main" id="{991794C8-06FA-D2A6-88AE-04C6E11B4628}"/>
              </a:ext>
            </a:extLst>
          </p:cNvPr>
          <p:cNvPicPr>
            <a:picLocks noChangeAspect="1"/>
          </p:cNvPicPr>
          <p:nvPr/>
        </p:nvPicPr>
        <p:blipFill>
          <a:blip r:embed="rId2"/>
          <a:stretch>
            <a:fillRect/>
          </a:stretch>
        </p:blipFill>
        <p:spPr>
          <a:xfrm>
            <a:off x="852280" y="2684227"/>
            <a:ext cx="5505450" cy="1119289"/>
          </a:xfrm>
          <a:prstGeom prst="rect">
            <a:avLst/>
          </a:prstGeom>
        </p:spPr>
      </p:pic>
      <p:pic>
        <p:nvPicPr>
          <p:cNvPr id="9" name="Picture 8">
            <a:extLst>
              <a:ext uri="{FF2B5EF4-FFF2-40B4-BE49-F238E27FC236}">
                <a16:creationId xmlns:a16="http://schemas.microsoft.com/office/drawing/2014/main" id="{F1C93917-B136-0E19-81E3-86342ADFDE05}"/>
              </a:ext>
            </a:extLst>
          </p:cNvPr>
          <p:cNvPicPr>
            <a:picLocks noChangeAspect="1"/>
          </p:cNvPicPr>
          <p:nvPr/>
        </p:nvPicPr>
        <p:blipFill>
          <a:blip r:embed="rId3"/>
          <a:stretch>
            <a:fillRect/>
          </a:stretch>
        </p:blipFill>
        <p:spPr>
          <a:xfrm>
            <a:off x="852280" y="4984377"/>
            <a:ext cx="2124075" cy="671268"/>
          </a:xfrm>
          <a:prstGeom prst="rect">
            <a:avLst/>
          </a:prstGeom>
        </p:spPr>
      </p:pic>
      <p:pic>
        <p:nvPicPr>
          <p:cNvPr id="11" name="Picture 10">
            <a:extLst>
              <a:ext uri="{FF2B5EF4-FFF2-40B4-BE49-F238E27FC236}">
                <a16:creationId xmlns:a16="http://schemas.microsoft.com/office/drawing/2014/main" id="{7E8F9C11-3EA1-F549-D3D4-D397ECCBE48F}"/>
              </a:ext>
            </a:extLst>
          </p:cNvPr>
          <p:cNvPicPr>
            <a:picLocks noChangeAspect="1"/>
          </p:cNvPicPr>
          <p:nvPr/>
        </p:nvPicPr>
        <p:blipFill>
          <a:blip r:embed="rId4"/>
          <a:stretch>
            <a:fillRect/>
          </a:stretch>
        </p:blipFill>
        <p:spPr>
          <a:xfrm>
            <a:off x="3092920" y="4984378"/>
            <a:ext cx="4000500" cy="671268"/>
          </a:xfrm>
          <a:prstGeom prst="rect">
            <a:avLst/>
          </a:prstGeom>
        </p:spPr>
      </p:pic>
      <p:pic>
        <p:nvPicPr>
          <p:cNvPr id="13" name="Picture 12">
            <a:extLst>
              <a:ext uri="{FF2B5EF4-FFF2-40B4-BE49-F238E27FC236}">
                <a16:creationId xmlns:a16="http://schemas.microsoft.com/office/drawing/2014/main" id="{3227C007-C5A5-84C2-1208-68DF330E0C19}"/>
              </a:ext>
            </a:extLst>
          </p:cNvPr>
          <p:cNvPicPr>
            <a:picLocks noChangeAspect="1"/>
          </p:cNvPicPr>
          <p:nvPr/>
        </p:nvPicPr>
        <p:blipFill>
          <a:blip r:embed="rId5"/>
          <a:stretch>
            <a:fillRect/>
          </a:stretch>
        </p:blipFill>
        <p:spPr>
          <a:xfrm>
            <a:off x="7310547" y="4984378"/>
            <a:ext cx="3381375" cy="671268"/>
          </a:xfrm>
          <a:prstGeom prst="rect">
            <a:avLst/>
          </a:prstGeom>
        </p:spPr>
      </p:pic>
      <p:pic>
        <p:nvPicPr>
          <p:cNvPr id="15" name="Picture 14">
            <a:extLst>
              <a:ext uri="{FF2B5EF4-FFF2-40B4-BE49-F238E27FC236}">
                <a16:creationId xmlns:a16="http://schemas.microsoft.com/office/drawing/2014/main" id="{ED287690-BA29-84F4-0F4B-9B9147D0BFE6}"/>
              </a:ext>
            </a:extLst>
          </p:cNvPr>
          <p:cNvPicPr>
            <a:picLocks noChangeAspect="1"/>
          </p:cNvPicPr>
          <p:nvPr/>
        </p:nvPicPr>
        <p:blipFill>
          <a:blip r:embed="rId6"/>
          <a:stretch>
            <a:fillRect/>
          </a:stretch>
        </p:blipFill>
        <p:spPr>
          <a:xfrm>
            <a:off x="852280" y="5751490"/>
            <a:ext cx="2838450" cy="671268"/>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46DDA-D89A-F088-0B6C-01CBD21CE5A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34EDEFD5-DF8E-C154-64DE-A75677B54A2C}"/>
              </a:ext>
            </a:extLst>
          </p:cNvPr>
          <p:cNvSpPr txBox="1"/>
          <p:nvPr/>
        </p:nvSpPr>
        <p:spPr>
          <a:xfrm>
            <a:off x="255104" y="1614554"/>
            <a:ext cx="9355824" cy="4540987"/>
          </a:xfrm>
          <a:prstGeom prst="rect">
            <a:avLst/>
          </a:prstGeom>
          <a:noFill/>
        </p:spPr>
        <p:txBody>
          <a:bodyPr wrap="square">
            <a:spAutoFit/>
          </a:bodyPr>
          <a:lstStyle/>
          <a:p>
            <a:pPr marL="360363" lvl="3" indent="-360363">
              <a:lnSpc>
                <a:spcPct val="150000"/>
              </a:lnSpc>
              <a:buFont typeface="Arial" panose="020B0604020202020204" pitchFamily="34" charset="0"/>
              <a:buChar char="•"/>
            </a:pPr>
            <a:r>
              <a:rPr lang="en-US" sz="1870" b="1" dirty="0"/>
              <a:t>Data Visualization :</a:t>
            </a:r>
            <a:br>
              <a:rPr lang="en-US" sz="2800" b="1" dirty="0"/>
            </a:br>
            <a:r>
              <a:rPr lang="en-US" sz="1600" dirty="0"/>
              <a:t>The data collected are represented in a graph to find the most efficient value and the correlation between the historical data collected to produce the output.</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endParaRPr lang="en-US" sz="1600" dirty="0"/>
          </a:p>
        </p:txBody>
      </p:sp>
      <p:pic>
        <p:nvPicPr>
          <p:cNvPr id="8" name="Picture 7">
            <a:extLst>
              <a:ext uri="{FF2B5EF4-FFF2-40B4-BE49-F238E27FC236}">
                <a16:creationId xmlns:a16="http://schemas.microsoft.com/office/drawing/2014/main" id="{C47EDE27-A24C-D16B-D1E2-5E9F74D00DE6}"/>
              </a:ext>
            </a:extLst>
          </p:cNvPr>
          <p:cNvPicPr>
            <a:picLocks noChangeAspect="1"/>
          </p:cNvPicPr>
          <p:nvPr/>
        </p:nvPicPr>
        <p:blipFill>
          <a:blip r:embed="rId2"/>
          <a:stretch>
            <a:fillRect/>
          </a:stretch>
        </p:blipFill>
        <p:spPr>
          <a:xfrm>
            <a:off x="546876" y="3285754"/>
            <a:ext cx="4068391" cy="1957591"/>
          </a:xfrm>
          <a:prstGeom prst="rect">
            <a:avLst/>
          </a:prstGeom>
        </p:spPr>
      </p:pic>
      <p:pic>
        <p:nvPicPr>
          <p:cNvPr id="10" name="Picture 9">
            <a:extLst>
              <a:ext uri="{FF2B5EF4-FFF2-40B4-BE49-F238E27FC236}">
                <a16:creationId xmlns:a16="http://schemas.microsoft.com/office/drawing/2014/main" id="{DBF1B86A-C51A-92C7-9482-2D924B5B63FA}"/>
              </a:ext>
            </a:extLst>
          </p:cNvPr>
          <p:cNvPicPr>
            <a:picLocks noChangeAspect="1"/>
          </p:cNvPicPr>
          <p:nvPr/>
        </p:nvPicPr>
        <p:blipFill>
          <a:blip r:embed="rId3"/>
          <a:stretch>
            <a:fillRect/>
          </a:stretch>
        </p:blipFill>
        <p:spPr>
          <a:xfrm>
            <a:off x="4907039" y="3235662"/>
            <a:ext cx="4145908" cy="781861"/>
          </a:xfrm>
          <a:prstGeom prst="rect">
            <a:avLst/>
          </a:prstGeom>
        </p:spPr>
      </p:pic>
      <p:pic>
        <p:nvPicPr>
          <p:cNvPr id="12" name="Picture 11">
            <a:extLst>
              <a:ext uri="{FF2B5EF4-FFF2-40B4-BE49-F238E27FC236}">
                <a16:creationId xmlns:a16="http://schemas.microsoft.com/office/drawing/2014/main" id="{53BD02B4-FAD7-8590-A947-6DFF4C48D323}"/>
              </a:ext>
            </a:extLst>
          </p:cNvPr>
          <p:cNvPicPr>
            <a:picLocks noChangeAspect="1"/>
          </p:cNvPicPr>
          <p:nvPr/>
        </p:nvPicPr>
        <p:blipFill>
          <a:blip r:embed="rId4"/>
          <a:stretch>
            <a:fillRect/>
          </a:stretch>
        </p:blipFill>
        <p:spPr>
          <a:xfrm>
            <a:off x="4907039" y="4017523"/>
            <a:ext cx="2631838" cy="1134286"/>
          </a:xfrm>
          <a:prstGeom prst="rect">
            <a:avLst/>
          </a:prstGeom>
        </p:spPr>
      </p:pic>
    </p:spTree>
    <p:extLst>
      <p:ext uri="{BB962C8B-B14F-4D97-AF65-F5344CB8AC3E}">
        <p14:creationId xmlns:p14="http://schemas.microsoft.com/office/powerpoint/2010/main" val="9263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9EE7A-DFEE-17E4-6611-8B0D278EA9D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7" name="TextBox 6">
            <a:extLst>
              <a:ext uri="{FF2B5EF4-FFF2-40B4-BE49-F238E27FC236}">
                <a16:creationId xmlns:a16="http://schemas.microsoft.com/office/drawing/2014/main" id="{94B03791-BB79-4FC6-7A6D-670329CF53F5}"/>
              </a:ext>
            </a:extLst>
          </p:cNvPr>
          <p:cNvSpPr txBox="1"/>
          <p:nvPr/>
        </p:nvSpPr>
        <p:spPr>
          <a:xfrm>
            <a:off x="258487" y="1454522"/>
            <a:ext cx="10753223" cy="3868751"/>
          </a:xfrm>
          <a:prstGeom prst="rect">
            <a:avLst/>
          </a:prstGeom>
          <a:noFill/>
        </p:spPr>
        <p:txBody>
          <a:bodyPr wrap="square">
            <a:spAutoFit/>
          </a:bodyPr>
          <a:lstStyle/>
          <a:p>
            <a:pPr marL="360363" lvl="3" indent="-360363">
              <a:buFont typeface="Arial" panose="020B0604020202020204" pitchFamily="34" charset="0"/>
              <a:buChar char="•"/>
            </a:pPr>
            <a:r>
              <a:rPr lang="en-US" sz="1870" b="1" dirty="0"/>
              <a:t>Training the Machine :</a:t>
            </a:r>
            <a:br>
              <a:rPr lang="en-US" sz="3600" b="1" dirty="0"/>
            </a:br>
            <a:r>
              <a:rPr lang="en-US" sz="1600" dirty="0"/>
              <a:t>Using the historical data collected and verified, the Machine is trained using Linear Regression to find the predicted amount of energy generated.</a:t>
            </a:r>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endParaRPr lang="en-US" sz="1600" dirty="0"/>
          </a:p>
          <a:p>
            <a:pPr marL="360363" lvl="3" indent="-360363">
              <a:buFont typeface="Arial" panose="020B0604020202020204" pitchFamily="34" charset="0"/>
              <a:buChar char="•"/>
            </a:pPr>
            <a:r>
              <a:rPr lang="en-US" sz="1870" b="1" dirty="0"/>
              <a:t>Testing :</a:t>
            </a:r>
            <a:br>
              <a:rPr lang="en-US" sz="3600" b="1" dirty="0"/>
            </a:br>
            <a:r>
              <a:rPr lang="en-US" sz="1600" dirty="0"/>
              <a:t>By finding the mean absolute error of the predicted and actual values we can check how good the machine is in predicting</a:t>
            </a:r>
            <a:endParaRPr lang="en-IN" sz="1600" dirty="0"/>
          </a:p>
        </p:txBody>
      </p:sp>
      <p:pic>
        <p:nvPicPr>
          <p:cNvPr id="9" name="Picture 8">
            <a:extLst>
              <a:ext uri="{FF2B5EF4-FFF2-40B4-BE49-F238E27FC236}">
                <a16:creationId xmlns:a16="http://schemas.microsoft.com/office/drawing/2014/main" id="{1B7C5752-B3D7-34D8-3D91-9CD1B0427BA0}"/>
              </a:ext>
            </a:extLst>
          </p:cNvPr>
          <p:cNvPicPr>
            <a:picLocks noChangeAspect="1"/>
          </p:cNvPicPr>
          <p:nvPr/>
        </p:nvPicPr>
        <p:blipFill>
          <a:blip r:embed="rId2"/>
          <a:stretch>
            <a:fillRect/>
          </a:stretch>
        </p:blipFill>
        <p:spPr>
          <a:xfrm>
            <a:off x="4834139" y="2395759"/>
            <a:ext cx="3560831" cy="884406"/>
          </a:xfrm>
          <a:prstGeom prst="rect">
            <a:avLst/>
          </a:prstGeom>
        </p:spPr>
      </p:pic>
      <p:pic>
        <p:nvPicPr>
          <p:cNvPr id="11" name="Picture 10">
            <a:extLst>
              <a:ext uri="{FF2B5EF4-FFF2-40B4-BE49-F238E27FC236}">
                <a16:creationId xmlns:a16="http://schemas.microsoft.com/office/drawing/2014/main" id="{6076881B-766F-368F-5B5C-5DDA59A8B723}"/>
              </a:ext>
            </a:extLst>
          </p:cNvPr>
          <p:cNvPicPr>
            <a:picLocks noChangeAspect="1"/>
          </p:cNvPicPr>
          <p:nvPr/>
        </p:nvPicPr>
        <p:blipFill>
          <a:blip r:embed="rId3"/>
          <a:stretch>
            <a:fillRect/>
          </a:stretch>
        </p:blipFill>
        <p:spPr>
          <a:xfrm>
            <a:off x="486578" y="2395759"/>
            <a:ext cx="4119470" cy="884406"/>
          </a:xfrm>
          <a:prstGeom prst="rect">
            <a:avLst/>
          </a:prstGeom>
        </p:spPr>
      </p:pic>
      <p:pic>
        <p:nvPicPr>
          <p:cNvPr id="13" name="Picture 12">
            <a:extLst>
              <a:ext uri="{FF2B5EF4-FFF2-40B4-BE49-F238E27FC236}">
                <a16:creationId xmlns:a16="http://schemas.microsoft.com/office/drawing/2014/main" id="{FCB51F8D-B82F-0FB9-FDE0-11B5757CB6AD}"/>
              </a:ext>
            </a:extLst>
          </p:cNvPr>
          <p:cNvPicPr>
            <a:picLocks noChangeAspect="1"/>
          </p:cNvPicPr>
          <p:nvPr/>
        </p:nvPicPr>
        <p:blipFill>
          <a:blip r:embed="rId4"/>
          <a:stretch>
            <a:fillRect/>
          </a:stretch>
        </p:blipFill>
        <p:spPr>
          <a:xfrm>
            <a:off x="8480602" y="2395759"/>
            <a:ext cx="3224820" cy="579888"/>
          </a:xfrm>
          <a:prstGeom prst="rect">
            <a:avLst/>
          </a:prstGeom>
        </p:spPr>
      </p:pic>
      <p:pic>
        <p:nvPicPr>
          <p:cNvPr id="15" name="Picture 14">
            <a:extLst>
              <a:ext uri="{FF2B5EF4-FFF2-40B4-BE49-F238E27FC236}">
                <a16:creationId xmlns:a16="http://schemas.microsoft.com/office/drawing/2014/main" id="{914597ED-7B0A-E029-86C8-0F2CD58BE056}"/>
              </a:ext>
            </a:extLst>
          </p:cNvPr>
          <p:cNvPicPr>
            <a:picLocks noChangeAspect="1"/>
          </p:cNvPicPr>
          <p:nvPr/>
        </p:nvPicPr>
        <p:blipFill>
          <a:blip r:embed="rId5"/>
          <a:stretch>
            <a:fillRect/>
          </a:stretch>
        </p:blipFill>
        <p:spPr>
          <a:xfrm>
            <a:off x="486578" y="3394953"/>
            <a:ext cx="3837804" cy="770388"/>
          </a:xfrm>
          <a:prstGeom prst="rect">
            <a:avLst/>
          </a:prstGeom>
        </p:spPr>
      </p:pic>
      <p:pic>
        <p:nvPicPr>
          <p:cNvPr id="17" name="Picture 16">
            <a:extLst>
              <a:ext uri="{FF2B5EF4-FFF2-40B4-BE49-F238E27FC236}">
                <a16:creationId xmlns:a16="http://schemas.microsoft.com/office/drawing/2014/main" id="{1519A8F9-3812-15E4-A49D-6467A7306308}"/>
              </a:ext>
            </a:extLst>
          </p:cNvPr>
          <p:cNvPicPr>
            <a:picLocks noChangeAspect="1"/>
          </p:cNvPicPr>
          <p:nvPr/>
        </p:nvPicPr>
        <p:blipFill>
          <a:blip r:embed="rId6"/>
          <a:stretch>
            <a:fillRect/>
          </a:stretch>
        </p:blipFill>
        <p:spPr>
          <a:xfrm>
            <a:off x="4834139" y="3394953"/>
            <a:ext cx="4000500" cy="819150"/>
          </a:xfrm>
          <a:prstGeom prst="rect">
            <a:avLst/>
          </a:prstGeom>
        </p:spPr>
      </p:pic>
      <p:pic>
        <p:nvPicPr>
          <p:cNvPr id="19" name="Picture 18">
            <a:extLst>
              <a:ext uri="{FF2B5EF4-FFF2-40B4-BE49-F238E27FC236}">
                <a16:creationId xmlns:a16="http://schemas.microsoft.com/office/drawing/2014/main" id="{1A0DB76E-69BC-8760-96F8-EAC2A852044B}"/>
              </a:ext>
            </a:extLst>
          </p:cNvPr>
          <p:cNvPicPr>
            <a:picLocks noChangeAspect="1"/>
          </p:cNvPicPr>
          <p:nvPr/>
        </p:nvPicPr>
        <p:blipFill>
          <a:blip r:embed="rId7"/>
          <a:stretch>
            <a:fillRect/>
          </a:stretch>
        </p:blipFill>
        <p:spPr>
          <a:xfrm>
            <a:off x="550513" y="5352897"/>
            <a:ext cx="4055536" cy="801637"/>
          </a:xfrm>
          <a:prstGeom prst="rect">
            <a:avLst/>
          </a:prstGeom>
        </p:spPr>
      </p:pic>
      <p:pic>
        <p:nvPicPr>
          <p:cNvPr id="21" name="Picture 20">
            <a:extLst>
              <a:ext uri="{FF2B5EF4-FFF2-40B4-BE49-F238E27FC236}">
                <a16:creationId xmlns:a16="http://schemas.microsoft.com/office/drawing/2014/main" id="{1A6FDCD2-561D-6B4C-36FF-D3E488C11CE9}"/>
              </a:ext>
            </a:extLst>
          </p:cNvPr>
          <p:cNvPicPr>
            <a:picLocks noChangeAspect="1"/>
          </p:cNvPicPr>
          <p:nvPr/>
        </p:nvPicPr>
        <p:blipFill>
          <a:blip r:embed="rId8"/>
          <a:stretch>
            <a:fillRect/>
          </a:stretch>
        </p:blipFill>
        <p:spPr>
          <a:xfrm>
            <a:off x="4834139" y="5331820"/>
            <a:ext cx="4300133" cy="801637"/>
          </a:xfrm>
          <a:prstGeom prst="rect">
            <a:avLst/>
          </a:prstGeom>
        </p:spPr>
      </p:pic>
    </p:spTree>
    <p:extLst>
      <p:ext uri="{BB962C8B-B14F-4D97-AF65-F5344CB8AC3E}">
        <p14:creationId xmlns:p14="http://schemas.microsoft.com/office/powerpoint/2010/main" val="240917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B91FA80D-63E4-9FFC-AA92-DF9C25100FE2}"/>
              </a:ext>
            </a:extLst>
          </p:cNvPr>
          <p:cNvSpPr txBox="1"/>
          <p:nvPr/>
        </p:nvSpPr>
        <p:spPr>
          <a:xfrm>
            <a:off x="389106" y="1780162"/>
            <a:ext cx="8628434" cy="584775"/>
          </a:xfrm>
          <a:prstGeom prst="rect">
            <a:avLst/>
          </a:prstGeom>
          <a:noFill/>
        </p:spPr>
        <p:txBody>
          <a:bodyPr wrap="square" rtlCol="0">
            <a:spAutoFit/>
          </a:bodyPr>
          <a:lstStyle/>
          <a:p>
            <a:r>
              <a:rPr lang="en-US" sz="1600" dirty="0"/>
              <a:t>Output of the predicted mean absolute error by the machine </a:t>
            </a:r>
          </a:p>
          <a:p>
            <a:endParaRPr lang="en-IN" sz="1600" dirty="0"/>
          </a:p>
        </p:txBody>
      </p:sp>
      <p:pic>
        <p:nvPicPr>
          <p:cNvPr id="5" name="Picture 4">
            <a:extLst>
              <a:ext uri="{FF2B5EF4-FFF2-40B4-BE49-F238E27FC236}">
                <a16:creationId xmlns:a16="http://schemas.microsoft.com/office/drawing/2014/main" id="{2187A20A-F685-A6E1-CAA0-DF8836D38033}"/>
              </a:ext>
            </a:extLst>
          </p:cNvPr>
          <p:cNvPicPr>
            <a:picLocks noChangeAspect="1"/>
          </p:cNvPicPr>
          <p:nvPr/>
        </p:nvPicPr>
        <p:blipFill>
          <a:blip r:embed="rId2"/>
          <a:stretch>
            <a:fillRect/>
          </a:stretch>
        </p:blipFill>
        <p:spPr>
          <a:xfrm>
            <a:off x="508472" y="2168407"/>
            <a:ext cx="6038850" cy="419100"/>
          </a:xfrm>
          <a:prstGeom prst="rect">
            <a:avLst/>
          </a:prstGeom>
        </p:spPr>
      </p:pic>
      <p:sp>
        <p:nvSpPr>
          <p:cNvPr id="6" name="TextBox 5">
            <a:extLst>
              <a:ext uri="{FF2B5EF4-FFF2-40B4-BE49-F238E27FC236}">
                <a16:creationId xmlns:a16="http://schemas.microsoft.com/office/drawing/2014/main" id="{D0ED818B-037A-A1FF-A00A-0560633CE68D}"/>
              </a:ext>
            </a:extLst>
          </p:cNvPr>
          <p:cNvSpPr txBox="1"/>
          <p:nvPr/>
        </p:nvSpPr>
        <p:spPr>
          <a:xfrm>
            <a:off x="508472" y="2918298"/>
            <a:ext cx="8509068" cy="338554"/>
          </a:xfrm>
          <a:prstGeom prst="rect">
            <a:avLst/>
          </a:prstGeom>
          <a:noFill/>
        </p:spPr>
        <p:txBody>
          <a:bodyPr wrap="square" rtlCol="0">
            <a:spAutoFit/>
          </a:bodyPr>
          <a:lstStyle/>
          <a:p>
            <a:r>
              <a:rPr lang="en-US" sz="1600" dirty="0"/>
              <a:t>Output of the actual mean absolute error </a:t>
            </a:r>
            <a:endParaRPr lang="en-IN" sz="1600" dirty="0"/>
          </a:p>
        </p:txBody>
      </p:sp>
      <p:pic>
        <p:nvPicPr>
          <p:cNvPr id="8" name="Picture 7">
            <a:extLst>
              <a:ext uri="{FF2B5EF4-FFF2-40B4-BE49-F238E27FC236}">
                <a16:creationId xmlns:a16="http://schemas.microsoft.com/office/drawing/2014/main" id="{8E660A44-58A1-DEBC-A24F-79DE6197CDE9}"/>
              </a:ext>
            </a:extLst>
          </p:cNvPr>
          <p:cNvPicPr>
            <a:picLocks noChangeAspect="1"/>
          </p:cNvPicPr>
          <p:nvPr/>
        </p:nvPicPr>
        <p:blipFill>
          <a:blip r:embed="rId3"/>
          <a:stretch>
            <a:fillRect/>
          </a:stretch>
        </p:blipFill>
        <p:spPr>
          <a:xfrm>
            <a:off x="527522" y="3356294"/>
            <a:ext cx="6019800" cy="295275"/>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570</TotalTime>
  <Words>814</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PUSPAL CHAUDHURY</cp:lastModifiedBy>
  <cp:revision>14</cp:revision>
  <dcterms:created xsi:type="dcterms:W3CDTF">2024-12-31T09:40:01Z</dcterms:created>
  <dcterms:modified xsi:type="dcterms:W3CDTF">2025-02-09T11:52:55Z</dcterms:modified>
</cp:coreProperties>
</file>