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5"/>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71" r:id="rId14"/>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493" autoAdjust="0"/>
  </p:normalViewPr>
  <p:slideViewPr>
    <p:cSldViewPr snapToGrid="0">
      <p:cViewPr varScale="1">
        <p:scale>
          <a:sx n="49" d="100"/>
          <a:sy n="49" d="100"/>
        </p:scale>
        <p:origin x="672" y="40"/>
      </p:cViewPr>
      <p:guideLst/>
    </p:cSldViewPr>
  </p:slideViewPr>
  <p:outlineViewPr>
    <p:cViewPr>
      <p:scale>
        <a:sx n="33" d="100"/>
        <a:sy n="33" d="100"/>
      </p:scale>
      <p:origin x="0" y="-10644"/>
    </p:cViewPr>
  </p:outlineViewPr>
  <p:notesTextViewPr>
    <p:cViewPr>
      <p:scale>
        <a:sx n="3" d="2"/>
        <a:sy n="3" d="2"/>
      </p:scale>
      <p:origin x="0" y="0"/>
    </p:cViewPr>
  </p:notesTextViewPr>
  <p:sorterViewPr>
    <p:cViewPr>
      <p:scale>
        <a:sx n="100" d="100"/>
        <a:sy n="100" d="100"/>
      </p:scale>
      <p:origin x="0" y="-42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A80B3E-6BD8-41ED-9C8A-2102785BD61C}"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A7D31C3D-452A-45E9-A08D-D5E3A399C919}">
      <dgm:prSet custT="1"/>
      <dgm:spPr/>
      <dgm:t>
        <a:bodyPr/>
        <a:lstStyle/>
        <a:p>
          <a:pPr algn="r" rtl="1"/>
          <a:r>
            <a:rPr lang="he-IL" sz="1400" b="0" u="sng" dirty="0"/>
            <a:t>שלב 1:</a:t>
          </a:r>
          <a:r>
            <a:rPr lang="he-IL" sz="1400" b="0" dirty="0"/>
            <a:t>  </a:t>
          </a:r>
          <a:r>
            <a:rPr lang="en-US" sz="1400" b="0" dirty="0"/>
            <a:t>PRUNE-USELESS-VALUES(H,T)</a:t>
          </a:r>
          <a:r>
            <a:rPr lang="he-IL" sz="1400" b="0" dirty="0"/>
            <a:t>- פונקציה זו גוזמת ערכים מ- </a:t>
          </a:r>
          <a:r>
            <a:rPr lang="en-US" sz="1400" b="0" dirty="0"/>
            <a:t>T</a:t>
          </a:r>
          <a:r>
            <a:rPr lang="he-IL" sz="1400" b="0" dirty="0"/>
            <a:t> שהוספתם לאנונימיזציה </a:t>
          </a:r>
          <a:r>
            <a:rPr lang="en-US" sz="1400" b="0" dirty="0"/>
            <a:t>H </a:t>
          </a:r>
          <a:r>
            <a:rPr lang="he-IL" sz="1400" b="0" dirty="0"/>
            <a:t>, יוצרת לפחות מחלקת שקילות אחת שגודלה קטן מ-</a:t>
          </a:r>
          <a:r>
            <a:rPr lang="en-US" sz="1400" b="0" dirty="0"/>
            <a:t>K</a:t>
          </a:r>
          <a:r>
            <a:rPr lang="he-IL" sz="1400" b="0" dirty="0"/>
            <a:t>. מאחר ומטרת האלגוריתם היא למצוא אנונימיזציה שמשרה מחלקות שקילות בגודל לפחות </a:t>
          </a:r>
          <a:r>
            <a:rPr lang="en-US" sz="1400" b="0" dirty="0"/>
            <a:t>k</a:t>
          </a:r>
          <a:r>
            <a:rPr lang="he-IL" sz="1400" b="0" dirty="0"/>
            <a:t>, ערכים אלו "חסרי תועלת" ולכן יגזמו.</a:t>
          </a:r>
          <a:endParaRPr lang="en-US" sz="1400" b="0" dirty="0"/>
        </a:p>
      </dgm:t>
    </dgm:pt>
    <dgm:pt modelId="{BCCAA536-8609-417A-8401-C9665F31DEF4}" type="parTrans" cxnId="{C00F2F0F-2AF4-460C-8CBD-E26E23FD4131}">
      <dgm:prSet/>
      <dgm:spPr/>
      <dgm:t>
        <a:bodyPr/>
        <a:lstStyle/>
        <a:p>
          <a:endParaRPr lang="en-US"/>
        </a:p>
      </dgm:t>
    </dgm:pt>
    <dgm:pt modelId="{40AD8CB9-564A-4FF1-B4C1-A72C89C87BCD}" type="sibTrans" cxnId="{C00F2F0F-2AF4-460C-8CBD-E26E23FD4131}">
      <dgm:prSet phldrT="1" phldr="0"/>
      <dgm:spPr/>
      <dgm:t>
        <a:bodyPr/>
        <a:lstStyle/>
        <a:p>
          <a:endParaRPr lang="en-US" dirty="0"/>
        </a:p>
      </dgm:t>
    </dgm:pt>
    <dgm:pt modelId="{8D19449C-F19E-4959-8C05-EEA7A299414A}">
      <dgm:prSet custT="1"/>
      <dgm:spPr/>
      <dgm:t>
        <a:bodyPr/>
        <a:lstStyle/>
        <a:p>
          <a:pPr algn="r" rtl="1"/>
          <a:r>
            <a:rPr lang="he-IL" sz="1400" u="sng" dirty="0"/>
            <a:t>שלב 2: </a:t>
          </a:r>
          <a:r>
            <a:rPr lang="en-US" sz="1400" dirty="0"/>
            <a:t> COMPUTE-COST(H) </a:t>
          </a:r>
          <a:r>
            <a:rPr lang="he-IL" sz="1400" dirty="0"/>
            <a:t> - חישוב עלות האנונימיזציה הנוכחית. </a:t>
          </a:r>
          <a:endParaRPr lang="en-US" sz="1400" dirty="0"/>
        </a:p>
      </dgm:t>
    </dgm:pt>
    <dgm:pt modelId="{6C9906A9-F7E6-4FE1-B4BD-B81F20AA2D76}" type="parTrans" cxnId="{5C6D1AC8-8187-4695-A767-FB69560B4458}">
      <dgm:prSet/>
      <dgm:spPr/>
      <dgm:t>
        <a:bodyPr/>
        <a:lstStyle/>
        <a:p>
          <a:endParaRPr lang="en-US"/>
        </a:p>
      </dgm:t>
    </dgm:pt>
    <dgm:pt modelId="{D57E8D03-00AA-4825-991F-B594B78B1BEE}" type="sibTrans" cxnId="{5C6D1AC8-8187-4695-A767-FB69560B4458}">
      <dgm:prSet phldrT="2" phldr="0"/>
      <dgm:spPr/>
      <dgm:t>
        <a:bodyPr/>
        <a:lstStyle/>
        <a:p>
          <a:endParaRPr lang="en-US" dirty="0"/>
        </a:p>
      </dgm:t>
    </dgm:pt>
    <dgm:pt modelId="{1ECB5A2C-005A-4A9B-897C-7B8BD9DEDF9D}">
      <dgm:prSet custT="1"/>
      <dgm:spPr/>
      <dgm:t>
        <a:bodyPr/>
        <a:lstStyle/>
        <a:p>
          <a:pPr algn="r" rtl="1"/>
          <a:r>
            <a:rPr lang="he-IL" sz="1400" u="sng" dirty="0"/>
            <a:t>שלבים 3-4: </a:t>
          </a:r>
          <a:r>
            <a:rPr lang="he-IL" sz="1400" dirty="0"/>
            <a:t> בדיקה האם העלות שחזרה משלב קודם נמוכה מהעלות הנוכחית. אם כן, סימן שנמצאה אנונימיזציה טובה יותר ולכן נעדכן את העלות האופטימלית הנוכחית להיות העלות שחזרה משלב 2. כמו כן, נעדכן את האנונימיזציה האופטימלית הנוכחית להיות האנונימיזציה שנבדקת בשלב זה באלגוריתם. </a:t>
          </a:r>
          <a:endParaRPr lang="en-US" sz="1400" dirty="0"/>
        </a:p>
      </dgm:t>
    </dgm:pt>
    <dgm:pt modelId="{7E2B0F91-7209-4B1A-BF8B-25256EF36B99}" type="parTrans" cxnId="{AE3CCCBF-E044-4BA6-AC46-3101753BE877}">
      <dgm:prSet/>
      <dgm:spPr/>
      <dgm:t>
        <a:bodyPr/>
        <a:lstStyle/>
        <a:p>
          <a:endParaRPr lang="en-US"/>
        </a:p>
      </dgm:t>
    </dgm:pt>
    <dgm:pt modelId="{58533F95-2F10-4591-88AA-835BB655B3B1}" type="sibTrans" cxnId="{AE3CCCBF-E044-4BA6-AC46-3101753BE877}">
      <dgm:prSet phldrT="3" phldr="0"/>
      <dgm:spPr/>
      <dgm:t>
        <a:bodyPr/>
        <a:lstStyle/>
        <a:p>
          <a:endParaRPr lang="en-US" dirty="0"/>
        </a:p>
      </dgm:t>
    </dgm:pt>
    <dgm:pt modelId="{A31F6245-2AD7-43AA-AB68-279B42222327}">
      <dgm:prSet custT="1"/>
      <dgm:spPr/>
      <dgm:t>
        <a:bodyPr/>
        <a:lstStyle/>
        <a:p>
          <a:pPr algn="r" rtl="1"/>
          <a:r>
            <a:rPr lang="he-IL" sz="1400" u="sng" dirty="0"/>
            <a:t>שלב 5: </a:t>
          </a:r>
          <a:r>
            <a:rPr lang="en-US" sz="1400" dirty="0"/>
            <a:t>PRUNE (</a:t>
          </a:r>
          <a:r>
            <a:rPr lang="en-US" sz="1400" dirty="0" err="1"/>
            <a:t>H,T,c</a:t>
          </a:r>
          <a:r>
            <a:rPr lang="en-US" sz="1400" dirty="0"/>
            <a:t>) </a:t>
          </a:r>
          <a:r>
            <a:rPr lang="he-IL" sz="1400" dirty="0"/>
            <a:t> - האלגוריתם תחילה מנסה לגזום את הקודקוד הנוכחי </a:t>
          </a:r>
          <a:r>
            <a:rPr lang="en-US" sz="1400" dirty="0"/>
            <a:t>&lt;H,T&gt; </a:t>
          </a:r>
          <a:r>
            <a:rPr lang="he-IL" sz="1400" dirty="0"/>
            <a:t>. במידה והאלגוריתם נכשל לגזום את הקודקוד , האלגוריתם מנסה לגזום ערכים מה-</a:t>
          </a:r>
          <a:r>
            <a:rPr lang="en-US" sz="1400" dirty="0"/>
            <a:t>tail</a:t>
          </a:r>
          <a:r>
            <a:rPr lang="he-IL" sz="1400" dirty="0"/>
            <a:t> של הקודקוד.</a:t>
          </a:r>
          <a:endParaRPr lang="en-US" sz="1400" dirty="0"/>
        </a:p>
      </dgm:t>
    </dgm:pt>
    <dgm:pt modelId="{C8CA3168-59BD-4708-B106-F1D68D6EAE08}" type="parTrans" cxnId="{23E7AA4F-9D68-4387-B537-D85BF86D2ADF}">
      <dgm:prSet/>
      <dgm:spPr/>
      <dgm:t>
        <a:bodyPr/>
        <a:lstStyle/>
        <a:p>
          <a:endParaRPr lang="en-US"/>
        </a:p>
      </dgm:t>
    </dgm:pt>
    <dgm:pt modelId="{1EDB1909-B83E-4793-8E14-97F8BC3ACB60}" type="sibTrans" cxnId="{23E7AA4F-9D68-4387-B537-D85BF86D2ADF}">
      <dgm:prSet phldrT="4" phldr="0"/>
      <dgm:spPr/>
      <dgm:t>
        <a:bodyPr/>
        <a:lstStyle/>
        <a:p>
          <a:endParaRPr lang="en-US" dirty="0"/>
        </a:p>
      </dgm:t>
    </dgm:pt>
    <dgm:pt modelId="{4B7FB900-823B-4336-9418-30AAFDDA34F4}">
      <dgm:prSet custT="1"/>
      <dgm:spPr/>
      <dgm:t>
        <a:bodyPr/>
        <a:lstStyle/>
        <a:p>
          <a:pPr algn="r" rtl="1"/>
          <a:r>
            <a:rPr lang="he-IL" sz="1400" u="sng" dirty="0"/>
            <a:t>שלב 6:</a:t>
          </a:r>
          <a:r>
            <a:rPr lang="he-IL" sz="1400" dirty="0"/>
            <a:t> </a:t>
          </a:r>
          <a:r>
            <a:rPr lang="en-US" sz="1400" dirty="0"/>
            <a:t>REORDER-TAIL (H,T)</a:t>
          </a:r>
          <a:r>
            <a:rPr lang="he-IL" sz="1400" dirty="0"/>
            <a:t> - האלגוריתם מסדר מחדש את ערכי ה-</a:t>
          </a:r>
          <a:r>
            <a:rPr lang="en-US" sz="1400" dirty="0"/>
            <a:t>tail</a:t>
          </a:r>
          <a:r>
            <a:rPr lang="he-IL" sz="1400" dirty="0"/>
            <a:t> באופן שיכול להגדיל את אפשרויות הגזימה. </a:t>
          </a:r>
          <a:endParaRPr lang="en-US" sz="1400" dirty="0"/>
        </a:p>
      </dgm:t>
    </dgm:pt>
    <dgm:pt modelId="{9A106BB6-6188-4B6E-9FF7-EE0680C2B961}" type="parTrans" cxnId="{688BC3DE-FA08-4D43-AE29-0D17CF94095D}">
      <dgm:prSet/>
      <dgm:spPr/>
      <dgm:t>
        <a:bodyPr/>
        <a:lstStyle/>
        <a:p>
          <a:endParaRPr lang="en-US"/>
        </a:p>
      </dgm:t>
    </dgm:pt>
    <dgm:pt modelId="{7F1DD460-E2CB-44FC-87D7-7A135CFD4BDA}" type="sibTrans" cxnId="{688BC3DE-FA08-4D43-AE29-0D17CF94095D}">
      <dgm:prSet phldrT="5" phldr="0"/>
      <dgm:spPr/>
      <dgm:t>
        <a:bodyPr/>
        <a:lstStyle/>
        <a:p>
          <a:endParaRPr lang="en-US"/>
        </a:p>
      </dgm:t>
    </dgm:pt>
    <dgm:pt modelId="{A8B847A7-262C-4C28-86F4-06A1BA484AB2}" type="pres">
      <dgm:prSet presAssocID="{B7A80B3E-6BD8-41ED-9C8A-2102785BD61C}" presName="outerComposite" presStyleCnt="0">
        <dgm:presLayoutVars>
          <dgm:chMax val="5"/>
          <dgm:dir/>
          <dgm:resizeHandles val="exact"/>
        </dgm:presLayoutVars>
      </dgm:prSet>
      <dgm:spPr/>
    </dgm:pt>
    <dgm:pt modelId="{902F7ED8-CE98-46A9-8E99-0F5AE1A81675}" type="pres">
      <dgm:prSet presAssocID="{B7A80B3E-6BD8-41ED-9C8A-2102785BD61C}" presName="dummyMaxCanvas" presStyleCnt="0">
        <dgm:presLayoutVars/>
      </dgm:prSet>
      <dgm:spPr/>
    </dgm:pt>
    <dgm:pt modelId="{7624AD6C-5B2D-411E-8708-4992FB249F40}" type="pres">
      <dgm:prSet presAssocID="{B7A80B3E-6BD8-41ED-9C8A-2102785BD61C}" presName="FiveNodes_1" presStyleLbl="node1" presStyleIdx="0" presStyleCnt="5">
        <dgm:presLayoutVars>
          <dgm:bulletEnabled val="1"/>
        </dgm:presLayoutVars>
      </dgm:prSet>
      <dgm:spPr/>
    </dgm:pt>
    <dgm:pt modelId="{1883DFCB-2359-4E79-919F-321CE9E2BB4E}" type="pres">
      <dgm:prSet presAssocID="{B7A80B3E-6BD8-41ED-9C8A-2102785BD61C}" presName="FiveNodes_2" presStyleLbl="node1" presStyleIdx="1" presStyleCnt="5">
        <dgm:presLayoutVars>
          <dgm:bulletEnabled val="1"/>
        </dgm:presLayoutVars>
      </dgm:prSet>
      <dgm:spPr/>
    </dgm:pt>
    <dgm:pt modelId="{3DD72698-1446-4984-AA91-94A228534A8A}" type="pres">
      <dgm:prSet presAssocID="{B7A80B3E-6BD8-41ED-9C8A-2102785BD61C}" presName="FiveNodes_3" presStyleLbl="node1" presStyleIdx="2" presStyleCnt="5">
        <dgm:presLayoutVars>
          <dgm:bulletEnabled val="1"/>
        </dgm:presLayoutVars>
      </dgm:prSet>
      <dgm:spPr/>
    </dgm:pt>
    <dgm:pt modelId="{7C2E382D-CFD6-4943-A6F6-D07BA71ECF48}" type="pres">
      <dgm:prSet presAssocID="{B7A80B3E-6BD8-41ED-9C8A-2102785BD61C}" presName="FiveNodes_4" presStyleLbl="node1" presStyleIdx="3" presStyleCnt="5">
        <dgm:presLayoutVars>
          <dgm:bulletEnabled val="1"/>
        </dgm:presLayoutVars>
      </dgm:prSet>
      <dgm:spPr/>
    </dgm:pt>
    <dgm:pt modelId="{7A6EC9C1-D5B7-44FC-B5F6-6BA71ECBC8A3}" type="pres">
      <dgm:prSet presAssocID="{B7A80B3E-6BD8-41ED-9C8A-2102785BD61C}" presName="FiveNodes_5" presStyleLbl="node1" presStyleIdx="4" presStyleCnt="5">
        <dgm:presLayoutVars>
          <dgm:bulletEnabled val="1"/>
        </dgm:presLayoutVars>
      </dgm:prSet>
      <dgm:spPr/>
    </dgm:pt>
    <dgm:pt modelId="{8D1BA5F1-C3B0-4BA1-8D6D-4D02EAE9A48A}" type="pres">
      <dgm:prSet presAssocID="{B7A80B3E-6BD8-41ED-9C8A-2102785BD61C}" presName="FiveConn_1-2" presStyleLbl="fgAccFollowNode1" presStyleIdx="0" presStyleCnt="4">
        <dgm:presLayoutVars>
          <dgm:bulletEnabled val="1"/>
        </dgm:presLayoutVars>
      </dgm:prSet>
      <dgm:spPr/>
    </dgm:pt>
    <dgm:pt modelId="{62D080CB-10AB-4B6E-9F92-5B41A717AB5C}" type="pres">
      <dgm:prSet presAssocID="{B7A80B3E-6BD8-41ED-9C8A-2102785BD61C}" presName="FiveConn_2-3" presStyleLbl="fgAccFollowNode1" presStyleIdx="1" presStyleCnt="4">
        <dgm:presLayoutVars>
          <dgm:bulletEnabled val="1"/>
        </dgm:presLayoutVars>
      </dgm:prSet>
      <dgm:spPr/>
    </dgm:pt>
    <dgm:pt modelId="{09FA163B-D23E-4B79-ABA9-480D5F373672}" type="pres">
      <dgm:prSet presAssocID="{B7A80B3E-6BD8-41ED-9C8A-2102785BD61C}" presName="FiveConn_3-4" presStyleLbl="fgAccFollowNode1" presStyleIdx="2" presStyleCnt="4">
        <dgm:presLayoutVars>
          <dgm:bulletEnabled val="1"/>
        </dgm:presLayoutVars>
      </dgm:prSet>
      <dgm:spPr/>
    </dgm:pt>
    <dgm:pt modelId="{BE663B32-1F95-400F-B611-4C9B640713F6}" type="pres">
      <dgm:prSet presAssocID="{B7A80B3E-6BD8-41ED-9C8A-2102785BD61C}" presName="FiveConn_4-5" presStyleLbl="fgAccFollowNode1" presStyleIdx="3" presStyleCnt="4">
        <dgm:presLayoutVars>
          <dgm:bulletEnabled val="1"/>
        </dgm:presLayoutVars>
      </dgm:prSet>
      <dgm:spPr/>
    </dgm:pt>
    <dgm:pt modelId="{D308977C-BE54-4D23-BB14-BB0688E90B6B}" type="pres">
      <dgm:prSet presAssocID="{B7A80B3E-6BD8-41ED-9C8A-2102785BD61C}" presName="FiveNodes_1_text" presStyleLbl="node1" presStyleIdx="4" presStyleCnt="5">
        <dgm:presLayoutVars>
          <dgm:bulletEnabled val="1"/>
        </dgm:presLayoutVars>
      </dgm:prSet>
      <dgm:spPr/>
    </dgm:pt>
    <dgm:pt modelId="{FB0A2A18-1BCB-41FB-8F20-D6797DE8F884}" type="pres">
      <dgm:prSet presAssocID="{B7A80B3E-6BD8-41ED-9C8A-2102785BD61C}" presName="FiveNodes_2_text" presStyleLbl="node1" presStyleIdx="4" presStyleCnt="5">
        <dgm:presLayoutVars>
          <dgm:bulletEnabled val="1"/>
        </dgm:presLayoutVars>
      </dgm:prSet>
      <dgm:spPr/>
    </dgm:pt>
    <dgm:pt modelId="{5440DCCE-E09F-45DD-8D03-15581D90B3C8}" type="pres">
      <dgm:prSet presAssocID="{B7A80B3E-6BD8-41ED-9C8A-2102785BD61C}" presName="FiveNodes_3_text" presStyleLbl="node1" presStyleIdx="4" presStyleCnt="5">
        <dgm:presLayoutVars>
          <dgm:bulletEnabled val="1"/>
        </dgm:presLayoutVars>
      </dgm:prSet>
      <dgm:spPr/>
    </dgm:pt>
    <dgm:pt modelId="{E45ACFC4-267D-4E8A-B35C-490B7AC7B4D2}" type="pres">
      <dgm:prSet presAssocID="{B7A80B3E-6BD8-41ED-9C8A-2102785BD61C}" presName="FiveNodes_4_text" presStyleLbl="node1" presStyleIdx="4" presStyleCnt="5">
        <dgm:presLayoutVars>
          <dgm:bulletEnabled val="1"/>
        </dgm:presLayoutVars>
      </dgm:prSet>
      <dgm:spPr/>
    </dgm:pt>
    <dgm:pt modelId="{EA68EF23-4F24-4DBE-8605-07588D7BE7CF}" type="pres">
      <dgm:prSet presAssocID="{B7A80B3E-6BD8-41ED-9C8A-2102785BD61C}" presName="FiveNodes_5_text" presStyleLbl="node1" presStyleIdx="4" presStyleCnt="5">
        <dgm:presLayoutVars>
          <dgm:bulletEnabled val="1"/>
        </dgm:presLayoutVars>
      </dgm:prSet>
      <dgm:spPr/>
    </dgm:pt>
  </dgm:ptLst>
  <dgm:cxnLst>
    <dgm:cxn modelId="{C00F2F0F-2AF4-460C-8CBD-E26E23FD4131}" srcId="{B7A80B3E-6BD8-41ED-9C8A-2102785BD61C}" destId="{A7D31C3D-452A-45E9-A08D-D5E3A399C919}" srcOrd="0" destOrd="0" parTransId="{BCCAA536-8609-417A-8401-C9665F31DEF4}" sibTransId="{40AD8CB9-564A-4FF1-B4C1-A72C89C87BCD}"/>
    <dgm:cxn modelId="{1E7AA71A-2009-46B5-B99D-27FE0BC2D7F2}" type="presOf" srcId="{4B7FB900-823B-4336-9418-30AAFDDA34F4}" destId="{EA68EF23-4F24-4DBE-8605-07588D7BE7CF}" srcOrd="1" destOrd="0" presId="urn:microsoft.com/office/officeart/2005/8/layout/vProcess5"/>
    <dgm:cxn modelId="{02176768-1307-43AD-9C63-B6D286E6DD62}" type="presOf" srcId="{A31F6245-2AD7-43AA-AB68-279B42222327}" destId="{E45ACFC4-267D-4E8A-B35C-490B7AC7B4D2}" srcOrd="1" destOrd="0" presId="urn:microsoft.com/office/officeart/2005/8/layout/vProcess5"/>
    <dgm:cxn modelId="{6E4D0B4A-EC95-4F3A-A288-A6BF0ABB8D42}" type="presOf" srcId="{4B7FB900-823B-4336-9418-30AAFDDA34F4}" destId="{7A6EC9C1-D5B7-44FC-B5F6-6BA71ECBC8A3}" srcOrd="0" destOrd="0" presId="urn:microsoft.com/office/officeart/2005/8/layout/vProcess5"/>
    <dgm:cxn modelId="{23E7AA4F-9D68-4387-B537-D85BF86D2ADF}" srcId="{B7A80B3E-6BD8-41ED-9C8A-2102785BD61C}" destId="{A31F6245-2AD7-43AA-AB68-279B42222327}" srcOrd="3" destOrd="0" parTransId="{C8CA3168-59BD-4708-B106-F1D68D6EAE08}" sibTransId="{1EDB1909-B83E-4793-8E14-97F8BC3ACB60}"/>
    <dgm:cxn modelId="{5FBCDD71-2DBF-4A86-9A30-D86E42149A37}" type="presOf" srcId="{1ECB5A2C-005A-4A9B-897C-7B8BD9DEDF9D}" destId="{3DD72698-1446-4984-AA91-94A228534A8A}" srcOrd="0" destOrd="0" presId="urn:microsoft.com/office/officeart/2005/8/layout/vProcess5"/>
    <dgm:cxn modelId="{B9EFE651-0CAE-485B-B9BE-5119063EBCE9}" type="presOf" srcId="{58533F95-2F10-4591-88AA-835BB655B3B1}" destId="{09FA163B-D23E-4B79-ABA9-480D5F373672}" srcOrd="0" destOrd="0" presId="urn:microsoft.com/office/officeart/2005/8/layout/vProcess5"/>
    <dgm:cxn modelId="{A5667F74-DB5D-4AE6-882B-95F569F69E66}" type="presOf" srcId="{A7D31C3D-452A-45E9-A08D-D5E3A399C919}" destId="{D308977C-BE54-4D23-BB14-BB0688E90B6B}" srcOrd="1" destOrd="0" presId="urn:microsoft.com/office/officeart/2005/8/layout/vProcess5"/>
    <dgm:cxn modelId="{FA1FD077-FBA6-4C89-A0CB-2FDE0C187AA4}" type="presOf" srcId="{8D19449C-F19E-4959-8C05-EEA7A299414A}" destId="{FB0A2A18-1BCB-41FB-8F20-D6797DE8F884}" srcOrd="1" destOrd="0" presId="urn:microsoft.com/office/officeart/2005/8/layout/vProcess5"/>
    <dgm:cxn modelId="{CAC218A7-409E-4035-B5D2-AE4E9B268161}" type="presOf" srcId="{8D19449C-F19E-4959-8C05-EEA7A299414A}" destId="{1883DFCB-2359-4E79-919F-321CE9E2BB4E}" srcOrd="0" destOrd="0" presId="urn:microsoft.com/office/officeart/2005/8/layout/vProcess5"/>
    <dgm:cxn modelId="{F9A1CEBD-8025-4E2E-93F8-2198F19D164C}" type="presOf" srcId="{D57E8D03-00AA-4825-991F-B594B78B1BEE}" destId="{62D080CB-10AB-4B6E-9F92-5B41A717AB5C}" srcOrd="0" destOrd="0" presId="urn:microsoft.com/office/officeart/2005/8/layout/vProcess5"/>
    <dgm:cxn modelId="{AE3CCCBF-E044-4BA6-AC46-3101753BE877}" srcId="{B7A80B3E-6BD8-41ED-9C8A-2102785BD61C}" destId="{1ECB5A2C-005A-4A9B-897C-7B8BD9DEDF9D}" srcOrd="2" destOrd="0" parTransId="{7E2B0F91-7209-4B1A-BF8B-25256EF36B99}" sibTransId="{58533F95-2F10-4591-88AA-835BB655B3B1}"/>
    <dgm:cxn modelId="{8223BBC1-244B-45E7-BE29-D977DFEE5811}" type="presOf" srcId="{A31F6245-2AD7-43AA-AB68-279B42222327}" destId="{7C2E382D-CFD6-4943-A6F6-D07BA71ECF48}" srcOrd="0" destOrd="0" presId="urn:microsoft.com/office/officeart/2005/8/layout/vProcess5"/>
    <dgm:cxn modelId="{5C6D1AC8-8187-4695-A767-FB69560B4458}" srcId="{B7A80B3E-6BD8-41ED-9C8A-2102785BD61C}" destId="{8D19449C-F19E-4959-8C05-EEA7A299414A}" srcOrd="1" destOrd="0" parTransId="{6C9906A9-F7E6-4FE1-B4BD-B81F20AA2D76}" sibTransId="{D57E8D03-00AA-4825-991F-B594B78B1BEE}"/>
    <dgm:cxn modelId="{FA408CCD-FFEC-486A-B5CC-32FE6BBF5E1A}" type="presOf" srcId="{1ECB5A2C-005A-4A9B-897C-7B8BD9DEDF9D}" destId="{5440DCCE-E09F-45DD-8D03-15581D90B3C8}" srcOrd="1" destOrd="0" presId="urn:microsoft.com/office/officeart/2005/8/layout/vProcess5"/>
    <dgm:cxn modelId="{688BC3DE-FA08-4D43-AE29-0D17CF94095D}" srcId="{B7A80B3E-6BD8-41ED-9C8A-2102785BD61C}" destId="{4B7FB900-823B-4336-9418-30AAFDDA34F4}" srcOrd="4" destOrd="0" parTransId="{9A106BB6-6188-4B6E-9FF7-EE0680C2B961}" sibTransId="{7F1DD460-E2CB-44FC-87D7-7A135CFD4BDA}"/>
    <dgm:cxn modelId="{86B682EC-DB02-49B9-A676-9801798C1AC8}" type="presOf" srcId="{40AD8CB9-564A-4FF1-B4C1-A72C89C87BCD}" destId="{8D1BA5F1-C3B0-4BA1-8D6D-4D02EAE9A48A}" srcOrd="0" destOrd="0" presId="urn:microsoft.com/office/officeart/2005/8/layout/vProcess5"/>
    <dgm:cxn modelId="{003290F0-2C50-41C0-BA3B-D52171AB5A85}" type="presOf" srcId="{B7A80B3E-6BD8-41ED-9C8A-2102785BD61C}" destId="{A8B847A7-262C-4C28-86F4-06A1BA484AB2}" srcOrd="0" destOrd="0" presId="urn:microsoft.com/office/officeart/2005/8/layout/vProcess5"/>
    <dgm:cxn modelId="{5B589EF0-9830-4C4F-8713-531C9ED0ECC6}" type="presOf" srcId="{1EDB1909-B83E-4793-8E14-97F8BC3ACB60}" destId="{BE663B32-1F95-400F-B611-4C9B640713F6}" srcOrd="0" destOrd="0" presId="urn:microsoft.com/office/officeart/2005/8/layout/vProcess5"/>
    <dgm:cxn modelId="{37D750FE-24B4-4EF9-A3AD-078A9F0C3E14}" type="presOf" srcId="{A7D31C3D-452A-45E9-A08D-D5E3A399C919}" destId="{7624AD6C-5B2D-411E-8708-4992FB249F40}" srcOrd="0" destOrd="0" presId="urn:microsoft.com/office/officeart/2005/8/layout/vProcess5"/>
    <dgm:cxn modelId="{FE167FF8-64BF-4B33-815D-DD7E3F768491}" type="presParOf" srcId="{A8B847A7-262C-4C28-86F4-06A1BA484AB2}" destId="{902F7ED8-CE98-46A9-8E99-0F5AE1A81675}" srcOrd="0" destOrd="0" presId="urn:microsoft.com/office/officeart/2005/8/layout/vProcess5"/>
    <dgm:cxn modelId="{DCEB10C4-ACB9-4FA0-AD98-002FA146246D}" type="presParOf" srcId="{A8B847A7-262C-4C28-86F4-06A1BA484AB2}" destId="{7624AD6C-5B2D-411E-8708-4992FB249F40}" srcOrd="1" destOrd="0" presId="urn:microsoft.com/office/officeart/2005/8/layout/vProcess5"/>
    <dgm:cxn modelId="{3CE03435-4D4B-4374-8010-C2CC467CFD45}" type="presParOf" srcId="{A8B847A7-262C-4C28-86F4-06A1BA484AB2}" destId="{1883DFCB-2359-4E79-919F-321CE9E2BB4E}" srcOrd="2" destOrd="0" presId="urn:microsoft.com/office/officeart/2005/8/layout/vProcess5"/>
    <dgm:cxn modelId="{D2E7FC18-8161-4556-A568-42E750308796}" type="presParOf" srcId="{A8B847A7-262C-4C28-86F4-06A1BA484AB2}" destId="{3DD72698-1446-4984-AA91-94A228534A8A}" srcOrd="3" destOrd="0" presId="urn:microsoft.com/office/officeart/2005/8/layout/vProcess5"/>
    <dgm:cxn modelId="{D6CD748F-DAFF-476B-8183-8EAF882FE710}" type="presParOf" srcId="{A8B847A7-262C-4C28-86F4-06A1BA484AB2}" destId="{7C2E382D-CFD6-4943-A6F6-D07BA71ECF48}" srcOrd="4" destOrd="0" presId="urn:microsoft.com/office/officeart/2005/8/layout/vProcess5"/>
    <dgm:cxn modelId="{00DAC14D-A855-44A3-8953-84C68AF351A0}" type="presParOf" srcId="{A8B847A7-262C-4C28-86F4-06A1BA484AB2}" destId="{7A6EC9C1-D5B7-44FC-B5F6-6BA71ECBC8A3}" srcOrd="5" destOrd="0" presId="urn:microsoft.com/office/officeart/2005/8/layout/vProcess5"/>
    <dgm:cxn modelId="{FF435364-BA76-4726-86FD-CC6EA386AC86}" type="presParOf" srcId="{A8B847A7-262C-4C28-86F4-06A1BA484AB2}" destId="{8D1BA5F1-C3B0-4BA1-8D6D-4D02EAE9A48A}" srcOrd="6" destOrd="0" presId="urn:microsoft.com/office/officeart/2005/8/layout/vProcess5"/>
    <dgm:cxn modelId="{83863275-34CB-46A8-B141-C5C8C7F8C2B7}" type="presParOf" srcId="{A8B847A7-262C-4C28-86F4-06A1BA484AB2}" destId="{62D080CB-10AB-4B6E-9F92-5B41A717AB5C}" srcOrd="7" destOrd="0" presId="urn:microsoft.com/office/officeart/2005/8/layout/vProcess5"/>
    <dgm:cxn modelId="{8F9DF484-EE82-43D0-A194-286EC2EBA6D6}" type="presParOf" srcId="{A8B847A7-262C-4C28-86F4-06A1BA484AB2}" destId="{09FA163B-D23E-4B79-ABA9-480D5F373672}" srcOrd="8" destOrd="0" presId="urn:microsoft.com/office/officeart/2005/8/layout/vProcess5"/>
    <dgm:cxn modelId="{250E8B74-02CC-481E-ABCD-24D7C4A0BAAE}" type="presParOf" srcId="{A8B847A7-262C-4C28-86F4-06A1BA484AB2}" destId="{BE663B32-1F95-400F-B611-4C9B640713F6}" srcOrd="9" destOrd="0" presId="urn:microsoft.com/office/officeart/2005/8/layout/vProcess5"/>
    <dgm:cxn modelId="{218A6AFD-6F16-46EA-B72E-44AF775E76A5}" type="presParOf" srcId="{A8B847A7-262C-4C28-86F4-06A1BA484AB2}" destId="{D308977C-BE54-4D23-BB14-BB0688E90B6B}" srcOrd="10" destOrd="0" presId="urn:microsoft.com/office/officeart/2005/8/layout/vProcess5"/>
    <dgm:cxn modelId="{CBCB4D4A-2ED7-4250-9156-F55775B31146}" type="presParOf" srcId="{A8B847A7-262C-4C28-86F4-06A1BA484AB2}" destId="{FB0A2A18-1BCB-41FB-8F20-D6797DE8F884}" srcOrd="11" destOrd="0" presId="urn:microsoft.com/office/officeart/2005/8/layout/vProcess5"/>
    <dgm:cxn modelId="{AB910671-44A5-4F02-A8F5-FD6FB3E86676}" type="presParOf" srcId="{A8B847A7-262C-4C28-86F4-06A1BA484AB2}" destId="{5440DCCE-E09F-45DD-8D03-15581D90B3C8}" srcOrd="12" destOrd="0" presId="urn:microsoft.com/office/officeart/2005/8/layout/vProcess5"/>
    <dgm:cxn modelId="{6327488C-9285-409B-82CF-38C0D19E2209}" type="presParOf" srcId="{A8B847A7-262C-4C28-86F4-06A1BA484AB2}" destId="{E45ACFC4-267D-4E8A-B35C-490B7AC7B4D2}" srcOrd="13" destOrd="0" presId="urn:microsoft.com/office/officeart/2005/8/layout/vProcess5"/>
    <dgm:cxn modelId="{83190A79-AB74-4544-AD57-234B88086BD6}" type="presParOf" srcId="{A8B847A7-262C-4C28-86F4-06A1BA484AB2}" destId="{EA68EF23-4F24-4DBE-8605-07588D7BE7CF}"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A80B3E-6BD8-41ED-9C8A-2102785BD61C}"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mc:Choice xmlns:a14="http://schemas.microsoft.com/office/drawing/2010/main" Requires="a14">
        <dgm:pt modelId="{A7D31C3D-452A-45E9-A08D-D5E3A399C919}">
          <dgm:prSet custT="1"/>
          <dgm:spPr/>
          <dgm:t>
            <a:bodyPr/>
            <a:lstStyle/>
            <a:p>
              <a:pPr algn="r" rtl="1"/>
              <a:r>
                <a:rPr lang="he-IL" sz="1800" u="sng" dirty="0"/>
                <a:t>שלבים 7-11: </a:t>
              </a:r>
              <a:r>
                <a:rPr lang="he-IL" sz="1800" dirty="0"/>
                <a:t>האלגוריתם עובר בצורת </a:t>
              </a:r>
              <a:r>
                <a:rPr lang="en-US" sz="1800" dirty="0"/>
                <a:t>DFS </a:t>
              </a:r>
              <a:r>
                <a:rPr lang="he-IL" sz="1800" dirty="0"/>
                <a:t> על העץ המושרש של הקודקוד הנוכחי. האופן שבו סריקת </a:t>
              </a:r>
              <a:r>
                <a:rPr lang="en-US" sz="1800" dirty="0"/>
                <a:t>DFS</a:t>
              </a:r>
              <a:r>
                <a:rPr lang="he-IL" sz="1800" dirty="0"/>
                <a:t> מתבצעת היא ע"י קריאות רקורסיביות ל- </a:t>
              </a:r>
              <a14:m>
                <m:oMath xmlns:m="http://schemas.openxmlformats.org/officeDocument/2006/math">
                  <m:r>
                    <a:rPr lang="en-US" sz="1800" i="1"/>
                    <m:t>𝐾</m:t>
                  </m:r>
                  <m:r>
                    <a:rPr lang="en-US" sz="1800" i="1"/>
                    <m:t>−</m:t>
                  </m:r>
                  <m:r>
                    <a:rPr lang="en-US" sz="1800" i="1"/>
                    <m:t>𝑂𝑃𝑇𝐼𝑀𝐼𝑍𝐸</m:t>
                  </m:r>
                </m:oMath>
              </a14:m>
              <a:r>
                <a:rPr lang="en-US" sz="1800" dirty="0"/>
                <a:t> </a:t>
              </a:r>
            </a:p>
            <a:p>
              <a:pPr algn="r" rtl="1"/>
              <a:r>
                <a:rPr lang="he-IL" sz="1800" dirty="0"/>
                <a:t>על כל אחד מילדיו הישרים של אותו קודקוד.</a:t>
              </a:r>
              <a:endParaRPr lang="en-US" sz="1800" b="0" dirty="0"/>
            </a:p>
          </dgm:t>
        </dgm:pt>
      </mc:Choice>
      <mc:Fallback>
        <dgm:pt modelId="{A7D31C3D-452A-45E9-A08D-D5E3A399C919}">
          <dgm:prSet custT="1"/>
          <dgm:spPr/>
          <dgm:t>
            <a:bodyPr/>
            <a:lstStyle/>
            <a:p>
              <a:pPr algn="r" rtl="1"/>
              <a:r>
                <a:rPr lang="he-IL" sz="1800" u="sng" dirty="0"/>
                <a:t>שלבים 7-11: </a:t>
              </a:r>
              <a:r>
                <a:rPr lang="he-IL" sz="1800" dirty="0"/>
                <a:t>האלגוריתם עובר בצורת </a:t>
              </a:r>
              <a:r>
                <a:rPr lang="en-US" sz="1800" dirty="0"/>
                <a:t>DFS </a:t>
              </a:r>
              <a:r>
                <a:rPr lang="he-IL" sz="1800" dirty="0"/>
                <a:t> על העץ המושרש של הקודקוד הנוכחי. האופן שבו סריקת </a:t>
              </a:r>
              <a:r>
                <a:rPr lang="en-US" sz="1800" dirty="0"/>
                <a:t>DFS</a:t>
              </a:r>
              <a:r>
                <a:rPr lang="he-IL" sz="1800" dirty="0"/>
                <a:t> מתבצעת היא ע"י קריאות רקורסיביות ל- </a:t>
              </a:r>
              <a:r>
                <a:rPr lang="en-US" sz="1800" i="0"/>
                <a:t>𝐾−𝑂𝑃𝑇𝐼𝑀𝐼𝑍𝐸</a:t>
              </a:r>
              <a:r>
                <a:rPr lang="en-US" sz="1800" dirty="0"/>
                <a:t> </a:t>
              </a:r>
            </a:p>
            <a:p>
              <a:pPr algn="r" rtl="1"/>
              <a:r>
                <a:rPr lang="he-IL" sz="1800" dirty="0"/>
                <a:t>על כל אחד מילדיו הישרים של אותו קודקוד.</a:t>
              </a:r>
              <a:endParaRPr lang="en-US" sz="1800" b="0" dirty="0"/>
            </a:p>
          </dgm:t>
        </dgm:pt>
      </mc:Fallback>
    </mc:AlternateContent>
    <dgm:pt modelId="{BCCAA536-8609-417A-8401-C9665F31DEF4}" type="parTrans" cxnId="{C00F2F0F-2AF4-460C-8CBD-E26E23FD4131}">
      <dgm:prSet/>
      <dgm:spPr/>
      <dgm:t>
        <a:bodyPr/>
        <a:lstStyle/>
        <a:p>
          <a:endParaRPr lang="en-US"/>
        </a:p>
      </dgm:t>
    </dgm:pt>
    <dgm:pt modelId="{40AD8CB9-564A-4FF1-B4C1-A72C89C87BCD}" type="sibTrans" cxnId="{C00F2F0F-2AF4-460C-8CBD-E26E23FD4131}">
      <dgm:prSet phldrT="1" phldr="0"/>
      <dgm:spPr/>
      <dgm:t>
        <a:bodyPr/>
        <a:lstStyle/>
        <a:p>
          <a:endParaRPr lang="en-US" dirty="0"/>
        </a:p>
      </dgm:t>
    </dgm:pt>
    <mc:AlternateContent xmlns:mc="http://schemas.openxmlformats.org/markup-compatibility/2006">
      <mc:Choice xmlns:a14="http://schemas.microsoft.com/office/drawing/2010/main" Requires="a14">
        <dgm:pt modelId="{8D19449C-F19E-4959-8C05-EEA7A299414A}">
          <dgm:prSet custT="1"/>
          <dgm:spPr/>
          <dgm:t>
            <a:bodyPr/>
            <a:lstStyle/>
            <a:p>
              <a:pPr algn="r" rtl="1"/>
              <a:r>
                <a:rPr lang="he-IL" sz="1800" u="sng" dirty="0"/>
                <a:t>שלב 12: </a:t>
              </a:r>
              <a:r>
                <a:rPr lang="he-IL" sz="1800" dirty="0"/>
                <a:t>מתבצעת קריאה נוספת ל-</a:t>
              </a:r>
              <a:r>
                <a:rPr lang="en-US" sz="1800" dirty="0"/>
                <a:t>PRUNE</a:t>
              </a:r>
              <a:r>
                <a:rPr lang="he-IL" sz="1800" dirty="0"/>
                <a:t> זאת מאחר וייתכן וה-</a:t>
              </a:r>
              <a:r>
                <a:rPr lang="en-US" sz="1800" dirty="0"/>
                <a:t>best cost </a:t>
              </a:r>
              <a:r>
                <a:rPr lang="he-IL" sz="1800" dirty="0"/>
                <a:t> השתנה לאור קריאה לפונקציה </a:t>
              </a:r>
              <a14:m>
                <m:oMath xmlns:m="http://schemas.openxmlformats.org/officeDocument/2006/math">
                  <m:r>
                    <a:rPr lang="en-US" sz="1800" i="1"/>
                    <m:t>𝐾</m:t>
                  </m:r>
                  <m:r>
                    <a:rPr lang="en-US" sz="1800" i="1"/>
                    <m:t>−</m:t>
                  </m:r>
                  <m:r>
                    <a:rPr lang="en-US" sz="1800" i="1"/>
                    <m:t>𝑂𝑃𝑇𝐼𝑀𝐼𝑍𝐸</m:t>
                  </m:r>
                </m:oMath>
              </a14:m>
              <a:r>
                <a:rPr lang="en-US" sz="1800" dirty="0"/>
                <a:t> </a:t>
              </a:r>
              <a:r>
                <a:rPr lang="he-IL" sz="1800" dirty="0"/>
                <a:t> עם אחד הילדים המושרשים של הקודקוד. ייתכן ונוכל לגזום ערכים נוספים לאור שינוי זה שקודם לכן לא נגזמו, ובכך לחסוך קריאות רקורסיביות עבור העצים המושרשים בילדיו הנוספים של אותו קודקוד.</a:t>
              </a:r>
              <a:endParaRPr lang="en-US" sz="1800" dirty="0"/>
            </a:p>
          </dgm:t>
        </dgm:pt>
      </mc:Choice>
      <mc:Fallback>
        <dgm:pt modelId="{8D19449C-F19E-4959-8C05-EEA7A299414A}">
          <dgm:prSet custT="1"/>
          <dgm:spPr/>
          <dgm:t>
            <a:bodyPr/>
            <a:lstStyle/>
            <a:p>
              <a:pPr algn="r" rtl="1"/>
              <a:r>
                <a:rPr lang="he-IL" sz="1800" u="sng" dirty="0"/>
                <a:t>שלב 12: </a:t>
              </a:r>
              <a:r>
                <a:rPr lang="he-IL" sz="1800" dirty="0"/>
                <a:t>מתבצעת קריאה נוספת ל-</a:t>
              </a:r>
              <a:r>
                <a:rPr lang="en-US" sz="1800" dirty="0"/>
                <a:t>PRUNE</a:t>
              </a:r>
              <a:r>
                <a:rPr lang="he-IL" sz="1800" dirty="0"/>
                <a:t> זאת מאחר וייתכן וה-</a:t>
              </a:r>
              <a:r>
                <a:rPr lang="en-US" sz="1800" dirty="0"/>
                <a:t>best cost </a:t>
              </a:r>
              <a:r>
                <a:rPr lang="he-IL" sz="1800" dirty="0"/>
                <a:t> השתנה לאור קריאה לפונקציה </a:t>
              </a:r>
              <a:r>
                <a:rPr lang="en-US" sz="1800" i="0"/>
                <a:t>𝐾−𝑂𝑃𝑇𝐼𝑀𝐼𝑍𝐸</a:t>
              </a:r>
              <a:r>
                <a:rPr lang="en-US" sz="1800" dirty="0"/>
                <a:t> </a:t>
              </a:r>
              <a:r>
                <a:rPr lang="he-IL" sz="1800" dirty="0"/>
                <a:t> עם אחד הילדים המושרשים של הקודקוד. ייתכן ונוכל לגזום ערכים נוספים לאור שינוי זה שקודם לכן לא נגזמו, ובכך לחסוך קריאות רקורסיביות עבור העצים המושרשים בילדיו הנוספים של אותו קודקוד.</a:t>
              </a:r>
              <a:endParaRPr lang="en-US" sz="1800" dirty="0"/>
            </a:p>
          </dgm:t>
        </dgm:pt>
      </mc:Fallback>
    </mc:AlternateContent>
    <dgm:pt modelId="{6C9906A9-F7E6-4FE1-B4BD-B81F20AA2D76}" type="parTrans" cxnId="{5C6D1AC8-8187-4695-A767-FB69560B4458}">
      <dgm:prSet/>
      <dgm:spPr/>
      <dgm:t>
        <a:bodyPr/>
        <a:lstStyle/>
        <a:p>
          <a:endParaRPr lang="en-US"/>
        </a:p>
      </dgm:t>
    </dgm:pt>
    <dgm:pt modelId="{D57E8D03-00AA-4825-991F-B594B78B1BEE}" type="sibTrans" cxnId="{5C6D1AC8-8187-4695-A767-FB69560B4458}">
      <dgm:prSet phldrT="2" phldr="0"/>
      <dgm:spPr/>
      <dgm:t>
        <a:bodyPr/>
        <a:lstStyle/>
        <a:p>
          <a:endParaRPr lang="en-US" dirty="0"/>
        </a:p>
      </dgm:t>
    </dgm:pt>
    <dgm:pt modelId="{1ECB5A2C-005A-4A9B-897C-7B8BD9DEDF9D}">
      <dgm:prSet custT="1"/>
      <dgm:spPr/>
      <dgm:t>
        <a:bodyPr/>
        <a:lstStyle/>
        <a:p>
          <a:pPr algn="r" rtl="1"/>
          <a:r>
            <a:rPr lang="he-IL" sz="1800" u="sng" dirty="0"/>
            <a:t>שלב 13: </a:t>
          </a:r>
          <a:r>
            <a:rPr lang="he-IL" sz="1800" dirty="0"/>
            <a:t>האלגוריתם מחזיר את ה-</a:t>
          </a:r>
          <a:r>
            <a:rPr lang="en-US" sz="1800" dirty="0"/>
            <a:t>best cost </a:t>
          </a:r>
          <a:r>
            <a:rPr lang="he-IL" sz="1800" dirty="0"/>
            <a:t> שמתאימה לאנונימיזציה האופטימלית השמורה במשתנה הגלובלי </a:t>
          </a:r>
          <a:r>
            <a:rPr lang="en-US" sz="1800" dirty="0"/>
            <a:t>best anonymization</a:t>
          </a:r>
          <a:r>
            <a:rPr lang="he-IL" sz="1800" dirty="0"/>
            <a:t>.</a:t>
          </a:r>
          <a:endParaRPr lang="en-US" sz="1800" dirty="0"/>
        </a:p>
      </dgm:t>
    </dgm:pt>
    <dgm:pt modelId="{7E2B0F91-7209-4B1A-BF8B-25256EF36B99}" type="parTrans" cxnId="{AE3CCCBF-E044-4BA6-AC46-3101753BE877}">
      <dgm:prSet/>
      <dgm:spPr/>
      <dgm:t>
        <a:bodyPr/>
        <a:lstStyle/>
        <a:p>
          <a:endParaRPr lang="en-US"/>
        </a:p>
      </dgm:t>
    </dgm:pt>
    <dgm:pt modelId="{58533F95-2F10-4591-88AA-835BB655B3B1}" type="sibTrans" cxnId="{AE3CCCBF-E044-4BA6-AC46-3101753BE877}">
      <dgm:prSet phldrT="3" phldr="0"/>
      <dgm:spPr/>
      <dgm:t>
        <a:bodyPr/>
        <a:lstStyle/>
        <a:p>
          <a:endParaRPr lang="en-US" dirty="0"/>
        </a:p>
      </dgm:t>
    </dgm:pt>
    <dgm:pt modelId="{A8B847A7-262C-4C28-86F4-06A1BA484AB2}" type="pres">
      <dgm:prSet presAssocID="{B7A80B3E-6BD8-41ED-9C8A-2102785BD61C}" presName="outerComposite" presStyleCnt="0">
        <dgm:presLayoutVars>
          <dgm:chMax val="5"/>
          <dgm:dir/>
          <dgm:resizeHandles val="exact"/>
        </dgm:presLayoutVars>
      </dgm:prSet>
      <dgm:spPr/>
    </dgm:pt>
    <dgm:pt modelId="{902F7ED8-CE98-46A9-8E99-0F5AE1A81675}" type="pres">
      <dgm:prSet presAssocID="{B7A80B3E-6BD8-41ED-9C8A-2102785BD61C}" presName="dummyMaxCanvas" presStyleCnt="0">
        <dgm:presLayoutVars/>
      </dgm:prSet>
      <dgm:spPr/>
    </dgm:pt>
    <dgm:pt modelId="{C84192E8-6BAE-4434-B7F1-7E9BA669D751}" type="pres">
      <dgm:prSet presAssocID="{B7A80B3E-6BD8-41ED-9C8A-2102785BD61C}" presName="ThreeNodes_1" presStyleLbl="node1" presStyleIdx="0" presStyleCnt="3">
        <dgm:presLayoutVars>
          <dgm:bulletEnabled val="1"/>
        </dgm:presLayoutVars>
      </dgm:prSet>
      <dgm:spPr/>
    </dgm:pt>
    <dgm:pt modelId="{50B768BB-5687-4E07-9DB1-D4F52551B541}" type="pres">
      <dgm:prSet presAssocID="{B7A80B3E-6BD8-41ED-9C8A-2102785BD61C}" presName="ThreeNodes_2" presStyleLbl="node1" presStyleIdx="1" presStyleCnt="3">
        <dgm:presLayoutVars>
          <dgm:bulletEnabled val="1"/>
        </dgm:presLayoutVars>
      </dgm:prSet>
      <dgm:spPr/>
    </dgm:pt>
    <dgm:pt modelId="{7398132C-CF1B-427C-A77F-6242C716A415}" type="pres">
      <dgm:prSet presAssocID="{B7A80B3E-6BD8-41ED-9C8A-2102785BD61C}" presName="ThreeNodes_3" presStyleLbl="node1" presStyleIdx="2" presStyleCnt="3">
        <dgm:presLayoutVars>
          <dgm:bulletEnabled val="1"/>
        </dgm:presLayoutVars>
      </dgm:prSet>
      <dgm:spPr/>
    </dgm:pt>
    <dgm:pt modelId="{79BBA8F0-FEEE-475A-BBDE-20DDA6216E6D}" type="pres">
      <dgm:prSet presAssocID="{B7A80B3E-6BD8-41ED-9C8A-2102785BD61C}" presName="ThreeConn_1-2" presStyleLbl="fgAccFollowNode1" presStyleIdx="0" presStyleCnt="2">
        <dgm:presLayoutVars>
          <dgm:bulletEnabled val="1"/>
        </dgm:presLayoutVars>
      </dgm:prSet>
      <dgm:spPr/>
    </dgm:pt>
    <dgm:pt modelId="{2F1ACEE5-CFD1-4FE5-9089-3B992C7B5F5B}" type="pres">
      <dgm:prSet presAssocID="{B7A80B3E-6BD8-41ED-9C8A-2102785BD61C}" presName="ThreeConn_2-3" presStyleLbl="fgAccFollowNode1" presStyleIdx="1" presStyleCnt="2">
        <dgm:presLayoutVars>
          <dgm:bulletEnabled val="1"/>
        </dgm:presLayoutVars>
      </dgm:prSet>
      <dgm:spPr/>
    </dgm:pt>
    <dgm:pt modelId="{1BCD71F1-8C3D-4066-B737-54A1E67A10E6}" type="pres">
      <dgm:prSet presAssocID="{B7A80B3E-6BD8-41ED-9C8A-2102785BD61C}" presName="ThreeNodes_1_text" presStyleLbl="node1" presStyleIdx="2" presStyleCnt="3">
        <dgm:presLayoutVars>
          <dgm:bulletEnabled val="1"/>
        </dgm:presLayoutVars>
      </dgm:prSet>
      <dgm:spPr/>
    </dgm:pt>
    <dgm:pt modelId="{E984B406-EC09-4E76-B4F8-64E4BCCD8818}" type="pres">
      <dgm:prSet presAssocID="{B7A80B3E-6BD8-41ED-9C8A-2102785BD61C}" presName="ThreeNodes_2_text" presStyleLbl="node1" presStyleIdx="2" presStyleCnt="3">
        <dgm:presLayoutVars>
          <dgm:bulletEnabled val="1"/>
        </dgm:presLayoutVars>
      </dgm:prSet>
      <dgm:spPr/>
    </dgm:pt>
    <dgm:pt modelId="{E48D1032-EDA4-4CDD-8355-3E87866BC3E8}" type="pres">
      <dgm:prSet presAssocID="{B7A80B3E-6BD8-41ED-9C8A-2102785BD61C}" presName="ThreeNodes_3_text" presStyleLbl="node1" presStyleIdx="2" presStyleCnt="3">
        <dgm:presLayoutVars>
          <dgm:bulletEnabled val="1"/>
        </dgm:presLayoutVars>
      </dgm:prSet>
      <dgm:spPr/>
    </dgm:pt>
  </dgm:ptLst>
  <dgm:cxnLst>
    <dgm:cxn modelId="{C00F2F0F-2AF4-460C-8CBD-E26E23FD4131}" srcId="{B7A80B3E-6BD8-41ED-9C8A-2102785BD61C}" destId="{A7D31C3D-452A-45E9-A08D-D5E3A399C919}" srcOrd="0" destOrd="0" parTransId="{BCCAA536-8609-417A-8401-C9665F31DEF4}" sibTransId="{40AD8CB9-564A-4FF1-B4C1-A72C89C87BCD}"/>
    <dgm:cxn modelId="{F8DEA066-DB54-4B83-8AB1-5E6611B4833E}" type="presOf" srcId="{A7D31C3D-452A-45E9-A08D-D5E3A399C919}" destId="{1BCD71F1-8C3D-4066-B737-54A1E67A10E6}" srcOrd="1" destOrd="0" presId="urn:microsoft.com/office/officeart/2005/8/layout/vProcess5"/>
    <dgm:cxn modelId="{6300834A-C719-48E7-86DC-977EB6273AC8}" type="presOf" srcId="{40AD8CB9-564A-4FF1-B4C1-A72C89C87BCD}" destId="{79BBA8F0-FEEE-475A-BBDE-20DDA6216E6D}" srcOrd="0" destOrd="0" presId="urn:microsoft.com/office/officeart/2005/8/layout/vProcess5"/>
    <dgm:cxn modelId="{580E806C-452D-422F-AFC3-88A7B8D82113}" type="presOf" srcId="{8D19449C-F19E-4959-8C05-EEA7A299414A}" destId="{50B768BB-5687-4E07-9DB1-D4F52551B541}" srcOrd="0" destOrd="0" presId="urn:microsoft.com/office/officeart/2005/8/layout/vProcess5"/>
    <dgm:cxn modelId="{1ABD2453-7814-45F2-9EBE-0F5DD9EFCA40}" type="presOf" srcId="{1ECB5A2C-005A-4A9B-897C-7B8BD9DEDF9D}" destId="{E48D1032-EDA4-4CDD-8355-3E87866BC3E8}" srcOrd="1" destOrd="0" presId="urn:microsoft.com/office/officeart/2005/8/layout/vProcess5"/>
    <dgm:cxn modelId="{1AC0C183-4681-4DC4-B277-B47D6A9731FF}" type="presOf" srcId="{D57E8D03-00AA-4825-991F-B594B78B1BEE}" destId="{2F1ACEE5-CFD1-4FE5-9089-3B992C7B5F5B}" srcOrd="0" destOrd="0" presId="urn:microsoft.com/office/officeart/2005/8/layout/vProcess5"/>
    <dgm:cxn modelId="{AC49B094-FC48-4E0A-9B74-7A1CF35115F5}" type="presOf" srcId="{A7D31C3D-452A-45E9-A08D-D5E3A399C919}" destId="{C84192E8-6BAE-4434-B7F1-7E9BA669D751}" srcOrd="0" destOrd="0" presId="urn:microsoft.com/office/officeart/2005/8/layout/vProcess5"/>
    <dgm:cxn modelId="{AE3CCCBF-E044-4BA6-AC46-3101753BE877}" srcId="{B7A80B3E-6BD8-41ED-9C8A-2102785BD61C}" destId="{1ECB5A2C-005A-4A9B-897C-7B8BD9DEDF9D}" srcOrd="2" destOrd="0" parTransId="{7E2B0F91-7209-4B1A-BF8B-25256EF36B99}" sibTransId="{58533F95-2F10-4591-88AA-835BB655B3B1}"/>
    <dgm:cxn modelId="{E95B12C3-7385-4B3E-8B7F-A9C1B178AC59}" type="presOf" srcId="{1ECB5A2C-005A-4A9B-897C-7B8BD9DEDF9D}" destId="{7398132C-CF1B-427C-A77F-6242C716A415}" srcOrd="0" destOrd="0" presId="urn:microsoft.com/office/officeart/2005/8/layout/vProcess5"/>
    <dgm:cxn modelId="{5C6D1AC8-8187-4695-A767-FB69560B4458}" srcId="{B7A80B3E-6BD8-41ED-9C8A-2102785BD61C}" destId="{8D19449C-F19E-4959-8C05-EEA7A299414A}" srcOrd="1" destOrd="0" parTransId="{6C9906A9-F7E6-4FE1-B4BD-B81F20AA2D76}" sibTransId="{D57E8D03-00AA-4825-991F-B594B78B1BEE}"/>
    <dgm:cxn modelId="{F8CA2BDD-F54A-42A0-83DA-FBDADFD34CBC}" type="presOf" srcId="{8D19449C-F19E-4959-8C05-EEA7A299414A}" destId="{E984B406-EC09-4E76-B4F8-64E4BCCD8818}" srcOrd="1" destOrd="0" presId="urn:microsoft.com/office/officeart/2005/8/layout/vProcess5"/>
    <dgm:cxn modelId="{003290F0-2C50-41C0-BA3B-D52171AB5A85}" type="presOf" srcId="{B7A80B3E-6BD8-41ED-9C8A-2102785BD61C}" destId="{A8B847A7-262C-4C28-86F4-06A1BA484AB2}" srcOrd="0" destOrd="0" presId="urn:microsoft.com/office/officeart/2005/8/layout/vProcess5"/>
    <dgm:cxn modelId="{FE167FF8-64BF-4B33-815D-DD7E3F768491}" type="presParOf" srcId="{A8B847A7-262C-4C28-86F4-06A1BA484AB2}" destId="{902F7ED8-CE98-46A9-8E99-0F5AE1A81675}" srcOrd="0" destOrd="0" presId="urn:microsoft.com/office/officeart/2005/8/layout/vProcess5"/>
    <dgm:cxn modelId="{9E069789-5C4C-417E-84F4-4D9E245CDFA2}" type="presParOf" srcId="{A8B847A7-262C-4C28-86F4-06A1BA484AB2}" destId="{C84192E8-6BAE-4434-B7F1-7E9BA669D751}" srcOrd="1" destOrd="0" presId="urn:microsoft.com/office/officeart/2005/8/layout/vProcess5"/>
    <dgm:cxn modelId="{D84ACCA3-63F6-4A44-B1A6-EFDBEA45D80E}" type="presParOf" srcId="{A8B847A7-262C-4C28-86F4-06A1BA484AB2}" destId="{50B768BB-5687-4E07-9DB1-D4F52551B541}" srcOrd="2" destOrd="0" presId="urn:microsoft.com/office/officeart/2005/8/layout/vProcess5"/>
    <dgm:cxn modelId="{274B1475-F88E-4E7E-B119-D711F3EEB7C8}" type="presParOf" srcId="{A8B847A7-262C-4C28-86F4-06A1BA484AB2}" destId="{7398132C-CF1B-427C-A77F-6242C716A415}" srcOrd="3" destOrd="0" presId="urn:microsoft.com/office/officeart/2005/8/layout/vProcess5"/>
    <dgm:cxn modelId="{715D68B2-5020-40A0-AFC6-5A79A2D5F243}" type="presParOf" srcId="{A8B847A7-262C-4C28-86F4-06A1BA484AB2}" destId="{79BBA8F0-FEEE-475A-BBDE-20DDA6216E6D}" srcOrd="4" destOrd="0" presId="urn:microsoft.com/office/officeart/2005/8/layout/vProcess5"/>
    <dgm:cxn modelId="{998B2A20-2BB7-4076-AF5A-5A5C5588EF44}" type="presParOf" srcId="{A8B847A7-262C-4C28-86F4-06A1BA484AB2}" destId="{2F1ACEE5-CFD1-4FE5-9089-3B992C7B5F5B}" srcOrd="5" destOrd="0" presId="urn:microsoft.com/office/officeart/2005/8/layout/vProcess5"/>
    <dgm:cxn modelId="{B9854B98-0D36-42DA-AA5E-B360B6061B1F}" type="presParOf" srcId="{A8B847A7-262C-4C28-86F4-06A1BA484AB2}" destId="{1BCD71F1-8C3D-4066-B737-54A1E67A10E6}" srcOrd="6" destOrd="0" presId="urn:microsoft.com/office/officeart/2005/8/layout/vProcess5"/>
    <dgm:cxn modelId="{7C0C63E6-FB25-49F1-834D-436D534B0187}" type="presParOf" srcId="{A8B847A7-262C-4C28-86F4-06A1BA484AB2}" destId="{E984B406-EC09-4E76-B4F8-64E4BCCD8818}" srcOrd="7" destOrd="0" presId="urn:microsoft.com/office/officeart/2005/8/layout/vProcess5"/>
    <dgm:cxn modelId="{D4C4B9A7-1F8D-49A5-80EA-5C1664B5275C}" type="presParOf" srcId="{A8B847A7-262C-4C28-86F4-06A1BA484AB2}" destId="{E48D1032-EDA4-4CDD-8355-3E87866BC3E8}"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A80B3E-6BD8-41ED-9C8A-2102785BD61C}"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A7D31C3D-452A-45E9-A08D-D5E3A399C919}">
      <dgm:prSet custT="1"/>
      <dgm:spPr>
        <a:blipFill>
          <a:blip xmlns:r="http://schemas.openxmlformats.org/officeDocument/2006/relationships" r:embed="rId1"/>
          <a:stretch>
            <a:fillRect l="-624"/>
          </a:stretch>
        </a:blipFill>
      </dgm:spPr>
      <dgm:t>
        <a:bodyPr/>
        <a:lstStyle/>
        <a:p>
          <a:r>
            <a:rPr lang="he-IL">
              <a:noFill/>
            </a:rPr>
            <a:t> </a:t>
          </a:r>
        </a:p>
      </dgm:t>
    </dgm:pt>
    <dgm:pt modelId="{BCCAA536-8609-417A-8401-C9665F31DEF4}" type="parTrans" cxnId="{C00F2F0F-2AF4-460C-8CBD-E26E23FD4131}">
      <dgm:prSet/>
      <dgm:spPr/>
      <dgm:t>
        <a:bodyPr/>
        <a:lstStyle/>
        <a:p>
          <a:endParaRPr lang="en-US"/>
        </a:p>
      </dgm:t>
    </dgm:pt>
    <dgm:pt modelId="{40AD8CB9-564A-4FF1-B4C1-A72C89C87BCD}" type="sibTrans" cxnId="{C00F2F0F-2AF4-460C-8CBD-E26E23FD4131}">
      <dgm:prSet phldrT="1" phldr="0"/>
      <dgm:spPr/>
      <dgm:t>
        <a:bodyPr/>
        <a:lstStyle/>
        <a:p>
          <a:endParaRPr lang="en-US" dirty="0"/>
        </a:p>
      </dgm:t>
    </dgm:pt>
    <dgm:pt modelId="{8D19449C-F19E-4959-8C05-EEA7A299414A}">
      <dgm:prSet custT="1"/>
      <dgm:spPr>
        <a:blipFill>
          <a:blip xmlns:r="http://schemas.openxmlformats.org/officeDocument/2006/relationships" r:embed="rId2"/>
          <a:stretch>
            <a:fillRect t="-4167" b="-6481"/>
          </a:stretch>
        </a:blipFill>
      </dgm:spPr>
      <dgm:t>
        <a:bodyPr/>
        <a:lstStyle/>
        <a:p>
          <a:r>
            <a:rPr lang="he-IL">
              <a:noFill/>
            </a:rPr>
            <a:t> </a:t>
          </a:r>
        </a:p>
      </dgm:t>
    </dgm:pt>
    <dgm:pt modelId="{6C9906A9-F7E6-4FE1-B4BD-B81F20AA2D76}" type="parTrans" cxnId="{5C6D1AC8-8187-4695-A767-FB69560B4458}">
      <dgm:prSet/>
      <dgm:spPr/>
      <dgm:t>
        <a:bodyPr/>
        <a:lstStyle/>
        <a:p>
          <a:endParaRPr lang="en-US"/>
        </a:p>
      </dgm:t>
    </dgm:pt>
    <dgm:pt modelId="{D57E8D03-00AA-4825-991F-B594B78B1BEE}" type="sibTrans" cxnId="{5C6D1AC8-8187-4695-A767-FB69560B4458}">
      <dgm:prSet phldrT="2" phldr="0"/>
      <dgm:spPr/>
      <dgm:t>
        <a:bodyPr/>
        <a:lstStyle/>
        <a:p>
          <a:endParaRPr lang="en-US" dirty="0"/>
        </a:p>
      </dgm:t>
    </dgm:pt>
    <dgm:pt modelId="{1ECB5A2C-005A-4A9B-897C-7B8BD9DEDF9D}">
      <dgm:prSet custT="1"/>
      <dgm:spPr/>
      <dgm:t>
        <a:bodyPr/>
        <a:lstStyle/>
        <a:p>
          <a:pPr algn="r" rtl="1"/>
          <a:r>
            <a:rPr lang="he-IL" sz="1800" u="sng" dirty="0"/>
            <a:t>שלב 13: </a:t>
          </a:r>
          <a:r>
            <a:rPr lang="he-IL" sz="1800" dirty="0"/>
            <a:t>האלגוריתם מחזיר את ה-</a:t>
          </a:r>
          <a:r>
            <a:rPr lang="en-US" sz="1800" dirty="0"/>
            <a:t>best cost </a:t>
          </a:r>
          <a:r>
            <a:rPr lang="he-IL" sz="1800" dirty="0"/>
            <a:t> שמתאימה לאנונימיזציה האופטימלית השמורה במשתנה הגלובלי </a:t>
          </a:r>
          <a:r>
            <a:rPr lang="en-US" sz="1800" dirty="0"/>
            <a:t>best anonymization</a:t>
          </a:r>
          <a:r>
            <a:rPr lang="he-IL" sz="1800" dirty="0"/>
            <a:t>.</a:t>
          </a:r>
          <a:endParaRPr lang="en-US" sz="1800" dirty="0"/>
        </a:p>
      </dgm:t>
    </dgm:pt>
    <dgm:pt modelId="{7E2B0F91-7209-4B1A-BF8B-25256EF36B99}" type="parTrans" cxnId="{AE3CCCBF-E044-4BA6-AC46-3101753BE877}">
      <dgm:prSet/>
      <dgm:spPr/>
      <dgm:t>
        <a:bodyPr/>
        <a:lstStyle/>
        <a:p>
          <a:endParaRPr lang="en-US"/>
        </a:p>
      </dgm:t>
    </dgm:pt>
    <dgm:pt modelId="{58533F95-2F10-4591-88AA-835BB655B3B1}" type="sibTrans" cxnId="{AE3CCCBF-E044-4BA6-AC46-3101753BE877}">
      <dgm:prSet phldrT="3" phldr="0"/>
      <dgm:spPr/>
      <dgm:t>
        <a:bodyPr/>
        <a:lstStyle/>
        <a:p>
          <a:endParaRPr lang="en-US" dirty="0"/>
        </a:p>
      </dgm:t>
    </dgm:pt>
    <dgm:pt modelId="{A8B847A7-262C-4C28-86F4-06A1BA484AB2}" type="pres">
      <dgm:prSet presAssocID="{B7A80B3E-6BD8-41ED-9C8A-2102785BD61C}" presName="outerComposite" presStyleCnt="0">
        <dgm:presLayoutVars>
          <dgm:chMax val="5"/>
          <dgm:dir/>
          <dgm:resizeHandles val="exact"/>
        </dgm:presLayoutVars>
      </dgm:prSet>
      <dgm:spPr/>
    </dgm:pt>
    <dgm:pt modelId="{902F7ED8-CE98-46A9-8E99-0F5AE1A81675}" type="pres">
      <dgm:prSet presAssocID="{B7A80B3E-6BD8-41ED-9C8A-2102785BD61C}" presName="dummyMaxCanvas" presStyleCnt="0">
        <dgm:presLayoutVars/>
      </dgm:prSet>
      <dgm:spPr/>
    </dgm:pt>
    <dgm:pt modelId="{C84192E8-6BAE-4434-B7F1-7E9BA669D751}" type="pres">
      <dgm:prSet presAssocID="{B7A80B3E-6BD8-41ED-9C8A-2102785BD61C}" presName="ThreeNodes_1" presStyleLbl="node1" presStyleIdx="0" presStyleCnt="3">
        <dgm:presLayoutVars>
          <dgm:bulletEnabled val="1"/>
        </dgm:presLayoutVars>
      </dgm:prSet>
      <dgm:spPr/>
    </dgm:pt>
    <dgm:pt modelId="{50B768BB-5687-4E07-9DB1-D4F52551B541}" type="pres">
      <dgm:prSet presAssocID="{B7A80B3E-6BD8-41ED-9C8A-2102785BD61C}" presName="ThreeNodes_2" presStyleLbl="node1" presStyleIdx="1" presStyleCnt="3">
        <dgm:presLayoutVars>
          <dgm:bulletEnabled val="1"/>
        </dgm:presLayoutVars>
      </dgm:prSet>
      <dgm:spPr/>
    </dgm:pt>
    <dgm:pt modelId="{7398132C-CF1B-427C-A77F-6242C716A415}" type="pres">
      <dgm:prSet presAssocID="{B7A80B3E-6BD8-41ED-9C8A-2102785BD61C}" presName="ThreeNodes_3" presStyleLbl="node1" presStyleIdx="2" presStyleCnt="3">
        <dgm:presLayoutVars>
          <dgm:bulletEnabled val="1"/>
        </dgm:presLayoutVars>
      </dgm:prSet>
      <dgm:spPr/>
    </dgm:pt>
    <dgm:pt modelId="{79BBA8F0-FEEE-475A-BBDE-20DDA6216E6D}" type="pres">
      <dgm:prSet presAssocID="{B7A80B3E-6BD8-41ED-9C8A-2102785BD61C}" presName="ThreeConn_1-2" presStyleLbl="fgAccFollowNode1" presStyleIdx="0" presStyleCnt="2">
        <dgm:presLayoutVars>
          <dgm:bulletEnabled val="1"/>
        </dgm:presLayoutVars>
      </dgm:prSet>
      <dgm:spPr/>
    </dgm:pt>
    <dgm:pt modelId="{2F1ACEE5-CFD1-4FE5-9089-3B992C7B5F5B}" type="pres">
      <dgm:prSet presAssocID="{B7A80B3E-6BD8-41ED-9C8A-2102785BD61C}" presName="ThreeConn_2-3" presStyleLbl="fgAccFollowNode1" presStyleIdx="1" presStyleCnt="2">
        <dgm:presLayoutVars>
          <dgm:bulletEnabled val="1"/>
        </dgm:presLayoutVars>
      </dgm:prSet>
      <dgm:spPr/>
    </dgm:pt>
    <dgm:pt modelId="{1BCD71F1-8C3D-4066-B737-54A1E67A10E6}" type="pres">
      <dgm:prSet presAssocID="{B7A80B3E-6BD8-41ED-9C8A-2102785BD61C}" presName="ThreeNodes_1_text" presStyleLbl="node1" presStyleIdx="2" presStyleCnt="3">
        <dgm:presLayoutVars>
          <dgm:bulletEnabled val="1"/>
        </dgm:presLayoutVars>
      </dgm:prSet>
      <dgm:spPr/>
    </dgm:pt>
    <dgm:pt modelId="{E984B406-EC09-4E76-B4F8-64E4BCCD8818}" type="pres">
      <dgm:prSet presAssocID="{B7A80B3E-6BD8-41ED-9C8A-2102785BD61C}" presName="ThreeNodes_2_text" presStyleLbl="node1" presStyleIdx="2" presStyleCnt="3">
        <dgm:presLayoutVars>
          <dgm:bulletEnabled val="1"/>
        </dgm:presLayoutVars>
      </dgm:prSet>
      <dgm:spPr/>
    </dgm:pt>
    <dgm:pt modelId="{E48D1032-EDA4-4CDD-8355-3E87866BC3E8}" type="pres">
      <dgm:prSet presAssocID="{B7A80B3E-6BD8-41ED-9C8A-2102785BD61C}" presName="ThreeNodes_3_text" presStyleLbl="node1" presStyleIdx="2" presStyleCnt="3">
        <dgm:presLayoutVars>
          <dgm:bulletEnabled val="1"/>
        </dgm:presLayoutVars>
      </dgm:prSet>
      <dgm:spPr/>
    </dgm:pt>
  </dgm:ptLst>
  <dgm:cxnLst>
    <dgm:cxn modelId="{C00F2F0F-2AF4-460C-8CBD-E26E23FD4131}" srcId="{B7A80B3E-6BD8-41ED-9C8A-2102785BD61C}" destId="{A7D31C3D-452A-45E9-A08D-D5E3A399C919}" srcOrd="0" destOrd="0" parTransId="{BCCAA536-8609-417A-8401-C9665F31DEF4}" sibTransId="{40AD8CB9-564A-4FF1-B4C1-A72C89C87BCD}"/>
    <dgm:cxn modelId="{F8DEA066-DB54-4B83-8AB1-5E6611B4833E}" type="presOf" srcId="{A7D31C3D-452A-45E9-A08D-D5E3A399C919}" destId="{1BCD71F1-8C3D-4066-B737-54A1E67A10E6}" srcOrd="1" destOrd="0" presId="urn:microsoft.com/office/officeart/2005/8/layout/vProcess5"/>
    <dgm:cxn modelId="{6300834A-C719-48E7-86DC-977EB6273AC8}" type="presOf" srcId="{40AD8CB9-564A-4FF1-B4C1-A72C89C87BCD}" destId="{79BBA8F0-FEEE-475A-BBDE-20DDA6216E6D}" srcOrd="0" destOrd="0" presId="urn:microsoft.com/office/officeart/2005/8/layout/vProcess5"/>
    <dgm:cxn modelId="{580E806C-452D-422F-AFC3-88A7B8D82113}" type="presOf" srcId="{8D19449C-F19E-4959-8C05-EEA7A299414A}" destId="{50B768BB-5687-4E07-9DB1-D4F52551B541}" srcOrd="0" destOrd="0" presId="urn:microsoft.com/office/officeart/2005/8/layout/vProcess5"/>
    <dgm:cxn modelId="{1ABD2453-7814-45F2-9EBE-0F5DD9EFCA40}" type="presOf" srcId="{1ECB5A2C-005A-4A9B-897C-7B8BD9DEDF9D}" destId="{E48D1032-EDA4-4CDD-8355-3E87866BC3E8}" srcOrd="1" destOrd="0" presId="urn:microsoft.com/office/officeart/2005/8/layout/vProcess5"/>
    <dgm:cxn modelId="{1AC0C183-4681-4DC4-B277-B47D6A9731FF}" type="presOf" srcId="{D57E8D03-00AA-4825-991F-B594B78B1BEE}" destId="{2F1ACEE5-CFD1-4FE5-9089-3B992C7B5F5B}" srcOrd="0" destOrd="0" presId="urn:microsoft.com/office/officeart/2005/8/layout/vProcess5"/>
    <dgm:cxn modelId="{AC49B094-FC48-4E0A-9B74-7A1CF35115F5}" type="presOf" srcId="{A7D31C3D-452A-45E9-A08D-D5E3A399C919}" destId="{C84192E8-6BAE-4434-B7F1-7E9BA669D751}" srcOrd="0" destOrd="0" presId="urn:microsoft.com/office/officeart/2005/8/layout/vProcess5"/>
    <dgm:cxn modelId="{AE3CCCBF-E044-4BA6-AC46-3101753BE877}" srcId="{B7A80B3E-6BD8-41ED-9C8A-2102785BD61C}" destId="{1ECB5A2C-005A-4A9B-897C-7B8BD9DEDF9D}" srcOrd="2" destOrd="0" parTransId="{7E2B0F91-7209-4B1A-BF8B-25256EF36B99}" sibTransId="{58533F95-2F10-4591-88AA-835BB655B3B1}"/>
    <dgm:cxn modelId="{E95B12C3-7385-4B3E-8B7F-A9C1B178AC59}" type="presOf" srcId="{1ECB5A2C-005A-4A9B-897C-7B8BD9DEDF9D}" destId="{7398132C-CF1B-427C-A77F-6242C716A415}" srcOrd="0" destOrd="0" presId="urn:microsoft.com/office/officeart/2005/8/layout/vProcess5"/>
    <dgm:cxn modelId="{5C6D1AC8-8187-4695-A767-FB69560B4458}" srcId="{B7A80B3E-6BD8-41ED-9C8A-2102785BD61C}" destId="{8D19449C-F19E-4959-8C05-EEA7A299414A}" srcOrd="1" destOrd="0" parTransId="{6C9906A9-F7E6-4FE1-B4BD-B81F20AA2D76}" sibTransId="{D57E8D03-00AA-4825-991F-B594B78B1BEE}"/>
    <dgm:cxn modelId="{F8CA2BDD-F54A-42A0-83DA-FBDADFD34CBC}" type="presOf" srcId="{8D19449C-F19E-4959-8C05-EEA7A299414A}" destId="{E984B406-EC09-4E76-B4F8-64E4BCCD8818}" srcOrd="1" destOrd="0" presId="urn:microsoft.com/office/officeart/2005/8/layout/vProcess5"/>
    <dgm:cxn modelId="{003290F0-2C50-41C0-BA3B-D52171AB5A85}" type="presOf" srcId="{B7A80B3E-6BD8-41ED-9C8A-2102785BD61C}" destId="{A8B847A7-262C-4C28-86F4-06A1BA484AB2}" srcOrd="0" destOrd="0" presId="urn:microsoft.com/office/officeart/2005/8/layout/vProcess5"/>
    <dgm:cxn modelId="{FE167FF8-64BF-4B33-815D-DD7E3F768491}" type="presParOf" srcId="{A8B847A7-262C-4C28-86F4-06A1BA484AB2}" destId="{902F7ED8-CE98-46A9-8E99-0F5AE1A81675}" srcOrd="0" destOrd="0" presId="urn:microsoft.com/office/officeart/2005/8/layout/vProcess5"/>
    <dgm:cxn modelId="{9E069789-5C4C-417E-84F4-4D9E245CDFA2}" type="presParOf" srcId="{A8B847A7-262C-4C28-86F4-06A1BA484AB2}" destId="{C84192E8-6BAE-4434-B7F1-7E9BA669D751}" srcOrd="1" destOrd="0" presId="urn:microsoft.com/office/officeart/2005/8/layout/vProcess5"/>
    <dgm:cxn modelId="{D84ACCA3-63F6-4A44-B1A6-EFDBEA45D80E}" type="presParOf" srcId="{A8B847A7-262C-4C28-86F4-06A1BA484AB2}" destId="{50B768BB-5687-4E07-9DB1-D4F52551B541}" srcOrd="2" destOrd="0" presId="urn:microsoft.com/office/officeart/2005/8/layout/vProcess5"/>
    <dgm:cxn modelId="{274B1475-F88E-4E7E-B119-D711F3EEB7C8}" type="presParOf" srcId="{A8B847A7-262C-4C28-86F4-06A1BA484AB2}" destId="{7398132C-CF1B-427C-A77F-6242C716A415}" srcOrd="3" destOrd="0" presId="urn:microsoft.com/office/officeart/2005/8/layout/vProcess5"/>
    <dgm:cxn modelId="{715D68B2-5020-40A0-AFC6-5A79A2D5F243}" type="presParOf" srcId="{A8B847A7-262C-4C28-86F4-06A1BA484AB2}" destId="{79BBA8F0-FEEE-475A-BBDE-20DDA6216E6D}" srcOrd="4" destOrd="0" presId="urn:microsoft.com/office/officeart/2005/8/layout/vProcess5"/>
    <dgm:cxn modelId="{998B2A20-2BB7-4076-AF5A-5A5C5588EF44}" type="presParOf" srcId="{A8B847A7-262C-4C28-86F4-06A1BA484AB2}" destId="{2F1ACEE5-CFD1-4FE5-9089-3B992C7B5F5B}" srcOrd="5" destOrd="0" presId="urn:microsoft.com/office/officeart/2005/8/layout/vProcess5"/>
    <dgm:cxn modelId="{B9854B98-0D36-42DA-AA5E-B360B6061B1F}" type="presParOf" srcId="{A8B847A7-262C-4C28-86F4-06A1BA484AB2}" destId="{1BCD71F1-8C3D-4066-B737-54A1E67A10E6}" srcOrd="6" destOrd="0" presId="urn:microsoft.com/office/officeart/2005/8/layout/vProcess5"/>
    <dgm:cxn modelId="{7C0C63E6-FB25-49F1-834D-436D534B0187}" type="presParOf" srcId="{A8B847A7-262C-4C28-86F4-06A1BA484AB2}" destId="{E984B406-EC09-4E76-B4F8-64E4BCCD8818}" srcOrd="7" destOrd="0" presId="urn:microsoft.com/office/officeart/2005/8/layout/vProcess5"/>
    <dgm:cxn modelId="{D4C4B9A7-1F8D-49A5-80EA-5C1664B5275C}" type="presParOf" srcId="{A8B847A7-262C-4C28-86F4-06A1BA484AB2}" destId="{E48D1032-EDA4-4CDD-8355-3E87866BC3E8}"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24AD6C-5B2D-411E-8708-4992FB249F40}">
      <dsp:nvSpPr>
        <dsp:cNvPr id="0" name=""/>
        <dsp:cNvSpPr/>
      </dsp:nvSpPr>
      <dsp:spPr>
        <a:xfrm>
          <a:off x="0" y="0"/>
          <a:ext cx="7950327" cy="78174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r" defTabSz="622300" rtl="1">
            <a:lnSpc>
              <a:spcPct val="90000"/>
            </a:lnSpc>
            <a:spcBef>
              <a:spcPct val="0"/>
            </a:spcBef>
            <a:spcAft>
              <a:spcPct val="35000"/>
            </a:spcAft>
            <a:buNone/>
          </a:pPr>
          <a:r>
            <a:rPr lang="he-IL" sz="1400" b="0" u="sng" kern="1200" dirty="0"/>
            <a:t>שלב 1:</a:t>
          </a:r>
          <a:r>
            <a:rPr lang="he-IL" sz="1400" b="0" kern="1200" dirty="0"/>
            <a:t>  </a:t>
          </a:r>
          <a:r>
            <a:rPr lang="en-US" sz="1400" b="0" kern="1200" dirty="0"/>
            <a:t>PRUNE-USELESS-VALUES(H,T)</a:t>
          </a:r>
          <a:r>
            <a:rPr lang="he-IL" sz="1400" b="0" kern="1200" dirty="0"/>
            <a:t>- פונקציה זו גוזמת ערכים מ- </a:t>
          </a:r>
          <a:r>
            <a:rPr lang="en-US" sz="1400" b="0" kern="1200" dirty="0"/>
            <a:t>T</a:t>
          </a:r>
          <a:r>
            <a:rPr lang="he-IL" sz="1400" b="0" kern="1200" dirty="0"/>
            <a:t> שהוספתם לאנונימיזציה </a:t>
          </a:r>
          <a:r>
            <a:rPr lang="en-US" sz="1400" b="0" kern="1200" dirty="0"/>
            <a:t>H </a:t>
          </a:r>
          <a:r>
            <a:rPr lang="he-IL" sz="1400" b="0" kern="1200" dirty="0"/>
            <a:t>, יוצרת לפחות מחלקת שקילות אחת שגודלה קטן מ-</a:t>
          </a:r>
          <a:r>
            <a:rPr lang="en-US" sz="1400" b="0" kern="1200" dirty="0"/>
            <a:t>K</a:t>
          </a:r>
          <a:r>
            <a:rPr lang="he-IL" sz="1400" b="0" kern="1200" dirty="0"/>
            <a:t>. מאחר ומטרת האלגוריתם היא למצוא אנונימיזציה שמשרה מחלקות שקילות בגודל לפחות </a:t>
          </a:r>
          <a:r>
            <a:rPr lang="en-US" sz="1400" b="0" kern="1200" dirty="0"/>
            <a:t>k</a:t>
          </a:r>
          <a:r>
            <a:rPr lang="he-IL" sz="1400" b="0" kern="1200" dirty="0"/>
            <a:t>, ערכים אלו "חסרי תועלת" ולכן יגזמו.</a:t>
          </a:r>
          <a:endParaRPr lang="en-US" sz="1400" b="0" kern="1200" dirty="0"/>
        </a:p>
      </dsp:txBody>
      <dsp:txXfrm>
        <a:off x="22897" y="22897"/>
        <a:ext cx="7015294" cy="735954"/>
      </dsp:txXfrm>
    </dsp:sp>
    <dsp:sp modelId="{1883DFCB-2359-4E79-919F-321CE9E2BB4E}">
      <dsp:nvSpPr>
        <dsp:cNvPr id="0" name=""/>
        <dsp:cNvSpPr/>
      </dsp:nvSpPr>
      <dsp:spPr>
        <a:xfrm>
          <a:off x="593693" y="890324"/>
          <a:ext cx="7950327" cy="78174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r" defTabSz="622300" rtl="1">
            <a:lnSpc>
              <a:spcPct val="90000"/>
            </a:lnSpc>
            <a:spcBef>
              <a:spcPct val="0"/>
            </a:spcBef>
            <a:spcAft>
              <a:spcPct val="35000"/>
            </a:spcAft>
            <a:buNone/>
          </a:pPr>
          <a:r>
            <a:rPr lang="he-IL" sz="1400" u="sng" kern="1200" dirty="0"/>
            <a:t>שלב 2: </a:t>
          </a:r>
          <a:r>
            <a:rPr lang="en-US" sz="1400" kern="1200" dirty="0"/>
            <a:t> COMPUTE-COST(H) </a:t>
          </a:r>
          <a:r>
            <a:rPr lang="he-IL" sz="1400" kern="1200" dirty="0"/>
            <a:t> - חישוב עלות האנונימיזציה הנוכחית. </a:t>
          </a:r>
          <a:endParaRPr lang="en-US" sz="1400" kern="1200" dirty="0"/>
        </a:p>
      </dsp:txBody>
      <dsp:txXfrm>
        <a:off x="616590" y="913221"/>
        <a:ext cx="6802703" cy="735954"/>
      </dsp:txXfrm>
    </dsp:sp>
    <dsp:sp modelId="{3DD72698-1446-4984-AA91-94A228534A8A}">
      <dsp:nvSpPr>
        <dsp:cNvPr id="0" name=""/>
        <dsp:cNvSpPr/>
      </dsp:nvSpPr>
      <dsp:spPr>
        <a:xfrm>
          <a:off x="1187386" y="1780648"/>
          <a:ext cx="7950327" cy="78174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r" defTabSz="622300" rtl="1">
            <a:lnSpc>
              <a:spcPct val="90000"/>
            </a:lnSpc>
            <a:spcBef>
              <a:spcPct val="0"/>
            </a:spcBef>
            <a:spcAft>
              <a:spcPct val="35000"/>
            </a:spcAft>
            <a:buNone/>
          </a:pPr>
          <a:r>
            <a:rPr lang="he-IL" sz="1400" u="sng" kern="1200" dirty="0"/>
            <a:t>שלבים 3-4: </a:t>
          </a:r>
          <a:r>
            <a:rPr lang="he-IL" sz="1400" kern="1200" dirty="0"/>
            <a:t> בדיקה האם העלות שחזרה משלב קודם נמוכה מהעלות הנוכחית. אם כן, סימן שנמצאה אנונימיזציה טובה יותר ולכן נעדכן את העלות האופטימלית הנוכחית להיות העלות שחזרה משלב 2. כמו כן, נעדכן את האנונימיזציה האופטימלית הנוכחית להיות האנונימיזציה שנבדקת בשלב זה באלגוריתם. </a:t>
          </a:r>
          <a:endParaRPr lang="en-US" sz="1400" kern="1200" dirty="0"/>
        </a:p>
      </dsp:txBody>
      <dsp:txXfrm>
        <a:off x="1210283" y="1803545"/>
        <a:ext cx="6802703" cy="735954"/>
      </dsp:txXfrm>
    </dsp:sp>
    <dsp:sp modelId="{7C2E382D-CFD6-4943-A6F6-D07BA71ECF48}">
      <dsp:nvSpPr>
        <dsp:cNvPr id="0" name=""/>
        <dsp:cNvSpPr/>
      </dsp:nvSpPr>
      <dsp:spPr>
        <a:xfrm>
          <a:off x="1781079" y="2670973"/>
          <a:ext cx="7950327" cy="78174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r" defTabSz="622300" rtl="1">
            <a:lnSpc>
              <a:spcPct val="90000"/>
            </a:lnSpc>
            <a:spcBef>
              <a:spcPct val="0"/>
            </a:spcBef>
            <a:spcAft>
              <a:spcPct val="35000"/>
            </a:spcAft>
            <a:buNone/>
          </a:pPr>
          <a:r>
            <a:rPr lang="he-IL" sz="1400" u="sng" kern="1200" dirty="0"/>
            <a:t>שלב 5: </a:t>
          </a:r>
          <a:r>
            <a:rPr lang="en-US" sz="1400" kern="1200" dirty="0"/>
            <a:t>PRUNE (</a:t>
          </a:r>
          <a:r>
            <a:rPr lang="en-US" sz="1400" kern="1200" dirty="0" err="1"/>
            <a:t>H,T,c</a:t>
          </a:r>
          <a:r>
            <a:rPr lang="en-US" sz="1400" kern="1200" dirty="0"/>
            <a:t>) </a:t>
          </a:r>
          <a:r>
            <a:rPr lang="he-IL" sz="1400" kern="1200" dirty="0"/>
            <a:t> - האלגוריתם תחילה מנסה לגזום את הקודקוד הנוכחי </a:t>
          </a:r>
          <a:r>
            <a:rPr lang="en-US" sz="1400" kern="1200" dirty="0"/>
            <a:t>&lt;H,T&gt; </a:t>
          </a:r>
          <a:r>
            <a:rPr lang="he-IL" sz="1400" kern="1200" dirty="0"/>
            <a:t>. במידה והאלגוריתם נכשל לגזום את הקודקוד , האלגוריתם מנסה לגזום ערכים מה-</a:t>
          </a:r>
          <a:r>
            <a:rPr lang="en-US" sz="1400" kern="1200" dirty="0"/>
            <a:t>tail</a:t>
          </a:r>
          <a:r>
            <a:rPr lang="he-IL" sz="1400" kern="1200" dirty="0"/>
            <a:t> של הקודקוד.</a:t>
          </a:r>
          <a:endParaRPr lang="en-US" sz="1400" kern="1200" dirty="0"/>
        </a:p>
      </dsp:txBody>
      <dsp:txXfrm>
        <a:off x="1803976" y="2693870"/>
        <a:ext cx="6802703" cy="735954"/>
      </dsp:txXfrm>
    </dsp:sp>
    <dsp:sp modelId="{7A6EC9C1-D5B7-44FC-B5F6-6BA71ECBC8A3}">
      <dsp:nvSpPr>
        <dsp:cNvPr id="0" name=""/>
        <dsp:cNvSpPr/>
      </dsp:nvSpPr>
      <dsp:spPr>
        <a:xfrm>
          <a:off x="2374772" y="3561297"/>
          <a:ext cx="7950327" cy="78174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r" defTabSz="622300" rtl="1">
            <a:lnSpc>
              <a:spcPct val="90000"/>
            </a:lnSpc>
            <a:spcBef>
              <a:spcPct val="0"/>
            </a:spcBef>
            <a:spcAft>
              <a:spcPct val="35000"/>
            </a:spcAft>
            <a:buNone/>
          </a:pPr>
          <a:r>
            <a:rPr lang="he-IL" sz="1400" u="sng" kern="1200" dirty="0"/>
            <a:t>שלב 6:</a:t>
          </a:r>
          <a:r>
            <a:rPr lang="he-IL" sz="1400" kern="1200" dirty="0"/>
            <a:t> </a:t>
          </a:r>
          <a:r>
            <a:rPr lang="en-US" sz="1400" kern="1200" dirty="0"/>
            <a:t>REORDER-TAIL (H,T)</a:t>
          </a:r>
          <a:r>
            <a:rPr lang="he-IL" sz="1400" kern="1200" dirty="0"/>
            <a:t> - האלגוריתם מסדר מחדש את ערכי ה-</a:t>
          </a:r>
          <a:r>
            <a:rPr lang="en-US" sz="1400" kern="1200" dirty="0"/>
            <a:t>tail</a:t>
          </a:r>
          <a:r>
            <a:rPr lang="he-IL" sz="1400" kern="1200" dirty="0"/>
            <a:t> באופן שיכול להגדיל את אפשרויות הגזימה. </a:t>
          </a:r>
          <a:endParaRPr lang="en-US" sz="1400" kern="1200" dirty="0"/>
        </a:p>
      </dsp:txBody>
      <dsp:txXfrm>
        <a:off x="2397669" y="3584194"/>
        <a:ext cx="6802703" cy="735954"/>
      </dsp:txXfrm>
    </dsp:sp>
    <dsp:sp modelId="{8D1BA5F1-C3B0-4BA1-8D6D-4D02EAE9A48A}">
      <dsp:nvSpPr>
        <dsp:cNvPr id="0" name=""/>
        <dsp:cNvSpPr/>
      </dsp:nvSpPr>
      <dsp:spPr>
        <a:xfrm>
          <a:off x="7442190" y="571110"/>
          <a:ext cx="508136" cy="50813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dirty="0"/>
        </a:p>
      </dsp:txBody>
      <dsp:txXfrm>
        <a:off x="7556521" y="571110"/>
        <a:ext cx="279474" cy="382372"/>
      </dsp:txXfrm>
    </dsp:sp>
    <dsp:sp modelId="{62D080CB-10AB-4B6E-9F92-5B41A717AB5C}">
      <dsp:nvSpPr>
        <dsp:cNvPr id="0" name=""/>
        <dsp:cNvSpPr/>
      </dsp:nvSpPr>
      <dsp:spPr>
        <a:xfrm>
          <a:off x="8035883" y="1461434"/>
          <a:ext cx="508136" cy="508136"/>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dirty="0"/>
        </a:p>
      </dsp:txBody>
      <dsp:txXfrm>
        <a:off x="8150214" y="1461434"/>
        <a:ext cx="279474" cy="382372"/>
      </dsp:txXfrm>
    </dsp:sp>
    <dsp:sp modelId="{09FA163B-D23E-4B79-ABA9-480D5F373672}">
      <dsp:nvSpPr>
        <dsp:cNvPr id="0" name=""/>
        <dsp:cNvSpPr/>
      </dsp:nvSpPr>
      <dsp:spPr>
        <a:xfrm>
          <a:off x="8629577" y="2338730"/>
          <a:ext cx="508136" cy="508136"/>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dirty="0"/>
        </a:p>
      </dsp:txBody>
      <dsp:txXfrm>
        <a:off x="8743908" y="2338730"/>
        <a:ext cx="279474" cy="382372"/>
      </dsp:txXfrm>
    </dsp:sp>
    <dsp:sp modelId="{BE663B32-1F95-400F-B611-4C9B640713F6}">
      <dsp:nvSpPr>
        <dsp:cNvPr id="0" name=""/>
        <dsp:cNvSpPr/>
      </dsp:nvSpPr>
      <dsp:spPr>
        <a:xfrm>
          <a:off x="9223270" y="3237740"/>
          <a:ext cx="508136" cy="508136"/>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dirty="0"/>
        </a:p>
      </dsp:txBody>
      <dsp:txXfrm>
        <a:off x="9337601" y="3237740"/>
        <a:ext cx="279474" cy="3823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4192E8-6BAE-4434-B7F1-7E9BA669D751}">
      <dsp:nvSpPr>
        <dsp:cNvPr id="0" name=""/>
        <dsp:cNvSpPr/>
      </dsp:nvSpPr>
      <dsp:spPr>
        <a:xfrm>
          <a:off x="0" y="0"/>
          <a:ext cx="8776335" cy="130291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r" defTabSz="800100" rtl="1">
            <a:lnSpc>
              <a:spcPct val="90000"/>
            </a:lnSpc>
            <a:spcBef>
              <a:spcPct val="0"/>
            </a:spcBef>
            <a:spcAft>
              <a:spcPct val="35000"/>
            </a:spcAft>
            <a:buNone/>
          </a:pPr>
          <a:r>
            <a:rPr lang="he-IL" sz="1800" u="sng" kern="1200" dirty="0"/>
            <a:t>שלבים 7-11: </a:t>
          </a:r>
          <a:r>
            <a:rPr lang="he-IL" sz="1800" kern="1200" dirty="0"/>
            <a:t>האלגוריתם עובר בצורת </a:t>
          </a:r>
          <a:r>
            <a:rPr lang="en-US" sz="1800" kern="1200" dirty="0"/>
            <a:t>DFS </a:t>
          </a:r>
          <a:r>
            <a:rPr lang="he-IL" sz="1800" kern="1200" dirty="0"/>
            <a:t> על העץ המושרש של הקודקוד הנוכחי. האופן שבו סריקת </a:t>
          </a:r>
          <a:r>
            <a:rPr lang="en-US" sz="1800" kern="1200" dirty="0"/>
            <a:t>DFS</a:t>
          </a:r>
          <a:r>
            <a:rPr lang="he-IL" sz="1800" kern="1200" dirty="0"/>
            <a:t> מתבצעת היא ע"י קריאות רקורסיביות ל- </a:t>
          </a:r>
          <a14:m xmlns:a14="http://schemas.microsoft.com/office/drawing/2010/main">
            <m:oMath xmlns:m="http://schemas.openxmlformats.org/officeDocument/2006/math">
              <m:r>
                <a:rPr lang="en-US" sz="1800" i="1" kern="1200"/>
                <m:t>𝐾</m:t>
              </m:r>
              <m:r>
                <a:rPr lang="en-US" sz="1800" i="1" kern="1200"/>
                <m:t>−</m:t>
              </m:r>
              <m:r>
                <a:rPr lang="en-US" sz="1800" i="1" kern="1200"/>
                <m:t>𝑂𝑃𝑇𝐼𝑀𝐼𝑍𝐸</m:t>
              </m:r>
            </m:oMath>
          </a14:m>
          <a:r>
            <a:rPr lang="en-US" sz="1800" kern="1200" dirty="0"/>
            <a:t> </a:t>
          </a:r>
        </a:p>
        <a:p>
          <a:pPr marL="0" lvl="0" indent="0" algn="r" defTabSz="800100" rtl="1">
            <a:lnSpc>
              <a:spcPct val="90000"/>
            </a:lnSpc>
            <a:spcBef>
              <a:spcPct val="0"/>
            </a:spcBef>
            <a:spcAft>
              <a:spcPct val="35000"/>
            </a:spcAft>
            <a:buNone/>
          </a:pPr>
          <a:r>
            <a:rPr lang="he-IL" sz="1800" kern="1200" dirty="0"/>
            <a:t>על כל אחד מילדיו הישרים של אותו קודקוד.</a:t>
          </a:r>
          <a:endParaRPr lang="en-US" sz="1800" b="0" kern="1200" dirty="0"/>
        </a:p>
      </dsp:txBody>
      <dsp:txXfrm>
        <a:off x="38161" y="38161"/>
        <a:ext cx="7370389" cy="1226591"/>
      </dsp:txXfrm>
    </dsp:sp>
    <dsp:sp modelId="{50B768BB-5687-4E07-9DB1-D4F52551B541}">
      <dsp:nvSpPr>
        <dsp:cNvPr id="0" name=""/>
        <dsp:cNvSpPr/>
      </dsp:nvSpPr>
      <dsp:spPr>
        <a:xfrm>
          <a:off x="774382" y="1520066"/>
          <a:ext cx="8776335" cy="130291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r" defTabSz="800100" rtl="1">
            <a:lnSpc>
              <a:spcPct val="90000"/>
            </a:lnSpc>
            <a:spcBef>
              <a:spcPct val="0"/>
            </a:spcBef>
            <a:spcAft>
              <a:spcPct val="35000"/>
            </a:spcAft>
            <a:buNone/>
          </a:pPr>
          <a:r>
            <a:rPr lang="he-IL" sz="1800" u="sng" kern="1200" dirty="0"/>
            <a:t>שלב 12: </a:t>
          </a:r>
          <a:r>
            <a:rPr lang="he-IL" sz="1800" kern="1200" dirty="0"/>
            <a:t>מתבצעת קריאה נוספת ל-</a:t>
          </a:r>
          <a:r>
            <a:rPr lang="en-US" sz="1800" kern="1200" dirty="0"/>
            <a:t>PRUNE</a:t>
          </a:r>
          <a:r>
            <a:rPr lang="he-IL" sz="1800" kern="1200" dirty="0"/>
            <a:t> זאת מאחר וייתכן וה-</a:t>
          </a:r>
          <a:r>
            <a:rPr lang="en-US" sz="1800" kern="1200" dirty="0"/>
            <a:t>best cost </a:t>
          </a:r>
          <a:r>
            <a:rPr lang="he-IL" sz="1800" kern="1200" dirty="0"/>
            <a:t> השתנה לאור קריאה לפונקציה </a:t>
          </a:r>
          <a14:m xmlns:a14="http://schemas.microsoft.com/office/drawing/2010/main">
            <m:oMath xmlns:m="http://schemas.openxmlformats.org/officeDocument/2006/math">
              <m:r>
                <a:rPr lang="en-US" sz="1800" i="1" kern="1200"/>
                <m:t>𝐾</m:t>
              </m:r>
              <m:r>
                <a:rPr lang="en-US" sz="1800" i="1" kern="1200"/>
                <m:t>−</m:t>
              </m:r>
              <m:r>
                <a:rPr lang="en-US" sz="1800" i="1" kern="1200"/>
                <m:t>𝑂𝑃𝑇𝐼𝑀𝐼𝑍𝐸</m:t>
              </m:r>
            </m:oMath>
          </a14:m>
          <a:r>
            <a:rPr lang="en-US" sz="1800" kern="1200" dirty="0"/>
            <a:t> </a:t>
          </a:r>
          <a:r>
            <a:rPr lang="he-IL" sz="1800" kern="1200" dirty="0"/>
            <a:t> עם אחד הילדים המושרשים של הקודקוד. ייתכן ונוכל לגזום ערכים נוספים לאור שינוי זה שקודם לכן לא נגזמו, ובכך לחסוך קריאות רקורסיביות עבור העצים המושרשים בילדיו הנוספים של אותו קודקוד.</a:t>
          </a:r>
          <a:endParaRPr lang="en-US" sz="1800" kern="1200" dirty="0"/>
        </a:p>
      </dsp:txBody>
      <dsp:txXfrm>
        <a:off x="812543" y="1558227"/>
        <a:ext cx="7078736" cy="1226591"/>
      </dsp:txXfrm>
    </dsp:sp>
    <dsp:sp modelId="{7398132C-CF1B-427C-A77F-6242C716A415}">
      <dsp:nvSpPr>
        <dsp:cNvPr id="0" name=""/>
        <dsp:cNvSpPr/>
      </dsp:nvSpPr>
      <dsp:spPr>
        <a:xfrm>
          <a:off x="1548764" y="3040132"/>
          <a:ext cx="8776335" cy="130291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r" defTabSz="800100" rtl="1">
            <a:lnSpc>
              <a:spcPct val="90000"/>
            </a:lnSpc>
            <a:spcBef>
              <a:spcPct val="0"/>
            </a:spcBef>
            <a:spcAft>
              <a:spcPct val="35000"/>
            </a:spcAft>
            <a:buNone/>
          </a:pPr>
          <a:r>
            <a:rPr lang="he-IL" sz="1800" u="sng" kern="1200" dirty="0"/>
            <a:t>שלב 13: </a:t>
          </a:r>
          <a:r>
            <a:rPr lang="he-IL" sz="1800" kern="1200" dirty="0"/>
            <a:t>האלגוריתם מחזיר את ה-</a:t>
          </a:r>
          <a:r>
            <a:rPr lang="en-US" sz="1800" kern="1200" dirty="0"/>
            <a:t>best cost </a:t>
          </a:r>
          <a:r>
            <a:rPr lang="he-IL" sz="1800" kern="1200" dirty="0"/>
            <a:t> שמתאימה לאנונימיזציה האופטימלית השמורה במשתנה הגלובלי </a:t>
          </a:r>
          <a:r>
            <a:rPr lang="en-US" sz="1800" kern="1200" dirty="0"/>
            <a:t>best anonymization</a:t>
          </a:r>
          <a:r>
            <a:rPr lang="he-IL" sz="1800" kern="1200" dirty="0"/>
            <a:t>.</a:t>
          </a:r>
          <a:endParaRPr lang="en-US" sz="1800" kern="1200" dirty="0"/>
        </a:p>
      </dsp:txBody>
      <dsp:txXfrm>
        <a:off x="1586925" y="3078293"/>
        <a:ext cx="7078736" cy="1226591"/>
      </dsp:txXfrm>
    </dsp:sp>
    <dsp:sp modelId="{79BBA8F0-FEEE-475A-BBDE-20DDA6216E6D}">
      <dsp:nvSpPr>
        <dsp:cNvPr id="0" name=""/>
        <dsp:cNvSpPr/>
      </dsp:nvSpPr>
      <dsp:spPr>
        <a:xfrm>
          <a:off x="7929441" y="988042"/>
          <a:ext cx="846893" cy="846893"/>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8119992" y="988042"/>
        <a:ext cx="465791" cy="637287"/>
      </dsp:txXfrm>
    </dsp:sp>
    <dsp:sp modelId="{2F1ACEE5-CFD1-4FE5-9089-3B992C7B5F5B}">
      <dsp:nvSpPr>
        <dsp:cNvPr id="0" name=""/>
        <dsp:cNvSpPr/>
      </dsp:nvSpPr>
      <dsp:spPr>
        <a:xfrm>
          <a:off x="8703823" y="2499422"/>
          <a:ext cx="846893" cy="846893"/>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8894374" y="2499422"/>
        <a:ext cx="465791" cy="63728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371787FC-12A7-4E5B-B385-5E40817D689F}" type="datetimeFigureOut">
              <a:rPr lang="he-IL" smtClean="0"/>
              <a:t>ו'/שבט/תשפ"ב</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58F20C71-0773-41AC-9685-1362D811F551}" type="slidenum">
              <a:rPr lang="he-IL" smtClean="0"/>
              <a:t>‹#›</a:t>
            </a:fld>
            <a:endParaRPr lang="he-IL"/>
          </a:p>
        </p:txBody>
      </p:sp>
    </p:spTree>
    <p:extLst>
      <p:ext uri="{BB962C8B-B14F-4D97-AF65-F5344CB8AC3E}">
        <p14:creationId xmlns:p14="http://schemas.microsoft.com/office/powerpoint/2010/main" val="3577284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he-IL" dirty="0"/>
              <a:t>יש לקשר בעל פה בין הפסקה הראשונה </a:t>
            </a:r>
            <a:r>
              <a:rPr lang="he-IL" dirty="0" err="1"/>
              <a:t>לשניה</a:t>
            </a:r>
            <a:r>
              <a:rPr lang="he-IL" dirty="0"/>
              <a:t>. צריך להגיד שאחד מהפתרונות לבעיה שהצגנו בפסקה הראשונה היא קיי </a:t>
            </a:r>
            <a:r>
              <a:rPr lang="he-IL" dirty="0" err="1"/>
              <a:t>אנונימיטי</a:t>
            </a:r>
            <a:r>
              <a:rPr lang="he-IL" dirty="0"/>
              <a:t> . ואז בפסקאות 2-3 אנחנו מסבירות מה זה קיי </a:t>
            </a:r>
            <a:r>
              <a:rPr lang="he-IL" dirty="0" err="1"/>
              <a:t>אנונימיטי</a:t>
            </a:r>
            <a:r>
              <a:rPr lang="he-IL" dirty="0"/>
              <a:t>. </a:t>
            </a:r>
          </a:p>
        </p:txBody>
      </p:sp>
      <p:sp>
        <p:nvSpPr>
          <p:cNvPr id="4" name="Slide Number Placeholder 3"/>
          <p:cNvSpPr>
            <a:spLocks noGrp="1"/>
          </p:cNvSpPr>
          <p:nvPr>
            <p:ph type="sldNum" sz="quarter" idx="5"/>
          </p:nvPr>
        </p:nvSpPr>
        <p:spPr/>
        <p:txBody>
          <a:bodyPr/>
          <a:lstStyle/>
          <a:p>
            <a:fld id="{58F20C71-0773-41AC-9685-1362D811F551}" type="slidenum">
              <a:rPr lang="he-IL" smtClean="0"/>
              <a:t>2</a:t>
            </a:fld>
            <a:endParaRPr lang="he-IL"/>
          </a:p>
        </p:txBody>
      </p:sp>
    </p:spTree>
    <p:extLst>
      <p:ext uri="{BB962C8B-B14F-4D97-AF65-F5344CB8AC3E}">
        <p14:creationId xmlns:p14="http://schemas.microsoft.com/office/powerpoint/2010/main" val="1911217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dirty="0">
                <a:effectLst/>
                <a:latin typeface="Calibri" panose="020F0502020204030204" pitchFamily="34" charset="0"/>
                <a:ea typeface="Times New Roman" panose="02020603050405020304" pitchFamily="18" charset="0"/>
                <a:cs typeface="Calibri" panose="020F0502020204030204" pitchFamily="34" charset="0"/>
              </a:rPr>
              <a:t>נבחין כי גודל כל קבוצה הוא לפחות 2, ולכן מאגר נתונים זה עבר תהליך של </a:t>
            </a:r>
            <a:r>
              <a:rPr lang="en-US" sz="1800" dirty="0">
                <a:effectLst/>
                <a:latin typeface="Calibri" panose="020F0502020204030204" pitchFamily="34" charset="0"/>
                <a:ea typeface="Times New Roman" panose="02020603050405020304" pitchFamily="18" charset="0"/>
                <a:cs typeface="Calibri" panose="020F0502020204030204" pitchFamily="34" charset="0"/>
              </a:rPr>
              <a:t>k-anonymity </a:t>
            </a:r>
            <a:r>
              <a:rPr lang="he-IL" sz="1800" dirty="0">
                <a:effectLst/>
                <a:latin typeface="Calibri" panose="020F0502020204030204" pitchFamily="34" charset="0"/>
                <a:ea typeface="Times New Roman" panose="02020603050405020304" pitchFamily="18" charset="0"/>
                <a:cs typeface="Calibri" panose="020F0502020204030204" pitchFamily="34" charset="0"/>
              </a:rPr>
              <a:t> עבור </a:t>
            </a:r>
            <a:r>
              <a:rPr lang="en-US" sz="1800" dirty="0">
                <a:effectLst/>
                <a:latin typeface="Calibri" panose="020F0502020204030204" pitchFamily="34" charset="0"/>
                <a:ea typeface="Times New Roman" panose="02020603050405020304" pitchFamily="18" charset="0"/>
                <a:cs typeface="Calibri" panose="020F0502020204030204" pitchFamily="34" charset="0"/>
              </a:rPr>
              <a:t>k=2</a:t>
            </a:r>
            <a:r>
              <a:rPr lang="he-IL" sz="1800" dirty="0">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algn="r" rtl="1"/>
            <a:r>
              <a:rPr lang="he-IL" dirty="0"/>
              <a:t> </a:t>
            </a:r>
          </a:p>
        </p:txBody>
      </p:sp>
      <p:sp>
        <p:nvSpPr>
          <p:cNvPr id="4" name="Slide Number Placeholder 3"/>
          <p:cNvSpPr>
            <a:spLocks noGrp="1"/>
          </p:cNvSpPr>
          <p:nvPr>
            <p:ph type="sldNum" sz="quarter" idx="5"/>
          </p:nvPr>
        </p:nvSpPr>
        <p:spPr/>
        <p:txBody>
          <a:bodyPr/>
          <a:lstStyle/>
          <a:p>
            <a:fld id="{58F20C71-0773-41AC-9685-1362D811F551}" type="slidenum">
              <a:rPr lang="he-IL" smtClean="0"/>
              <a:t>3</a:t>
            </a:fld>
            <a:endParaRPr lang="he-IL"/>
          </a:p>
        </p:txBody>
      </p:sp>
    </p:spTree>
    <p:extLst>
      <p:ext uri="{BB962C8B-B14F-4D97-AF65-F5344CB8AC3E}">
        <p14:creationId xmlns:p14="http://schemas.microsoft.com/office/powerpoint/2010/main" val="3055445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מציין מיקום של הערות 2"/>
              <p:cNvSpPr>
                <a:spLocks noGrp="1"/>
              </p:cNvSpPr>
              <p:nvPr>
                <p:ph type="body" idx="1"/>
              </p:nvPr>
            </p:nvSpPr>
            <p:spPr/>
            <p:txBody>
              <a:bodyPr/>
              <a:lstStyle/>
              <a:p>
                <a:pPr algn="r" rtl="1">
                  <a:lnSpc>
                    <a:spcPct val="107000"/>
                  </a:lnSpc>
                  <a:spcAft>
                    <a:spcPts val="800"/>
                  </a:spcAft>
                </a:pPr>
                <a:r>
                  <a:rPr lang="he-IL" sz="1800" dirty="0">
                    <a:effectLst/>
                    <a:latin typeface="Calibri" panose="020F0502020204030204" pitchFamily="34" charset="0"/>
                    <a:ea typeface="Times New Roman" panose="02020603050405020304" pitchFamily="18" charset="0"/>
                    <a:cs typeface="Calibri" panose="020F0502020204030204" pitchFamily="34" charset="0"/>
                  </a:rPr>
                  <a:t>בצורה נאיבית, ניתן לעבור סדרתית על קבוצת החזקה ולהשוות עלות של כל קבוצת חזקה מול העלות האופטימלית עד כה ,עד שתמצא הקבוצה עם העלות הנמוכה ביותר. קבוצה זו תייצג את האנונימיזציה האופטימלית.</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algn="r" rtl="1"/>
                <a:r>
                  <a:rPr lang="he-IL" sz="1800" dirty="0">
                    <a:effectLst/>
                    <a:ea typeface="Times New Roman" panose="02020603050405020304" pitchFamily="18" charset="0"/>
                    <a:cs typeface="Calibri" panose="020F0502020204030204" pitchFamily="34" charset="0"/>
                  </a:rPr>
                  <a:t>מאחר וגודל קבוצת החזקה הוא </a:t>
                </a:r>
                <a14:m>
                  <m:oMath xmlns:m="http://schemas.openxmlformats.org/officeDocument/2006/math">
                    <m:sSup>
                      <m:sSupPr>
                        <m:ctrlPr>
                          <a:rPr lang="en-US" sz="1800" i="1">
                            <a:effectLst/>
                            <a:latin typeface="Cambria Math" panose="02040503050406030204" pitchFamily="18" charset="0"/>
                            <a:cs typeface="Calibri" panose="020F0502020204030204" pitchFamily="34" charset="0"/>
                          </a:rPr>
                        </m:ctrlPr>
                      </m:sSupPr>
                      <m:e>
                        <m:r>
                          <a:rPr lang="en-US" sz="1800" i="1">
                            <a:effectLst/>
                            <a:latin typeface="Cambria Math" panose="02040503050406030204" pitchFamily="18" charset="0"/>
                            <a:ea typeface="Times New Roman" panose="02020603050405020304" pitchFamily="18" charset="0"/>
                            <a:cs typeface="Calibri" panose="020F0502020204030204" pitchFamily="34" charset="0"/>
                          </a:rPr>
                          <m:t>2</m:t>
                        </m:r>
                      </m:e>
                      <m:sup>
                        <m:r>
                          <a:rPr lang="en-US" sz="1800">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en-US" sz="1800">
                            <a:effectLst/>
                            <a:latin typeface="Cambria Math" panose="02040503050406030204" pitchFamily="18" charset="0"/>
                            <a:ea typeface="Times New Roman" panose="02020603050405020304" pitchFamily="18" charset="0"/>
                            <a:cs typeface="Calibri" panose="020F0502020204030204" pitchFamily="34" charset="0"/>
                          </a:rPr>
                          <m:t>Σ</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sup>
                    </m:sSup>
                  </m:oMath>
                </a14:m>
                <a:r>
                  <a:rPr lang="en-US" sz="1800" dirty="0">
                    <a:effectLst/>
                    <a:latin typeface="Calibri" panose="020F0502020204030204" pitchFamily="34" charset="0"/>
                    <a:ea typeface="Times New Roman" panose="02020603050405020304" pitchFamily="18" charset="0"/>
                  </a:rPr>
                  <a:t> </a:t>
                </a:r>
                <a:r>
                  <a:rPr lang="he-IL" sz="1800" dirty="0">
                    <a:effectLst/>
                    <a:latin typeface="Calibri" panose="020F0502020204030204" pitchFamily="34" charset="0"/>
                    <a:ea typeface="Times New Roman" panose="02020603050405020304" pitchFamily="18" charset="0"/>
                  </a:rPr>
                  <a:t>, במקרים בהם גודלה של </a:t>
                </a:r>
                <a14:m>
                  <m:oMath xmlns:m="http://schemas.openxmlformats.org/officeDocument/2006/math">
                    <m:r>
                      <m:rPr>
                        <m:sty m:val="p"/>
                      </m:rPr>
                      <a:rPr lang="en-US" sz="1800">
                        <a:effectLst/>
                        <a:latin typeface="Cambria Math" panose="02040503050406030204" pitchFamily="18" charset="0"/>
                        <a:ea typeface="Times New Roman" panose="02020603050405020304" pitchFamily="18" charset="0"/>
                        <a:cs typeface="Calibri" panose="020F0502020204030204" pitchFamily="34" charset="0"/>
                      </a:rPr>
                      <m:t>Σ</m:t>
                    </m:r>
                  </m:oMath>
                </a14:m>
                <a:r>
                  <a:rPr lang="en-US" sz="1800" dirty="0">
                    <a:effectLst/>
                    <a:latin typeface="Calibri" panose="020F0502020204030204" pitchFamily="34" charset="0"/>
                    <a:ea typeface="Times New Roman" panose="02020603050405020304" pitchFamily="18" charset="0"/>
                  </a:rPr>
                  <a:t>  </a:t>
                </a:r>
                <a:r>
                  <a:rPr lang="he-IL" sz="1800" dirty="0">
                    <a:effectLst/>
                    <a:latin typeface="Calibri" panose="020F0502020204030204" pitchFamily="34" charset="0"/>
                    <a:ea typeface="Times New Roman" panose="02020603050405020304" pitchFamily="18" charset="0"/>
                  </a:rPr>
                  <a:t>מאוד גדול, זמן הריצה של הקלט יהיה מאוד איטי.</a:t>
                </a:r>
                <a:endParaRPr lang="he-IL" dirty="0"/>
              </a:p>
            </p:txBody>
          </p:sp>
        </mc:Choice>
        <mc:Fallback>
          <p:sp>
            <p:nvSpPr>
              <p:cNvPr id="3" name="מציין מיקום של הערות 2"/>
              <p:cNvSpPr>
                <a:spLocks noGrp="1"/>
              </p:cNvSpPr>
              <p:nvPr>
                <p:ph type="body" idx="1"/>
              </p:nvPr>
            </p:nvSpPr>
            <p:spPr/>
            <p:txBody>
              <a:bodyPr/>
              <a:lstStyle/>
              <a:p>
                <a:pPr algn="r" rtl="1">
                  <a:lnSpc>
                    <a:spcPct val="107000"/>
                  </a:lnSpc>
                  <a:spcAft>
                    <a:spcPts val="800"/>
                  </a:spcAft>
                </a:pPr>
                <a:r>
                  <a:rPr lang="he-IL" sz="1800" dirty="0">
                    <a:effectLst/>
                    <a:latin typeface="Calibri" panose="020F0502020204030204" pitchFamily="34" charset="0"/>
                    <a:ea typeface="Times New Roman" panose="02020603050405020304" pitchFamily="18" charset="0"/>
                    <a:cs typeface="Calibri" panose="020F0502020204030204" pitchFamily="34" charset="0"/>
                  </a:rPr>
                  <a:t>בצורה נאיבית, ניתן לעבור סדרתית על קבוצת החזקה ולהשוות עלות של כל קבוצת חזקה מול העלות האופטימלית עד כה ,עד שתמצא הקבוצה עם העלות הנמוכה ביותר. קבוצה זו תייצג את האנונימיזציה האופטימלית.</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algn="r" rtl="1"/>
                <a:r>
                  <a:rPr lang="he-IL" sz="1800" dirty="0">
                    <a:effectLst/>
                    <a:ea typeface="Times New Roman" panose="02020603050405020304" pitchFamily="18" charset="0"/>
                    <a:cs typeface="Calibri" panose="020F0502020204030204" pitchFamily="34" charset="0"/>
                  </a:rPr>
                  <a:t>מאחר וגודל קבוצת החזקה הוא </a:t>
                </a:r>
                <a:r>
                  <a:rPr lang="en-US" sz="1800" i="0">
                    <a:effectLst/>
                    <a:latin typeface="Cambria Math" panose="02040503050406030204" pitchFamily="18" charset="0"/>
                    <a:ea typeface="Times New Roman" panose="02020603050405020304" pitchFamily="18" charset="0"/>
                    <a:cs typeface="Calibri" panose="020F0502020204030204" pitchFamily="34" charset="0"/>
                  </a:rPr>
                  <a:t>2^(|Σ|)</a:t>
                </a:r>
                <a:r>
                  <a:rPr lang="en-US" sz="1800" dirty="0">
                    <a:effectLst/>
                    <a:latin typeface="Calibri" panose="020F0502020204030204" pitchFamily="34" charset="0"/>
                    <a:ea typeface="Times New Roman" panose="02020603050405020304" pitchFamily="18" charset="0"/>
                  </a:rPr>
                  <a:t> </a:t>
                </a:r>
                <a:r>
                  <a:rPr lang="he-IL" sz="1800" dirty="0">
                    <a:effectLst/>
                    <a:latin typeface="Calibri" panose="020F0502020204030204" pitchFamily="34" charset="0"/>
                    <a:ea typeface="Times New Roman" panose="02020603050405020304" pitchFamily="18" charset="0"/>
                  </a:rPr>
                  <a:t>, במקרים בהם גודלה של </a:t>
                </a:r>
                <a:r>
                  <a:rPr lang="en-US" sz="1800" i="0">
                    <a:effectLst/>
                    <a:latin typeface="Cambria Math" panose="02040503050406030204" pitchFamily="18" charset="0"/>
                    <a:ea typeface="Times New Roman" panose="02020603050405020304" pitchFamily="18" charset="0"/>
                    <a:cs typeface="Calibri" panose="020F0502020204030204" pitchFamily="34" charset="0"/>
                  </a:rPr>
                  <a:t>Σ</a:t>
                </a:r>
                <a:r>
                  <a:rPr lang="en-US" sz="1800" dirty="0">
                    <a:effectLst/>
                    <a:latin typeface="Calibri" panose="020F0502020204030204" pitchFamily="34" charset="0"/>
                    <a:ea typeface="Times New Roman" panose="02020603050405020304" pitchFamily="18" charset="0"/>
                  </a:rPr>
                  <a:t>  </a:t>
                </a:r>
                <a:r>
                  <a:rPr lang="he-IL" sz="1800" dirty="0">
                    <a:effectLst/>
                    <a:latin typeface="Calibri" panose="020F0502020204030204" pitchFamily="34" charset="0"/>
                    <a:ea typeface="Times New Roman" panose="02020603050405020304" pitchFamily="18" charset="0"/>
                  </a:rPr>
                  <a:t>מאוד גדול, זמן הריצה של הקלט יהיה מאוד איטי.</a:t>
                </a:r>
                <a:endParaRPr lang="he-IL" dirty="0"/>
              </a:p>
            </p:txBody>
          </p:sp>
        </mc:Fallback>
      </mc:AlternateContent>
      <p:sp>
        <p:nvSpPr>
          <p:cNvPr id="4" name="מציין מיקום של מספר שקופית 3"/>
          <p:cNvSpPr>
            <a:spLocks noGrp="1"/>
          </p:cNvSpPr>
          <p:nvPr>
            <p:ph type="sldNum" sz="quarter" idx="5"/>
          </p:nvPr>
        </p:nvSpPr>
        <p:spPr/>
        <p:txBody>
          <a:bodyPr/>
          <a:lstStyle/>
          <a:p>
            <a:fld id="{58F20C71-0773-41AC-9685-1362D811F551}" type="slidenum">
              <a:rPr lang="he-IL" smtClean="0"/>
              <a:t>5</a:t>
            </a:fld>
            <a:endParaRPr lang="he-IL"/>
          </a:p>
        </p:txBody>
      </p:sp>
    </p:spTree>
    <p:extLst>
      <p:ext uri="{BB962C8B-B14F-4D97-AF65-F5344CB8AC3E}">
        <p14:creationId xmlns:p14="http://schemas.microsoft.com/office/powerpoint/2010/main" val="1977372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r" rtl="1">
              <a:buNone/>
            </a:pPr>
            <a:r>
              <a:rPr lang="he-IL" sz="1200" dirty="0">
                <a:effectLst/>
                <a:latin typeface="Calibri" panose="020F0502020204030204" pitchFamily="34" charset="0"/>
                <a:ea typeface="Times New Roman" panose="02020603050405020304" pitchFamily="18" charset="0"/>
                <a:cs typeface="Calibri" panose="020F0502020204030204" pitchFamily="34" charset="0"/>
              </a:rPr>
              <a:t>המשך לשלב 5 -גזימת הקודקוד הנוכחי היא למעשה גזימת כל הקודקודים מה-</a:t>
            </a:r>
            <a:r>
              <a:rPr lang="en-US" sz="1200" dirty="0">
                <a:effectLst/>
                <a:latin typeface="Calibri" panose="020F0502020204030204" pitchFamily="34" charset="0"/>
                <a:ea typeface="Times New Roman" panose="02020603050405020304" pitchFamily="18" charset="0"/>
                <a:cs typeface="Calibri" panose="020F0502020204030204" pitchFamily="34" charset="0"/>
              </a:rPr>
              <a:t>tail</a:t>
            </a:r>
            <a:r>
              <a:rPr lang="he-IL" sz="1200" dirty="0">
                <a:effectLst/>
                <a:latin typeface="Calibri" panose="020F0502020204030204" pitchFamily="34" charset="0"/>
                <a:ea typeface="Times New Roman" panose="02020603050405020304" pitchFamily="18" charset="0"/>
                <a:cs typeface="Calibri" panose="020F0502020204030204" pitchFamily="34" charset="0"/>
              </a:rPr>
              <a:t>. המשמעות היא שלא משנה איזה ערך נוסיף ל-</a:t>
            </a:r>
            <a:r>
              <a:rPr lang="en-US" sz="1200" dirty="0">
                <a:effectLst/>
                <a:latin typeface="Calibri" panose="020F0502020204030204" pitchFamily="34" charset="0"/>
                <a:ea typeface="Times New Roman" panose="02020603050405020304" pitchFamily="18" charset="0"/>
                <a:cs typeface="Calibri" panose="020F0502020204030204" pitchFamily="34" charset="0"/>
              </a:rPr>
              <a:t>H</a:t>
            </a:r>
            <a:r>
              <a:rPr lang="he-IL" sz="1200" dirty="0">
                <a:effectLst/>
                <a:latin typeface="Calibri" panose="020F0502020204030204" pitchFamily="34" charset="0"/>
                <a:ea typeface="Times New Roman" panose="02020603050405020304" pitchFamily="18" charset="0"/>
                <a:cs typeface="Calibri" panose="020F0502020204030204" pitchFamily="34" charset="0"/>
              </a:rPr>
              <a:t> , לא נצליח להשיג אנונימיזציה טובה יותר מאשר האנונימיזציה שמכילה את ערכי </a:t>
            </a:r>
            <a:r>
              <a:rPr lang="en-US" sz="1200" dirty="0">
                <a:effectLst/>
                <a:latin typeface="Calibri" panose="020F0502020204030204" pitchFamily="34" charset="0"/>
                <a:ea typeface="Times New Roman" panose="02020603050405020304" pitchFamily="18" charset="0"/>
                <a:cs typeface="Calibri" panose="020F0502020204030204" pitchFamily="34" charset="0"/>
              </a:rPr>
              <a:t>H</a:t>
            </a:r>
            <a:r>
              <a:rPr lang="he-IL" sz="1200" dirty="0">
                <a:effectLst/>
                <a:latin typeface="Calibri" panose="020F0502020204030204" pitchFamily="34" charset="0"/>
                <a:ea typeface="Times New Roman" panose="02020603050405020304" pitchFamily="18" charset="0"/>
                <a:cs typeface="Calibri" panose="020F0502020204030204" pitchFamily="34" charset="0"/>
              </a:rPr>
              <a:t> בלבד. לכן, נחסוך קריאות רקורסיביות לילדיו של קודקוד זה. </a:t>
            </a:r>
            <a:endParaRPr lang="en-US" sz="1200" dirty="0">
              <a:effectLst/>
              <a:latin typeface="Calibri" panose="020F0502020204030204" pitchFamily="34" charset="0"/>
              <a:ea typeface="Times New Roman" panose="02020603050405020304" pitchFamily="18" charset="0"/>
              <a:cs typeface="Arial" panose="020B0604020202020204" pitchFamily="34" charset="0"/>
            </a:endParaRPr>
          </a:p>
          <a:p>
            <a:pPr marL="0" indent="0" algn="r" rtl="1">
              <a:lnSpc>
                <a:spcPct val="107000"/>
              </a:lnSpc>
              <a:spcAft>
                <a:spcPts val="800"/>
              </a:spcAft>
              <a:buNone/>
            </a:pPr>
            <a:r>
              <a:rPr lang="he-IL" sz="1200" dirty="0">
                <a:effectLst/>
                <a:latin typeface="Calibri" panose="020F0502020204030204" pitchFamily="34" charset="0"/>
                <a:ea typeface="Times New Roman" panose="02020603050405020304" pitchFamily="18" charset="0"/>
                <a:cs typeface="Calibri" panose="020F0502020204030204" pitchFamily="34" charset="0"/>
              </a:rPr>
              <a:t>אם האלגוריתם נכשל בגזימת הקודקוד, משמע הוספת ערכים מה</a:t>
            </a:r>
            <a:r>
              <a:rPr lang="en-US" sz="1200" dirty="0">
                <a:effectLst/>
                <a:latin typeface="Calibri" panose="020F0502020204030204" pitchFamily="34" charset="0"/>
                <a:ea typeface="Times New Roman" panose="02020603050405020304" pitchFamily="18" charset="0"/>
                <a:cs typeface="Calibri" panose="020F0502020204030204" pitchFamily="34" charset="0"/>
              </a:rPr>
              <a:t>tail-</a:t>
            </a:r>
            <a:r>
              <a:rPr lang="he-IL" sz="1200" dirty="0">
                <a:effectLst/>
                <a:latin typeface="Calibri" panose="020F0502020204030204" pitchFamily="34" charset="0"/>
                <a:ea typeface="Times New Roman" panose="02020603050405020304" pitchFamily="18" charset="0"/>
                <a:cs typeface="Calibri" panose="020F0502020204030204" pitchFamily="34" charset="0"/>
              </a:rPr>
              <a:t> עשויה להביא לאנונימיזציה טובה יותר. במצב זה האלגוריתם עובר על ערכי ה-</a:t>
            </a:r>
            <a:r>
              <a:rPr lang="en-US" sz="1200" dirty="0">
                <a:effectLst/>
                <a:latin typeface="Calibri" panose="020F0502020204030204" pitchFamily="34" charset="0"/>
                <a:ea typeface="Times New Roman" panose="02020603050405020304" pitchFamily="18" charset="0"/>
                <a:cs typeface="Calibri" panose="020F0502020204030204" pitchFamily="34" charset="0"/>
              </a:rPr>
              <a:t>tail</a:t>
            </a:r>
            <a:r>
              <a:rPr lang="he-IL" sz="1200" dirty="0">
                <a:effectLst/>
                <a:latin typeface="Calibri" panose="020F0502020204030204" pitchFamily="34" charset="0"/>
                <a:ea typeface="Times New Roman" panose="02020603050405020304" pitchFamily="18" charset="0"/>
                <a:cs typeface="Calibri" panose="020F0502020204030204" pitchFamily="34" charset="0"/>
              </a:rPr>
              <a:t> וגוזם את הערכים אשר הוספתם ל-</a:t>
            </a:r>
            <a:r>
              <a:rPr lang="en-US" sz="1200" dirty="0">
                <a:effectLst/>
                <a:latin typeface="Calibri" panose="020F0502020204030204" pitchFamily="34" charset="0"/>
                <a:ea typeface="Times New Roman" panose="02020603050405020304" pitchFamily="18" charset="0"/>
                <a:cs typeface="Calibri" panose="020F0502020204030204" pitchFamily="34" charset="0"/>
              </a:rPr>
              <a:t>head</a:t>
            </a:r>
            <a:r>
              <a:rPr lang="he-IL" sz="1200" dirty="0">
                <a:effectLst/>
                <a:latin typeface="Calibri" panose="020F0502020204030204" pitchFamily="34" charset="0"/>
                <a:ea typeface="Times New Roman" panose="02020603050405020304" pitchFamily="18" charset="0"/>
                <a:cs typeface="Calibri" panose="020F0502020204030204" pitchFamily="34" charset="0"/>
              </a:rPr>
              <a:t> לא יכולה להוביל לאנונימיזציה בעלת עלות נמוכה יותר מזו שנמצאה עד כה. </a:t>
            </a:r>
            <a:endParaRPr lang="en-US" sz="1200" dirty="0">
              <a:effectLst/>
              <a:latin typeface="Calibri" panose="020F0502020204030204" pitchFamily="34" charset="0"/>
              <a:ea typeface="Times New Roman" panose="02020603050405020304" pitchFamily="18" charset="0"/>
              <a:cs typeface="Arial" panose="020B0604020202020204" pitchFamily="34" charset="0"/>
            </a:endParaRPr>
          </a:p>
          <a:p>
            <a:endParaRPr lang="he-IL" dirty="0"/>
          </a:p>
        </p:txBody>
      </p:sp>
      <p:sp>
        <p:nvSpPr>
          <p:cNvPr id="4" name="מציין מיקום של מספר שקופית 3"/>
          <p:cNvSpPr>
            <a:spLocks noGrp="1"/>
          </p:cNvSpPr>
          <p:nvPr>
            <p:ph type="sldNum" sz="quarter" idx="5"/>
          </p:nvPr>
        </p:nvSpPr>
        <p:spPr/>
        <p:txBody>
          <a:bodyPr/>
          <a:lstStyle/>
          <a:p>
            <a:fld id="{58F20C71-0773-41AC-9685-1362D811F551}" type="slidenum">
              <a:rPr lang="he-IL" smtClean="0"/>
              <a:t>8</a:t>
            </a:fld>
            <a:endParaRPr lang="he-IL"/>
          </a:p>
        </p:txBody>
      </p:sp>
    </p:spTree>
    <p:extLst>
      <p:ext uri="{BB962C8B-B14F-4D97-AF65-F5344CB8AC3E}">
        <p14:creationId xmlns:p14="http://schemas.microsoft.com/office/powerpoint/2010/main" val="170037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r" rtl="1">
              <a:buNone/>
            </a:pPr>
            <a:r>
              <a:rPr lang="he-IL" sz="1200" dirty="0">
                <a:effectLst/>
                <a:latin typeface="Calibri" panose="020F0502020204030204" pitchFamily="34" charset="0"/>
                <a:ea typeface="Times New Roman" panose="02020603050405020304" pitchFamily="18" charset="0"/>
                <a:cs typeface="Calibri" panose="020F0502020204030204" pitchFamily="34" charset="0"/>
              </a:rPr>
              <a:t>המשך לשלב 5 -גזימת הקודקוד הנוכחי היא למעשה גזימת כל הקודקודים מה-</a:t>
            </a:r>
            <a:r>
              <a:rPr lang="en-US" sz="1200" dirty="0">
                <a:effectLst/>
                <a:latin typeface="Calibri" panose="020F0502020204030204" pitchFamily="34" charset="0"/>
                <a:ea typeface="Times New Roman" panose="02020603050405020304" pitchFamily="18" charset="0"/>
                <a:cs typeface="Calibri" panose="020F0502020204030204" pitchFamily="34" charset="0"/>
              </a:rPr>
              <a:t>tail</a:t>
            </a:r>
            <a:r>
              <a:rPr lang="he-IL" sz="1200" dirty="0">
                <a:effectLst/>
                <a:latin typeface="Calibri" panose="020F0502020204030204" pitchFamily="34" charset="0"/>
                <a:ea typeface="Times New Roman" panose="02020603050405020304" pitchFamily="18" charset="0"/>
                <a:cs typeface="Calibri" panose="020F0502020204030204" pitchFamily="34" charset="0"/>
              </a:rPr>
              <a:t>. המשמעות היא שלא משנה איזה ערך נוסיף ל-</a:t>
            </a:r>
            <a:r>
              <a:rPr lang="en-US" sz="1200" dirty="0">
                <a:effectLst/>
                <a:latin typeface="Calibri" panose="020F0502020204030204" pitchFamily="34" charset="0"/>
                <a:ea typeface="Times New Roman" panose="02020603050405020304" pitchFamily="18" charset="0"/>
                <a:cs typeface="Calibri" panose="020F0502020204030204" pitchFamily="34" charset="0"/>
              </a:rPr>
              <a:t>H</a:t>
            </a:r>
            <a:r>
              <a:rPr lang="he-IL" sz="1200" dirty="0">
                <a:effectLst/>
                <a:latin typeface="Calibri" panose="020F0502020204030204" pitchFamily="34" charset="0"/>
                <a:ea typeface="Times New Roman" panose="02020603050405020304" pitchFamily="18" charset="0"/>
                <a:cs typeface="Calibri" panose="020F0502020204030204" pitchFamily="34" charset="0"/>
              </a:rPr>
              <a:t> , לא נצליח להשיג אנונימיזציה טובה יותר מאשר האנונימיזציה שמכילה את ערכי </a:t>
            </a:r>
            <a:r>
              <a:rPr lang="en-US" sz="1200" dirty="0">
                <a:effectLst/>
                <a:latin typeface="Calibri" panose="020F0502020204030204" pitchFamily="34" charset="0"/>
                <a:ea typeface="Times New Roman" panose="02020603050405020304" pitchFamily="18" charset="0"/>
                <a:cs typeface="Calibri" panose="020F0502020204030204" pitchFamily="34" charset="0"/>
              </a:rPr>
              <a:t>H</a:t>
            </a:r>
            <a:r>
              <a:rPr lang="he-IL" sz="1200" dirty="0">
                <a:effectLst/>
                <a:latin typeface="Calibri" panose="020F0502020204030204" pitchFamily="34" charset="0"/>
                <a:ea typeface="Times New Roman" panose="02020603050405020304" pitchFamily="18" charset="0"/>
                <a:cs typeface="Calibri" panose="020F0502020204030204" pitchFamily="34" charset="0"/>
              </a:rPr>
              <a:t> בלבד. לכן, נחסוך קריאות רקורסיביות לילדיו של קודקוד זה. </a:t>
            </a:r>
            <a:endParaRPr lang="en-US" sz="1200" dirty="0">
              <a:effectLst/>
              <a:latin typeface="Calibri" panose="020F0502020204030204" pitchFamily="34" charset="0"/>
              <a:ea typeface="Times New Roman" panose="02020603050405020304" pitchFamily="18" charset="0"/>
              <a:cs typeface="Arial" panose="020B0604020202020204" pitchFamily="34" charset="0"/>
            </a:endParaRPr>
          </a:p>
          <a:p>
            <a:pPr marL="0" indent="0" algn="r" rtl="1">
              <a:lnSpc>
                <a:spcPct val="107000"/>
              </a:lnSpc>
              <a:spcAft>
                <a:spcPts val="800"/>
              </a:spcAft>
              <a:buNone/>
            </a:pPr>
            <a:r>
              <a:rPr lang="he-IL" sz="1200" dirty="0">
                <a:effectLst/>
                <a:latin typeface="Calibri" panose="020F0502020204030204" pitchFamily="34" charset="0"/>
                <a:ea typeface="Times New Roman" panose="02020603050405020304" pitchFamily="18" charset="0"/>
                <a:cs typeface="Calibri" panose="020F0502020204030204" pitchFamily="34" charset="0"/>
              </a:rPr>
              <a:t>אם האלגוריתם נכשל בגזימת הקודקוד, משמע הוספת ערכים מה</a:t>
            </a:r>
            <a:r>
              <a:rPr lang="en-US" sz="1200" dirty="0">
                <a:effectLst/>
                <a:latin typeface="Calibri" panose="020F0502020204030204" pitchFamily="34" charset="0"/>
                <a:ea typeface="Times New Roman" panose="02020603050405020304" pitchFamily="18" charset="0"/>
                <a:cs typeface="Calibri" panose="020F0502020204030204" pitchFamily="34" charset="0"/>
              </a:rPr>
              <a:t>tail-</a:t>
            </a:r>
            <a:r>
              <a:rPr lang="he-IL" sz="1200" dirty="0">
                <a:effectLst/>
                <a:latin typeface="Calibri" panose="020F0502020204030204" pitchFamily="34" charset="0"/>
                <a:ea typeface="Times New Roman" panose="02020603050405020304" pitchFamily="18" charset="0"/>
                <a:cs typeface="Calibri" panose="020F0502020204030204" pitchFamily="34" charset="0"/>
              </a:rPr>
              <a:t> עשויה להביא לאנונימיזציה טובה יותר. במצב זה האלגוריתם עובר על ערכי ה-</a:t>
            </a:r>
            <a:r>
              <a:rPr lang="en-US" sz="1200" dirty="0">
                <a:effectLst/>
                <a:latin typeface="Calibri" panose="020F0502020204030204" pitchFamily="34" charset="0"/>
                <a:ea typeface="Times New Roman" panose="02020603050405020304" pitchFamily="18" charset="0"/>
                <a:cs typeface="Calibri" panose="020F0502020204030204" pitchFamily="34" charset="0"/>
              </a:rPr>
              <a:t>tail</a:t>
            </a:r>
            <a:r>
              <a:rPr lang="he-IL" sz="1200" dirty="0">
                <a:effectLst/>
                <a:latin typeface="Calibri" panose="020F0502020204030204" pitchFamily="34" charset="0"/>
                <a:ea typeface="Times New Roman" panose="02020603050405020304" pitchFamily="18" charset="0"/>
                <a:cs typeface="Calibri" panose="020F0502020204030204" pitchFamily="34" charset="0"/>
              </a:rPr>
              <a:t> וגוזם את הערכים אשר הוספתם ל-</a:t>
            </a:r>
            <a:r>
              <a:rPr lang="en-US" sz="1200" dirty="0">
                <a:effectLst/>
                <a:latin typeface="Calibri" panose="020F0502020204030204" pitchFamily="34" charset="0"/>
                <a:ea typeface="Times New Roman" panose="02020603050405020304" pitchFamily="18" charset="0"/>
                <a:cs typeface="Calibri" panose="020F0502020204030204" pitchFamily="34" charset="0"/>
              </a:rPr>
              <a:t>head</a:t>
            </a:r>
            <a:r>
              <a:rPr lang="he-IL" sz="1200" dirty="0">
                <a:effectLst/>
                <a:latin typeface="Calibri" panose="020F0502020204030204" pitchFamily="34" charset="0"/>
                <a:ea typeface="Times New Roman" panose="02020603050405020304" pitchFamily="18" charset="0"/>
                <a:cs typeface="Calibri" panose="020F0502020204030204" pitchFamily="34" charset="0"/>
              </a:rPr>
              <a:t> לא יכולה להוביל לאנונימיזציה בעלת עלות נמוכה יותר מזו שנמצאה עד כה. </a:t>
            </a:r>
            <a:endParaRPr lang="en-US" sz="1200" dirty="0">
              <a:effectLst/>
              <a:latin typeface="Calibri" panose="020F0502020204030204" pitchFamily="34" charset="0"/>
              <a:ea typeface="Times New Roman" panose="02020603050405020304" pitchFamily="18" charset="0"/>
              <a:cs typeface="Arial" panose="020B0604020202020204" pitchFamily="34" charset="0"/>
            </a:endParaRPr>
          </a:p>
          <a:p>
            <a:endParaRPr lang="he-IL" dirty="0"/>
          </a:p>
        </p:txBody>
      </p:sp>
      <p:sp>
        <p:nvSpPr>
          <p:cNvPr id="4" name="מציין מיקום של מספר שקופית 3"/>
          <p:cNvSpPr>
            <a:spLocks noGrp="1"/>
          </p:cNvSpPr>
          <p:nvPr>
            <p:ph type="sldNum" sz="quarter" idx="5"/>
          </p:nvPr>
        </p:nvSpPr>
        <p:spPr/>
        <p:txBody>
          <a:bodyPr/>
          <a:lstStyle/>
          <a:p>
            <a:fld id="{58F20C71-0773-41AC-9685-1362D811F551}" type="slidenum">
              <a:rPr lang="he-IL" smtClean="0"/>
              <a:t>9</a:t>
            </a:fld>
            <a:endParaRPr lang="he-IL"/>
          </a:p>
        </p:txBody>
      </p:sp>
    </p:spTree>
    <p:extLst>
      <p:ext uri="{BB962C8B-B14F-4D97-AF65-F5344CB8AC3E}">
        <p14:creationId xmlns:p14="http://schemas.microsoft.com/office/powerpoint/2010/main" val="1254967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58F20C71-0773-41AC-9685-1362D811F551}" type="slidenum">
              <a:rPr lang="he-IL" smtClean="0"/>
              <a:t>12</a:t>
            </a:fld>
            <a:endParaRPr lang="he-IL"/>
          </a:p>
        </p:txBody>
      </p:sp>
    </p:spTree>
    <p:extLst>
      <p:ext uri="{BB962C8B-B14F-4D97-AF65-F5344CB8AC3E}">
        <p14:creationId xmlns:p14="http://schemas.microsoft.com/office/powerpoint/2010/main" val="2636581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1/8/2022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294933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1/8/2022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63958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1/8/2022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423721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1/8/2022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438302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1/8/2022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71265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1/8/2022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3467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1/8/2022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54478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1/8/2022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49598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1/8/2022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40085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1/8/2022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59957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1/8/2022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30160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1/8/2022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7144154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8">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5" name="Group 10">
            <a:extLst>
              <a:ext uri="{FF2B5EF4-FFF2-40B4-BE49-F238E27FC236}">
                <a16:creationId xmlns:a16="http://schemas.microsoft.com/office/drawing/2014/main" id="{CEC7A2BB-E03E-436B-ABA5-3EBC8FB406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A6DC0849-A033-4B02-97FE-B41AD9A866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12">
              <a:extLst>
                <a:ext uri="{FF2B5EF4-FFF2-40B4-BE49-F238E27FC236}">
                  <a16:creationId xmlns:a16="http://schemas.microsoft.com/office/drawing/2014/main" id="{C3ADCA7D-864A-49AD-B820-102F220EA7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957E947-1347-4EB3-89EB-DF85D94E26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14">
              <a:extLst>
                <a:ext uri="{FF2B5EF4-FFF2-40B4-BE49-F238E27FC236}">
                  <a16:creationId xmlns:a16="http://schemas.microsoft.com/office/drawing/2014/main" id="{98B5FAB9-675C-4906-A39C-BCFD689294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C524971-DA3C-4B74-A99D-95CECD50C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16">
              <a:extLst>
                <a:ext uri="{FF2B5EF4-FFF2-40B4-BE49-F238E27FC236}">
                  <a16:creationId xmlns:a16="http://schemas.microsoft.com/office/drawing/2014/main" id="{DDBDB683-BC6A-4522-82A5-C7457201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41560A9-0B55-472F-8261-6951E27C52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18">
              <a:extLst>
                <a:ext uri="{FF2B5EF4-FFF2-40B4-BE49-F238E27FC236}">
                  <a16:creationId xmlns:a16="http://schemas.microsoft.com/office/drawing/2014/main" id="{FD874A14-7926-47E8-947C-904C98B0E0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3E5598F-2EAC-49C0-B77B-95438A8EDD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C8993AC-196C-48AC-BCE3-3E71814D91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17F3CA-CF3E-4CD8-B001-2BDF09D767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37402-E5C4-470B-955F-F3A8867765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315EAA5-98ED-4276-880E-4E3789CEAA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7F94794-653E-45B6-811B-8081788A0E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82DE38F-FC85-4274-8C84-8E75162E6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4AF14C3-798E-4C02-A6B4-165D003D72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53D4C15-2F93-446B-AF2D-82072EC01A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09026E7-4EC6-47AE-A989-318A5CA6BA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6DEDA5A-47AA-4ED0-897C-C0B1873B6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061821F-242E-4E40-B305-9048634C0F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0734AE8-EEDD-4DCB-9723-087DC2EC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DB511B-1563-4336-AFBB-D561A7C0B4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5CEC4A9-4067-4D92-A28E-EE8152717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B783B25-A3A3-45C4-B04C-A116442505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31178CD-3DE0-4C42-811C-7BC881FBF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926C508-8BE5-4ACF-A219-09B5D995B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B58DEC2-3409-477A-84B4-A5D297FB01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EE3E226-6EDA-4FC4-B670-9590DD5CE7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BC874A8-EE7F-4F92-AAEA-40B18D939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3D647B-0C43-4C02-9BD2-A01859FD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C6DE01B-DD35-4B52-A72E-57E60E2263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218D3B53-4071-48E8-9CB1-4566DAFA0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260044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143C23F-AB8F-4537-B29F-61C6A3B3272C}"/>
              </a:ext>
            </a:extLst>
          </p:cNvPr>
          <p:cNvSpPr>
            <a:spLocks noGrp="1"/>
          </p:cNvSpPr>
          <p:nvPr>
            <p:ph type="ctrTitle"/>
          </p:nvPr>
        </p:nvSpPr>
        <p:spPr>
          <a:xfrm>
            <a:off x="684225" y="746840"/>
            <a:ext cx="5402454" cy="2510445"/>
          </a:xfrm>
        </p:spPr>
        <p:txBody>
          <a:bodyPr>
            <a:normAutofit/>
          </a:bodyPr>
          <a:lstStyle/>
          <a:p>
            <a:pPr marL="0" marR="0" rtl="1">
              <a:lnSpc>
                <a:spcPct val="90000"/>
              </a:lnSpc>
              <a:spcBef>
                <a:spcPts val="0"/>
              </a:spcBef>
              <a:spcAft>
                <a:spcPts val="0"/>
              </a:spcAft>
            </a:pPr>
            <a:r>
              <a:rPr lang="en-US" dirty="0">
                <a:effectLst/>
                <a:latin typeface="Calibri Light" panose="020F0302020204030204" pitchFamily="34" charset="0"/>
                <a:ea typeface="Times New Roman" panose="02020603050405020304" pitchFamily="18" charset="0"/>
                <a:cs typeface="Times New Roman" panose="02020603050405020304" pitchFamily="18" charset="0"/>
              </a:rPr>
              <a:t>Miniproject in Privacy preserving Data Mining</a:t>
            </a:r>
            <a:endParaRPr lang="en-US"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3" name="Subtitle 2">
            <a:extLst>
              <a:ext uri="{FF2B5EF4-FFF2-40B4-BE49-F238E27FC236}">
                <a16:creationId xmlns:a16="http://schemas.microsoft.com/office/drawing/2014/main" id="{CE5FB04E-A71B-4678-B831-DC8AC0702271}"/>
              </a:ext>
            </a:extLst>
          </p:cNvPr>
          <p:cNvSpPr>
            <a:spLocks noGrp="1"/>
          </p:cNvSpPr>
          <p:nvPr>
            <p:ph type="subTitle" idx="1"/>
          </p:nvPr>
        </p:nvSpPr>
        <p:spPr>
          <a:xfrm>
            <a:off x="684225" y="3425899"/>
            <a:ext cx="5185297" cy="2309737"/>
          </a:xfrm>
        </p:spPr>
        <p:txBody>
          <a:bodyPr>
            <a:normAutofit/>
          </a:bodyPr>
          <a:lstStyle/>
          <a:p>
            <a:r>
              <a:rPr lang="en-US" b="1" dirty="0">
                <a:effectLst/>
                <a:latin typeface="Calibri" panose="020F0502020204030204" pitchFamily="34" charset="0"/>
                <a:ea typeface="Times New Roman" panose="02020603050405020304" pitchFamily="18" charset="0"/>
                <a:cs typeface="Arial" panose="020B0604020202020204" pitchFamily="34" charset="0"/>
              </a:rPr>
              <a:t>Data Privacy Through Optimal  </a:t>
            </a:r>
          </a:p>
          <a:p>
            <a:r>
              <a:rPr lang="en-US" b="1" dirty="0">
                <a:effectLst/>
                <a:latin typeface="Calibri" panose="020F0502020204030204" pitchFamily="34" charset="0"/>
                <a:ea typeface="Times New Roman" panose="02020603050405020304" pitchFamily="18" charset="0"/>
                <a:cs typeface="Arial" panose="020B0604020202020204" pitchFamily="34" charset="0"/>
              </a:rPr>
              <a:t>k-Anonymization</a:t>
            </a:r>
          </a:p>
          <a:p>
            <a:endParaRPr lang="en-US" b="1" dirty="0">
              <a:latin typeface="Calibri" panose="020F0502020204030204" pitchFamily="34" charset="0"/>
              <a:cs typeface="Arial" panose="020B0604020202020204" pitchFamily="34" charset="0"/>
            </a:endParaRPr>
          </a:p>
          <a:p>
            <a:r>
              <a:rPr lang="en-US" b="1" dirty="0">
                <a:latin typeface="Calibri" panose="020F0502020204030204" pitchFamily="34" charset="0"/>
                <a:cs typeface="Arial" panose="020B0604020202020204" pitchFamily="34" charset="0"/>
              </a:rPr>
              <a:t>Shir Ruso &amp; Eden Nachum </a:t>
            </a:r>
            <a:endParaRPr lang="he-IL" dirty="0"/>
          </a:p>
        </p:txBody>
      </p:sp>
      <p:pic>
        <p:nvPicPr>
          <p:cNvPr id="50" name="Picture 3">
            <a:extLst>
              <a:ext uri="{FF2B5EF4-FFF2-40B4-BE49-F238E27FC236}">
                <a16:creationId xmlns:a16="http://schemas.microsoft.com/office/drawing/2014/main" id="{142325E6-95A2-4EDC-9AA1-6C9A22394806}"/>
              </a:ext>
            </a:extLst>
          </p:cNvPr>
          <p:cNvPicPr>
            <a:picLocks noChangeAspect="1"/>
          </p:cNvPicPr>
          <p:nvPr/>
        </p:nvPicPr>
        <p:blipFill rotWithShape="1">
          <a:blip r:embed="rId2"/>
          <a:srcRect r="10753"/>
          <a:stretch/>
        </p:blipFill>
        <p:spPr>
          <a:xfrm>
            <a:off x="6062050" y="-1554"/>
            <a:ext cx="6120571" cy="685799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170428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2" name="Group 51">
            <a:extLst>
              <a:ext uri="{FF2B5EF4-FFF2-40B4-BE49-F238E27FC236}">
                <a16:creationId xmlns:a16="http://schemas.microsoft.com/office/drawing/2014/main" id="{614A5768-EA51-48A2-8E17-AE20B9FE02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3" name="Straight Connector 52">
              <a:extLst>
                <a:ext uri="{FF2B5EF4-FFF2-40B4-BE49-F238E27FC236}">
                  <a16:creationId xmlns:a16="http://schemas.microsoft.com/office/drawing/2014/main" id="{ED70F1A8-626B-430B-AACC-E280EB946B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D9D2887-DD9B-48D0-9844-B5D2024C7E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90C04EA-C56F-4932-AB66-F426CACB40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CF894E2-AF43-4E3B-94A7-890F7AD25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1C292B8-EA04-4F65-8D17-4954B29EEE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126744D-59AC-407B-977F-9F7B798903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BFD4FA3-B553-4776-83CC-43156375A0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145C5FE-691A-4620-9B50-AFE8DBB10E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4E186B6-4496-412B-993D-EBA54ACED1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7CCFC45-B62F-4FB2-8A1C-24299AB6A8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3E987B3-0DB8-4E10-8F2F-939C9975E9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0CF3A0F-1366-43D4-B9ED-39506390F9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3370E57-5DAF-4AD1-A44A-32A93556E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438A8C5-7279-4DA9-B1BA-5A76E020CE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119694A-5560-4890-99CF-E4B89F5F16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A41929D-D2D8-4211-8E30-449C7F67EA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346B496-7BD4-408E-9387-4B2DBD88DB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F4954B0-8891-4B5C-B5C2-2B098DA9D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E2F714F-4C40-46D7-A9B0-5A41FCE1C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B45C2AB-7F9E-4A2B-845D-39DA52F785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7540879-E48F-44C9-8978-75F20ECA8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99A807C-71D8-48EB-B90A-18ABEC581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7DBB3B2-0577-449E-822F-EC7F39931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E9C75EC-55AD-4526-81DC-A716FD7381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EC495AC-53AC-46EB-AF18-9F9B724541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476CB3D-FE8C-4CAF-B287-0576A80CCD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34B38EE-AF53-4E0C-A55A-A17CC17EF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7DE7212-9D6E-4F4E-A073-5B5B858AFF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7C6AD08-49F6-4369-9405-2E06CED9FE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4E501EB-B771-494E-8AF3-5350560EB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EA122D9-8BE6-498E-AB20-311EBD5EF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5" name="Right Triangle 84">
            <a:extLst>
              <a:ext uri="{FF2B5EF4-FFF2-40B4-BE49-F238E27FC236}">
                <a16:creationId xmlns:a16="http://schemas.microsoft.com/office/drawing/2014/main" id="{5FB205E9-694A-469E-97E7-7339DE0BC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3591" y="-2841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כותרת 1">
            <a:extLst>
              <a:ext uri="{FF2B5EF4-FFF2-40B4-BE49-F238E27FC236}">
                <a16:creationId xmlns:a16="http://schemas.microsoft.com/office/drawing/2014/main" id="{86AD6EF6-F0A6-419C-B607-13BCCDD4B5CB}"/>
              </a:ext>
            </a:extLst>
          </p:cNvPr>
          <p:cNvSpPr>
            <a:spLocks noGrp="1"/>
          </p:cNvSpPr>
          <p:nvPr>
            <p:ph type="title"/>
          </p:nvPr>
        </p:nvSpPr>
        <p:spPr>
          <a:xfrm>
            <a:off x="6092891" y="725952"/>
            <a:ext cx="4916971" cy="761646"/>
          </a:xfrm>
        </p:spPr>
        <p:txBody>
          <a:bodyPr>
            <a:normAutofit fontScale="90000"/>
          </a:bodyPr>
          <a:lstStyle/>
          <a:p>
            <a:pPr algn="r" rtl="1"/>
            <a:r>
              <a:rPr lang="he-IL" b="1" dirty="0"/>
              <a:t>תיאור מאגר המידע:</a:t>
            </a:r>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969B1D6C-CE20-43FA-A696-E5E977782F35}"/>
                  </a:ext>
                </a:extLst>
              </p:cNvPr>
              <p:cNvSpPr>
                <a:spLocks noGrp="1"/>
              </p:cNvSpPr>
              <p:nvPr>
                <p:ph idx="1"/>
              </p:nvPr>
            </p:nvSpPr>
            <p:spPr>
              <a:xfrm>
                <a:off x="6092891" y="1789006"/>
                <a:ext cx="4916971" cy="4725562"/>
              </a:xfrm>
            </p:spPr>
            <p:txBody>
              <a:bodyPr>
                <a:normAutofit/>
              </a:bodyPr>
              <a:lstStyle/>
              <a:p>
                <a:pPr marL="0" indent="0" algn="r" rtl="1">
                  <a:lnSpc>
                    <a:spcPct val="100000"/>
                  </a:lnSpc>
                  <a:buNone/>
                </a:pPr>
                <a:r>
                  <a:rPr lang="he-IL" sz="1600" dirty="0">
                    <a:effectLst/>
                    <a:latin typeface="Calibri" panose="020F0502020204030204" pitchFamily="34" charset="0"/>
                    <a:ea typeface="Times New Roman" panose="02020603050405020304" pitchFamily="18" charset="0"/>
                    <a:cs typeface="Calibri" panose="020F0502020204030204" pitchFamily="34" charset="0"/>
                  </a:rPr>
                  <a:t>השתמשנו במאגר המידע </a:t>
                </a:r>
                <a14:m>
                  <m:oMath xmlns:m="http://schemas.openxmlformats.org/officeDocument/2006/math">
                    <m:r>
                      <a:rPr lang="en-US" sz="1600" i="1">
                        <a:effectLst/>
                        <a:latin typeface="Cambria Math" panose="02040503050406030204" pitchFamily="18" charset="0"/>
                        <a:ea typeface="Times New Roman" panose="02020603050405020304" pitchFamily="18" charset="0"/>
                        <a:cs typeface="Calibri" panose="020F0502020204030204" pitchFamily="34" charset="0"/>
                      </a:rPr>
                      <m:t>𝑆𝑡𝑟𝑜𝑘𝑒</m:t>
                    </m:r>
                    <m:r>
                      <a:rPr lang="en-US" sz="1600" i="1">
                        <a:effectLst/>
                        <a:latin typeface="Cambria Math" panose="02040503050406030204" pitchFamily="18" charset="0"/>
                        <a:ea typeface="Times New Roman" panose="02020603050405020304" pitchFamily="18" charset="0"/>
                        <a:cs typeface="Calibri" panose="020F0502020204030204" pitchFamily="34" charset="0"/>
                      </a:rPr>
                      <m:t> </m:t>
                    </m:r>
                    <m:r>
                      <a:rPr lang="en-US" sz="1600" i="1">
                        <a:effectLst/>
                        <a:latin typeface="Cambria Math" panose="02040503050406030204" pitchFamily="18" charset="0"/>
                        <a:ea typeface="Times New Roman" panose="02020603050405020304" pitchFamily="18" charset="0"/>
                        <a:cs typeface="Calibri" panose="020F0502020204030204" pitchFamily="34" charset="0"/>
                      </a:rPr>
                      <m:t>𝑃𝑟𝑒𝑑𝑖𝑐𝑡𝑖𝑜𝑛</m:t>
                    </m:r>
                    <m:r>
                      <a:rPr lang="en-US" sz="1600" i="1">
                        <a:effectLst/>
                        <a:latin typeface="Cambria Math" panose="02040503050406030204" pitchFamily="18" charset="0"/>
                        <a:ea typeface="Times New Roman" panose="02020603050405020304" pitchFamily="18" charset="0"/>
                        <a:cs typeface="Calibri" panose="020F0502020204030204" pitchFamily="34" charset="0"/>
                      </a:rPr>
                      <m:t> </m:t>
                    </m:r>
                    <m:r>
                      <a:rPr lang="en-US" sz="1600" i="1">
                        <a:effectLst/>
                        <a:latin typeface="Cambria Math" panose="02040503050406030204" pitchFamily="18" charset="0"/>
                        <a:ea typeface="Times New Roman" panose="02020603050405020304" pitchFamily="18" charset="0"/>
                        <a:cs typeface="Calibri" panose="020F0502020204030204" pitchFamily="34" charset="0"/>
                      </a:rPr>
                      <m:t>𝐷𝑎𝑡𝑎𝑠𝑒𝑡</m:t>
                    </m:r>
                  </m:oMath>
                </a14:m>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he-IL" sz="1600" dirty="0">
                    <a:effectLst/>
                    <a:latin typeface="Calibri" panose="020F0502020204030204" pitchFamily="34" charset="0"/>
                    <a:ea typeface="Times New Roman" panose="02020603050405020304" pitchFamily="18" charset="0"/>
                    <a:cs typeface="Calibri" panose="020F0502020204030204" pitchFamily="34" charset="0"/>
                  </a:rPr>
                  <a:t> מאתר  </a:t>
                </a:r>
                <a14:m>
                  <m:oMath xmlns:m="http://schemas.openxmlformats.org/officeDocument/2006/math">
                    <m:r>
                      <a:rPr lang="en-US" sz="1600" i="1">
                        <a:effectLst/>
                        <a:latin typeface="Cambria Math" panose="02040503050406030204" pitchFamily="18" charset="0"/>
                        <a:ea typeface="Times New Roman" panose="02020603050405020304" pitchFamily="18" charset="0"/>
                        <a:cs typeface="Calibri" panose="020F0502020204030204" pitchFamily="34" charset="0"/>
                      </a:rPr>
                      <m:t>𝐾𝑎𝑔𝑔𝑙𝑒</m:t>
                    </m:r>
                  </m:oMath>
                </a14:m>
                <a:r>
                  <a:rPr lang="he-IL" sz="1600" dirty="0">
                    <a:effectLst/>
                    <a:latin typeface="Calibri" panose="020F0502020204030204" pitchFamily="34" charset="0"/>
                    <a:ea typeface="Times New Roman" panose="02020603050405020304" pitchFamily="18" charset="0"/>
                    <a:cs typeface="Calibri" panose="020F0502020204030204" pitchFamily="34" charset="0"/>
                  </a:rPr>
                  <a:t>.</a:t>
                </a:r>
                <a:r>
                  <a:rPr lang="he-IL" sz="1600" dirty="0">
                    <a:latin typeface="Calibri" panose="020F0502020204030204" pitchFamily="34" charset="0"/>
                    <a:ea typeface="Times New Roman" panose="02020603050405020304" pitchFamily="18" charset="0"/>
                    <a:cs typeface="Arial" panose="020B0604020202020204" pitchFamily="34" charset="0"/>
                  </a:rPr>
                  <a:t> </a:t>
                </a:r>
                <a:r>
                  <a:rPr lang="he-IL" sz="1600" dirty="0">
                    <a:effectLst/>
                    <a:latin typeface="Calibri" panose="020F0502020204030204" pitchFamily="34" charset="0"/>
                    <a:ea typeface="Times New Roman" panose="02020603050405020304" pitchFamily="18" charset="0"/>
                    <a:cs typeface="Calibri" panose="020F0502020204030204" pitchFamily="34" charset="0"/>
                  </a:rPr>
                  <a:t>מטרת מאגר המידע היא לחזות האם מטופל עשוי לקבל שבץ לפי נתונים כמו מגדר, גיל, מחלות שונות וכדומה. הטבלה מכילה 5110 רשומות וכן 12 תכונות. </a:t>
                </a:r>
              </a:p>
              <a:p>
                <a:pPr marL="0" indent="0" rtl="0">
                  <a:lnSpc>
                    <a:spcPct val="100000"/>
                  </a:lnSpc>
                  <a:buNone/>
                </a:pPr>
                <a:r>
                  <a:rPr lang="en-US" sz="1600" u="sng" dirty="0">
                    <a:effectLst/>
                    <a:latin typeface="Calibri" panose="020F0502020204030204" pitchFamily="34" charset="0"/>
                    <a:ea typeface="Times New Roman" panose="02020603050405020304" pitchFamily="18" charset="0"/>
                    <a:cs typeface="Calibri" panose="020F0502020204030204" pitchFamily="34" charset="0"/>
                  </a:rPr>
                  <a:t>Attribute Information:</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p>
                <a:pPr marL="0" indent="0">
                  <a:lnSpc>
                    <a:spcPct val="100000"/>
                  </a:lnSpc>
                  <a:buNone/>
                </a:pPr>
                <a:r>
                  <a:rPr lang="en-US" sz="1600" dirty="0">
                    <a:effectLst/>
                    <a:latin typeface="Calibri" panose="020F0502020204030204" pitchFamily="34" charset="0"/>
                    <a:ea typeface="Times New Roman" panose="02020603050405020304" pitchFamily="18" charset="0"/>
                  </a:rPr>
                  <a:t>1) id</a:t>
                </a:r>
                <a:br>
                  <a:rPr lang="en-US" sz="1600" dirty="0">
                    <a:effectLst/>
                    <a:latin typeface="Calibri" panose="020F0502020204030204" pitchFamily="34" charset="0"/>
                    <a:ea typeface="Times New Roman" panose="02020603050405020304" pitchFamily="18" charset="0"/>
                  </a:rPr>
                </a:br>
                <a:r>
                  <a:rPr lang="en-US" sz="1600" dirty="0">
                    <a:effectLst/>
                    <a:latin typeface="Calibri" panose="020F0502020204030204" pitchFamily="34" charset="0"/>
                    <a:ea typeface="Times New Roman" panose="02020603050405020304" pitchFamily="18" charset="0"/>
                  </a:rPr>
                  <a:t>2) gender</a:t>
                </a:r>
                <a:br>
                  <a:rPr lang="en-US" sz="1600" dirty="0">
                    <a:effectLst/>
                    <a:latin typeface="Calibri" panose="020F0502020204030204" pitchFamily="34" charset="0"/>
                    <a:ea typeface="Times New Roman" panose="02020603050405020304" pitchFamily="18" charset="0"/>
                  </a:rPr>
                </a:br>
                <a:r>
                  <a:rPr lang="en-US" sz="1600" dirty="0">
                    <a:effectLst/>
                    <a:latin typeface="Calibri" panose="020F0502020204030204" pitchFamily="34" charset="0"/>
                    <a:ea typeface="Times New Roman" panose="02020603050405020304" pitchFamily="18" charset="0"/>
                  </a:rPr>
                  <a:t>3) age</a:t>
                </a:r>
                <a:br>
                  <a:rPr lang="en-US" sz="1600" dirty="0">
                    <a:effectLst/>
                    <a:latin typeface="Calibri" panose="020F0502020204030204" pitchFamily="34" charset="0"/>
                    <a:ea typeface="Times New Roman" panose="02020603050405020304" pitchFamily="18" charset="0"/>
                  </a:rPr>
                </a:br>
                <a:r>
                  <a:rPr lang="en-US" sz="1600" dirty="0">
                    <a:effectLst/>
                    <a:latin typeface="Calibri" panose="020F0502020204030204" pitchFamily="34" charset="0"/>
                    <a:ea typeface="Times New Roman" panose="02020603050405020304" pitchFamily="18" charset="0"/>
                  </a:rPr>
                  <a:t>4) hypertension</a:t>
                </a:r>
                <a:br>
                  <a:rPr lang="en-US" sz="1600" dirty="0">
                    <a:effectLst/>
                    <a:latin typeface="Calibri" panose="020F0502020204030204" pitchFamily="34" charset="0"/>
                    <a:ea typeface="Times New Roman" panose="02020603050405020304" pitchFamily="18" charset="0"/>
                  </a:rPr>
                </a:br>
                <a:r>
                  <a:rPr lang="en-US" sz="1600" dirty="0">
                    <a:effectLst/>
                    <a:latin typeface="Calibri" panose="020F0502020204030204" pitchFamily="34" charset="0"/>
                    <a:ea typeface="Times New Roman" panose="02020603050405020304" pitchFamily="18" charset="0"/>
                  </a:rPr>
                  <a:t>5) heart disease</a:t>
                </a:r>
                <a:br>
                  <a:rPr lang="en-US" sz="1600" dirty="0">
                    <a:effectLst/>
                    <a:latin typeface="Calibri" panose="020F0502020204030204" pitchFamily="34" charset="0"/>
                    <a:ea typeface="Times New Roman" panose="02020603050405020304" pitchFamily="18" charset="0"/>
                  </a:rPr>
                </a:br>
                <a:r>
                  <a:rPr lang="en-US" sz="1600" dirty="0">
                    <a:effectLst/>
                    <a:latin typeface="Calibri" panose="020F0502020204030204" pitchFamily="34" charset="0"/>
                    <a:ea typeface="Times New Roman" panose="02020603050405020304" pitchFamily="18" charset="0"/>
                  </a:rPr>
                  <a:t>6) ever married</a:t>
                </a:r>
                <a:br>
                  <a:rPr lang="en-US" sz="1600" dirty="0">
                    <a:effectLst/>
                    <a:latin typeface="Calibri" panose="020F0502020204030204" pitchFamily="34" charset="0"/>
                    <a:ea typeface="Times New Roman" panose="02020603050405020304" pitchFamily="18" charset="0"/>
                  </a:rPr>
                </a:br>
                <a:r>
                  <a:rPr lang="en-US" sz="1600" dirty="0">
                    <a:effectLst/>
                    <a:latin typeface="Calibri" panose="020F0502020204030204" pitchFamily="34" charset="0"/>
                    <a:ea typeface="Times New Roman" panose="02020603050405020304" pitchFamily="18" charset="0"/>
                  </a:rPr>
                  <a:t>7) work type</a:t>
                </a:r>
                <a:br>
                  <a:rPr lang="en-US" sz="1600" dirty="0">
                    <a:effectLst/>
                    <a:latin typeface="Calibri" panose="020F0502020204030204" pitchFamily="34" charset="0"/>
                    <a:ea typeface="Times New Roman" panose="02020603050405020304" pitchFamily="18" charset="0"/>
                  </a:rPr>
                </a:br>
                <a:r>
                  <a:rPr lang="en-US" sz="1600" dirty="0">
                    <a:effectLst/>
                    <a:latin typeface="Calibri" panose="020F0502020204030204" pitchFamily="34" charset="0"/>
                    <a:ea typeface="Times New Roman" panose="02020603050405020304" pitchFamily="18" charset="0"/>
                  </a:rPr>
                  <a:t>8) Residence type</a:t>
                </a:r>
                <a:br>
                  <a:rPr lang="en-US" sz="1600" dirty="0">
                    <a:effectLst/>
                    <a:latin typeface="Calibri" panose="020F0502020204030204" pitchFamily="34" charset="0"/>
                    <a:ea typeface="Times New Roman" panose="02020603050405020304" pitchFamily="18" charset="0"/>
                  </a:rPr>
                </a:br>
                <a:r>
                  <a:rPr lang="en-US" sz="1600" dirty="0">
                    <a:effectLst/>
                    <a:latin typeface="Calibri" panose="020F0502020204030204" pitchFamily="34" charset="0"/>
                    <a:ea typeface="Times New Roman" panose="02020603050405020304" pitchFamily="18" charset="0"/>
                  </a:rPr>
                  <a:t>9) avg glucose level</a:t>
                </a:r>
                <a:br>
                  <a:rPr lang="en-US" sz="1600" dirty="0">
                    <a:effectLst/>
                    <a:latin typeface="Calibri" panose="020F0502020204030204" pitchFamily="34" charset="0"/>
                    <a:ea typeface="Times New Roman" panose="02020603050405020304" pitchFamily="18" charset="0"/>
                  </a:rPr>
                </a:br>
                <a:r>
                  <a:rPr lang="en-US" sz="1600" dirty="0">
                    <a:effectLst/>
                    <a:latin typeface="Calibri" panose="020F0502020204030204" pitchFamily="34" charset="0"/>
                    <a:ea typeface="Times New Roman" panose="02020603050405020304" pitchFamily="18" charset="0"/>
                  </a:rPr>
                  <a:t>10) bmi</a:t>
                </a:r>
                <a:br>
                  <a:rPr lang="en-US" sz="1600" dirty="0">
                    <a:effectLst/>
                    <a:latin typeface="Calibri" panose="020F0502020204030204" pitchFamily="34" charset="0"/>
                    <a:ea typeface="Times New Roman" panose="02020603050405020304" pitchFamily="18" charset="0"/>
                  </a:rPr>
                </a:br>
                <a:r>
                  <a:rPr lang="en-US" sz="1600" dirty="0">
                    <a:effectLst/>
                    <a:latin typeface="Calibri" panose="020F0502020204030204" pitchFamily="34" charset="0"/>
                    <a:ea typeface="Times New Roman" panose="02020603050405020304" pitchFamily="18" charset="0"/>
                  </a:rPr>
                  <a:t>11) smoking status</a:t>
                </a:r>
                <a:br>
                  <a:rPr lang="en-US" sz="1600" dirty="0">
                    <a:effectLst/>
                    <a:latin typeface="Calibri" panose="020F0502020204030204" pitchFamily="34" charset="0"/>
                    <a:ea typeface="Times New Roman" panose="02020603050405020304" pitchFamily="18" charset="0"/>
                  </a:rPr>
                </a:br>
                <a:r>
                  <a:rPr lang="en-US" sz="1600" dirty="0">
                    <a:effectLst/>
                    <a:latin typeface="Calibri" panose="020F0502020204030204" pitchFamily="34" charset="0"/>
                    <a:ea typeface="Times New Roman" panose="02020603050405020304" pitchFamily="18" charset="0"/>
                  </a:rPr>
                  <a:t>12) stroke</a:t>
                </a:r>
                <a:endParaRPr lang="he-IL" sz="1600" dirty="0"/>
              </a:p>
            </p:txBody>
          </p:sp>
        </mc:Choice>
        <mc:Fallback>
          <p:sp>
            <p:nvSpPr>
              <p:cNvPr id="3" name="מציין מיקום תוכן 2">
                <a:extLst>
                  <a:ext uri="{FF2B5EF4-FFF2-40B4-BE49-F238E27FC236}">
                    <a16:creationId xmlns:a16="http://schemas.microsoft.com/office/drawing/2014/main" id="{969B1D6C-CE20-43FA-A696-E5E977782F35}"/>
                  </a:ext>
                </a:extLst>
              </p:cNvPr>
              <p:cNvSpPr>
                <a:spLocks noGrp="1" noRot="1" noChangeAspect="1" noMove="1" noResize="1" noEditPoints="1" noAdjustHandles="1" noChangeArrowheads="1" noChangeShapeType="1" noTextEdit="1"/>
              </p:cNvSpPr>
              <p:nvPr>
                <p:ph idx="1"/>
              </p:nvPr>
            </p:nvSpPr>
            <p:spPr>
              <a:xfrm>
                <a:off x="6092891" y="1789006"/>
                <a:ext cx="4916971" cy="4725562"/>
              </a:xfrm>
              <a:blipFill>
                <a:blip r:embed="rId2"/>
                <a:stretch>
                  <a:fillRect l="-620" t="-387" r="-743"/>
                </a:stretch>
              </a:blipFill>
            </p:spPr>
            <p:txBody>
              <a:bodyPr/>
              <a:lstStyle/>
              <a:p>
                <a:r>
                  <a:rPr lang="he-IL">
                    <a:noFill/>
                  </a:rPr>
                  <a:t> </a:t>
                </a:r>
              </a:p>
            </p:txBody>
          </p:sp>
        </mc:Fallback>
      </mc:AlternateContent>
      <p:pic>
        <p:nvPicPr>
          <p:cNvPr id="7" name="Graphic 6" descr="Open Folder">
            <a:extLst>
              <a:ext uri="{FF2B5EF4-FFF2-40B4-BE49-F238E27FC236}">
                <a16:creationId xmlns:a16="http://schemas.microsoft.com/office/drawing/2014/main" id="{0DCB32D9-1993-4C42-9011-55BE4D4C96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1078" y="1235909"/>
            <a:ext cx="4412205" cy="4412205"/>
          </a:xfrm>
          <a:prstGeom prst="rect">
            <a:avLst/>
          </a:prstGeom>
        </p:spPr>
      </p:pic>
    </p:spTree>
    <p:extLst>
      <p:ext uri="{BB962C8B-B14F-4D97-AF65-F5344CB8AC3E}">
        <p14:creationId xmlns:p14="http://schemas.microsoft.com/office/powerpoint/2010/main" val="328999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A8CDDB0-17AB-47E0-B069-B4F2EB920524}"/>
              </a:ext>
            </a:extLst>
          </p:cNvPr>
          <p:cNvSpPr>
            <a:spLocks noGrp="1"/>
          </p:cNvSpPr>
          <p:nvPr>
            <p:ph type="title"/>
          </p:nvPr>
        </p:nvSpPr>
        <p:spPr>
          <a:xfrm>
            <a:off x="7811589" y="725952"/>
            <a:ext cx="4023360" cy="658711"/>
          </a:xfrm>
        </p:spPr>
        <p:txBody>
          <a:bodyPr>
            <a:normAutofit/>
          </a:bodyPr>
          <a:lstStyle/>
          <a:p>
            <a:pPr algn="r"/>
            <a:r>
              <a:rPr lang="he-IL" sz="3600" b="1" dirty="0">
                <a:solidFill>
                  <a:schemeClr val="accent6"/>
                </a:solidFill>
              </a:rPr>
              <a:t>תיאור המימוש:</a:t>
            </a:r>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2B6B85EB-BAEA-49E8-843B-521D6DC63940}"/>
                  </a:ext>
                </a:extLst>
              </p:cNvPr>
              <p:cNvSpPr>
                <a:spLocks noGrp="1"/>
              </p:cNvSpPr>
              <p:nvPr>
                <p:ph idx="1"/>
              </p:nvPr>
            </p:nvSpPr>
            <p:spPr>
              <a:xfrm>
                <a:off x="691079" y="1384663"/>
                <a:ext cx="11235310" cy="4911634"/>
              </a:xfrm>
            </p:spPr>
            <p:txBody>
              <a:bodyPr>
                <a:normAutofit/>
              </a:bodyPr>
              <a:lstStyle/>
              <a:p>
                <a:pPr marL="0" indent="0" algn="r" rtl="1">
                  <a:buNone/>
                </a:pPr>
                <a:r>
                  <a:rPr lang="he-IL" sz="1800" dirty="0">
                    <a:effectLst/>
                    <a:latin typeface="Calibri" panose="020F0502020204030204" pitchFamily="34" charset="0"/>
                    <a:ea typeface="Times New Roman" panose="02020603050405020304" pitchFamily="18" charset="0"/>
                    <a:cs typeface="Calibri" panose="020F0502020204030204" pitchFamily="34" charset="0"/>
                  </a:rPr>
                  <a:t>בחרנו לממש את הפרויקט בשפת </a:t>
                </a:r>
                <a:r>
                  <a:rPr lang="en-US" sz="1800" dirty="0">
                    <a:effectLst/>
                    <a:latin typeface="Calibri" panose="020F0502020204030204" pitchFamily="34" charset="0"/>
                    <a:ea typeface="Times New Roman" panose="02020603050405020304" pitchFamily="18" charset="0"/>
                    <a:cs typeface="Calibri" panose="020F0502020204030204" pitchFamily="34" charset="0"/>
                  </a:rPr>
                  <a:t>JAVA</a:t>
                </a:r>
                <a:r>
                  <a:rPr lang="he-IL" sz="1800" dirty="0">
                    <a:effectLst/>
                    <a:latin typeface="Calibri" panose="020F0502020204030204" pitchFamily="34" charset="0"/>
                    <a:ea typeface="Times New Roman" panose="02020603050405020304" pitchFamily="18" charset="0"/>
                    <a:cs typeface="Calibri" panose="020F0502020204030204" pitchFamily="34" charset="0"/>
                  </a:rPr>
                  <a:t>. </a:t>
                </a:r>
                <a:r>
                  <a:rPr lang="he-IL" sz="1800" dirty="0">
                    <a:latin typeface="Calibri" panose="020F0502020204030204" pitchFamily="34" charset="0"/>
                    <a:ea typeface="Times New Roman" panose="02020603050405020304" pitchFamily="18" charset="0"/>
                    <a:cs typeface="Arial" panose="020B0604020202020204" pitchFamily="34" charset="0"/>
                  </a:rPr>
                  <a:t> </a:t>
                </a:r>
                <a:r>
                  <a:rPr lang="he-IL" sz="1800" dirty="0">
                    <a:effectLst/>
                    <a:latin typeface="Calibri" panose="020F0502020204030204" pitchFamily="34" charset="0"/>
                    <a:ea typeface="Times New Roman" panose="02020603050405020304" pitchFamily="18" charset="0"/>
                    <a:cs typeface="Calibri" panose="020F0502020204030204" pitchFamily="34" charset="0"/>
                  </a:rPr>
                  <a:t>תחזקנו מערך המכיל את כל הערכים האפשריים של כל תכונה. תכונות מספריות המרנו לטווחים. כמו כן, כל ערך הקיים במערך ייוצג ע"י מספר ייחודי. לדוגמא, עבור התכונה "מין", הערכים </a:t>
                </a:r>
                <a:r>
                  <a:rPr lang="en-US" sz="1800" dirty="0">
                    <a:effectLst/>
                    <a:latin typeface="Calibri" panose="020F0502020204030204" pitchFamily="34" charset="0"/>
                    <a:ea typeface="Times New Roman" panose="02020603050405020304" pitchFamily="18" charset="0"/>
                    <a:cs typeface="Calibri" panose="020F0502020204030204" pitchFamily="34" charset="0"/>
                  </a:rPr>
                  <a:t>"Male" </a:t>
                </a:r>
                <a:r>
                  <a:rPr lang="he-IL" sz="1800" dirty="0">
                    <a:effectLst/>
                    <a:latin typeface="Calibri" panose="020F0502020204030204" pitchFamily="34" charset="0"/>
                    <a:ea typeface="Times New Roman" panose="02020603050405020304" pitchFamily="18" charset="0"/>
                    <a:cs typeface="Calibri" panose="020F0502020204030204" pitchFamily="34" charset="0"/>
                  </a:rPr>
                  <a:t>ו-</a:t>
                </a:r>
                <a:r>
                  <a:rPr lang="en-US" sz="1800" dirty="0">
                    <a:effectLst/>
                    <a:latin typeface="Calibri" panose="020F0502020204030204" pitchFamily="34" charset="0"/>
                    <a:ea typeface="Times New Roman" panose="02020603050405020304" pitchFamily="18" charset="0"/>
                    <a:cs typeface="Calibri" panose="020F0502020204030204" pitchFamily="34" charset="0"/>
                  </a:rPr>
                  <a:t> "Female"</a:t>
                </a:r>
                <a:r>
                  <a:rPr lang="he-IL" sz="1800" dirty="0">
                    <a:effectLst/>
                    <a:latin typeface="Calibri" panose="020F0502020204030204" pitchFamily="34" charset="0"/>
                    <a:ea typeface="Times New Roman" panose="02020603050405020304" pitchFamily="18" charset="0"/>
                    <a:cs typeface="Calibri" panose="020F0502020204030204" pitchFamily="34" charset="0"/>
                  </a:rPr>
                  <a:t> יוצגו כמספרים 0 ו-1 בהתאמה.  באופן דומה, עבור התכונה "גיל",  הטווחים </a:t>
                </a:r>
                <a14:m>
                  <m:oMath xmlns:m="http://schemas.openxmlformats.org/officeDocument/2006/math">
                    <m:d>
                      <m:dPr>
                        <m:begChr m:val="["/>
                        <m:endChr m:val="]"/>
                        <m:ctrlPr>
                          <a:rPr lang="en-US" sz="1800" i="1">
                            <a:effectLst/>
                            <a:latin typeface="Cambria Math" panose="02040503050406030204" pitchFamily="18" charset="0"/>
                            <a:ea typeface="Times New Roman" panose="02020603050405020304" pitchFamily="18" charset="0"/>
                            <a:cs typeface="Calibri" panose="020F0502020204030204" pitchFamily="34" charset="0"/>
                          </a:rPr>
                        </m:ctrlPr>
                      </m:dPr>
                      <m:e>
                        <m:r>
                          <a:rPr lang="en-US" sz="1800" i="1">
                            <a:effectLst/>
                            <a:latin typeface="Cambria Math" panose="02040503050406030204" pitchFamily="18" charset="0"/>
                            <a:ea typeface="Times New Roman" panose="02020603050405020304" pitchFamily="18" charset="0"/>
                            <a:cs typeface="Calibri" panose="020F0502020204030204" pitchFamily="34" charset="0"/>
                          </a:rPr>
                          <m:t>0</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27</m:t>
                        </m:r>
                      </m:e>
                    </m:d>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d>
                      <m:dPr>
                        <m:begChr m:val="["/>
                        <m:endChr m:val="]"/>
                        <m:ctrlPr>
                          <a:rPr lang="en-US" sz="1800" i="1">
                            <a:effectLst/>
                            <a:latin typeface="Cambria Math" panose="02040503050406030204" pitchFamily="18" charset="0"/>
                            <a:ea typeface="Times New Roman" panose="02020603050405020304" pitchFamily="18" charset="0"/>
                            <a:cs typeface="Calibri" panose="020F0502020204030204" pitchFamily="34" charset="0"/>
                          </a:rPr>
                        </m:ctrlPr>
                      </m:dPr>
                      <m:e>
                        <m:r>
                          <a:rPr lang="en-US" sz="1800" i="1">
                            <a:effectLst/>
                            <a:latin typeface="Cambria Math" panose="02040503050406030204" pitchFamily="18" charset="0"/>
                            <a:ea typeface="Times New Roman" panose="02020603050405020304" pitchFamily="18" charset="0"/>
                            <a:cs typeface="Calibri" panose="020F0502020204030204" pitchFamily="34" charset="0"/>
                          </a:rPr>
                          <m:t>28</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55</m:t>
                        </m:r>
                      </m:e>
                    </m:d>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56</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82</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oMath>
                </a14:m>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he-IL" sz="1800" dirty="0">
                    <a:effectLst/>
                    <a:latin typeface="Calibri" panose="020F0502020204030204" pitchFamily="34" charset="0"/>
                    <a:ea typeface="Times New Roman" panose="02020603050405020304" pitchFamily="18" charset="0"/>
                    <a:cs typeface="Calibri" panose="020F0502020204030204" pitchFamily="34" charset="0"/>
                  </a:rPr>
                  <a:t>  יוצגו כמספרים 2-4 בהתאמה.</a:t>
                </a:r>
              </a:p>
              <a:p>
                <a:pPr marL="0" indent="0" algn="r" rtl="1">
                  <a:buNone/>
                </a:pPr>
                <a:r>
                  <a:rPr lang="he-IL" sz="1800" u="sng" dirty="0">
                    <a:effectLst/>
                    <a:latin typeface="Calibri" panose="020F0502020204030204" pitchFamily="34" charset="0"/>
                    <a:ea typeface="Times New Roman" panose="02020603050405020304" pitchFamily="18" charset="0"/>
                    <a:cs typeface="Calibri" panose="020F0502020204030204" pitchFamily="34" charset="0"/>
                  </a:rPr>
                  <a:t>יצרנו 4 מחלקות: </a:t>
                </a:r>
                <a:endParaRPr lang="he-IL" sz="1800" dirty="0">
                  <a:latin typeface="Calibri" panose="020F0502020204030204" pitchFamily="34" charset="0"/>
                  <a:ea typeface="Times New Roman" panose="02020603050405020304" pitchFamily="18" charset="0"/>
                  <a:cs typeface="Arial" panose="020B0604020202020204" pitchFamily="34" charset="0"/>
                </a:endParaRPr>
              </a:p>
              <a:p>
                <a:pPr marL="0" lvl="0" indent="0" algn="r" rtl="1">
                  <a:buNone/>
                </a:pPr>
                <a:r>
                  <a:rPr lang="he-IL" sz="1800" b="1" dirty="0">
                    <a:effectLst/>
                    <a:latin typeface="Calibri" panose="020F0502020204030204" pitchFamily="34" charset="0"/>
                    <a:ea typeface="Times New Roman" panose="02020603050405020304" pitchFamily="18" charset="0"/>
                    <a:cs typeface="Calibri" panose="020F0502020204030204" pitchFamily="34" charset="0"/>
                  </a:rPr>
                  <a:t>מחלקת </a:t>
                </a:r>
                <a14:m>
                  <m:oMath xmlns:m="http://schemas.openxmlformats.org/officeDocument/2006/math">
                    <m:r>
                      <a:rPr lang="en-US" sz="1800" b="1" i="1">
                        <a:effectLst/>
                        <a:latin typeface="Cambria Math" panose="02040503050406030204" pitchFamily="18" charset="0"/>
                        <a:ea typeface="Times New Roman" panose="02020603050405020304" pitchFamily="18" charset="0"/>
                        <a:cs typeface="Calibri" panose="020F0502020204030204" pitchFamily="34" charset="0"/>
                      </a:rPr>
                      <m:t>𝑻𝒖𝒑𝒍𝒆</m:t>
                    </m:r>
                  </m:oMath>
                </a14:m>
                <a:r>
                  <a:rPr lang="he-IL" sz="1800" b="1" dirty="0">
                    <a:effectLst/>
                    <a:latin typeface="Calibri" panose="020F0502020204030204" pitchFamily="34" charset="0"/>
                    <a:ea typeface="Times New Roman" panose="02020603050405020304" pitchFamily="18" charset="0"/>
                    <a:cs typeface="Calibri" panose="020F0502020204030204" pitchFamily="34" charset="0"/>
                  </a:rPr>
                  <a:t>:</a:t>
                </a:r>
                <a:r>
                  <a:rPr lang="he-IL" sz="1800" dirty="0">
                    <a:effectLst/>
                    <a:latin typeface="Calibri" panose="020F0502020204030204" pitchFamily="34" charset="0"/>
                    <a:ea typeface="Times New Roman" panose="02020603050405020304" pitchFamily="18" charset="0"/>
                    <a:cs typeface="Calibri" panose="020F0502020204030204" pitchFamily="34" charset="0"/>
                  </a:rPr>
                  <a:t> המחלקה מייצגת רשומה בטבלה שהוכללה. כל רשומה מאותחלת כרשומה הכללית ביותר, כך שבמהלך ריצת האלגוריתם, הרשומות עוברות תהליך ספציאליזציה. </a:t>
                </a:r>
              </a:p>
              <a:p>
                <a:pPr marL="0" lvl="0" indent="0" algn="r" rtl="1">
                  <a:buNone/>
                </a:pPr>
                <a:r>
                  <a:rPr lang="he-IL" sz="1800" dirty="0">
                    <a:effectLst/>
                    <a:latin typeface="Calibri" panose="020F0502020204030204" pitchFamily="34" charset="0"/>
                    <a:ea typeface="Times New Roman" panose="02020603050405020304" pitchFamily="18" charset="0"/>
                    <a:cs typeface="Calibri" panose="020F0502020204030204" pitchFamily="34" charset="0"/>
                  </a:rPr>
                  <a:t>כל רשומה מאותחלת להיות</a:t>
                </a:r>
                <a:r>
                  <a:rPr lang="en-US" sz="1800" dirty="0">
                    <a:effectLst/>
                    <a:latin typeface="Cambria Math" panose="02040503050406030204" pitchFamily="18" charset="0"/>
                    <a:ea typeface="Times New Roman" panose="02020603050405020304" pitchFamily="18" charset="0"/>
                    <a:cs typeface="Calibri" panose="020F0502020204030204" pitchFamily="34"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𝐴</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𝐵</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𝐶</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𝐷</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𝐸</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𝐹</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𝐺</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𝐻</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𝐼</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𝐽</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𝐾</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oMath>
                </a14:m>
                <a:r>
                  <a:rPr lang="en-US" sz="1800" dirty="0">
                    <a:effectLst/>
                    <a:latin typeface="Cambria Math" panose="02040503050406030204" pitchFamily="18" charset="0"/>
                    <a:ea typeface="Times New Roman" panose="02020603050405020304" pitchFamily="18" charset="0"/>
                    <a:cs typeface="Calibri" panose="020F0502020204030204" pitchFamily="34" charset="0"/>
                  </a:rPr>
                  <a:t> </a:t>
                </a:r>
                <a:r>
                  <a:rPr lang="he-IL" sz="1800" dirty="0">
                    <a:effectLst/>
                    <a:latin typeface="Cambria Math" panose="02040503050406030204" pitchFamily="18" charset="0"/>
                    <a:ea typeface="Times New Roman" panose="02020603050405020304" pitchFamily="18" charset="0"/>
                    <a:cs typeface="Calibri" panose="020F0502020204030204" pitchFamily="34" charset="0"/>
                  </a:rPr>
                  <a:t>. </a:t>
                </a:r>
                <a:br>
                  <a:rPr lang="he-IL" sz="1800" dirty="0">
                    <a:effectLst/>
                    <a:latin typeface="Cambria Math" panose="02040503050406030204" pitchFamily="18" charset="0"/>
                    <a:ea typeface="Times New Roman" panose="02020603050405020304" pitchFamily="18" charset="0"/>
                    <a:cs typeface="Calibri" panose="020F0502020204030204" pitchFamily="34" charset="0"/>
                  </a:rPr>
                </a:br>
                <a:r>
                  <a:rPr lang="he-IL" sz="1800" dirty="0">
                    <a:effectLst/>
                    <a:latin typeface="Calibri" panose="020F0502020204030204" pitchFamily="34" charset="0"/>
                    <a:ea typeface="Times New Roman" panose="02020603050405020304" pitchFamily="18" charset="0"/>
                    <a:cs typeface="Calibri" panose="020F0502020204030204" pitchFamily="34" charset="0"/>
                  </a:rPr>
                  <a:t>"*" מייצג את התכונה "</a:t>
                </a:r>
                <a:r>
                  <a:rPr lang="en-US" sz="1800" dirty="0">
                    <a:effectLst/>
                    <a:latin typeface="Calibri" panose="020F0502020204030204" pitchFamily="34" charset="0"/>
                    <a:ea typeface="Times New Roman" panose="02020603050405020304" pitchFamily="18" charset="0"/>
                    <a:cs typeface="Calibri" panose="020F0502020204030204" pitchFamily="34" charset="0"/>
                  </a:rPr>
                  <a:t>ID</a:t>
                </a:r>
                <a:r>
                  <a:rPr lang="he-IL" sz="1800" dirty="0">
                    <a:effectLst/>
                    <a:latin typeface="Calibri" panose="020F0502020204030204" pitchFamily="34" charset="0"/>
                    <a:ea typeface="Times New Roman" panose="02020603050405020304" pitchFamily="18" charset="0"/>
                    <a:cs typeface="Calibri" panose="020F0502020204030204" pitchFamily="34" charset="0"/>
                  </a:rPr>
                  <a:t>" ולא ישתנה לאורך כל ריצת האלגוריתם. "</a:t>
                </a:r>
                <a:r>
                  <a:rPr lang="en-US" sz="1800" dirty="0">
                    <a:effectLst/>
                    <a:latin typeface="Calibri" panose="020F0502020204030204" pitchFamily="34" charset="0"/>
                    <a:ea typeface="Times New Roman" panose="02020603050405020304" pitchFamily="18" charset="0"/>
                    <a:cs typeface="Calibri" panose="020F0502020204030204" pitchFamily="34" charset="0"/>
                  </a:rPr>
                  <a:t>A</a:t>
                </a:r>
                <a:r>
                  <a:rPr lang="he-IL" sz="1800" dirty="0">
                    <a:effectLst/>
                    <a:latin typeface="Calibri" panose="020F0502020204030204" pitchFamily="34" charset="0"/>
                    <a:ea typeface="Times New Roman" panose="02020603050405020304" pitchFamily="18" charset="0"/>
                    <a:cs typeface="Calibri" panose="020F0502020204030204" pitchFamily="34" charset="0"/>
                  </a:rPr>
                  <a:t>" מייצג את התכונה "</a:t>
                </a:r>
                <a:r>
                  <a:rPr lang="en-US" sz="1800" dirty="0">
                    <a:effectLst/>
                    <a:latin typeface="Calibri" panose="020F0502020204030204" pitchFamily="34" charset="0"/>
                    <a:ea typeface="Times New Roman" panose="02020603050405020304" pitchFamily="18" charset="0"/>
                    <a:cs typeface="Calibri" panose="020F0502020204030204" pitchFamily="34" charset="0"/>
                  </a:rPr>
                  <a:t>Gender</a:t>
                </a:r>
                <a:r>
                  <a:rPr lang="he-IL"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B</a:t>
                </a:r>
                <a:r>
                  <a:rPr lang="he-IL" sz="1800" dirty="0">
                    <a:effectLst/>
                    <a:latin typeface="Calibri" panose="020F0502020204030204" pitchFamily="34" charset="0"/>
                    <a:ea typeface="Times New Roman" panose="02020603050405020304" pitchFamily="18" charset="0"/>
                    <a:cs typeface="Calibri" panose="020F0502020204030204" pitchFamily="34" charset="0"/>
                  </a:rPr>
                  <a:t>" מייצג את התכונה "</a:t>
                </a:r>
                <a:r>
                  <a:rPr lang="en-US" sz="1800" dirty="0">
                    <a:effectLst/>
                    <a:latin typeface="Calibri" panose="020F0502020204030204" pitchFamily="34" charset="0"/>
                    <a:ea typeface="Times New Roman" panose="02020603050405020304" pitchFamily="18" charset="0"/>
                    <a:cs typeface="Calibri" panose="020F0502020204030204" pitchFamily="34" charset="0"/>
                  </a:rPr>
                  <a:t>Age</a:t>
                </a:r>
                <a:r>
                  <a:rPr lang="he-IL" sz="1800" dirty="0">
                    <a:effectLst/>
                    <a:latin typeface="Calibri" panose="020F0502020204030204" pitchFamily="34" charset="0"/>
                    <a:ea typeface="Times New Roman" panose="02020603050405020304" pitchFamily="18" charset="0"/>
                    <a:cs typeface="Calibri" panose="020F0502020204030204" pitchFamily="34" charset="0"/>
                  </a:rPr>
                  <a:t>" וכן הלאה. במהלך הריצה הרשומה עשויה להשתנות . </a:t>
                </a:r>
              </a:p>
              <a:p>
                <a:pPr marL="0" lvl="0" indent="0" algn="r" rtl="1">
                  <a:buNone/>
                </a:pPr>
                <a:r>
                  <a:rPr lang="he-IL" sz="1800" dirty="0">
                    <a:effectLst/>
                    <a:latin typeface="Calibri" panose="020F0502020204030204" pitchFamily="34" charset="0"/>
                    <a:ea typeface="Times New Roman" panose="02020603050405020304" pitchFamily="18" charset="0"/>
                    <a:cs typeface="Calibri" panose="020F0502020204030204" pitchFamily="34" charset="0"/>
                  </a:rPr>
                  <a:t>דוגמא אפשרית היא: </a:t>
                </a:r>
                <a14:m>
                  <m:oMath xmlns:m="http://schemas.openxmlformats.org/officeDocument/2006/math">
                    <m:r>
                      <a:rPr lang="en-US" sz="1800" smtClean="0">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a:effectLst/>
                        <a:latin typeface="Cambria Math" panose="02040503050406030204" pitchFamily="18" charset="0"/>
                        <a:ea typeface="Times New Roman" panose="02020603050405020304" pitchFamily="18" charset="0"/>
                        <a:cs typeface="Calibri" panose="020F0502020204030204" pitchFamily="34" charset="0"/>
                      </a:rPr>
                      <m:t>", </m:t>
                    </m:r>
                    <m:r>
                      <a:rPr lang="en-US" sz="1800">
                        <a:effectLst/>
                        <a:latin typeface="Cambria Math" panose="02040503050406030204" pitchFamily="18" charset="0"/>
                        <a:ea typeface="Times New Roman" panose="02020603050405020304" pitchFamily="18" charset="0"/>
                        <a:cs typeface="Calibri" panose="020F0502020204030204" pitchFamily="34" charset="0"/>
                      </a:rPr>
                      <m:t>1</m:t>
                    </m:r>
                    <m:r>
                      <a:rPr lang="en-US" sz="1800">
                        <a:effectLst/>
                        <a:latin typeface="Cambria Math" panose="02040503050406030204" pitchFamily="18" charset="0"/>
                        <a:ea typeface="Times New Roman" panose="02020603050405020304" pitchFamily="18" charset="0"/>
                        <a:cs typeface="Calibri" panose="020F0502020204030204" pitchFamily="34" charset="0"/>
                      </a:rPr>
                      <m:t>, "</m:t>
                    </m:r>
                    <m:r>
                      <m:rPr>
                        <m:sty m:val="p"/>
                      </m:rPr>
                      <a:rPr lang="en-US" sz="1800">
                        <a:effectLst/>
                        <a:latin typeface="Cambria Math" panose="02040503050406030204" pitchFamily="18" charset="0"/>
                        <a:ea typeface="Times New Roman" panose="02020603050405020304" pitchFamily="18" charset="0"/>
                        <a:cs typeface="Calibri" panose="020F0502020204030204" pitchFamily="34" charset="0"/>
                      </a:rPr>
                      <m:t>B</m:t>
                    </m:r>
                    <m:r>
                      <a:rPr lang="en-US" sz="1800">
                        <a:effectLst/>
                        <a:latin typeface="Cambria Math" panose="02040503050406030204" pitchFamily="18" charset="0"/>
                        <a:ea typeface="Times New Roman" panose="02020603050405020304" pitchFamily="18" charset="0"/>
                        <a:cs typeface="Calibri" panose="020F0502020204030204" pitchFamily="34" charset="0"/>
                      </a:rPr>
                      <m:t>",</m:t>
                    </m:r>
                    <m:r>
                      <a:rPr lang="en-US" sz="1800">
                        <a:effectLst/>
                        <a:latin typeface="Cambria Math" panose="02040503050406030204" pitchFamily="18" charset="0"/>
                        <a:ea typeface="Times New Roman" panose="02020603050405020304" pitchFamily="18" charset="0"/>
                        <a:cs typeface="Calibri" panose="020F0502020204030204" pitchFamily="34" charset="0"/>
                      </a:rPr>
                      <m:t>5</m:t>
                    </m:r>
                    <m:r>
                      <a:rPr lang="en-US" sz="1800">
                        <a:effectLst/>
                        <a:latin typeface="Cambria Math" panose="02040503050406030204" pitchFamily="18" charset="0"/>
                        <a:ea typeface="Times New Roman" panose="02020603050405020304" pitchFamily="18" charset="0"/>
                        <a:cs typeface="Calibri" panose="020F0502020204030204" pitchFamily="34" charset="0"/>
                      </a:rPr>
                      <m:t>, "</m:t>
                    </m:r>
                    <m:r>
                      <m:rPr>
                        <m:sty m:val="p"/>
                      </m:rPr>
                      <a:rPr lang="en-US" sz="1800">
                        <a:effectLst/>
                        <a:latin typeface="Cambria Math" panose="02040503050406030204" pitchFamily="18" charset="0"/>
                        <a:ea typeface="Times New Roman" panose="02020603050405020304" pitchFamily="18" charset="0"/>
                        <a:cs typeface="Calibri" panose="020F0502020204030204" pitchFamily="34" charset="0"/>
                      </a:rPr>
                      <m:t>D</m:t>
                    </m:r>
                    <m:r>
                      <a:rPr lang="en-US" sz="1800">
                        <a:effectLst/>
                        <a:latin typeface="Cambria Math" panose="02040503050406030204" pitchFamily="18" charset="0"/>
                        <a:ea typeface="Times New Roman" panose="02020603050405020304" pitchFamily="18" charset="0"/>
                        <a:cs typeface="Calibri" panose="020F0502020204030204" pitchFamily="34" charset="0"/>
                      </a:rPr>
                      <m:t>", "</m:t>
                    </m:r>
                    <m:r>
                      <m:rPr>
                        <m:sty m:val="p"/>
                      </m:rPr>
                      <a:rPr lang="en-US" sz="1800">
                        <a:effectLst/>
                        <a:latin typeface="Cambria Math" panose="02040503050406030204" pitchFamily="18" charset="0"/>
                        <a:ea typeface="Times New Roman" panose="02020603050405020304" pitchFamily="18" charset="0"/>
                        <a:cs typeface="Calibri" panose="020F0502020204030204" pitchFamily="34" charset="0"/>
                      </a:rPr>
                      <m:t>E</m:t>
                    </m:r>
                    <m:r>
                      <a:rPr lang="en-US" sz="1800">
                        <a:effectLst/>
                        <a:latin typeface="Cambria Math" panose="02040503050406030204" pitchFamily="18" charset="0"/>
                        <a:ea typeface="Times New Roman" panose="02020603050405020304" pitchFamily="18" charset="0"/>
                        <a:cs typeface="Calibri" panose="020F0502020204030204" pitchFamily="34" charset="0"/>
                      </a:rPr>
                      <m:t>", "</m:t>
                    </m:r>
                    <m:r>
                      <m:rPr>
                        <m:sty m:val="p"/>
                      </m:rPr>
                      <a:rPr lang="en-US" sz="1800">
                        <a:effectLst/>
                        <a:latin typeface="Cambria Math" panose="02040503050406030204" pitchFamily="18" charset="0"/>
                        <a:ea typeface="Times New Roman" panose="02020603050405020304" pitchFamily="18" charset="0"/>
                        <a:cs typeface="Calibri" panose="020F0502020204030204" pitchFamily="34" charset="0"/>
                      </a:rPr>
                      <m:t>F</m:t>
                    </m:r>
                    <m:r>
                      <a:rPr lang="en-US" sz="1800">
                        <a:effectLst/>
                        <a:latin typeface="Cambria Math" panose="02040503050406030204" pitchFamily="18" charset="0"/>
                        <a:ea typeface="Times New Roman" panose="02020603050405020304" pitchFamily="18" charset="0"/>
                        <a:cs typeface="Calibri" panose="020F0502020204030204" pitchFamily="34" charset="0"/>
                      </a:rPr>
                      <m:t>", "</m:t>
                    </m:r>
                    <m:r>
                      <m:rPr>
                        <m:sty m:val="p"/>
                      </m:rPr>
                      <a:rPr lang="en-US" sz="1800">
                        <a:effectLst/>
                        <a:latin typeface="Cambria Math" panose="02040503050406030204" pitchFamily="18" charset="0"/>
                        <a:ea typeface="Times New Roman" panose="02020603050405020304" pitchFamily="18" charset="0"/>
                        <a:cs typeface="Calibri" panose="020F0502020204030204" pitchFamily="34" charset="0"/>
                      </a:rPr>
                      <m:t>G</m:t>
                    </m:r>
                    <m:r>
                      <a:rPr lang="en-US" sz="1800">
                        <a:effectLst/>
                        <a:latin typeface="Cambria Math" panose="02040503050406030204" pitchFamily="18" charset="0"/>
                        <a:ea typeface="Times New Roman" panose="02020603050405020304" pitchFamily="18" charset="0"/>
                        <a:cs typeface="Calibri" panose="020F0502020204030204" pitchFamily="34" charset="0"/>
                      </a:rPr>
                      <m:t>", "</m:t>
                    </m:r>
                    <m:r>
                      <m:rPr>
                        <m:sty m:val="p"/>
                      </m:rPr>
                      <a:rPr lang="en-US" sz="1800">
                        <a:effectLst/>
                        <a:latin typeface="Cambria Math" panose="02040503050406030204" pitchFamily="18" charset="0"/>
                        <a:ea typeface="Times New Roman" panose="02020603050405020304" pitchFamily="18" charset="0"/>
                        <a:cs typeface="Calibri" panose="020F0502020204030204" pitchFamily="34" charset="0"/>
                      </a:rPr>
                      <m:t>H</m:t>
                    </m:r>
                    <m:r>
                      <a:rPr lang="en-US" sz="1800">
                        <a:effectLst/>
                        <a:latin typeface="Cambria Math" panose="02040503050406030204" pitchFamily="18" charset="0"/>
                        <a:ea typeface="Times New Roman" panose="02020603050405020304" pitchFamily="18" charset="0"/>
                        <a:cs typeface="Calibri" panose="020F0502020204030204" pitchFamily="34" charset="0"/>
                      </a:rPr>
                      <m:t>", "</m:t>
                    </m:r>
                    <m:r>
                      <m:rPr>
                        <m:sty m:val="p"/>
                      </m:rPr>
                      <a:rPr lang="en-US" sz="1800">
                        <a:effectLst/>
                        <a:latin typeface="Cambria Math" panose="02040503050406030204" pitchFamily="18" charset="0"/>
                        <a:ea typeface="Times New Roman" panose="02020603050405020304" pitchFamily="18" charset="0"/>
                        <a:cs typeface="Calibri" panose="020F0502020204030204" pitchFamily="34" charset="0"/>
                      </a:rPr>
                      <m:t>I</m:t>
                    </m:r>
                    <m:r>
                      <a:rPr lang="en-US" sz="1800">
                        <a:effectLst/>
                        <a:latin typeface="Cambria Math" panose="02040503050406030204" pitchFamily="18" charset="0"/>
                        <a:ea typeface="Times New Roman" panose="02020603050405020304" pitchFamily="18" charset="0"/>
                        <a:cs typeface="Calibri" panose="020F0502020204030204" pitchFamily="34" charset="0"/>
                      </a:rPr>
                      <m:t>", </m:t>
                    </m:r>
                    <m:r>
                      <a:rPr lang="en-US" sz="1800">
                        <a:effectLst/>
                        <a:latin typeface="Cambria Math" panose="02040503050406030204" pitchFamily="18" charset="0"/>
                        <a:ea typeface="Times New Roman" panose="02020603050405020304" pitchFamily="18" charset="0"/>
                        <a:cs typeface="Calibri" panose="020F0502020204030204" pitchFamily="34" charset="0"/>
                      </a:rPr>
                      <m:t>24</m:t>
                    </m:r>
                    <m:r>
                      <a:rPr lang="en-US" sz="1800">
                        <a:effectLst/>
                        <a:latin typeface="Cambria Math" panose="02040503050406030204" pitchFamily="18" charset="0"/>
                        <a:ea typeface="Times New Roman" panose="02020603050405020304" pitchFamily="18" charset="0"/>
                        <a:cs typeface="Calibri" panose="020F0502020204030204" pitchFamily="34" charset="0"/>
                      </a:rPr>
                      <m:t>, "</m:t>
                    </m:r>
                    <m:r>
                      <m:rPr>
                        <m:sty m:val="p"/>
                      </m:rPr>
                      <a:rPr lang="en-US" sz="1800">
                        <a:effectLst/>
                        <a:latin typeface="Cambria Math" panose="02040503050406030204" pitchFamily="18" charset="0"/>
                        <a:ea typeface="Times New Roman" panose="02020603050405020304" pitchFamily="18" charset="0"/>
                        <a:cs typeface="Calibri" panose="020F0502020204030204" pitchFamily="34" charset="0"/>
                      </a:rPr>
                      <m:t>K</m:t>
                    </m:r>
                    <m:r>
                      <a:rPr lang="en-US" sz="1800">
                        <a:effectLst/>
                        <a:latin typeface="Cambria Math" panose="02040503050406030204" pitchFamily="18" charset="0"/>
                        <a:ea typeface="Times New Roman" panose="02020603050405020304" pitchFamily="18" charset="0"/>
                        <a:cs typeface="Calibri" panose="020F0502020204030204" pitchFamily="34" charset="0"/>
                      </a:rPr>
                      <m:t>"]</m:t>
                    </m:r>
                  </m:oMath>
                </a14:m>
                <a:r>
                  <a:rPr lang="he-IL" sz="1800" dirty="0">
                    <a:effectLst/>
                    <a:latin typeface="Calibri" panose="020F0502020204030204" pitchFamily="34" charset="0"/>
                    <a:ea typeface="Times New Roman" panose="02020603050405020304" pitchFamily="18" charset="0"/>
                    <a:cs typeface="Calibri" panose="020F0502020204030204" pitchFamily="34" charset="0"/>
                  </a:rPr>
                  <a:t> .</a:t>
                </a:r>
                <a:br>
                  <a:rPr lang="he-IL" sz="1800" dirty="0">
                    <a:effectLst/>
                    <a:latin typeface="Calibri" panose="020F0502020204030204" pitchFamily="34" charset="0"/>
                    <a:ea typeface="Times New Roman" panose="02020603050405020304" pitchFamily="18" charset="0"/>
                    <a:cs typeface="Calibri" panose="020F0502020204030204" pitchFamily="34" charset="0"/>
                  </a:rPr>
                </a:br>
                <a:r>
                  <a:rPr lang="he-IL" sz="1800" dirty="0">
                    <a:effectLst/>
                    <a:latin typeface="Calibri" panose="020F0502020204030204" pitchFamily="34" charset="0"/>
                    <a:ea typeface="Times New Roman" panose="02020603050405020304" pitchFamily="18" charset="0"/>
                    <a:cs typeface="Calibri" panose="020F0502020204030204" pitchFamily="34" charset="0"/>
                  </a:rPr>
                  <a:t>בדוגמא זו, האנונימיזציה הנוכחית מכילה את הערכים 1,5 ו-24  (ייתכן שמכילה ערכים נוספים). כאשר המספר 1 מייצג את הערך </a:t>
                </a:r>
                <a:r>
                  <a:rPr lang="en-US" sz="1800" dirty="0">
                    <a:effectLst/>
                    <a:latin typeface="Calibri" panose="020F0502020204030204" pitchFamily="34" charset="0"/>
                    <a:ea typeface="Times New Roman" panose="02020603050405020304" pitchFamily="18" charset="0"/>
                    <a:cs typeface="Calibri" panose="020F0502020204030204" pitchFamily="34" charset="0"/>
                  </a:rPr>
                  <a:t>"Female"</a:t>
                </a:r>
                <a:r>
                  <a:rPr lang="he-IL" sz="1800" dirty="0">
                    <a:effectLst/>
                    <a:latin typeface="Calibri" panose="020F0502020204030204" pitchFamily="34" charset="0"/>
                    <a:ea typeface="Times New Roman" panose="02020603050405020304" pitchFamily="18" charset="0"/>
                    <a:cs typeface="Calibri" panose="020F0502020204030204" pitchFamily="34" charset="0"/>
                  </a:rPr>
                  <a:t>, המספר 5 מייצג את הערך  </a:t>
                </a:r>
                <a:r>
                  <a:rPr lang="en-US" sz="1800" dirty="0">
                    <a:effectLst/>
                    <a:latin typeface="Calibri" panose="020F0502020204030204" pitchFamily="34" charset="0"/>
                    <a:ea typeface="Times New Roman" panose="02020603050405020304" pitchFamily="18" charset="0"/>
                    <a:cs typeface="Calibri" panose="020F0502020204030204" pitchFamily="34" charset="0"/>
                  </a:rPr>
                  <a:t>"Has Hypertension"</a:t>
                </a:r>
                <a:r>
                  <a:rPr lang="he-IL" sz="1800" dirty="0">
                    <a:effectLst/>
                    <a:latin typeface="Calibri" panose="020F0502020204030204" pitchFamily="34" charset="0"/>
                    <a:ea typeface="Times New Roman" panose="02020603050405020304" pitchFamily="18" charset="0"/>
                    <a:cs typeface="Calibri" panose="020F0502020204030204" pitchFamily="34" charset="0"/>
                  </a:rPr>
                  <a:t>, וכן המספר 24 מייצג את הערך </a:t>
                </a:r>
                <a:r>
                  <a:rPr lang="en-US" sz="1800" dirty="0">
                    <a:effectLst/>
                    <a:latin typeface="Calibri" panose="020F0502020204030204" pitchFamily="34" charset="0"/>
                    <a:ea typeface="Times New Roman" panose="02020603050405020304" pitchFamily="18" charset="0"/>
                    <a:cs typeface="Calibri" panose="020F0502020204030204" pitchFamily="34" charset="0"/>
                  </a:rPr>
                  <a:t>"Formerly Smoked"</a:t>
                </a:r>
                <a:r>
                  <a:rPr lang="he-IL" sz="1800" dirty="0">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indent="0" algn="r" rtl="1">
                  <a:buNone/>
                </a:pP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p:txBody>
          </p:sp>
        </mc:Choice>
        <mc:Fallback>
          <p:sp>
            <p:nvSpPr>
              <p:cNvPr id="3" name="מציין מיקום תוכן 2">
                <a:extLst>
                  <a:ext uri="{FF2B5EF4-FFF2-40B4-BE49-F238E27FC236}">
                    <a16:creationId xmlns:a16="http://schemas.microsoft.com/office/drawing/2014/main" id="{2B6B85EB-BAEA-49E8-843B-521D6DC63940}"/>
                  </a:ext>
                </a:extLst>
              </p:cNvPr>
              <p:cNvSpPr>
                <a:spLocks noGrp="1" noRot="1" noChangeAspect="1" noMove="1" noResize="1" noEditPoints="1" noAdjustHandles="1" noChangeArrowheads="1" noChangeShapeType="1" noTextEdit="1"/>
              </p:cNvSpPr>
              <p:nvPr>
                <p:ph idx="1"/>
              </p:nvPr>
            </p:nvSpPr>
            <p:spPr>
              <a:xfrm>
                <a:off x="691079" y="1384663"/>
                <a:ext cx="11235310" cy="4911634"/>
              </a:xfrm>
              <a:blipFill>
                <a:blip r:embed="rId2"/>
                <a:stretch>
                  <a:fillRect l="-434" t="-496" r="-543"/>
                </a:stretch>
              </a:blipFill>
            </p:spPr>
            <p:txBody>
              <a:bodyPr/>
              <a:lstStyle/>
              <a:p>
                <a:r>
                  <a:rPr lang="he-IL">
                    <a:noFill/>
                  </a:rPr>
                  <a:t> </a:t>
                </a:r>
              </a:p>
            </p:txBody>
          </p:sp>
        </mc:Fallback>
      </mc:AlternateContent>
    </p:spTree>
    <p:extLst>
      <p:ext uri="{BB962C8B-B14F-4D97-AF65-F5344CB8AC3E}">
        <p14:creationId xmlns:p14="http://schemas.microsoft.com/office/powerpoint/2010/main" val="82848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A8CDDB0-17AB-47E0-B069-B4F2EB920524}"/>
              </a:ext>
            </a:extLst>
          </p:cNvPr>
          <p:cNvSpPr>
            <a:spLocks noGrp="1"/>
          </p:cNvSpPr>
          <p:nvPr>
            <p:ph type="title"/>
          </p:nvPr>
        </p:nvSpPr>
        <p:spPr>
          <a:xfrm>
            <a:off x="7354390" y="856581"/>
            <a:ext cx="4023360" cy="658711"/>
          </a:xfrm>
        </p:spPr>
        <p:txBody>
          <a:bodyPr>
            <a:normAutofit fontScale="90000"/>
          </a:bodyPr>
          <a:lstStyle/>
          <a:p>
            <a:pPr algn="r"/>
            <a:r>
              <a:rPr lang="he-IL" sz="3600" b="1" dirty="0">
                <a:solidFill>
                  <a:schemeClr val="accent6"/>
                </a:solidFill>
              </a:rPr>
              <a:t>המשך תיאור המימוש:</a:t>
            </a:r>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2B6B85EB-BAEA-49E8-843B-521D6DC63940}"/>
                  </a:ext>
                </a:extLst>
              </p:cNvPr>
              <p:cNvSpPr>
                <a:spLocks noGrp="1"/>
              </p:cNvSpPr>
              <p:nvPr>
                <p:ph idx="1"/>
              </p:nvPr>
            </p:nvSpPr>
            <p:spPr>
              <a:xfrm>
                <a:off x="2246811" y="1894113"/>
                <a:ext cx="8830492" cy="3213463"/>
              </a:xfrm>
            </p:spPr>
            <p:txBody>
              <a:bodyPr>
                <a:normAutofit/>
              </a:bodyPr>
              <a:lstStyle/>
              <a:p>
                <a:pPr marL="0" indent="0" algn="r" rtl="1">
                  <a:buNone/>
                </a:pPr>
                <a:r>
                  <a:rPr lang="he-IL" sz="2000" b="1" dirty="0">
                    <a:effectLst/>
                    <a:latin typeface="Calibri" panose="020F0502020204030204" pitchFamily="34" charset="0"/>
                    <a:ea typeface="Times New Roman" panose="02020603050405020304" pitchFamily="18" charset="0"/>
                    <a:cs typeface="Calibri" panose="020F0502020204030204" pitchFamily="34" charset="0"/>
                  </a:rPr>
                  <a:t>מחלקת </a:t>
                </a:r>
                <a14:m>
                  <m:oMath xmlns:m="http://schemas.openxmlformats.org/officeDocument/2006/math">
                    <m:r>
                      <a:rPr lang="en-US" sz="2000" b="1" i="1">
                        <a:effectLst/>
                        <a:latin typeface="Cambria Math" panose="02040503050406030204" pitchFamily="18" charset="0"/>
                        <a:ea typeface="Times New Roman" panose="02020603050405020304" pitchFamily="18" charset="0"/>
                        <a:cs typeface="Calibri" panose="020F0502020204030204" pitchFamily="34" charset="0"/>
                      </a:rPr>
                      <m:t>𝑷𝒂𝒕𝒊𝒆𝒏𝒕</m:t>
                    </m:r>
                  </m:oMath>
                </a14:m>
                <a:r>
                  <a:rPr lang="he-IL" sz="2000" b="1" dirty="0">
                    <a:effectLst/>
                    <a:latin typeface="Calibri" panose="020F0502020204030204" pitchFamily="34" charset="0"/>
                    <a:ea typeface="Times New Roman" panose="02020603050405020304" pitchFamily="18" charset="0"/>
                    <a:cs typeface="Calibri" panose="020F0502020204030204" pitchFamily="34" charset="0"/>
                  </a:rPr>
                  <a:t>: </a:t>
                </a:r>
                <a:r>
                  <a:rPr lang="he-IL" sz="2000" dirty="0">
                    <a:effectLst/>
                    <a:latin typeface="Calibri" panose="020F0502020204030204" pitchFamily="34" charset="0"/>
                    <a:ea typeface="Times New Roman" panose="02020603050405020304" pitchFamily="18" charset="0"/>
                    <a:cs typeface="Calibri" panose="020F0502020204030204" pitchFamily="34" charset="0"/>
                  </a:rPr>
                  <a:t>המחלקה מחזיקה את כל המידע הדרוש עבור כל רשומה </a:t>
                </a:r>
                <a:r>
                  <a:rPr lang="he-IL" sz="2000" dirty="0">
                    <a:latin typeface="Calibri" panose="020F0502020204030204" pitchFamily="34" charset="0"/>
                    <a:ea typeface="Times New Roman" panose="02020603050405020304" pitchFamily="18" charset="0"/>
                    <a:cs typeface="Arial" panose="020B0604020202020204" pitchFamily="34" charset="0"/>
                  </a:rPr>
                  <a:t> </a:t>
                </a:r>
                <a:r>
                  <a:rPr lang="he-IL" sz="2000" dirty="0">
                    <a:effectLst/>
                    <a:latin typeface="Calibri" panose="020F0502020204030204" pitchFamily="34" charset="0"/>
                    <a:ea typeface="Times New Roman" panose="02020603050405020304" pitchFamily="18" charset="0"/>
                    <a:cs typeface="Calibri" panose="020F0502020204030204" pitchFamily="34" charset="0"/>
                  </a:rPr>
                  <a:t>ב- </a:t>
                </a:r>
                <a:r>
                  <a:rPr lang="en-US" sz="2000" dirty="0">
                    <a:effectLst/>
                    <a:latin typeface="Calibri" panose="020F0502020204030204" pitchFamily="34" charset="0"/>
                    <a:ea typeface="Times New Roman" panose="02020603050405020304" pitchFamily="18" charset="0"/>
                    <a:cs typeface="Calibri" panose="020F0502020204030204" pitchFamily="34" charset="0"/>
                  </a:rPr>
                  <a:t>data set</a:t>
                </a:r>
                <a:r>
                  <a:rPr lang="he-IL" sz="2000" dirty="0">
                    <a:effectLst/>
                    <a:latin typeface="Calibri" panose="020F0502020204030204" pitchFamily="34" charset="0"/>
                    <a:ea typeface="Times New Roman" panose="02020603050405020304" pitchFamily="18" charset="0"/>
                    <a:cs typeface="Calibri" panose="020F0502020204030204" pitchFamily="34" charset="0"/>
                  </a:rPr>
                  <a:t>. לכל מטופל יהיו שדות התואמים לתכונות במאגר מידע. </a:t>
                </a:r>
                <a:endParaRPr lang="he-IL" b="1" dirty="0"/>
              </a:p>
              <a:p>
                <a:pPr marL="0" lvl="0" indent="0" algn="r" rtl="1">
                  <a:buNone/>
                </a:pPr>
                <a:r>
                  <a:rPr lang="he-IL" b="1" dirty="0"/>
                  <a:t>מחלקת </a:t>
                </a:r>
                <a14:m>
                  <m:oMath xmlns:m="http://schemas.openxmlformats.org/officeDocument/2006/math">
                    <m:r>
                      <a:rPr lang="en-US" b="1" i="1">
                        <a:latin typeface="Cambria Math" panose="02040503050406030204" pitchFamily="18" charset="0"/>
                      </a:rPr>
                      <m:t>𝑬𝒒𝒖𝒊𝒗𝒂𝒍𝒆𝒏𝒄𝒆</m:t>
                    </m:r>
                    <m:r>
                      <a:rPr lang="en-US" b="1" i="1">
                        <a:latin typeface="Cambria Math" panose="02040503050406030204" pitchFamily="18" charset="0"/>
                      </a:rPr>
                      <m:t> </m:t>
                    </m:r>
                    <m:r>
                      <a:rPr lang="en-US" b="1" i="1">
                        <a:latin typeface="Cambria Math" panose="02040503050406030204" pitchFamily="18" charset="0"/>
                      </a:rPr>
                      <m:t>𝑪𝒍𝒂𝒔𝒔</m:t>
                    </m:r>
                  </m:oMath>
                </a14:m>
                <a:r>
                  <a:rPr lang="en-US" dirty="0"/>
                  <a:t> </a:t>
                </a:r>
                <a:r>
                  <a:rPr lang="he-IL" dirty="0"/>
                  <a:t>: המחלקה מייצגת את המחלקות שקילות בתוכנית. כל מחלקת שקילות מכילה רשימה של מטופלים אשר חולקים </a:t>
                </a:r>
                <a:r>
                  <a:rPr lang="en-US" dirty="0"/>
                  <a:t>Tuple</a:t>
                </a:r>
                <a:r>
                  <a:rPr lang="he-IL" dirty="0"/>
                  <a:t> זהה לאור אנונימיזציה כלשהי . </a:t>
                </a:r>
              </a:p>
              <a:p>
                <a:pPr marL="0" lvl="0" indent="0" algn="r" rtl="1">
                  <a:buNone/>
                </a:pPr>
                <a:r>
                  <a:rPr lang="he-IL" b="1" dirty="0"/>
                  <a:t>מחלקת </a:t>
                </a:r>
                <a14:m>
                  <m:oMath xmlns:m="http://schemas.openxmlformats.org/officeDocument/2006/math">
                    <m:r>
                      <a:rPr lang="en-US" b="1" i="1">
                        <a:latin typeface="Cambria Math" panose="02040503050406030204" pitchFamily="18" charset="0"/>
                      </a:rPr>
                      <m:t>𝑯𝒆𝒂𝒅</m:t>
                    </m:r>
                  </m:oMath>
                </a14:m>
                <a:r>
                  <a:rPr lang="en-US" dirty="0"/>
                  <a:t> </a:t>
                </a:r>
                <a:r>
                  <a:rPr lang="he-IL" dirty="0"/>
                  <a:t>: המחלקה מחזיקה אנונימיזציה כלשהי ורשימה של מחלקות שקילות אשר מושרות על ידי אותה אנונימיזציה. </a:t>
                </a:r>
                <a:endParaRPr lang="en-US" dirty="0"/>
              </a:p>
              <a:p>
                <a:pPr marL="0" indent="0" algn="r" rtl="1">
                  <a:buNone/>
                </a:pP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p:txBody>
          </p:sp>
        </mc:Choice>
        <mc:Fallback>
          <p:sp>
            <p:nvSpPr>
              <p:cNvPr id="3" name="מציין מיקום תוכן 2">
                <a:extLst>
                  <a:ext uri="{FF2B5EF4-FFF2-40B4-BE49-F238E27FC236}">
                    <a16:creationId xmlns:a16="http://schemas.microsoft.com/office/drawing/2014/main" id="{2B6B85EB-BAEA-49E8-843B-521D6DC63940}"/>
                  </a:ext>
                </a:extLst>
              </p:cNvPr>
              <p:cNvSpPr>
                <a:spLocks noGrp="1" noRot="1" noChangeAspect="1" noMove="1" noResize="1" noEditPoints="1" noAdjustHandles="1" noChangeArrowheads="1" noChangeShapeType="1" noTextEdit="1"/>
              </p:cNvSpPr>
              <p:nvPr>
                <p:ph idx="1"/>
              </p:nvPr>
            </p:nvSpPr>
            <p:spPr>
              <a:xfrm>
                <a:off x="2246811" y="1894113"/>
                <a:ext cx="8830492" cy="3213463"/>
              </a:xfrm>
              <a:blipFill>
                <a:blip r:embed="rId3"/>
                <a:stretch>
                  <a:fillRect l="-829" t="-949" r="-691"/>
                </a:stretch>
              </a:blipFill>
            </p:spPr>
            <p:txBody>
              <a:bodyPr/>
              <a:lstStyle/>
              <a:p>
                <a:r>
                  <a:rPr lang="he-IL">
                    <a:noFill/>
                  </a:rPr>
                  <a:t> </a:t>
                </a:r>
              </a:p>
            </p:txBody>
          </p:sp>
        </mc:Fallback>
      </mc:AlternateContent>
    </p:spTree>
    <p:extLst>
      <p:ext uri="{BB962C8B-B14F-4D97-AF65-F5344CB8AC3E}">
        <p14:creationId xmlns:p14="http://schemas.microsoft.com/office/powerpoint/2010/main" val="345524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מציין מיקום תוכן 5" descr="תמונה שמכילה טקסט, לוח ציור&#10;&#10;התיאור נוצר באופן אוטומטי">
            <a:extLst>
              <a:ext uri="{FF2B5EF4-FFF2-40B4-BE49-F238E27FC236}">
                <a16:creationId xmlns:a16="http://schemas.microsoft.com/office/drawing/2014/main" id="{1E597C08-BF24-45DB-A5B4-B3B08825C6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9125" y="1334978"/>
            <a:ext cx="5656263" cy="4176932"/>
          </a:xfrm>
        </p:spPr>
      </p:pic>
      <p:sp>
        <p:nvSpPr>
          <p:cNvPr id="4" name="מציין מיקום טקסט 3">
            <a:extLst>
              <a:ext uri="{FF2B5EF4-FFF2-40B4-BE49-F238E27FC236}">
                <a16:creationId xmlns:a16="http://schemas.microsoft.com/office/drawing/2014/main" id="{619A3DCA-5315-4388-B6BF-0E3CA87A3781}"/>
              </a:ext>
            </a:extLst>
          </p:cNvPr>
          <p:cNvSpPr>
            <a:spLocks noGrp="1"/>
          </p:cNvSpPr>
          <p:nvPr>
            <p:ph type="body" sz="half" idx="2"/>
          </p:nvPr>
        </p:nvSpPr>
        <p:spPr>
          <a:xfrm>
            <a:off x="396203" y="1489564"/>
            <a:ext cx="4737499" cy="3878871"/>
          </a:xfrm>
        </p:spPr>
        <p:txBody>
          <a:bodyPr>
            <a:normAutofit fontScale="77500" lnSpcReduction="20000"/>
          </a:bodyPr>
          <a:lstStyle/>
          <a:p>
            <a:pPr algn="r" rtl="1"/>
            <a:r>
              <a:rPr lang="he-IL" sz="2400" i="0" dirty="0">
                <a:effectLst/>
                <a:latin typeface="Calibri" panose="020F0502020204030204" pitchFamily="34" charset="0"/>
                <a:ea typeface="Times New Roman" panose="02020603050405020304" pitchFamily="18" charset="0"/>
                <a:cs typeface="Calibri" panose="020F0502020204030204" pitchFamily="34" charset="0"/>
              </a:rPr>
              <a:t>נבחין, כי האלגוריתם אכן יוצר קבוצות של רשומות זהות אשר גודל כל קבוצה הוא לפחות </a:t>
            </a:r>
            <a:r>
              <a:rPr lang="en-US" sz="2400" i="0" dirty="0">
                <a:effectLst/>
                <a:latin typeface="Calibri" panose="020F0502020204030204" pitchFamily="34" charset="0"/>
                <a:ea typeface="Times New Roman" panose="02020603050405020304" pitchFamily="18" charset="0"/>
                <a:cs typeface="Calibri" panose="020F0502020204030204" pitchFamily="34" charset="0"/>
              </a:rPr>
              <a:t>k</a:t>
            </a:r>
            <a:r>
              <a:rPr lang="he-IL" sz="2400" i="0" dirty="0">
                <a:effectLst/>
                <a:latin typeface="Calibri" panose="020F0502020204030204" pitchFamily="34" charset="0"/>
                <a:ea typeface="Times New Roman" panose="02020603050405020304" pitchFamily="18" charset="0"/>
                <a:cs typeface="Calibri" panose="020F0502020204030204" pitchFamily="34" charset="0"/>
              </a:rPr>
              <a:t> , ובכך אנו מאפשרים שמירה על פרטיות המטופלים. </a:t>
            </a:r>
          </a:p>
          <a:p>
            <a:pPr algn="r" rtl="1"/>
            <a:r>
              <a:rPr lang="he-IL" sz="2400" i="0" dirty="0">
                <a:effectLst/>
                <a:latin typeface="Calibri" panose="020F0502020204030204" pitchFamily="34" charset="0"/>
                <a:ea typeface="Times New Roman" panose="02020603050405020304" pitchFamily="18" charset="0"/>
                <a:cs typeface="Calibri" panose="020F0502020204030204" pitchFamily="34" charset="0"/>
              </a:rPr>
              <a:t>כמו כן, אנו שומרים על  התכונה שכל רשומה אינה ניתנת להבדלה עם לפחות </a:t>
            </a:r>
            <a:r>
              <a:rPr lang="en-US" sz="2400" i="0" dirty="0">
                <a:effectLst/>
                <a:latin typeface="Calibri" panose="020F0502020204030204" pitchFamily="34" charset="0"/>
                <a:ea typeface="Times New Roman" panose="02020603050405020304" pitchFamily="18" charset="0"/>
                <a:cs typeface="Calibri" panose="020F0502020204030204" pitchFamily="34" charset="0"/>
              </a:rPr>
              <a:t>k-1</a:t>
            </a:r>
            <a:r>
              <a:rPr lang="he-IL" sz="2400" i="0" dirty="0">
                <a:effectLst/>
                <a:latin typeface="Calibri" panose="020F0502020204030204" pitchFamily="34" charset="0"/>
                <a:ea typeface="Times New Roman" panose="02020603050405020304" pitchFamily="18" charset="0"/>
                <a:cs typeface="Calibri" panose="020F0502020204030204" pitchFamily="34" charset="0"/>
              </a:rPr>
              <a:t> רשומות אחרות.</a:t>
            </a:r>
            <a:endParaRPr lang="en-US" sz="2400" i="0" dirty="0">
              <a:effectLst/>
              <a:latin typeface="Calibri" panose="020F0502020204030204" pitchFamily="34" charset="0"/>
              <a:ea typeface="Times New Roman" panose="02020603050405020304" pitchFamily="18" charset="0"/>
              <a:cs typeface="Arial" panose="020B0604020202020204" pitchFamily="34" charset="0"/>
            </a:endParaRPr>
          </a:p>
          <a:p>
            <a:pPr algn="r" rtl="1"/>
            <a:r>
              <a:rPr lang="he-IL" sz="2400" i="0" dirty="0">
                <a:effectLst/>
                <a:latin typeface="Calibri" panose="020F0502020204030204" pitchFamily="34" charset="0"/>
                <a:ea typeface="Times New Roman" panose="02020603050405020304" pitchFamily="18" charset="0"/>
                <a:cs typeface="Calibri" panose="020F0502020204030204" pitchFamily="34" charset="0"/>
              </a:rPr>
              <a:t> הצגנו אלגוריתם המזהה אנונימיזציות אופטימליות תחת מודל גמיש של הכללת ערכי תכונות. כמו כן, פתרנו את הבעיה דרך חיפוש על פני קבוצת חזקה אשר מכילה את כל הערכים הקיימים במאגר המידע. חיפוש זה התבצע באמצעות אסטרטגיית חיפוש עצים שמטרתה לחקור את האנונימיזציות החל מהכלליות ביותר ליותר ספציפיות. בנוסף, האלגוריתם משלב גיזום צמתים וכן סידור מחדש של ערכי זנב.</a:t>
            </a:r>
            <a:endParaRPr lang="en-US" sz="2400" i="0" dirty="0">
              <a:effectLst/>
              <a:latin typeface="Calibri" panose="020F0502020204030204" pitchFamily="34" charset="0"/>
              <a:ea typeface="Times New Roman" panose="02020603050405020304" pitchFamily="18" charset="0"/>
              <a:cs typeface="Arial" panose="020B0604020202020204" pitchFamily="34" charset="0"/>
            </a:endParaRPr>
          </a:p>
          <a:p>
            <a:endParaRPr lang="he-IL" dirty="0"/>
          </a:p>
        </p:txBody>
      </p:sp>
    </p:spTree>
    <p:extLst>
      <p:ext uri="{BB962C8B-B14F-4D97-AF65-F5344CB8AC3E}">
        <p14:creationId xmlns:p14="http://schemas.microsoft.com/office/powerpoint/2010/main" val="273507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5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4" name="Group 53">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5" name="Straight Connector 54">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84">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7" name="Right Triangle 86">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91A683A-1F7E-4125-A596-9115AE85F62A}"/>
              </a:ext>
            </a:extLst>
          </p:cNvPr>
          <p:cNvSpPr>
            <a:spLocks noGrp="1"/>
          </p:cNvSpPr>
          <p:nvPr>
            <p:ph type="title"/>
          </p:nvPr>
        </p:nvSpPr>
        <p:spPr>
          <a:xfrm>
            <a:off x="3478137" y="740815"/>
            <a:ext cx="6620095" cy="973683"/>
          </a:xfrm>
        </p:spPr>
        <p:txBody>
          <a:bodyPr>
            <a:normAutofit/>
          </a:bodyPr>
          <a:lstStyle/>
          <a:p>
            <a:pPr algn="r"/>
            <a:r>
              <a:rPr lang="en-US" dirty="0"/>
              <a:t> </a:t>
            </a:r>
            <a:r>
              <a:rPr lang="he-IL" dirty="0"/>
              <a:t> ?</a:t>
            </a:r>
            <a:r>
              <a:rPr lang="en-US" dirty="0"/>
              <a:t>k-anonymity </a:t>
            </a:r>
            <a:r>
              <a:rPr lang="he-IL" dirty="0"/>
              <a:t> מה זה</a:t>
            </a:r>
            <a:r>
              <a:rPr lang="en-US" dirty="0"/>
              <a:t> </a:t>
            </a:r>
            <a:endParaRPr lang="he-IL" dirty="0"/>
          </a:p>
        </p:txBody>
      </p:sp>
      <p:sp>
        <p:nvSpPr>
          <p:cNvPr id="141" name="Content Placeholder 8">
            <a:extLst>
              <a:ext uri="{FF2B5EF4-FFF2-40B4-BE49-F238E27FC236}">
                <a16:creationId xmlns:a16="http://schemas.microsoft.com/office/drawing/2014/main" id="{EFC7040C-7066-4180-B373-65DE668B01B7}"/>
              </a:ext>
            </a:extLst>
          </p:cNvPr>
          <p:cNvSpPr>
            <a:spLocks noGrp="1"/>
          </p:cNvSpPr>
          <p:nvPr>
            <p:ph idx="1"/>
          </p:nvPr>
        </p:nvSpPr>
        <p:spPr>
          <a:xfrm>
            <a:off x="1854437" y="1972070"/>
            <a:ext cx="8656877" cy="3999615"/>
          </a:xfrm>
        </p:spPr>
        <p:txBody>
          <a:bodyPr>
            <a:normAutofit/>
          </a:bodyPr>
          <a:lstStyle/>
          <a:p>
            <a:pPr algn="r" rtl="1"/>
            <a:r>
              <a:rPr lang="he-IL" sz="1800" dirty="0">
                <a:effectLst/>
                <a:latin typeface="Calibri" panose="020F0502020204030204" pitchFamily="34" charset="0"/>
                <a:ea typeface="Times New Roman" panose="02020603050405020304" pitchFamily="18" charset="0"/>
                <a:cs typeface="Calibri" panose="020F0502020204030204" pitchFamily="34" charset="0"/>
              </a:rPr>
              <a:t>עסקים וארגונים מחזיקים כיום נתונים אישיים רבים . הנתונים הללו משמשים כדי לשרת את הלקוחות בצורה טובה יותר, וכן לנהל פעילויות עסקיות באופן יעיל יותר. </a:t>
            </a:r>
            <a:r>
              <a:rPr lang="he-IL" sz="1800" dirty="0">
                <a:effectLst/>
                <a:ea typeface="Times New Roman" panose="02020603050405020304" pitchFamily="18" charset="0"/>
                <a:cs typeface="Calibri" panose="020F0502020204030204" pitchFamily="34" charset="0"/>
              </a:rPr>
              <a:t>עבור אדם נתון, נתונים מזהים (שם, מיקוד, מין וכדומה) עשויים להופיע לצד נתונים רגישים (רישומי בריאות, מרשמים, מידע פיננסי, סיסמאות וכדומה). גורמים בעלי כוונות לא טהורות עשויים לשלב בין נתונים מזהים ובין נתונים רגישים כדי לזהות מחדש את אותו אדם ולסכן את פרטיותו. </a:t>
            </a:r>
            <a:r>
              <a:rPr lang="he-IL" sz="1800" dirty="0">
                <a:effectLst/>
                <a:latin typeface="Calibri" panose="020F0502020204030204" pitchFamily="34" charset="0"/>
                <a:ea typeface="Times New Roman" panose="02020603050405020304" pitchFamily="18" charset="0"/>
                <a:cs typeface="Calibri" panose="020F0502020204030204" pitchFamily="34" charset="0"/>
              </a:rPr>
              <a:t>מציאת דרך לשמור על הנתונים ועל התועלת שמופקת מהם תוך צמצום של סיכון לדליפת מידע רגיש הפכה למטרה מרכזית עבור מומחי אבטחה ברחבי העולם. </a:t>
            </a:r>
            <a:r>
              <a:rPr lang="he-IL" sz="1800" dirty="0">
                <a:effectLst/>
                <a:ea typeface="Times New Roman" panose="02020603050405020304" pitchFamily="18" charset="0"/>
                <a:cs typeface="Calibri" panose="020F0502020204030204" pitchFamily="34" charset="0"/>
              </a:rPr>
              <a:t>סיטואציה זו הובילה לעליית </a:t>
            </a:r>
            <a:r>
              <a:rPr lang="en-US" sz="1800" dirty="0">
                <a:effectLst/>
                <a:latin typeface="Calibri" panose="020F0502020204030204" pitchFamily="34" charset="0"/>
                <a:ea typeface="Times New Roman" panose="02020603050405020304" pitchFamily="18" charset="0"/>
              </a:rPr>
              <a:t>k-anonymity</a:t>
            </a:r>
            <a:r>
              <a:rPr lang="he-IL" sz="1800" dirty="0">
                <a:effectLst/>
                <a:latin typeface="Calibri" panose="020F0502020204030204" pitchFamily="34" charset="0"/>
                <a:ea typeface="Times New Roman" panose="02020603050405020304" pitchFamily="18" charset="0"/>
              </a:rPr>
              <a:t>.</a:t>
            </a:r>
          </a:p>
          <a:p>
            <a:pPr algn="r" rtl="1"/>
            <a:r>
              <a:rPr lang="he-IL" sz="1800" dirty="0">
                <a:effectLst/>
                <a:ea typeface="Times New Roman" panose="02020603050405020304" pitchFamily="18" charset="0"/>
                <a:cs typeface="Calibri" panose="020F0502020204030204" pitchFamily="34" charset="0"/>
              </a:rPr>
              <a:t>אנונימיזציה של מאגר נתונים היא יצירת עותק של מאגר נתונים שממנו הושמטו או הוסרו פרטים מזהים, כדי לאפשר מסירה של מאגר נתונים זה לגורם חיצוני בלי לסכן את שמירת הסודיות של הנתונים שבמאגר המקורי.</a:t>
            </a:r>
          </a:p>
          <a:p>
            <a:pPr algn="r" rtl="1"/>
            <a:r>
              <a:rPr lang="he-IL" sz="1800" dirty="0">
                <a:effectLst/>
                <a:ea typeface="Times New Roman" panose="02020603050405020304" pitchFamily="18" charset="0"/>
                <a:cs typeface="Calibri" panose="020F0502020204030204" pitchFamily="34" charset="0"/>
              </a:rPr>
              <a:t>ל-</a:t>
            </a:r>
            <a:r>
              <a:rPr lang="en-US" sz="1800" dirty="0">
                <a:effectLst/>
                <a:latin typeface="Calibri" panose="020F0502020204030204" pitchFamily="34" charset="0"/>
                <a:ea typeface="Times New Roman" panose="02020603050405020304" pitchFamily="18" charset="0"/>
              </a:rPr>
              <a:t>K</a:t>
            </a:r>
            <a:r>
              <a:rPr lang="he-IL" sz="1800" dirty="0">
                <a:effectLst/>
                <a:latin typeface="Calibri" panose="020F0502020204030204" pitchFamily="34" charset="0"/>
                <a:ea typeface="Times New Roman" panose="02020603050405020304" pitchFamily="18" charset="0"/>
              </a:rPr>
              <a:t> אנונימיות יש את המאפיין שכל רשומה אינה ניתנת להבדלה לפחות עם עוד </a:t>
            </a:r>
            <a:r>
              <a:rPr lang="en-US" sz="1800" dirty="0">
                <a:effectLst/>
                <a:latin typeface="Calibri" panose="020F0502020204030204" pitchFamily="34" charset="0"/>
                <a:ea typeface="Times New Roman" panose="02020603050405020304" pitchFamily="18" charset="0"/>
              </a:rPr>
              <a:t>k-1</a:t>
            </a:r>
            <a:r>
              <a:rPr lang="he-IL" sz="1800" dirty="0">
                <a:effectLst/>
                <a:latin typeface="Calibri" panose="020F0502020204030204" pitchFamily="34" charset="0"/>
                <a:ea typeface="Times New Roman" panose="02020603050405020304" pitchFamily="18" charset="0"/>
              </a:rPr>
              <a:t> רשומות אחרות. ככל שה-</a:t>
            </a:r>
            <a:r>
              <a:rPr lang="en-US" sz="1800" dirty="0">
                <a:effectLst/>
                <a:latin typeface="Calibri" panose="020F0502020204030204" pitchFamily="34" charset="0"/>
                <a:ea typeface="Times New Roman" panose="02020603050405020304" pitchFamily="18" charset="0"/>
              </a:rPr>
              <a:t>K </a:t>
            </a:r>
            <a:r>
              <a:rPr lang="he-IL" sz="1800" dirty="0">
                <a:effectLst/>
                <a:latin typeface="Calibri" panose="020F0502020204030204" pitchFamily="34" charset="0"/>
                <a:ea typeface="Times New Roman" panose="02020603050405020304" pitchFamily="18" charset="0"/>
              </a:rPr>
              <a:t>גדול יותר, ההסתברות לזהות אדם באמצעות </a:t>
            </a:r>
            <a:r>
              <a:rPr lang="en-US" sz="1800" dirty="0">
                <a:effectLst/>
                <a:latin typeface="Calibri" panose="020F0502020204030204" pitchFamily="34" charset="0"/>
                <a:ea typeface="Times New Roman" panose="02020603050405020304" pitchFamily="18" charset="0"/>
              </a:rPr>
              <a:t>linking attack </a:t>
            </a:r>
            <a:r>
              <a:rPr lang="he-IL" sz="1800" dirty="0">
                <a:effectLst/>
                <a:latin typeface="Calibri" panose="020F0502020204030204" pitchFamily="34" charset="0"/>
                <a:ea typeface="Times New Roman" panose="02020603050405020304" pitchFamily="18" charset="0"/>
              </a:rPr>
              <a:t> הולכת וקטנה.</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algn="r" rtl="1"/>
            <a:endParaRPr lang="en-US" dirty="0"/>
          </a:p>
        </p:txBody>
      </p:sp>
    </p:spTree>
    <p:extLst>
      <p:ext uri="{BB962C8B-B14F-4D97-AF65-F5344CB8AC3E}">
        <p14:creationId xmlns:p14="http://schemas.microsoft.com/office/powerpoint/2010/main" val="352185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1">
                                            <p:txEl>
                                              <p:pRg st="0" end="0"/>
                                            </p:txEl>
                                          </p:spTgt>
                                        </p:tgtEl>
                                        <p:attrNameLst>
                                          <p:attrName>style.visibility</p:attrName>
                                        </p:attrNameLst>
                                      </p:cBhvr>
                                      <p:to>
                                        <p:strVal val="visible"/>
                                      </p:to>
                                    </p:set>
                                    <p:animEffect transition="in" filter="fade">
                                      <p:cBhvr>
                                        <p:cTn id="10" dur="500"/>
                                        <p:tgtEl>
                                          <p:spTgt spid="14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1">
                                            <p:txEl>
                                              <p:pRg st="1" end="1"/>
                                            </p:txEl>
                                          </p:spTgt>
                                        </p:tgtEl>
                                        <p:attrNameLst>
                                          <p:attrName>style.visibility</p:attrName>
                                        </p:attrNameLst>
                                      </p:cBhvr>
                                      <p:to>
                                        <p:strVal val="visible"/>
                                      </p:to>
                                    </p:set>
                                    <p:animEffect transition="in" filter="fade">
                                      <p:cBhvr>
                                        <p:cTn id="15" dur="500"/>
                                        <p:tgtEl>
                                          <p:spTgt spid="14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1">
                                            <p:txEl>
                                              <p:pRg st="2" end="2"/>
                                            </p:txEl>
                                          </p:spTgt>
                                        </p:tgtEl>
                                        <p:attrNameLst>
                                          <p:attrName>style.visibility</p:attrName>
                                        </p:attrNameLst>
                                      </p:cBhvr>
                                      <p:to>
                                        <p:strVal val="visible"/>
                                      </p:to>
                                    </p:set>
                                    <p:animEffect transition="in" filter="fade">
                                      <p:cBhvr>
                                        <p:cTn id="20" dur="500"/>
                                        <p:tgtEl>
                                          <p:spTgt spid="14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1" name="Group 87">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9" name="Straight Connector 88">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62" name="Right Triangle 120">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63" name="Rectangle 122">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4" name="Freeform: Shape 124">
            <a:extLst>
              <a:ext uri="{FF2B5EF4-FFF2-40B4-BE49-F238E27FC236}">
                <a16:creationId xmlns:a16="http://schemas.microsoft.com/office/drawing/2014/main" id="{32A02012-0D24-4DB1-B9AC-3EE717050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3" y="2604042"/>
            <a:ext cx="12184765" cy="4253959"/>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7" name="Group 126">
            <a:extLst>
              <a:ext uri="{FF2B5EF4-FFF2-40B4-BE49-F238E27FC236}">
                <a16:creationId xmlns:a16="http://schemas.microsoft.com/office/drawing/2014/main" id="{A9730426-7927-49A4-AEF1-F89E5D3DA8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8" name="Straight Connector 127">
              <a:extLst>
                <a:ext uri="{FF2B5EF4-FFF2-40B4-BE49-F238E27FC236}">
                  <a16:creationId xmlns:a16="http://schemas.microsoft.com/office/drawing/2014/main" id="{CF483FAD-F6DC-4BD1-9F5E-4F797C28E1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DBE58ADD-8E8B-4F12-8EDE-70230B372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60357A6-3739-44EE-9190-910E00A6C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93B5C7E-2014-450B-8783-D6F8B49FD8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7A90EE5-0C8F-41E4-9C7E-E039A3D55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A18D50F5-AF54-4152-934C-A02E01286E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0097E5B-FEB0-40E8-BEEC-C85984EFF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4943C8FF-F65E-4A53-904A-088EFA9501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0E9654E-215A-41FB-93B2-F323CE191A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B22DAF69-2C0F-41F8-811C-849473456B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0C11372B-560D-438D-B831-BFDDC97AD3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B3537632-39C3-456D-BE2E-7D5F8E3C09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81D6148-3C2B-464B-A8BC-7230EAAE9B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9E7FD4AC-AD6A-4636-9208-1475AB252B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92E1E831-66E4-4F46-9D1D-7694855AAF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794ABAE-531B-41BA-9F88-4D544D324C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8EE85C8-2E16-4BB8-A276-A93D69D680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9A2CF32B-7655-4F08-B3A2-4C1D423F2C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37F5DA01-C42A-4146-BCDD-F3E22D0CE6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3C1356DD-4E07-4146-AAAE-02446DD496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1A7DFAAF-4204-485A-9B3B-57E60A82F9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62B9A5C3-A4F9-4D0F-96B7-F0F9BA1FFC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FC4C0C28-39D0-49A4-8CCA-F06ACE19FB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7FC979C-6B0E-48F2-85E1-93DA2B5CEB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0F74FB6-9A38-49A1-86D6-7679A9D103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C373C0F2-2193-49BB-A34A-42855CBF78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6B8C63D8-86B1-46B2-A7E9-96C0A0E43E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D3EE6681-9724-477C-9869-347B272351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F05E4C19-6356-404E-8FB5-8CC94599AF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A886AAE0-A34C-42D0-8DAB-8D12E358E9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57">
              <a:extLst>
                <a:ext uri="{FF2B5EF4-FFF2-40B4-BE49-F238E27FC236}">
                  <a16:creationId xmlns:a16="http://schemas.microsoft.com/office/drawing/2014/main" id="{2725F354-4164-493C-8D50-322D37D2EF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60" name="Right Triangle 159">
            <a:extLst>
              <a:ext uri="{FF2B5EF4-FFF2-40B4-BE49-F238E27FC236}">
                <a16:creationId xmlns:a16="http://schemas.microsoft.com/office/drawing/2014/main" id="{864B9254-C448-41C9-B0B5-5C6D50733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AE6CEE8-EC8A-4DE9-AF23-885AB0F6F7FD}"/>
              </a:ext>
            </a:extLst>
          </p:cNvPr>
          <p:cNvSpPr>
            <a:spLocks noGrp="1"/>
          </p:cNvSpPr>
          <p:nvPr>
            <p:ph type="title"/>
          </p:nvPr>
        </p:nvSpPr>
        <p:spPr>
          <a:xfrm>
            <a:off x="1400889" y="551014"/>
            <a:ext cx="10011260" cy="1693472"/>
          </a:xfrm>
        </p:spPr>
        <p:txBody>
          <a:bodyPr vert="horz" lIns="91440" tIns="45720" rIns="91440" bIns="45720" rtlCol="0" anchor="ctr">
            <a:normAutofit/>
          </a:bodyPr>
          <a:lstStyle/>
          <a:p>
            <a:pPr algn="r" rtl="1"/>
            <a:r>
              <a:rPr lang="he-IL" dirty="0"/>
              <a:t>דוגמא לשימוש ב- </a:t>
            </a:r>
            <a:r>
              <a:rPr lang="en-US" dirty="0"/>
              <a:t>k-anonymity </a:t>
            </a:r>
            <a:r>
              <a:rPr lang="he-IL" dirty="0"/>
              <a:t> עבור מאגר נתונים :</a:t>
            </a:r>
            <a:endParaRPr lang="en-US" dirty="0"/>
          </a:p>
        </p:txBody>
      </p:sp>
      <p:pic>
        <p:nvPicPr>
          <p:cNvPr id="82" name="Picture 81">
            <a:extLst>
              <a:ext uri="{FF2B5EF4-FFF2-40B4-BE49-F238E27FC236}">
                <a16:creationId xmlns:a16="http://schemas.microsoft.com/office/drawing/2014/main" id="{8678220A-7804-4A0E-8151-85EDA9C15C1C}"/>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bwMode="auto">
          <a:xfrm>
            <a:off x="6297122" y="3345851"/>
            <a:ext cx="5120239" cy="2875497"/>
          </a:xfrm>
          <a:prstGeom prst="rect">
            <a:avLst/>
          </a:prstGeom>
          <a:noFill/>
        </p:spPr>
      </p:pic>
      <p:pic>
        <p:nvPicPr>
          <p:cNvPr id="83" name="Picture 82">
            <a:extLst>
              <a:ext uri="{FF2B5EF4-FFF2-40B4-BE49-F238E27FC236}">
                <a16:creationId xmlns:a16="http://schemas.microsoft.com/office/drawing/2014/main" id="{3A3FA5AD-B194-4262-BBCF-8DA77352BC29}"/>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bwMode="auto">
          <a:xfrm>
            <a:off x="684224" y="3338494"/>
            <a:ext cx="5451162" cy="2890212"/>
          </a:xfrm>
          <a:prstGeom prst="rect">
            <a:avLst/>
          </a:prstGeom>
          <a:noFill/>
        </p:spPr>
      </p:pic>
      <p:sp>
        <p:nvSpPr>
          <p:cNvPr id="159" name="Title 1">
            <a:extLst>
              <a:ext uri="{FF2B5EF4-FFF2-40B4-BE49-F238E27FC236}">
                <a16:creationId xmlns:a16="http://schemas.microsoft.com/office/drawing/2014/main" id="{92176ED2-C165-4106-A6E3-0550289C61D0}"/>
              </a:ext>
            </a:extLst>
          </p:cNvPr>
          <p:cNvSpPr txBox="1">
            <a:spLocks/>
          </p:cNvSpPr>
          <p:nvPr/>
        </p:nvSpPr>
        <p:spPr>
          <a:xfrm>
            <a:off x="8356324" y="2644594"/>
            <a:ext cx="785631" cy="586779"/>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600" kern="1200">
                <a:solidFill>
                  <a:schemeClr val="tx2"/>
                </a:solidFill>
                <a:latin typeface="+mj-lt"/>
                <a:ea typeface="+mj-ea"/>
                <a:cs typeface="+mj-cs"/>
              </a:defRPr>
            </a:lvl1pPr>
          </a:lstStyle>
          <a:p>
            <a:pPr algn="r" rtl="1"/>
            <a:r>
              <a:rPr lang="he-IL" sz="2800" dirty="0"/>
              <a:t>לפני</a:t>
            </a:r>
            <a:endParaRPr lang="en-US" sz="5400" dirty="0"/>
          </a:p>
        </p:txBody>
      </p:sp>
      <p:sp>
        <p:nvSpPr>
          <p:cNvPr id="166" name="Title 1">
            <a:extLst>
              <a:ext uri="{FF2B5EF4-FFF2-40B4-BE49-F238E27FC236}">
                <a16:creationId xmlns:a16="http://schemas.microsoft.com/office/drawing/2014/main" id="{9B74E55E-88E6-4176-98DC-F62ACAD2DDEA}"/>
              </a:ext>
            </a:extLst>
          </p:cNvPr>
          <p:cNvSpPr txBox="1">
            <a:spLocks/>
          </p:cNvSpPr>
          <p:nvPr/>
        </p:nvSpPr>
        <p:spPr>
          <a:xfrm>
            <a:off x="2632128" y="2622773"/>
            <a:ext cx="897103" cy="63042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600" kern="1200">
                <a:solidFill>
                  <a:schemeClr val="tx2"/>
                </a:solidFill>
                <a:latin typeface="+mj-lt"/>
                <a:ea typeface="+mj-ea"/>
                <a:cs typeface="+mj-cs"/>
              </a:defRPr>
            </a:lvl1pPr>
          </a:lstStyle>
          <a:p>
            <a:pPr algn="r" rtl="1"/>
            <a:r>
              <a:rPr lang="he-IL" sz="2800" dirty="0"/>
              <a:t>אחרי</a:t>
            </a:r>
            <a:endParaRPr lang="en-US" sz="5400" dirty="0"/>
          </a:p>
        </p:txBody>
      </p:sp>
    </p:spTree>
    <p:extLst>
      <p:ext uri="{BB962C8B-B14F-4D97-AF65-F5344CB8AC3E}">
        <p14:creationId xmlns:p14="http://schemas.microsoft.com/office/powerpoint/2010/main" val="62739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par>
                                <p:cTn id="8" presetID="10" presetClass="entr" presetSubtype="0" fill="hold"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fade">
                                      <p:cBhvr>
                                        <p:cTn id="10" dur="500"/>
                                        <p:tgtEl>
                                          <p:spTgt spid="8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6"/>
                                        </p:tgtEl>
                                        <p:attrNameLst>
                                          <p:attrName>style.visibility</p:attrName>
                                        </p:attrNameLst>
                                      </p:cBhvr>
                                      <p:to>
                                        <p:strVal val="visible"/>
                                      </p:to>
                                    </p:set>
                                    <p:animEffect transition="in" filter="fade">
                                      <p:cBhvr>
                                        <p:cTn id="13" dur="500"/>
                                        <p:tgtEl>
                                          <p:spTgt spid="16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9"/>
                                        </p:tgtEl>
                                        <p:attrNameLst>
                                          <p:attrName>style.visibility</p:attrName>
                                        </p:attrNameLst>
                                      </p:cBhvr>
                                      <p:to>
                                        <p:strVal val="visible"/>
                                      </p:to>
                                    </p:set>
                                    <p:animEffect transition="in" filter="fade">
                                      <p:cBhvr>
                                        <p:cTn id="16" dur="500"/>
                                        <p:tgtEl>
                                          <p:spTgt spid="15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9" grpId="0"/>
      <p:bldP spid="16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5C8FB-9D7F-48A6-A49C-89A36980191D}"/>
              </a:ext>
            </a:extLst>
          </p:cNvPr>
          <p:cNvSpPr>
            <a:spLocks noGrp="1"/>
          </p:cNvSpPr>
          <p:nvPr>
            <p:ph type="title"/>
          </p:nvPr>
        </p:nvSpPr>
        <p:spPr>
          <a:xfrm>
            <a:off x="803564" y="984473"/>
            <a:ext cx="10739604" cy="1180608"/>
          </a:xfrm>
        </p:spPr>
        <p:txBody>
          <a:bodyPr>
            <a:normAutofit fontScale="90000"/>
          </a:bodyPr>
          <a:lstStyle/>
          <a:p>
            <a:pPr algn="r" rtl="1"/>
            <a:r>
              <a:rPr lang="he-IL" sz="4000" b="1" dirty="0">
                <a:solidFill>
                  <a:schemeClr val="accent6">
                    <a:lumMod val="75000"/>
                  </a:schemeClr>
                </a:solidFill>
                <a:latin typeface="+mn-lt"/>
                <a:ea typeface="+mn-ea"/>
                <a:cs typeface="+mn-cs"/>
              </a:rPr>
              <a:t>ישנן שתי טכניקות ידועות על מנת להשיג </a:t>
            </a:r>
            <a:r>
              <a:rPr lang="en-US" sz="4000" b="1" dirty="0">
                <a:solidFill>
                  <a:schemeClr val="accent6">
                    <a:lumMod val="75000"/>
                  </a:schemeClr>
                </a:solidFill>
                <a:latin typeface="+mn-lt"/>
                <a:ea typeface="+mn-ea"/>
                <a:cs typeface="+mn-cs"/>
              </a:rPr>
              <a:t>k-anonymity</a:t>
            </a:r>
            <a:r>
              <a:rPr lang="he-IL" sz="4000" b="1" dirty="0">
                <a:solidFill>
                  <a:schemeClr val="accent6">
                    <a:lumMod val="75000"/>
                  </a:schemeClr>
                </a:solidFill>
                <a:latin typeface="+mn-lt"/>
                <a:ea typeface="+mn-ea"/>
                <a:cs typeface="+mn-cs"/>
              </a:rPr>
              <a:t> :</a:t>
            </a:r>
            <a:br>
              <a:rPr lang="en-US" sz="2000" b="1" dirty="0">
                <a:effectLst/>
                <a:latin typeface="Calibri" panose="020F0502020204030204" pitchFamily="34" charset="0"/>
                <a:ea typeface="Times New Roman" panose="02020603050405020304" pitchFamily="18" charset="0"/>
                <a:cs typeface="Arial" panose="020B0604020202020204" pitchFamily="34" charset="0"/>
              </a:rPr>
            </a:br>
            <a:endParaRPr lang="he-IL" sz="2000" b="1" dirty="0"/>
          </a:p>
        </p:txBody>
      </p:sp>
      <p:sp>
        <p:nvSpPr>
          <p:cNvPr id="3" name="Text Placeholder 2">
            <a:extLst>
              <a:ext uri="{FF2B5EF4-FFF2-40B4-BE49-F238E27FC236}">
                <a16:creationId xmlns:a16="http://schemas.microsoft.com/office/drawing/2014/main" id="{DC0A30C8-D097-4140-8A21-78AB50CAB009}"/>
              </a:ext>
            </a:extLst>
          </p:cNvPr>
          <p:cNvSpPr>
            <a:spLocks noGrp="1"/>
          </p:cNvSpPr>
          <p:nvPr>
            <p:ph type="body" idx="1"/>
          </p:nvPr>
        </p:nvSpPr>
        <p:spPr>
          <a:xfrm>
            <a:off x="4894080" y="2406684"/>
            <a:ext cx="1209271" cy="540072"/>
          </a:xfrm>
        </p:spPr>
        <p:txBody>
          <a:bodyPr/>
          <a:lstStyle/>
          <a:p>
            <a:pPr algn="r" rtl="1"/>
            <a:r>
              <a:rPr lang="he-IL" b="1" i="0" dirty="0"/>
              <a:t>הדחקה</a:t>
            </a:r>
            <a:endParaRPr lang="he-IL" b="1" dirty="0"/>
          </a:p>
        </p:txBody>
      </p:sp>
      <p:sp>
        <p:nvSpPr>
          <p:cNvPr id="5" name="Text Placeholder 4">
            <a:extLst>
              <a:ext uri="{FF2B5EF4-FFF2-40B4-BE49-F238E27FC236}">
                <a16:creationId xmlns:a16="http://schemas.microsoft.com/office/drawing/2014/main" id="{6920F481-38C3-41C7-A255-7896F7B4828E}"/>
              </a:ext>
            </a:extLst>
          </p:cNvPr>
          <p:cNvSpPr>
            <a:spLocks noGrp="1"/>
          </p:cNvSpPr>
          <p:nvPr>
            <p:ph type="body" sz="quarter" idx="3"/>
          </p:nvPr>
        </p:nvSpPr>
        <p:spPr>
          <a:xfrm>
            <a:off x="9841117" y="2441360"/>
            <a:ext cx="1374606" cy="540072"/>
          </a:xfrm>
        </p:spPr>
        <p:txBody>
          <a:bodyPr/>
          <a:lstStyle/>
          <a:p>
            <a:pPr algn="r" rtl="1"/>
            <a:r>
              <a:rPr lang="he-IL" b="1" i="0" dirty="0"/>
              <a:t>הכללה</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3D05B5E-F161-4979-BC8B-02593F5D392D}"/>
                  </a:ext>
                </a:extLst>
              </p:cNvPr>
              <p:cNvSpPr txBox="1"/>
              <p:nvPr/>
            </p:nvSpPr>
            <p:spPr>
              <a:xfrm>
                <a:off x="7351414" y="3223035"/>
                <a:ext cx="3983525" cy="1754326"/>
              </a:xfrm>
              <a:prstGeom prst="rect">
                <a:avLst/>
              </a:prstGeom>
              <a:noFill/>
            </p:spPr>
            <p:txBody>
              <a:bodyPr wrap="square" rtlCol="1">
                <a:spAutoFit/>
              </a:bodyPr>
              <a:lstStyle/>
              <a:p>
                <a:pPr algn="r" rtl="1"/>
                <a:r>
                  <a:rPr lang="he-IL" sz="1800" dirty="0">
                    <a:effectLst/>
                    <a:ea typeface="Times New Roman" panose="02020603050405020304" pitchFamily="18" charset="0"/>
                    <a:cs typeface="Calibri" panose="020F0502020204030204" pitchFamily="34" charset="0"/>
                  </a:rPr>
                  <a:t>בשיטה זו, הערכים עבור תכונה מסוימת מוחלפים בערכים רחבים יותר. ההכללה מסירה מידע שניתן לזהות מנתונים שונים, ע"י הפחתת הספציפיות של תכונה. לדוגמא, במקום הערך 19 של התכונה "גיל", ניתן להחליף את הערך לאינטרוול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0</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20</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oMath>
                </a14:m>
                <a:r>
                  <a:rPr lang="he-IL" sz="1800" dirty="0">
                    <a:effectLst/>
                    <a:ea typeface="Times New Roman" panose="02020603050405020304" pitchFamily="18" charset="0"/>
                    <a:cs typeface="Calibri" panose="020F0502020204030204" pitchFamily="34" charset="0"/>
                  </a:rPr>
                  <a:t>.</a:t>
                </a:r>
                <a:endParaRPr lang="he-IL" dirty="0"/>
              </a:p>
            </p:txBody>
          </p:sp>
        </mc:Choice>
        <mc:Fallback xmlns="">
          <p:sp>
            <p:nvSpPr>
              <p:cNvPr id="7" name="TextBox 6">
                <a:extLst>
                  <a:ext uri="{FF2B5EF4-FFF2-40B4-BE49-F238E27FC236}">
                    <a16:creationId xmlns:a16="http://schemas.microsoft.com/office/drawing/2014/main" id="{53D05B5E-F161-4979-BC8B-02593F5D392D}"/>
                  </a:ext>
                </a:extLst>
              </p:cNvPr>
              <p:cNvSpPr txBox="1">
                <a:spLocks noRot="1" noChangeAspect="1" noMove="1" noResize="1" noEditPoints="1" noAdjustHandles="1" noChangeArrowheads="1" noChangeShapeType="1" noTextEdit="1"/>
              </p:cNvSpPr>
              <p:nvPr/>
            </p:nvSpPr>
            <p:spPr>
              <a:xfrm>
                <a:off x="7351414" y="3223035"/>
                <a:ext cx="3983525" cy="1754326"/>
              </a:xfrm>
              <a:prstGeom prst="rect">
                <a:avLst/>
              </a:prstGeom>
              <a:blipFill>
                <a:blip r:embed="rId2"/>
                <a:stretch>
                  <a:fillRect l="-1225" t="-2091" r="-1225" b="-4878"/>
                </a:stretch>
              </a:blipFill>
            </p:spPr>
            <p:txBody>
              <a:bodyPr/>
              <a:lstStyle/>
              <a:p>
                <a:r>
                  <a:rPr lang="he-IL">
                    <a:noFill/>
                  </a:rPr>
                  <a:t> </a:t>
                </a:r>
              </a:p>
            </p:txBody>
          </p:sp>
        </mc:Fallback>
      </mc:AlternateContent>
      <p:sp>
        <p:nvSpPr>
          <p:cNvPr id="8" name="TextBox 7">
            <a:extLst>
              <a:ext uri="{FF2B5EF4-FFF2-40B4-BE49-F238E27FC236}">
                <a16:creationId xmlns:a16="http://schemas.microsoft.com/office/drawing/2014/main" id="{23386632-8409-49E2-A0EB-69647E78B859}"/>
              </a:ext>
            </a:extLst>
          </p:cNvPr>
          <p:cNvSpPr txBox="1"/>
          <p:nvPr/>
        </p:nvSpPr>
        <p:spPr>
          <a:xfrm>
            <a:off x="1430448" y="3030866"/>
            <a:ext cx="4672903" cy="2031325"/>
          </a:xfrm>
          <a:prstGeom prst="rect">
            <a:avLst/>
          </a:prstGeom>
          <a:noFill/>
        </p:spPr>
        <p:txBody>
          <a:bodyPr wrap="square" rtlCol="1">
            <a:spAutoFit/>
          </a:bodyPr>
          <a:lstStyle/>
          <a:p>
            <a:pPr lvl="0" algn="r" rtl="1"/>
            <a:r>
              <a:rPr lang="he-IL" dirty="0"/>
              <a:t>הסרת ערך של תכונה לחלוטין ממאגר הנתונים. יש צורך להשתמש בהדחקה עבור ערכים שאינם רלוונטיים למטרת איסוף הנתונים. לדוגמא, אם נאספים נתונים במטרה לקבוע באיזה גיל יש סיכוי לאנשים לפתח מחלה, דיכוי נתוני הגיל יהפוך את הנתונים לחסרי תועלת. מצד שני, דיכוי תעודת הזהות שלהם או שמם לא יפחית מתועלת המחקר.</a:t>
            </a:r>
            <a:endParaRPr lang="en-US" dirty="0"/>
          </a:p>
        </p:txBody>
      </p:sp>
    </p:spTree>
    <p:extLst>
      <p:ext uri="{BB962C8B-B14F-4D97-AF65-F5344CB8AC3E}">
        <p14:creationId xmlns:p14="http://schemas.microsoft.com/office/powerpoint/2010/main" val="106334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build="p"/>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249F1-06C7-460D-AECF-C5E3757D7EC7}"/>
              </a:ext>
            </a:extLst>
          </p:cNvPr>
          <p:cNvSpPr>
            <a:spLocks noGrp="1"/>
          </p:cNvSpPr>
          <p:nvPr>
            <p:ph type="title"/>
          </p:nvPr>
        </p:nvSpPr>
        <p:spPr>
          <a:xfrm>
            <a:off x="8229599" y="283029"/>
            <a:ext cx="3407229" cy="720581"/>
          </a:xfrm>
        </p:spPr>
        <p:txBody>
          <a:bodyPr>
            <a:normAutofit/>
          </a:bodyPr>
          <a:lstStyle/>
          <a:p>
            <a:pPr algn="r" rtl="1"/>
            <a:r>
              <a:rPr lang="he-IL" sz="4000" b="1" dirty="0">
                <a:solidFill>
                  <a:schemeClr val="accent6">
                    <a:lumMod val="75000"/>
                  </a:schemeClr>
                </a:solidFill>
              </a:rPr>
              <a:t>עיקרי המאמר</a:t>
            </a:r>
          </a:p>
        </p:txBody>
      </p:sp>
      <p:pic>
        <p:nvPicPr>
          <p:cNvPr id="7" name="Picture 1">
            <a:extLst>
              <a:ext uri="{FF2B5EF4-FFF2-40B4-BE49-F238E27FC236}">
                <a16:creationId xmlns:a16="http://schemas.microsoft.com/office/drawing/2014/main" id="{C1F9F89D-01DE-41F7-A731-6DBB75BD6C66}"/>
              </a:ext>
            </a:extLst>
          </p:cNvPr>
          <p:cNvPicPr>
            <a:picLocks noChangeAspect="1"/>
          </p:cNvPicPr>
          <p:nvPr/>
        </p:nvPicPr>
        <p:blipFill>
          <a:blip r:embed="rId3"/>
          <a:stretch>
            <a:fillRect/>
          </a:stretch>
        </p:blipFill>
        <p:spPr>
          <a:xfrm>
            <a:off x="2999678" y="3281111"/>
            <a:ext cx="7150761" cy="891753"/>
          </a:xfrm>
          <a:prstGeom prst="rect">
            <a:avLst/>
          </a:prstGeom>
        </p:spPr>
      </p:pic>
      <mc:AlternateContent xmlns:mc="http://schemas.openxmlformats.org/markup-compatibility/2006">
        <mc:Choice xmlns:a14="http://schemas.microsoft.com/office/drawing/2010/main" Requires="a14">
          <p:sp>
            <p:nvSpPr>
              <p:cNvPr id="90" name="Title 1">
                <a:extLst>
                  <a:ext uri="{FF2B5EF4-FFF2-40B4-BE49-F238E27FC236}">
                    <a16:creationId xmlns:a16="http://schemas.microsoft.com/office/drawing/2014/main" id="{4F12D203-D626-4BAD-85D8-E8DABDEB0CE2}"/>
                  </a:ext>
                </a:extLst>
              </p:cNvPr>
              <p:cNvSpPr txBox="1">
                <a:spLocks/>
              </p:cNvSpPr>
              <p:nvPr/>
            </p:nvSpPr>
            <p:spPr>
              <a:xfrm>
                <a:off x="4438186" y="1311587"/>
                <a:ext cx="7339504" cy="1748808"/>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chor="b">
                <a:noAutofit/>
              </a:bodyPr>
              <a:lstStyle>
                <a:lvl1pPr algn="l" defTabSz="914400" rtl="0" eaLnBrk="1" latinLnBrk="0" hangingPunct="1">
                  <a:lnSpc>
                    <a:spcPct val="100000"/>
                  </a:lnSpc>
                  <a:spcBef>
                    <a:spcPct val="0"/>
                  </a:spcBef>
                  <a:buNone/>
                  <a:defRPr sz="5400" kern="1200">
                    <a:solidFill>
                      <a:schemeClr val="tx2"/>
                    </a:solidFill>
                    <a:latin typeface="+mj-lt"/>
                    <a:ea typeface="+mj-ea"/>
                    <a:cs typeface="+mj-cs"/>
                  </a:defRPr>
                </a:lvl1pPr>
              </a:lstStyle>
              <a:p>
                <a:pPr algn="r" rtl="1"/>
                <a:r>
                  <a:rPr lang="he-IL" sz="1800" dirty="0">
                    <a:effectLst/>
                    <a:latin typeface="Calibri" panose="020F0502020204030204" pitchFamily="34" charset="0"/>
                    <a:ea typeface="Times New Roman" panose="02020603050405020304" pitchFamily="18" charset="0"/>
                    <a:cs typeface="Calibri" panose="020F0502020204030204" pitchFamily="34" charset="0"/>
                  </a:rPr>
                  <a:t>מטרת החוקרים היא למצוא את האנונימיזציה האופטימלית ע"י מדדי עלות. החוקרים משתמשים בפונקציית עלות אשר מחשבת עבור כל אנונימיזציה את עלותה. המטרה היא לאתר את האנונימיזציה עם העלות הנמוכה ביותר. אנונימיזציה זו תייצג את האנונימיזציה האופטימלית עבור מאגר הנתונים עם </a:t>
                </a:r>
                <a:r>
                  <a:rPr lang="en-US" sz="1800" dirty="0">
                    <a:effectLst/>
                    <a:latin typeface="Calibri" panose="020F0502020204030204" pitchFamily="34" charset="0"/>
                    <a:ea typeface="Times New Roman" panose="02020603050405020304" pitchFamily="18" charset="0"/>
                    <a:cs typeface="Calibri" panose="020F0502020204030204" pitchFamily="34" charset="0"/>
                  </a:rPr>
                  <a:t>k </a:t>
                </a:r>
                <a:r>
                  <a:rPr lang="he-IL" sz="1800" dirty="0">
                    <a:effectLst/>
                    <a:latin typeface="Calibri" panose="020F0502020204030204" pitchFamily="34" charset="0"/>
                    <a:ea typeface="Times New Roman" panose="02020603050405020304" pitchFamily="18" charset="0"/>
                    <a:cs typeface="Calibri" panose="020F0502020204030204" pitchFamily="34" charset="0"/>
                  </a:rPr>
                  <a:t> ספציפי. </a:t>
                </a:r>
                <a:r>
                  <a:rPr lang="he-IL" sz="1800" dirty="0">
                    <a:effectLst/>
                    <a:ea typeface="Times New Roman" panose="02020603050405020304" pitchFamily="18" charset="0"/>
                    <a:cs typeface="Calibri" panose="020F0502020204030204" pitchFamily="34" charset="0"/>
                  </a:rPr>
                  <a:t>החוקרים יצרו קבוצה של מספרים – </a:t>
                </a:r>
                <a14:m>
                  <m:oMath xmlns:m="http://schemas.openxmlformats.org/officeDocument/2006/math">
                    <m:r>
                      <m:rPr>
                        <m:sty m:val="p"/>
                      </m:rPr>
                      <a:rPr lang="en-US" sz="1800">
                        <a:effectLst/>
                        <a:latin typeface="Cambria Math" panose="02040503050406030204" pitchFamily="18" charset="0"/>
                        <a:ea typeface="Times New Roman" panose="02020603050405020304" pitchFamily="18" charset="0"/>
                        <a:cs typeface="Calibri" panose="020F0502020204030204" pitchFamily="34" charset="0"/>
                      </a:rPr>
                      <m:t>Σ</m:t>
                    </m:r>
                  </m:oMath>
                </a14:m>
                <a:r>
                  <a:rPr lang="he-IL" sz="1800" dirty="0">
                    <a:effectLst/>
                    <a:ea typeface="Times New Roman" panose="02020603050405020304" pitchFamily="18" charset="0"/>
                    <a:cs typeface="Calibri" panose="020F0502020204030204" pitchFamily="34" charset="0"/>
                  </a:rPr>
                  <a:t>, כך שכל מספר מייצג ערך קיים בטבלה עבור תכונה מסוימת. לדוגמא הקבוצה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1</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2</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3</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4</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5</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6</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7</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8</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9</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oMath>
                </a14:m>
                <a:r>
                  <a:rPr lang="he-IL" sz="1800" dirty="0">
                    <a:effectLst/>
                    <a:ea typeface="Times New Roman" panose="02020603050405020304" pitchFamily="18" charset="0"/>
                    <a:cs typeface="Calibri" panose="020F0502020204030204" pitchFamily="34" charset="0"/>
                  </a:rPr>
                  <a:t> מייצגת את התרשים הבא: </a:t>
                </a:r>
              </a:p>
            </p:txBody>
          </p:sp>
        </mc:Choice>
        <mc:Fallback>
          <p:sp>
            <p:nvSpPr>
              <p:cNvPr id="90" name="Title 1">
                <a:extLst>
                  <a:ext uri="{FF2B5EF4-FFF2-40B4-BE49-F238E27FC236}">
                    <a16:creationId xmlns:a16="http://schemas.microsoft.com/office/drawing/2014/main" id="{4F12D203-D626-4BAD-85D8-E8DABDEB0CE2}"/>
                  </a:ext>
                </a:extLst>
              </p:cNvPr>
              <p:cNvSpPr txBox="1">
                <a:spLocks noRot="1" noChangeAspect="1" noMove="1" noResize="1" noEditPoints="1" noAdjustHandles="1" noChangeArrowheads="1" noChangeShapeType="1" noTextEdit="1"/>
              </p:cNvSpPr>
              <p:nvPr/>
            </p:nvSpPr>
            <p:spPr>
              <a:xfrm>
                <a:off x="4438186" y="1311587"/>
                <a:ext cx="7339504" cy="1748808"/>
              </a:xfrm>
              <a:prstGeom prst="rect">
                <a:avLst/>
              </a:prstGeom>
              <a:blipFill>
                <a:blip r:embed="rId4"/>
                <a:stretch>
                  <a:fillRect l="-912" t="-692" r="-663" b="-5190"/>
                </a:stretch>
              </a:blipFill>
            </p:spPr>
            <p:txBody>
              <a:bodyPr/>
              <a:lstStyle/>
              <a:p>
                <a:r>
                  <a:rPr lang="he-IL">
                    <a:noFill/>
                  </a:rPr>
                  <a:t> </a:t>
                </a:r>
              </a:p>
            </p:txBody>
          </p:sp>
        </mc:Fallback>
      </mc:AlternateContent>
      <p:sp>
        <p:nvSpPr>
          <p:cNvPr id="92" name="Title 1">
            <a:extLst>
              <a:ext uri="{FF2B5EF4-FFF2-40B4-BE49-F238E27FC236}">
                <a16:creationId xmlns:a16="http://schemas.microsoft.com/office/drawing/2014/main" id="{50E4059D-7138-4CF2-BE57-7C32A36C352A}"/>
              </a:ext>
            </a:extLst>
          </p:cNvPr>
          <p:cNvSpPr txBox="1">
            <a:spLocks/>
          </p:cNvSpPr>
          <p:nvPr/>
        </p:nvSpPr>
        <p:spPr>
          <a:xfrm>
            <a:off x="751237" y="4393581"/>
            <a:ext cx="7150761" cy="1817648"/>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chor="b">
            <a:normAutofit/>
          </a:bodyPr>
          <a:lstStyle>
            <a:lvl1pPr algn="l" defTabSz="914400" rtl="0" eaLnBrk="1" latinLnBrk="0" hangingPunct="1">
              <a:lnSpc>
                <a:spcPct val="100000"/>
              </a:lnSpc>
              <a:spcBef>
                <a:spcPct val="0"/>
              </a:spcBef>
              <a:buNone/>
              <a:defRPr sz="5400" kern="1200">
                <a:solidFill>
                  <a:schemeClr val="tx2"/>
                </a:solidFill>
                <a:latin typeface="+mj-lt"/>
                <a:ea typeface="+mj-ea"/>
                <a:cs typeface="+mj-cs"/>
              </a:defRPr>
            </a:lvl1pPr>
          </a:lstStyle>
          <a:p>
            <a:pPr algn="r" rtl="1"/>
            <a:r>
              <a:rPr lang="he-IL" sz="1800" dirty="0">
                <a:latin typeface="Calibri" panose="020F0502020204030204" pitchFamily="34" charset="0"/>
                <a:ea typeface="Times New Roman" panose="02020603050405020304" pitchFamily="18" charset="0"/>
                <a:cs typeface="Calibri" panose="020F0502020204030204" pitchFamily="34" charset="0"/>
              </a:rPr>
              <a:t>כל האנונימיזציות האפשריות הן למעשה קבוצת החזקה של קבוצת מספרים זו. החוקרים בחרו בשיטה שנקראת "גיזום". החוקרים פרסו את קבוצת החזקה על גבי עץ. כל קודקוד בעץ מורכב מ-</a:t>
            </a:r>
            <a:r>
              <a:rPr lang="en-US" sz="1800" dirty="0">
                <a:latin typeface="Calibri" panose="020F0502020204030204" pitchFamily="34" charset="0"/>
                <a:ea typeface="Times New Roman" panose="02020603050405020304" pitchFamily="18" charset="0"/>
                <a:cs typeface="Calibri" panose="020F0502020204030204" pitchFamily="34" charset="0"/>
              </a:rPr>
              <a:t>head</a:t>
            </a:r>
            <a:r>
              <a:rPr lang="he-IL" sz="1800" dirty="0">
                <a:latin typeface="Calibri" panose="020F0502020204030204" pitchFamily="34" charset="0"/>
                <a:ea typeface="Times New Roman" panose="02020603050405020304" pitchFamily="18" charset="0"/>
                <a:cs typeface="Calibri" panose="020F0502020204030204" pitchFamily="34" charset="0"/>
              </a:rPr>
              <a:t> ו-</a:t>
            </a:r>
            <a:r>
              <a:rPr lang="en-US" sz="1800" dirty="0">
                <a:latin typeface="Calibri" panose="020F0502020204030204" pitchFamily="34" charset="0"/>
                <a:ea typeface="Times New Roman" panose="02020603050405020304" pitchFamily="18" charset="0"/>
                <a:cs typeface="Calibri" panose="020F0502020204030204" pitchFamily="34" charset="0"/>
              </a:rPr>
              <a:t>tail</a:t>
            </a:r>
            <a:r>
              <a:rPr lang="he-IL" sz="1800" dirty="0">
                <a:latin typeface="Calibri" panose="020F0502020204030204" pitchFamily="34" charset="0"/>
                <a:ea typeface="Times New Roman" panose="02020603050405020304" pitchFamily="18" charset="0"/>
                <a:cs typeface="Calibri" panose="020F0502020204030204" pitchFamily="34" charset="0"/>
              </a:rPr>
              <a:t>, כאשר </a:t>
            </a:r>
            <a:r>
              <a:rPr lang="en-US" sz="1800" dirty="0">
                <a:latin typeface="Calibri" panose="020F0502020204030204" pitchFamily="34" charset="0"/>
                <a:ea typeface="Times New Roman" panose="02020603050405020304" pitchFamily="18" charset="0"/>
                <a:cs typeface="Calibri" panose="020F0502020204030204" pitchFamily="34" charset="0"/>
              </a:rPr>
              <a:t>head</a:t>
            </a:r>
            <a:r>
              <a:rPr lang="he-IL" sz="1800" dirty="0">
                <a:latin typeface="Calibri" panose="020F0502020204030204" pitchFamily="34" charset="0"/>
                <a:ea typeface="Times New Roman" panose="02020603050405020304" pitchFamily="18" charset="0"/>
                <a:cs typeface="Calibri" panose="020F0502020204030204" pitchFamily="34" charset="0"/>
              </a:rPr>
              <a:t> מייצג אנונימיזציה ספציפית וה-</a:t>
            </a:r>
            <a:r>
              <a:rPr lang="en-US" sz="1800" dirty="0">
                <a:latin typeface="Calibri" panose="020F0502020204030204" pitchFamily="34" charset="0"/>
                <a:ea typeface="Times New Roman" panose="02020603050405020304" pitchFamily="18" charset="0"/>
                <a:cs typeface="Calibri" panose="020F0502020204030204" pitchFamily="34" charset="0"/>
              </a:rPr>
              <a:t>tail</a:t>
            </a:r>
            <a:r>
              <a:rPr lang="he-IL" sz="1800" dirty="0">
                <a:latin typeface="Calibri" panose="020F0502020204030204" pitchFamily="34" charset="0"/>
                <a:ea typeface="Times New Roman" panose="02020603050405020304" pitchFamily="18" charset="0"/>
                <a:cs typeface="Calibri" panose="020F0502020204030204" pitchFamily="34" charset="0"/>
              </a:rPr>
              <a:t> מכיל ערכים אופציונליים שיכולים להתווסף לאנונימיזציה זו. מטרת שיטת הגיזום היא למחוק ערכים אשר נמצאים ב-</a:t>
            </a:r>
            <a:r>
              <a:rPr lang="en-US" sz="1800" dirty="0">
                <a:latin typeface="Calibri" panose="020F0502020204030204" pitchFamily="34" charset="0"/>
                <a:ea typeface="Times New Roman" panose="02020603050405020304" pitchFamily="18" charset="0"/>
                <a:cs typeface="Calibri" panose="020F0502020204030204" pitchFamily="34" charset="0"/>
              </a:rPr>
              <a:t>tail</a:t>
            </a:r>
            <a:r>
              <a:rPr lang="he-IL" sz="1800" dirty="0">
                <a:latin typeface="Calibri" panose="020F0502020204030204" pitchFamily="34" charset="0"/>
                <a:ea typeface="Times New Roman" panose="02020603050405020304" pitchFamily="18" charset="0"/>
                <a:cs typeface="Calibri" panose="020F0502020204030204" pitchFamily="34" charset="0"/>
              </a:rPr>
              <a:t> שהוספתם ל-</a:t>
            </a:r>
            <a:r>
              <a:rPr lang="en-US" sz="1800" dirty="0">
                <a:latin typeface="Calibri" panose="020F0502020204030204" pitchFamily="34" charset="0"/>
                <a:ea typeface="Times New Roman" panose="02020603050405020304" pitchFamily="18" charset="0"/>
                <a:cs typeface="Calibri" panose="020F0502020204030204" pitchFamily="34" charset="0"/>
              </a:rPr>
              <a:t>head</a:t>
            </a:r>
            <a:r>
              <a:rPr lang="he-IL" sz="1800" dirty="0">
                <a:latin typeface="Calibri" panose="020F0502020204030204" pitchFamily="34" charset="0"/>
                <a:ea typeface="Times New Roman" panose="02020603050405020304" pitchFamily="18" charset="0"/>
                <a:cs typeface="Calibri" panose="020F0502020204030204" pitchFamily="34" charset="0"/>
              </a:rPr>
              <a:t> לא תוביל לאנונימיזציה בעלת עלות נמוכה יותר מזו שנמצאה עד כה. </a:t>
            </a:r>
            <a:endParaRPr lang="en-US" sz="1800" dirty="0">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079507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0"/>
                                        </p:tgtEl>
                                        <p:attrNameLst>
                                          <p:attrName>style.visibility</p:attrName>
                                        </p:attrNameLst>
                                      </p:cBhvr>
                                      <p:to>
                                        <p:strVal val="visible"/>
                                      </p:to>
                                    </p:set>
                                    <p:animEffect transition="in" filter="fade">
                                      <p:cBhvr>
                                        <p:cTn id="10" dur="500"/>
                                        <p:tgtEl>
                                          <p:spTgt spid="9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2"/>
                                        </p:tgtEl>
                                        <p:attrNameLst>
                                          <p:attrName>style.visibility</p:attrName>
                                        </p:attrNameLst>
                                      </p:cBhvr>
                                      <p:to>
                                        <p:strVal val="visible"/>
                                      </p:to>
                                    </p:set>
                                    <p:animEffect transition="in" filter="fade">
                                      <p:cBhvr>
                                        <p:cTn id="13" dur="500"/>
                                        <p:tgtEl>
                                          <p:spTgt spid="9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0" grpId="0" animBg="1"/>
      <p:bldP spid="9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Group 12">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8" name="Right Triangle 45">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89" name="Rectangle 47">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90" name="Freeform: Shape 49">
            <a:extLst>
              <a:ext uri="{FF2B5EF4-FFF2-40B4-BE49-F238E27FC236}">
                <a16:creationId xmlns:a16="http://schemas.microsoft.com/office/drawing/2014/main" id="{8BD06E9B-D0BF-47A6-AE6D-EAD493128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90555" y="162759"/>
            <a:ext cx="6857996" cy="6532473"/>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1" name="Group 51">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3" name="Straight Connector 52">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92" name="Right Triangle 84">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2" name="כותרת 1">
                <a:extLst>
                  <a:ext uri="{FF2B5EF4-FFF2-40B4-BE49-F238E27FC236}">
                    <a16:creationId xmlns:a16="http://schemas.microsoft.com/office/drawing/2014/main" id="{02376203-CC5F-40A0-B8A0-11D6774C6541}"/>
                  </a:ext>
                </a:extLst>
              </p:cNvPr>
              <p:cNvSpPr>
                <a:spLocks noGrp="1"/>
              </p:cNvSpPr>
              <p:nvPr>
                <p:ph type="title"/>
              </p:nvPr>
            </p:nvSpPr>
            <p:spPr>
              <a:xfrm>
                <a:off x="691078" y="722903"/>
                <a:ext cx="5402451" cy="2460770"/>
              </a:xfrm>
            </p:spPr>
            <p:txBody>
              <a:bodyPr vert="horz" lIns="91440" tIns="45720" rIns="91440" bIns="45720" rtlCol="0" anchor="b">
                <a:normAutofit/>
              </a:bodyPr>
              <a:lstStyle/>
              <a:p>
                <a:pPr algn="r" rtl="1">
                  <a:lnSpc>
                    <a:spcPct val="90000"/>
                  </a:lnSpc>
                </a:pPr>
                <a:r>
                  <a:rPr lang="en-US" sz="2600" dirty="0">
                    <a:effectLst/>
                  </a:rPr>
                  <a:t>בתמונה ניתן לראות כיצד פרוסות כל האנונימיזציות מעל הקבוצה </a:t>
                </a:r>
                <a14:m>
                  <m:oMath xmlns:m="http://schemas.openxmlformats.org/officeDocument/2006/math">
                    <m:r>
                      <a:rPr lang="en-US" sz="2600">
                        <a:effectLst/>
                        <a:latin typeface="Cambria Math" panose="02040503050406030204" pitchFamily="18" charset="0"/>
                      </a:rPr>
                      <m:t>{</m:t>
                    </m:r>
                    <m:r>
                      <a:rPr lang="en-US" sz="2600">
                        <a:effectLst/>
                        <a:latin typeface="Cambria Math" panose="02040503050406030204" pitchFamily="18" charset="0"/>
                      </a:rPr>
                      <m:t>1</m:t>
                    </m:r>
                    <m:r>
                      <a:rPr lang="en-US" sz="2600">
                        <a:effectLst/>
                        <a:latin typeface="Cambria Math" panose="02040503050406030204" pitchFamily="18" charset="0"/>
                      </a:rPr>
                      <m:t>,</m:t>
                    </m:r>
                    <m:r>
                      <a:rPr lang="en-US" sz="2600">
                        <a:effectLst/>
                        <a:latin typeface="Cambria Math" panose="02040503050406030204" pitchFamily="18" charset="0"/>
                      </a:rPr>
                      <m:t>2</m:t>
                    </m:r>
                    <m:r>
                      <a:rPr lang="en-US" sz="2600">
                        <a:effectLst/>
                        <a:latin typeface="Cambria Math" panose="02040503050406030204" pitchFamily="18" charset="0"/>
                      </a:rPr>
                      <m:t>,</m:t>
                    </m:r>
                    <m:r>
                      <a:rPr lang="en-US" sz="2600">
                        <a:effectLst/>
                        <a:latin typeface="Cambria Math" panose="02040503050406030204" pitchFamily="18" charset="0"/>
                      </a:rPr>
                      <m:t>3</m:t>
                    </m:r>
                    <m:r>
                      <a:rPr lang="en-US" sz="2600">
                        <a:effectLst/>
                        <a:latin typeface="Cambria Math" panose="02040503050406030204" pitchFamily="18" charset="0"/>
                      </a:rPr>
                      <m:t>,</m:t>
                    </m:r>
                    <m:r>
                      <a:rPr lang="en-US" sz="2600">
                        <a:effectLst/>
                        <a:latin typeface="Cambria Math" panose="02040503050406030204" pitchFamily="18" charset="0"/>
                      </a:rPr>
                      <m:t>4</m:t>
                    </m:r>
                    <m:r>
                      <a:rPr lang="en-US" sz="2600">
                        <a:effectLst/>
                        <a:latin typeface="Cambria Math" panose="02040503050406030204" pitchFamily="18" charset="0"/>
                      </a:rPr>
                      <m:t>}</m:t>
                    </m:r>
                  </m:oMath>
                </a14:m>
                <a:r>
                  <a:rPr lang="en-US" sz="2600" dirty="0">
                    <a:effectLst/>
                  </a:rPr>
                  <a:t> על גבי עץ. כמו כן, ניתן לראות את השפעת הגיזום של הערך</a:t>
                </a:r>
                <a:r>
                  <a:rPr lang="he-IL" sz="2600" dirty="0">
                    <a:effectLst/>
                  </a:rPr>
                  <a:t>3</a:t>
                </a:r>
                <a:r>
                  <a:rPr lang="en-US" sz="2600" dirty="0">
                    <a:effectLst/>
                  </a:rPr>
                  <a:t> על גודל העץ.</a:t>
                </a:r>
                <a:br>
                  <a:rPr lang="en-US" sz="2600" dirty="0">
                    <a:effectLst/>
                  </a:rPr>
                </a:br>
                <a:endParaRPr lang="en-US" sz="2600" dirty="0"/>
              </a:p>
            </p:txBody>
          </p:sp>
        </mc:Choice>
        <mc:Fallback>
          <p:sp>
            <p:nvSpPr>
              <p:cNvPr id="2" name="כותרת 1">
                <a:extLst>
                  <a:ext uri="{FF2B5EF4-FFF2-40B4-BE49-F238E27FC236}">
                    <a16:creationId xmlns:a16="http://schemas.microsoft.com/office/drawing/2014/main" id="{02376203-CC5F-40A0-B8A0-11D6774C6541}"/>
                  </a:ext>
                </a:extLst>
              </p:cNvPr>
              <p:cNvSpPr>
                <a:spLocks noGrp="1" noRot="1" noChangeAspect="1" noMove="1" noResize="1" noEditPoints="1" noAdjustHandles="1" noChangeArrowheads="1" noChangeShapeType="1" noTextEdit="1"/>
              </p:cNvSpPr>
              <p:nvPr>
                <p:ph type="title"/>
              </p:nvPr>
            </p:nvSpPr>
            <p:spPr>
              <a:xfrm>
                <a:off x="691078" y="722903"/>
                <a:ext cx="5402451" cy="2460770"/>
              </a:xfrm>
              <a:blipFill>
                <a:blip r:embed="rId2"/>
                <a:stretch>
                  <a:fillRect l="-1804" r="-1917"/>
                </a:stretch>
              </a:blipFill>
            </p:spPr>
            <p:txBody>
              <a:bodyPr/>
              <a:lstStyle/>
              <a:p>
                <a:r>
                  <a:rPr lang="he-IL">
                    <a:noFill/>
                  </a:rPr>
                  <a:t> </a:t>
                </a:r>
              </a:p>
            </p:txBody>
          </p:sp>
        </mc:Fallback>
      </mc:AlternateContent>
      <p:pic>
        <p:nvPicPr>
          <p:cNvPr id="8" name="תמונה 7">
            <a:extLst>
              <a:ext uri="{FF2B5EF4-FFF2-40B4-BE49-F238E27FC236}">
                <a16:creationId xmlns:a16="http://schemas.microsoft.com/office/drawing/2014/main" id="{DBBD1455-5D09-4CC4-808B-F15C052501D5}"/>
              </a:ext>
            </a:extLst>
          </p:cNvPr>
          <p:cNvPicPr>
            <a:picLocks noChangeAspect="1"/>
          </p:cNvPicPr>
          <p:nvPr/>
        </p:nvPicPr>
        <p:blipFill>
          <a:blip r:embed="rId3"/>
          <a:stretch>
            <a:fillRect/>
          </a:stretch>
        </p:blipFill>
        <p:spPr>
          <a:xfrm>
            <a:off x="7082505" y="1931315"/>
            <a:ext cx="4425271" cy="2987057"/>
          </a:xfrm>
          <a:prstGeom prst="rect">
            <a:avLst/>
          </a:prstGeom>
        </p:spPr>
      </p:pic>
    </p:spTree>
    <p:extLst>
      <p:ext uri="{BB962C8B-B14F-4D97-AF65-F5344CB8AC3E}">
        <p14:creationId xmlns:p14="http://schemas.microsoft.com/office/powerpoint/2010/main" val="18925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FC460DB-11AC-4E59-BDB6-7E1ACF6ACC98}"/>
              </a:ext>
            </a:extLst>
          </p:cNvPr>
          <p:cNvSpPr>
            <a:spLocks noGrp="1"/>
          </p:cNvSpPr>
          <p:nvPr>
            <p:ph type="title"/>
          </p:nvPr>
        </p:nvSpPr>
        <p:spPr>
          <a:xfrm>
            <a:off x="7605131" y="446049"/>
            <a:ext cx="3901601" cy="757160"/>
          </a:xfrm>
        </p:spPr>
        <p:txBody>
          <a:bodyPr>
            <a:normAutofit/>
          </a:bodyPr>
          <a:lstStyle/>
          <a:p>
            <a:pPr algn="r" rtl="1"/>
            <a:r>
              <a:rPr lang="he-IL" sz="3600" b="1" dirty="0">
                <a:solidFill>
                  <a:schemeClr val="accent6">
                    <a:lumMod val="75000"/>
                  </a:schemeClr>
                </a:solidFill>
              </a:rPr>
              <a:t>תיאור האלגוריתם</a:t>
            </a:r>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02F611EB-D931-4F1A-ADBC-C1B35BB14A7D}"/>
                  </a:ext>
                </a:extLst>
              </p:cNvPr>
              <p:cNvSpPr>
                <a:spLocks noGrp="1"/>
              </p:cNvSpPr>
              <p:nvPr>
                <p:ph idx="1"/>
              </p:nvPr>
            </p:nvSpPr>
            <p:spPr>
              <a:xfrm>
                <a:off x="691079" y="1483112"/>
                <a:ext cx="7571975" cy="4928839"/>
              </a:xfrm>
              <a:ln/>
            </p:spPr>
            <p:style>
              <a:lnRef idx="2">
                <a:schemeClr val="accent6"/>
              </a:lnRef>
              <a:fillRef idx="1">
                <a:schemeClr val="lt1"/>
              </a:fillRef>
              <a:effectRef idx="0">
                <a:schemeClr val="accent6"/>
              </a:effectRef>
              <a:fontRef idx="minor">
                <a:schemeClr val="dk1"/>
              </a:fontRef>
            </p:style>
            <p:txBody>
              <a:bodyPr/>
              <a:lstStyle/>
              <a:p>
                <a:pPr marL="228600" lvl="1" indent="0" algn="just">
                  <a:buNone/>
                </a:pPr>
                <a14:m>
                  <m:oMathPara xmlns:m="http://schemas.openxmlformats.org/officeDocument/2006/math">
                    <m:oMathParaPr>
                      <m:jc m:val="left"/>
                    </m:oMathParaPr>
                    <m:oMath xmlns:m="http://schemas.openxmlformats.org/officeDocument/2006/math">
                      <m:r>
                        <a:rPr lang="en-US" sz="1600" i="1" smtClean="0">
                          <a:effectLst/>
                          <a:latin typeface="Cambria Math" panose="02040503050406030204" pitchFamily="18" charset="0"/>
                          <a:ea typeface="Times New Roman" panose="02020603050405020304" pitchFamily="18" charset="0"/>
                          <a:cs typeface="Arial" panose="020B0604020202020204" pitchFamily="34" charset="0"/>
                        </a:rPr>
                        <m:t>𝑏𝑒𝑠𝑡</m:t>
                      </m:r>
                      <m:r>
                        <a:rPr lang="en-US" sz="1600" i="1" smtClean="0">
                          <a:effectLst/>
                          <a:latin typeface="Cambria Math" panose="02040503050406030204" pitchFamily="18" charset="0"/>
                          <a:ea typeface="Times New Roman" panose="02020603050405020304" pitchFamily="18" charset="0"/>
                          <a:cs typeface="Arial" panose="020B0604020202020204" pitchFamily="34" charset="0"/>
                        </a:rPr>
                        <m:t>_</m:t>
                      </m:r>
                      <m:r>
                        <a:rPr lang="en-US" sz="1600" i="1" smtClean="0">
                          <a:effectLst/>
                          <a:latin typeface="Cambria Math" panose="02040503050406030204" pitchFamily="18" charset="0"/>
                          <a:ea typeface="Times New Roman" panose="02020603050405020304" pitchFamily="18" charset="0"/>
                          <a:cs typeface="Arial" panose="020B0604020202020204" pitchFamily="34" charset="0"/>
                        </a:rPr>
                        <m:t>𝑎𝑛𝑜𝑛𝑦𝑚𝑖𝑧𝑎𝑡𝑖𝑜𝑛</m:t>
                      </m:r>
                      <m:r>
                        <a:rPr lang="en-US" sz="1600" i="1" smtClean="0">
                          <a:effectLst/>
                          <a:latin typeface="Cambria Math" panose="02040503050406030204" pitchFamily="18" charset="0"/>
                          <a:ea typeface="Times New Roman" panose="02020603050405020304" pitchFamily="18" charset="0"/>
                          <a:cs typeface="Arial" panose="020B0604020202020204" pitchFamily="34" charset="0"/>
                        </a:rPr>
                        <m:t>←</m:t>
                      </m:r>
                      <m:r>
                        <a:rPr lang="en-US" sz="1600" i="1" smtClean="0">
                          <a:effectLst/>
                          <a:latin typeface="Cambria Math" panose="02040503050406030204" pitchFamily="18" charset="0"/>
                          <a:ea typeface="Times New Roman" panose="02020603050405020304" pitchFamily="18" charset="0"/>
                          <a:cs typeface="Arial" panose="020B0604020202020204" pitchFamily="34" charset="0"/>
                        </a:rPr>
                        <m:t>𝜙</m:t>
                      </m:r>
                      <m:r>
                        <a:rPr lang="en-US" sz="160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1600" i="1" smtClean="0">
                          <a:effectLst/>
                          <a:latin typeface="Cambria Math" panose="02040503050406030204" pitchFamily="18" charset="0"/>
                          <a:ea typeface="Times New Roman" panose="02020603050405020304" pitchFamily="18" charset="0"/>
                          <a:cs typeface="Arial" panose="020B0604020202020204" pitchFamily="34" charset="0"/>
                        </a:rPr>
                        <m:t>𝑡</m:t>
                      </m:r>
                      <m:r>
                        <a:rPr lang="en-US" sz="1600" i="1" smtClean="0">
                          <a:effectLst/>
                          <a:latin typeface="Cambria Math" panose="02040503050406030204" pitchFamily="18" charset="0"/>
                          <a:ea typeface="Times New Roman" panose="02020603050405020304" pitchFamily="18" charset="0"/>
                          <a:cs typeface="Arial" panose="020B0604020202020204" pitchFamily="34" charset="0"/>
                        </a:rPr>
                        <m:t>h</m:t>
                      </m:r>
                      <m:r>
                        <a:rPr lang="en-US" sz="1600" i="1" smtClean="0">
                          <a:effectLst/>
                          <a:latin typeface="Cambria Math" panose="02040503050406030204" pitchFamily="18" charset="0"/>
                          <a:ea typeface="Times New Roman" panose="02020603050405020304" pitchFamily="18" charset="0"/>
                          <a:cs typeface="Arial" panose="020B0604020202020204" pitchFamily="34" charset="0"/>
                        </a:rPr>
                        <m:t>𝑖𝑠</m:t>
                      </m:r>
                      <m:r>
                        <a:rPr lang="en-US" sz="160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1600" i="1" smtClean="0">
                          <a:effectLst/>
                          <a:latin typeface="Cambria Math" panose="02040503050406030204" pitchFamily="18" charset="0"/>
                          <a:ea typeface="Times New Roman" panose="02020603050405020304" pitchFamily="18" charset="0"/>
                          <a:cs typeface="Arial" panose="020B0604020202020204" pitchFamily="34" charset="0"/>
                        </a:rPr>
                        <m:t>𝑓𝑒𝑖𝑙𝑑</m:t>
                      </m:r>
                      <m:r>
                        <a:rPr lang="en-US" sz="160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1600" i="1" smtClean="0">
                          <a:effectLst/>
                          <a:latin typeface="Cambria Math" panose="02040503050406030204" pitchFamily="18" charset="0"/>
                          <a:ea typeface="Times New Roman" panose="02020603050405020304" pitchFamily="18" charset="0"/>
                          <a:cs typeface="Arial" panose="020B0604020202020204" pitchFamily="34" charset="0"/>
                        </a:rPr>
                        <m:t>h</m:t>
                      </m:r>
                      <m:r>
                        <a:rPr lang="en-US" sz="1600" i="1" smtClean="0">
                          <a:effectLst/>
                          <a:latin typeface="Cambria Math" panose="02040503050406030204" pitchFamily="18" charset="0"/>
                          <a:ea typeface="Times New Roman" panose="02020603050405020304" pitchFamily="18" charset="0"/>
                          <a:cs typeface="Arial" panose="020B0604020202020204" pitchFamily="34" charset="0"/>
                        </a:rPr>
                        <m:t>𝑜𝑙𝑑𝑠</m:t>
                      </m:r>
                      <m:r>
                        <a:rPr lang="en-US" sz="160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1600" i="1" smtClean="0">
                          <a:effectLst/>
                          <a:latin typeface="Cambria Math" panose="02040503050406030204" pitchFamily="18" charset="0"/>
                          <a:ea typeface="Times New Roman" panose="02020603050405020304" pitchFamily="18" charset="0"/>
                          <a:cs typeface="Arial" panose="020B0604020202020204" pitchFamily="34" charset="0"/>
                        </a:rPr>
                        <m:t>𝑡</m:t>
                      </m:r>
                      <m:r>
                        <a:rPr lang="en-US" sz="1600" i="1" smtClean="0">
                          <a:effectLst/>
                          <a:latin typeface="Cambria Math" panose="02040503050406030204" pitchFamily="18" charset="0"/>
                          <a:ea typeface="Times New Roman" panose="02020603050405020304" pitchFamily="18" charset="0"/>
                          <a:cs typeface="Arial" panose="020B0604020202020204" pitchFamily="34" charset="0"/>
                        </a:rPr>
                        <m:t>h</m:t>
                      </m:r>
                      <m:r>
                        <a:rPr lang="en-US" sz="1600" i="1" smtClean="0">
                          <a:effectLst/>
                          <a:latin typeface="Cambria Math" panose="02040503050406030204" pitchFamily="18" charset="0"/>
                          <a:ea typeface="Times New Roman" panose="02020603050405020304" pitchFamily="18" charset="0"/>
                          <a:cs typeface="Arial" panose="020B0604020202020204" pitchFamily="34" charset="0"/>
                        </a:rPr>
                        <m:t>𝑒</m:t>
                      </m:r>
                      <m:r>
                        <a:rPr lang="en-US" sz="160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1600" i="1" smtClean="0">
                          <a:effectLst/>
                          <a:latin typeface="Cambria Math" panose="02040503050406030204" pitchFamily="18" charset="0"/>
                          <a:ea typeface="Times New Roman" panose="02020603050405020304" pitchFamily="18" charset="0"/>
                          <a:cs typeface="Arial" panose="020B0604020202020204" pitchFamily="34" charset="0"/>
                        </a:rPr>
                        <m:t>𝑐𝑢𝑟𝑟𝑒𝑛𝑡</m:t>
                      </m:r>
                      <m:r>
                        <a:rPr lang="en-US" sz="160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1600" i="1" smtClean="0">
                          <a:effectLst/>
                          <a:latin typeface="Cambria Math" panose="02040503050406030204" pitchFamily="18" charset="0"/>
                          <a:ea typeface="Times New Roman" panose="02020603050405020304" pitchFamily="18" charset="0"/>
                          <a:cs typeface="Arial" panose="020B0604020202020204" pitchFamily="34" charset="0"/>
                        </a:rPr>
                        <m:t>𝑏𝑒𝑠𝑡</m:t>
                      </m:r>
                      <m:r>
                        <a:rPr lang="en-US" sz="160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1600" i="1" smtClean="0">
                          <a:effectLst/>
                          <a:latin typeface="Cambria Math" panose="02040503050406030204" pitchFamily="18" charset="0"/>
                          <a:ea typeface="Times New Roman" panose="02020603050405020304" pitchFamily="18" charset="0"/>
                          <a:cs typeface="Arial" panose="020B0604020202020204" pitchFamily="34" charset="0"/>
                        </a:rPr>
                        <m:t>𝑎𝑛𝑜𝑛𝑦𝑚𝑖𝑧𝑎𝑡𝑖𝑜𝑛</m:t>
                      </m:r>
                    </m:oMath>
                  </m:oMathPara>
                </a14:m>
                <a:endParaRPr lang="en-US" dirty="0"/>
              </a:p>
              <a:p>
                <a:pPr marL="228600" lvl="1" indent="0" algn="just">
                  <a:buNone/>
                </a:pPr>
                <a14:m>
                  <m:oMathPara xmlns:m="http://schemas.openxmlformats.org/officeDocument/2006/math">
                    <m:oMathParaPr>
                      <m:jc m:val="left"/>
                    </m:oMathParaPr>
                    <m:oMath xmlns:m="http://schemas.openxmlformats.org/officeDocument/2006/math">
                      <m:r>
                        <a:rPr lang="en-US" sz="1800" b="1" i="1" smtClean="0">
                          <a:effectLst/>
                          <a:latin typeface="Cambria Math" panose="02040503050406030204" pitchFamily="18" charset="0"/>
                          <a:ea typeface="Times New Roman" panose="02020603050405020304" pitchFamily="18" charset="0"/>
                          <a:cs typeface="Arial" panose="020B0604020202020204" pitchFamily="34" charset="0"/>
                        </a:rPr>
                        <m:t>𝑲</m:t>
                      </m:r>
                      <m:r>
                        <a:rPr lang="en-US" sz="1800" b="1" i="1" smtClean="0">
                          <a:effectLst/>
                          <a:latin typeface="Cambria Math" panose="02040503050406030204" pitchFamily="18" charset="0"/>
                          <a:ea typeface="Times New Roman" panose="02020603050405020304" pitchFamily="18" charset="0"/>
                          <a:cs typeface="Arial" panose="020B0604020202020204" pitchFamily="34" charset="0"/>
                        </a:rPr>
                        <m:t>−</m:t>
                      </m:r>
                      <m:r>
                        <a:rPr lang="en-US" sz="1800" b="1" i="1" smtClean="0">
                          <a:effectLst/>
                          <a:latin typeface="Cambria Math" panose="02040503050406030204" pitchFamily="18" charset="0"/>
                          <a:ea typeface="Times New Roman" panose="02020603050405020304" pitchFamily="18" charset="0"/>
                          <a:cs typeface="Arial" panose="020B0604020202020204" pitchFamily="34" charset="0"/>
                        </a:rPr>
                        <m:t>𝑶𝑷𝑻𝑰𝑴𝑰𝒁𝑬</m:t>
                      </m:r>
                      <m:d>
                        <m:dPr>
                          <m:ctrlPr>
                            <a:rPr lang="en-US" b="1" i="1">
                              <a:effectLst/>
                              <a:latin typeface="Cambria Math" panose="02040503050406030204" pitchFamily="18" charset="0"/>
                            </a:rPr>
                          </m:ctrlPr>
                        </m:dPr>
                        <m:e>
                          <m:r>
                            <a:rPr lang="en-US" sz="1800" b="1" i="1">
                              <a:effectLst/>
                              <a:latin typeface="Cambria Math" panose="02040503050406030204" pitchFamily="18" charset="0"/>
                              <a:ea typeface="Times New Roman" panose="02020603050405020304" pitchFamily="18" charset="0"/>
                              <a:cs typeface="Arial" panose="020B0604020202020204" pitchFamily="34" charset="0"/>
                            </a:rPr>
                            <m:t>𝒌</m:t>
                          </m:r>
                          <m:r>
                            <a:rPr lang="en-US" sz="1800" b="1" i="1">
                              <a:effectLst/>
                              <a:latin typeface="Cambria Math" panose="02040503050406030204" pitchFamily="18" charset="0"/>
                              <a:ea typeface="Times New Roman" panose="02020603050405020304" pitchFamily="18" charset="0"/>
                              <a:cs typeface="Arial" panose="020B0604020202020204" pitchFamily="34" charset="0"/>
                            </a:rPr>
                            <m:t>, </m:t>
                          </m:r>
                          <m:r>
                            <a:rPr lang="en-US" sz="1800" b="1" i="1">
                              <a:effectLst/>
                              <a:latin typeface="Cambria Math" panose="02040503050406030204" pitchFamily="18" charset="0"/>
                              <a:ea typeface="Times New Roman" panose="02020603050405020304" pitchFamily="18" charset="0"/>
                              <a:cs typeface="Arial" panose="020B0604020202020204" pitchFamily="34" charset="0"/>
                            </a:rPr>
                            <m:t>𝒉𝒆𝒂𝒅</m:t>
                          </m:r>
                          <m:r>
                            <a:rPr lang="en-US" sz="1800" b="1" i="1">
                              <a:effectLst/>
                              <a:latin typeface="Cambria Math" panose="02040503050406030204" pitchFamily="18" charset="0"/>
                              <a:ea typeface="Times New Roman" panose="02020603050405020304" pitchFamily="18" charset="0"/>
                              <a:cs typeface="Arial" panose="020B0604020202020204" pitchFamily="34" charset="0"/>
                            </a:rPr>
                            <m:t> </m:t>
                          </m:r>
                          <m:r>
                            <a:rPr lang="en-US" sz="1800" b="1" i="1">
                              <a:effectLst/>
                              <a:latin typeface="Cambria Math" panose="02040503050406030204" pitchFamily="18" charset="0"/>
                              <a:ea typeface="Times New Roman" panose="02020603050405020304" pitchFamily="18" charset="0"/>
                              <a:cs typeface="Arial" panose="020B0604020202020204" pitchFamily="34" charset="0"/>
                            </a:rPr>
                            <m:t>𝒔𝒆𝒕</m:t>
                          </m:r>
                          <m:r>
                            <a:rPr lang="en-US" sz="1800" b="1" i="1">
                              <a:effectLst/>
                              <a:latin typeface="Cambria Math" panose="02040503050406030204" pitchFamily="18" charset="0"/>
                              <a:ea typeface="Times New Roman" panose="02020603050405020304" pitchFamily="18" charset="0"/>
                              <a:cs typeface="Arial" panose="020B0604020202020204" pitchFamily="34" charset="0"/>
                            </a:rPr>
                            <m:t> </m:t>
                          </m:r>
                          <m:r>
                            <a:rPr lang="en-US" sz="1800" b="1" i="1">
                              <a:effectLst/>
                              <a:latin typeface="Cambria Math" panose="02040503050406030204" pitchFamily="18" charset="0"/>
                              <a:ea typeface="Times New Roman" panose="02020603050405020304" pitchFamily="18" charset="0"/>
                              <a:cs typeface="Arial" panose="020B0604020202020204" pitchFamily="34" charset="0"/>
                            </a:rPr>
                            <m:t>𝑯</m:t>
                          </m:r>
                          <m:r>
                            <a:rPr lang="en-US" sz="1800" b="1" i="1">
                              <a:effectLst/>
                              <a:latin typeface="Cambria Math" panose="02040503050406030204" pitchFamily="18" charset="0"/>
                              <a:ea typeface="Times New Roman" panose="02020603050405020304" pitchFamily="18" charset="0"/>
                              <a:cs typeface="Arial" panose="020B0604020202020204" pitchFamily="34" charset="0"/>
                            </a:rPr>
                            <m:t>, </m:t>
                          </m:r>
                          <m:r>
                            <a:rPr lang="en-US" sz="1800" b="1" i="1">
                              <a:effectLst/>
                              <a:latin typeface="Cambria Math" panose="02040503050406030204" pitchFamily="18" charset="0"/>
                              <a:ea typeface="Times New Roman" panose="02020603050405020304" pitchFamily="18" charset="0"/>
                              <a:cs typeface="Arial" panose="020B0604020202020204" pitchFamily="34" charset="0"/>
                            </a:rPr>
                            <m:t>𝒕𝒂𝒊𝒍</m:t>
                          </m:r>
                          <m:r>
                            <a:rPr lang="en-US" sz="1800" b="1" i="1">
                              <a:effectLst/>
                              <a:latin typeface="Cambria Math" panose="02040503050406030204" pitchFamily="18" charset="0"/>
                              <a:ea typeface="Times New Roman" panose="02020603050405020304" pitchFamily="18" charset="0"/>
                              <a:cs typeface="Arial" panose="020B0604020202020204" pitchFamily="34" charset="0"/>
                            </a:rPr>
                            <m:t> </m:t>
                          </m:r>
                          <m:r>
                            <a:rPr lang="en-US" sz="1800" b="1" i="1">
                              <a:effectLst/>
                              <a:latin typeface="Cambria Math" panose="02040503050406030204" pitchFamily="18" charset="0"/>
                              <a:ea typeface="Times New Roman" panose="02020603050405020304" pitchFamily="18" charset="0"/>
                              <a:cs typeface="Arial" panose="020B0604020202020204" pitchFamily="34" charset="0"/>
                            </a:rPr>
                            <m:t>𝒔𝒆𝒕</m:t>
                          </m:r>
                          <m:r>
                            <a:rPr lang="en-US" sz="1800" b="1" i="1">
                              <a:effectLst/>
                              <a:latin typeface="Cambria Math" panose="02040503050406030204" pitchFamily="18" charset="0"/>
                              <a:ea typeface="Times New Roman" panose="02020603050405020304" pitchFamily="18" charset="0"/>
                              <a:cs typeface="Arial" panose="020B0604020202020204" pitchFamily="34" charset="0"/>
                            </a:rPr>
                            <m:t> </m:t>
                          </m:r>
                          <m:r>
                            <a:rPr lang="en-US" sz="1800" b="1" i="1">
                              <a:effectLst/>
                              <a:latin typeface="Cambria Math" panose="02040503050406030204" pitchFamily="18" charset="0"/>
                              <a:ea typeface="Times New Roman" panose="02020603050405020304" pitchFamily="18" charset="0"/>
                              <a:cs typeface="Arial" panose="020B0604020202020204" pitchFamily="34" charset="0"/>
                            </a:rPr>
                            <m:t>𝑻</m:t>
                          </m:r>
                          <m:r>
                            <a:rPr lang="en-US" sz="1800" b="1" i="1">
                              <a:effectLst/>
                              <a:latin typeface="Cambria Math" panose="02040503050406030204" pitchFamily="18" charset="0"/>
                              <a:ea typeface="Times New Roman" panose="02020603050405020304" pitchFamily="18" charset="0"/>
                              <a:cs typeface="Arial" panose="020B0604020202020204" pitchFamily="34" charset="0"/>
                            </a:rPr>
                            <m:t>, </m:t>
                          </m:r>
                          <m:r>
                            <a:rPr lang="en-US" sz="1800" b="1" i="1">
                              <a:effectLst/>
                              <a:latin typeface="Cambria Math" panose="02040503050406030204" pitchFamily="18" charset="0"/>
                              <a:ea typeface="Times New Roman" panose="02020603050405020304" pitchFamily="18" charset="0"/>
                              <a:cs typeface="Arial" panose="020B0604020202020204" pitchFamily="34" charset="0"/>
                            </a:rPr>
                            <m:t>𝒃𝒆𝒔𝒕</m:t>
                          </m:r>
                          <m:r>
                            <a:rPr lang="en-US" sz="1800" b="1" i="1">
                              <a:effectLst/>
                              <a:latin typeface="Cambria Math" panose="02040503050406030204" pitchFamily="18" charset="0"/>
                              <a:ea typeface="Times New Roman" panose="02020603050405020304" pitchFamily="18" charset="0"/>
                              <a:cs typeface="Arial" panose="020B0604020202020204" pitchFamily="34" charset="0"/>
                            </a:rPr>
                            <m:t> </m:t>
                          </m:r>
                          <m:r>
                            <a:rPr lang="en-US" sz="1800" b="1" i="1">
                              <a:effectLst/>
                              <a:latin typeface="Cambria Math" panose="02040503050406030204" pitchFamily="18" charset="0"/>
                              <a:ea typeface="Times New Roman" panose="02020603050405020304" pitchFamily="18" charset="0"/>
                              <a:cs typeface="Arial" panose="020B0604020202020204" pitchFamily="34" charset="0"/>
                            </a:rPr>
                            <m:t>𝒄𝒐𝒔𝒕</m:t>
                          </m:r>
                          <m:r>
                            <a:rPr lang="en-US" sz="1800" b="1" i="1">
                              <a:effectLst/>
                              <a:latin typeface="Cambria Math" panose="02040503050406030204" pitchFamily="18" charset="0"/>
                              <a:ea typeface="Times New Roman" panose="02020603050405020304" pitchFamily="18" charset="0"/>
                              <a:cs typeface="Arial" panose="020B0604020202020204" pitchFamily="34" charset="0"/>
                            </a:rPr>
                            <m:t> </m:t>
                          </m:r>
                          <m:r>
                            <a:rPr lang="en-US" sz="1800" b="1" i="1">
                              <a:effectLst/>
                              <a:latin typeface="Cambria Math" panose="02040503050406030204" pitchFamily="18" charset="0"/>
                              <a:ea typeface="Times New Roman" panose="02020603050405020304" pitchFamily="18" charset="0"/>
                              <a:cs typeface="Arial" panose="020B0604020202020204" pitchFamily="34" charset="0"/>
                            </a:rPr>
                            <m:t>𝒄</m:t>
                          </m:r>
                        </m:e>
                      </m:d>
                    </m:oMath>
                  </m:oMathPara>
                </a14:m>
                <a:endParaRPr lang="en-US" dirty="0"/>
              </a:p>
              <a:p>
                <a:pPr marL="228600" lvl="1" indent="0" algn="just">
                  <a:buNone/>
                </a:pPr>
                <a14:m>
                  <m:oMathPara xmlns:m="http://schemas.openxmlformats.org/officeDocument/2006/math">
                    <m:oMathParaPr>
                      <m:jc m:val="left"/>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1</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𝑇</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m:t>
                      </m:r>
                      <m:r>
                        <a:rPr lang="en-US" sz="1800" b="1" i="1">
                          <a:effectLst/>
                          <a:latin typeface="Cambria Math" panose="02040503050406030204" pitchFamily="18" charset="0"/>
                          <a:ea typeface="Times New Roman" panose="02020603050405020304" pitchFamily="18" charset="0"/>
                          <a:cs typeface="Arial" panose="020B0604020202020204" pitchFamily="34" charset="0"/>
                        </a:rPr>
                        <m:t>𝑷𝑹𝑼𝑵𝑬</m:t>
                      </m:r>
                      <m:r>
                        <a:rPr lang="en-US" sz="1800" b="1" i="1">
                          <a:effectLst/>
                          <a:latin typeface="Cambria Math" panose="02040503050406030204" pitchFamily="18" charset="0"/>
                          <a:ea typeface="Times New Roman" panose="02020603050405020304" pitchFamily="18" charset="0"/>
                          <a:cs typeface="Arial" panose="020B0604020202020204" pitchFamily="34" charset="0"/>
                        </a:rPr>
                        <m:t>−</m:t>
                      </m:r>
                      <m:r>
                        <a:rPr lang="en-US" sz="1800" b="1" i="1">
                          <a:effectLst/>
                          <a:latin typeface="Cambria Math" panose="02040503050406030204" pitchFamily="18" charset="0"/>
                          <a:ea typeface="Times New Roman" panose="02020603050405020304" pitchFamily="18" charset="0"/>
                          <a:cs typeface="Arial" panose="020B0604020202020204" pitchFamily="34" charset="0"/>
                        </a:rPr>
                        <m:t>𝑼𝑺𝑬𝑳𝑬𝑺𝑺</m:t>
                      </m:r>
                      <m:r>
                        <a:rPr lang="en-US" sz="1800" b="1" i="1">
                          <a:effectLst/>
                          <a:latin typeface="Cambria Math" panose="02040503050406030204" pitchFamily="18" charset="0"/>
                          <a:ea typeface="Times New Roman" panose="02020603050405020304" pitchFamily="18" charset="0"/>
                          <a:cs typeface="Arial" panose="020B0604020202020204" pitchFamily="34" charset="0"/>
                        </a:rPr>
                        <m:t>−</m:t>
                      </m:r>
                      <m:r>
                        <a:rPr lang="en-US" sz="1800" b="1" i="1">
                          <a:effectLst/>
                          <a:latin typeface="Cambria Math" panose="02040503050406030204" pitchFamily="18" charset="0"/>
                          <a:ea typeface="Times New Roman" panose="02020603050405020304" pitchFamily="18" charset="0"/>
                          <a:cs typeface="Arial" panose="020B0604020202020204" pitchFamily="34" charset="0"/>
                        </a:rPr>
                        <m:t>𝑽𝑨𝑳𝑼𝑬𝑺</m:t>
                      </m:r>
                      <m:d>
                        <m:dPr>
                          <m:ctrlPr>
                            <a:rPr lang="en-US"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𝐻</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𝑇</m:t>
                          </m:r>
                        </m:e>
                      </m:d>
                    </m:oMath>
                  </m:oMathPara>
                </a14:m>
                <a:endParaRPr lang="en-US" dirty="0"/>
              </a:p>
              <a:p>
                <a:pPr marL="228600" lvl="1" indent="0" algn="just">
                  <a:buNone/>
                </a:pPr>
                <a14:m>
                  <m:oMathPara xmlns:m="http://schemas.openxmlformats.org/officeDocument/2006/math">
                    <m:oMathParaPr>
                      <m:jc m:val="left"/>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2</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  </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𝑜𝑝𝑡𝑖𝑜𝑛𝑎𝑙</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b="1" i="1">
                          <a:effectLst/>
                          <a:latin typeface="Cambria Math" panose="02040503050406030204" pitchFamily="18" charset="0"/>
                          <a:ea typeface="Times New Roman" panose="02020603050405020304" pitchFamily="18" charset="0"/>
                          <a:cs typeface="Arial" panose="020B0604020202020204" pitchFamily="34" charset="0"/>
                        </a:rPr>
                        <m:t>𝑪𝑶𝑴𝑷𝑼𝑻𝑬</m:t>
                      </m:r>
                      <m:r>
                        <a:rPr lang="en-US" sz="1800" b="1" i="1">
                          <a:effectLst/>
                          <a:latin typeface="Cambria Math" panose="02040503050406030204" pitchFamily="18" charset="0"/>
                          <a:ea typeface="Times New Roman" panose="02020603050405020304" pitchFamily="18" charset="0"/>
                          <a:cs typeface="Arial" panose="020B0604020202020204" pitchFamily="34" charset="0"/>
                        </a:rPr>
                        <m:t>−</m:t>
                      </m:r>
                      <m:r>
                        <a:rPr lang="en-US" sz="1800" b="1" i="1">
                          <a:effectLst/>
                          <a:latin typeface="Cambria Math" panose="02040503050406030204" pitchFamily="18" charset="0"/>
                          <a:ea typeface="Times New Roman" panose="02020603050405020304" pitchFamily="18" charset="0"/>
                          <a:cs typeface="Arial" panose="020B0604020202020204" pitchFamily="34" charset="0"/>
                        </a:rPr>
                        <m:t>𝑪𝑶𝑺𝑻</m:t>
                      </m:r>
                      <m:d>
                        <m:dPr>
                          <m:ctrlPr>
                            <a:rPr lang="en-US"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𝐻</m:t>
                          </m:r>
                        </m:e>
                      </m:d>
                    </m:oMath>
                  </m:oMathPara>
                </a14:m>
                <a:endParaRPr lang="en-US" dirty="0"/>
              </a:p>
              <a:p>
                <a:pPr marL="228600" lvl="1" indent="0" algn="just">
                  <a:buNone/>
                </a:pPr>
                <a14:m>
                  <m:oMathPara xmlns:m="http://schemas.openxmlformats.org/officeDocument/2006/math">
                    <m:oMathParaPr>
                      <m:jc m:val="left"/>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3</m:t>
                      </m:r>
                      <m:r>
                        <a:rPr lang="en-US" sz="1800" b="1" i="1">
                          <a:effectLst/>
                          <a:latin typeface="Cambria Math" panose="02040503050406030204" pitchFamily="18" charset="0"/>
                          <a:ea typeface="Times New Roman" panose="02020603050405020304" pitchFamily="18" charset="0"/>
                          <a:cs typeface="Arial" panose="020B0604020202020204" pitchFamily="34" charset="0"/>
                        </a:rPr>
                        <m:t>) </m:t>
                      </m:r>
                      <m:r>
                        <a:rPr lang="en-US" sz="1800" b="1" i="1">
                          <a:effectLst/>
                          <a:latin typeface="Cambria Math" panose="02040503050406030204" pitchFamily="18" charset="0"/>
                          <a:ea typeface="Times New Roman" panose="02020603050405020304" pitchFamily="18" charset="0"/>
                          <a:cs typeface="Arial" panose="020B0604020202020204" pitchFamily="34" charset="0"/>
                        </a:rPr>
                        <m:t>𝒊𝒇</m:t>
                      </m:r>
                      <m:r>
                        <a:rPr lang="en-US" sz="1800" b="1" i="1">
                          <a:effectLst/>
                          <a:latin typeface="Cambria Math" panose="02040503050406030204" pitchFamily="18" charset="0"/>
                          <a:ea typeface="Times New Roman" panose="02020603050405020304" pitchFamily="18" charset="0"/>
                          <a:cs typeface="Arial" panose="020B0604020202020204" pitchFamily="34" charset="0"/>
                        </a:rPr>
                        <m:t> </m:t>
                      </m:r>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𝑜𝑝𝑡𝑖𝑜𝑛𝑎𝑙</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&lt;</m:t>
                          </m:r>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d>
                    </m:oMath>
                  </m:oMathPara>
                </a14:m>
                <a:endParaRPr lang="en-US" dirty="0"/>
              </a:p>
              <a:p>
                <a:pPr marL="228600" lvl="1" indent="0" algn="just">
                  <a:buNone/>
                </a:pPr>
                <a14:m>
                  <m:oMathPara xmlns:m="http://schemas.openxmlformats.org/officeDocument/2006/math">
                    <m:oMathParaPr>
                      <m:jc m:val="left"/>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4</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1800" b="1" i="1">
                          <a:effectLst/>
                          <a:latin typeface="Cambria Math" panose="02040503050406030204" pitchFamily="18" charset="0"/>
                          <a:ea typeface="Times New Roman" panose="02020603050405020304" pitchFamily="18" charset="0"/>
                          <a:cs typeface="Arial" panose="020B0604020202020204" pitchFamily="34" charset="0"/>
                        </a:rPr>
                        <m:t>𝒕𝒉𝒆𝒏</m:t>
                      </m:r>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Arial" panose="020B0604020202020204" pitchFamily="34" charset="0"/>
                        </a:rPr>
                        <m:t>𝐺</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𝐻</m:t>
                      </m:r>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i="1" smtClean="0">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𝑜𝑝𝑡𝑖𝑜𝑛𝑎𝑙</m:t>
                          </m:r>
                        </m:sub>
                      </m:sSub>
                    </m:oMath>
                  </m:oMathPara>
                </a14:m>
                <a:endParaRPr lang="en-US" dirty="0"/>
              </a:p>
              <a:p>
                <a:pPr marL="228600" lvl="1" indent="0" algn="just">
                  <a:buNone/>
                </a:pPr>
                <a14:m>
                  <m:oMathPara xmlns:m="http://schemas.openxmlformats.org/officeDocument/2006/math">
                    <m:oMathParaPr>
                      <m:jc m:val="left"/>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5</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𝑇</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1800" b="1" i="1">
                          <a:effectLst/>
                          <a:latin typeface="Cambria Math" panose="02040503050406030204" pitchFamily="18" charset="0"/>
                          <a:ea typeface="Times New Roman" panose="02020603050405020304" pitchFamily="18" charset="0"/>
                          <a:cs typeface="Arial" panose="020B0604020202020204" pitchFamily="34" charset="0"/>
                        </a:rPr>
                        <m:t>𝑷𝑹𝑼𝑵𝑬</m:t>
                      </m:r>
                      <m:r>
                        <a:rPr lang="en-US" sz="1800" i="1">
                          <a:effectLst/>
                          <a:latin typeface="Cambria Math" panose="02040503050406030204" pitchFamily="18" charset="0"/>
                          <a:ea typeface="Times New Roman" panose="02020603050405020304" pitchFamily="18" charset="0"/>
                          <a:cs typeface="Arial" panose="020B0604020202020204" pitchFamily="34" charset="0"/>
                        </a:rPr>
                        <m:t> </m:t>
                      </m:r>
                      <m:d>
                        <m:dPr>
                          <m:ctrlPr>
                            <a:rPr lang="en-US"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𝐻</m:t>
                          </m:r>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Arial" panose="020B0604020202020204" pitchFamily="34" charset="0"/>
                            </a:rPr>
                            <m:t>𝑇</m:t>
                          </m:r>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d>
                    </m:oMath>
                  </m:oMathPara>
                </a14:m>
                <a:endParaRPr lang="en-US" dirty="0"/>
              </a:p>
              <a:p>
                <a:pPr marL="228600" lvl="1" indent="0" algn="just">
                  <a:buNone/>
                </a:pPr>
                <a14:m>
                  <m:oMathPara xmlns:m="http://schemas.openxmlformats.org/officeDocument/2006/math">
                    <m:oMathParaPr>
                      <m:jc m:val="left"/>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6</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𝑇</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1800" b="1" i="1">
                          <a:effectLst/>
                          <a:latin typeface="Cambria Math" panose="02040503050406030204" pitchFamily="18" charset="0"/>
                          <a:ea typeface="Times New Roman" panose="02020603050405020304" pitchFamily="18" charset="0"/>
                          <a:cs typeface="Arial" panose="020B0604020202020204" pitchFamily="34" charset="0"/>
                        </a:rPr>
                        <m:t>𝑹𝑬𝑶𝑹𝑫𝑬𝑹</m:t>
                      </m:r>
                      <m:r>
                        <a:rPr lang="en-US" sz="1800" b="1" i="1">
                          <a:effectLst/>
                          <a:latin typeface="Cambria Math" panose="02040503050406030204" pitchFamily="18" charset="0"/>
                          <a:ea typeface="Times New Roman" panose="02020603050405020304" pitchFamily="18" charset="0"/>
                          <a:cs typeface="Arial" panose="020B0604020202020204" pitchFamily="34" charset="0"/>
                        </a:rPr>
                        <m:t>−</m:t>
                      </m:r>
                      <m:r>
                        <a:rPr lang="en-US" sz="1800" b="1" i="1">
                          <a:effectLst/>
                          <a:latin typeface="Cambria Math" panose="02040503050406030204" pitchFamily="18" charset="0"/>
                          <a:ea typeface="Times New Roman" panose="02020603050405020304" pitchFamily="18" charset="0"/>
                          <a:cs typeface="Arial" panose="020B0604020202020204" pitchFamily="34" charset="0"/>
                        </a:rPr>
                        <m:t>𝑻𝑨𝑰𝑳</m:t>
                      </m:r>
                      <m:r>
                        <a:rPr lang="en-US" sz="1800" i="1">
                          <a:effectLst/>
                          <a:latin typeface="Cambria Math" panose="02040503050406030204" pitchFamily="18" charset="0"/>
                          <a:ea typeface="Times New Roman" panose="02020603050405020304" pitchFamily="18" charset="0"/>
                          <a:cs typeface="Arial" panose="020B0604020202020204" pitchFamily="34" charset="0"/>
                        </a:rPr>
                        <m:t> </m:t>
                      </m:r>
                      <m:d>
                        <m:dPr>
                          <m:ctrlPr>
                            <a:rPr lang="en-US"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𝐻</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𝑇</m:t>
                          </m:r>
                        </m:e>
                      </m:d>
                    </m:oMath>
                  </m:oMathPara>
                </a14:m>
                <a:endParaRPr lang="en-US" dirty="0"/>
              </a:p>
              <a:p>
                <a:pPr marL="228600" lvl="1" indent="0" algn="just">
                  <a:buNone/>
                </a:pPr>
                <a14:m>
                  <m:oMathPara xmlns:m="http://schemas.openxmlformats.org/officeDocument/2006/math">
                    <m:oMathParaPr>
                      <m:jc m:val="left"/>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7</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m:t>
                      </m:r>
                      <m:r>
                        <a:rPr lang="en-US" sz="1800" b="1" i="1">
                          <a:effectLst/>
                          <a:latin typeface="Cambria Math" panose="02040503050406030204" pitchFamily="18" charset="0"/>
                          <a:ea typeface="Times New Roman" panose="02020603050405020304" pitchFamily="18" charset="0"/>
                          <a:cs typeface="Arial" panose="020B0604020202020204" pitchFamily="34" charset="0"/>
                        </a:rPr>
                        <m:t> </m:t>
                      </m:r>
                      <m:r>
                        <a:rPr lang="en-US" sz="1800" b="1" i="1">
                          <a:effectLst/>
                          <a:latin typeface="Cambria Math" panose="02040503050406030204" pitchFamily="18" charset="0"/>
                          <a:ea typeface="Times New Roman" panose="02020603050405020304" pitchFamily="18" charset="0"/>
                          <a:cs typeface="Arial" panose="020B0604020202020204" pitchFamily="34" charset="0"/>
                        </a:rPr>
                        <m:t>𝒘𝒉𝒊𝒍𝒆</m:t>
                      </m:r>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Arial" panose="020B0604020202020204" pitchFamily="34" charset="0"/>
                        </a:rPr>
                        <m:t>𝑇</m:t>
                      </m:r>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Arial" panose="020B0604020202020204" pitchFamily="34" charset="0"/>
                        </a:rPr>
                        <m:t>𝑖𝑠</m:t>
                      </m:r>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Arial" panose="020B0604020202020204" pitchFamily="34" charset="0"/>
                        </a:rPr>
                        <m:t>𝑛𝑜𝑛</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𝑒𝑚𝑝𝑡𝑦</m:t>
                      </m:r>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b="1" i="1">
                          <a:effectLst/>
                          <a:latin typeface="Cambria Math" panose="02040503050406030204" pitchFamily="18" charset="0"/>
                          <a:ea typeface="Times New Roman" panose="02020603050405020304" pitchFamily="18" charset="0"/>
                          <a:cs typeface="Arial" panose="020B0604020202020204" pitchFamily="34" charset="0"/>
                        </a:rPr>
                        <m:t>𝒅𝒐</m:t>
                      </m:r>
                    </m:oMath>
                  </m:oMathPara>
                </a14:m>
                <a:endParaRPr lang="en-US" sz="1800" b="1" i="1" dirty="0">
                  <a:effectLst/>
                  <a:latin typeface="Cambria Math" panose="02040503050406030204" pitchFamily="18" charset="0"/>
                  <a:ea typeface="Times New Roman" panose="02020603050405020304" pitchFamily="18" charset="0"/>
                  <a:cs typeface="Arial" panose="020B0604020202020204" pitchFamily="34" charset="0"/>
                </a:endParaRPr>
              </a:p>
              <a:p>
                <a:pPr marL="228600" lvl="1" indent="0" algn="just">
                  <a:buNone/>
                </a:pPr>
                <a14:m>
                  <m:oMathPara xmlns:m="http://schemas.openxmlformats.org/officeDocument/2006/math">
                    <m:oMathParaPr>
                      <m:jc m:val="left"/>
                    </m:oMathParaPr>
                    <m:oMath xmlns:m="http://schemas.openxmlformats.org/officeDocument/2006/math">
                      <m:r>
                        <a:rPr lang="en-US" i="1"/>
                        <m:t> </m:t>
                      </m:r>
                      <m:r>
                        <a:rPr lang="en-US" i="1"/>
                        <m:t>8</m:t>
                      </m:r>
                      <m:r>
                        <a:rPr lang="en-US" i="1"/>
                        <m:t>)         </m:t>
                      </m:r>
                      <m:r>
                        <a:rPr lang="en-US" i="1"/>
                        <m:t>𝑣</m:t>
                      </m:r>
                      <m:r>
                        <a:rPr lang="en-US" i="1"/>
                        <m:t> ←</m:t>
                      </m:r>
                      <m:r>
                        <a:rPr lang="en-US" i="1"/>
                        <m:t>𝑡</m:t>
                      </m:r>
                      <m:r>
                        <a:rPr lang="en-US" i="1"/>
                        <m:t>h</m:t>
                      </m:r>
                      <m:r>
                        <a:rPr lang="en-US" i="1"/>
                        <m:t>𝑒</m:t>
                      </m:r>
                      <m:r>
                        <a:rPr lang="en-US" i="1"/>
                        <m:t> </m:t>
                      </m:r>
                      <m:r>
                        <a:rPr lang="en-US" i="1"/>
                        <m:t>𝑓𝑖𝑟𝑠𝑡</m:t>
                      </m:r>
                      <m:r>
                        <a:rPr lang="en-US" i="1"/>
                        <m:t> </m:t>
                      </m:r>
                      <m:r>
                        <a:rPr lang="en-US" i="1"/>
                        <m:t>𝑣𝑎𝑙𝑢𝑒</m:t>
                      </m:r>
                      <m:r>
                        <a:rPr lang="en-US" i="1"/>
                        <m:t> </m:t>
                      </m:r>
                      <m:r>
                        <a:rPr lang="en-US" i="1"/>
                        <m:t>𝑖𝑛</m:t>
                      </m:r>
                      <m:r>
                        <a:rPr lang="en-US" i="1"/>
                        <m:t> </m:t>
                      </m:r>
                      <m:r>
                        <a:rPr lang="en-US" i="1"/>
                        <m:t>𝑡</m:t>
                      </m:r>
                      <m:r>
                        <a:rPr lang="en-US" i="1"/>
                        <m:t>h</m:t>
                      </m:r>
                      <m:r>
                        <a:rPr lang="en-US" i="1"/>
                        <m:t>𝑒</m:t>
                      </m:r>
                      <m:r>
                        <a:rPr lang="en-US" i="1"/>
                        <m:t> </m:t>
                      </m:r>
                      <m:r>
                        <a:rPr lang="en-US" i="1"/>
                        <m:t>𝑜𝑟𝑑𝑒𝑟𝑒𝑑</m:t>
                      </m:r>
                      <m:r>
                        <a:rPr lang="en-US" i="1"/>
                        <m:t> </m:t>
                      </m:r>
                      <m:r>
                        <a:rPr lang="en-US" i="1"/>
                        <m:t>𝑠𝑒𝑡</m:t>
                      </m:r>
                      <m:r>
                        <a:rPr lang="en-US" i="1"/>
                        <m:t> </m:t>
                      </m:r>
                      <m:r>
                        <a:rPr lang="en-US" i="1"/>
                        <m:t>𝑇</m:t>
                      </m:r>
                    </m:oMath>
                  </m:oMathPara>
                </a14:m>
                <a:endParaRPr lang="en-US" i="1" dirty="0"/>
              </a:p>
              <a:p>
                <a:pPr marL="228600" lvl="1" indent="0" algn="just">
                  <a:buNone/>
                </a:pPr>
                <a14:m>
                  <m:oMathPara xmlns:m="http://schemas.openxmlformats.org/officeDocument/2006/math">
                    <m:oMathParaPr>
                      <m:jc m:val="left"/>
                    </m:oMathParaPr>
                    <m:oMath xmlns:m="http://schemas.openxmlformats.org/officeDocument/2006/math">
                      <m:r>
                        <a:rPr lang="en-US" i="1" smtClean="0"/>
                        <m:t>9</m:t>
                      </m:r>
                      <m:r>
                        <a:rPr lang="en-US" i="1" smtClean="0"/>
                        <m:t>)       </m:t>
                      </m:r>
                      <m:sSub>
                        <m:sSubPr>
                          <m:ctrlPr>
                            <a:rPr lang="en-US" i="1"/>
                          </m:ctrlPr>
                        </m:sSubPr>
                        <m:e>
                          <m:r>
                            <a:rPr lang="en-US" i="1"/>
                            <m:t>𝐻</m:t>
                          </m:r>
                        </m:e>
                        <m:sub>
                          <m:r>
                            <a:rPr lang="en-US" i="1"/>
                            <m:t>𝑛𝑒𝑤</m:t>
                          </m:r>
                        </m:sub>
                      </m:sSub>
                      <m:r>
                        <a:rPr lang="en-US" i="1"/>
                        <m:t>←</m:t>
                      </m:r>
                      <m:r>
                        <a:rPr lang="en-US" i="1"/>
                        <m:t>𝐻</m:t>
                      </m:r>
                      <m:r>
                        <a:rPr lang="en-US" i="1"/>
                        <m:t>∪</m:t>
                      </m:r>
                      <m:d>
                        <m:dPr>
                          <m:begChr m:val="{"/>
                          <m:endChr m:val="}"/>
                          <m:ctrlPr>
                            <a:rPr lang="en-US" i="1"/>
                          </m:ctrlPr>
                        </m:dPr>
                        <m:e>
                          <m:r>
                            <a:rPr lang="en-US" i="1"/>
                            <m:t>𝑣</m:t>
                          </m:r>
                        </m:e>
                      </m:d>
                    </m:oMath>
                  </m:oMathPara>
                </a14:m>
                <a:endParaRPr lang="en-US" i="1" dirty="0"/>
              </a:p>
              <a:p>
                <a:pPr marL="228600" lvl="1" indent="0" algn="just">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10</m:t>
                      </m:r>
                      <m:r>
                        <a:rPr lang="en-US" i="1" smtClean="0">
                          <a:latin typeface="Cambria Math" panose="02040503050406030204" pitchFamily="18" charset="0"/>
                        </a:rPr>
                        <m:t>)      </m:t>
                      </m:r>
                      <m:r>
                        <a:rPr lang="en-US" i="1"/>
                        <m:t>𝑇</m:t>
                      </m:r>
                      <m:r>
                        <a:rPr lang="en-US" i="1"/>
                        <m:t> ←</m:t>
                      </m:r>
                      <m:r>
                        <a:rPr lang="en-US" i="1"/>
                        <m:t>𝑇</m:t>
                      </m:r>
                      <m:r>
                        <a:rPr lang="en-US" i="1"/>
                        <m:t>−</m:t>
                      </m:r>
                      <m:d>
                        <m:dPr>
                          <m:begChr m:val="{"/>
                          <m:endChr m:val="}"/>
                          <m:ctrlPr>
                            <a:rPr lang="en-US" i="1"/>
                          </m:ctrlPr>
                        </m:dPr>
                        <m:e>
                          <m:r>
                            <a:rPr lang="en-US" i="1"/>
                            <m:t>𝑣</m:t>
                          </m:r>
                        </m:e>
                      </m:d>
                      <m:r>
                        <a:rPr lang="en-US" sz="1800" i="1">
                          <a:effectLst/>
                          <a:latin typeface="Cambria Math" panose="02040503050406030204" pitchFamily="18" charset="0"/>
                          <a:ea typeface="Times New Roman" panose="02020603050405020304" pitchFamily="18" charset="0"/>
                          <a:cs typeface="Arial" panose="020B0604020202020204" pitchFamily="34" charset="0"/>
                        </a:rPr>
                        <m:t> </m:t>
                      </m:r>
                    </m:oMath>
                  </m:oMathPara>
                </a14:m>
                <a:endParaRPr lang="en-US" sz="1800" dirty="0">
                  <a:effectLst/>
                  <a:ea typeface="Times New Roman" panose="02020603050405020304" pitchFamily="18" charset="0"/>
                  <a:cs typeface="Arial" panose="020B0604020202020204" pitchFamily="34" charset="0"/>
                </a:endParaRPr>
              </a:p>
              <a:p>
                <a:pPr marL="228600" lvl="1" indent="0" algn="just">
                  <a:buNone/>
                </a:pPr>
                <a14:m>
                  <m:oMathPara xmlns:m="http://schemas.openxmlformats.org/officeDocument/2006/math">
                    <m:oMathParaPr>
                      <m:jc m:val="left"/>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11</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𝑐</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𝐾</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𝑂𝑃𝑇𝐼𝑀𝐼𝑍𝐸</m:t>
                      </m:r>
                      <m:d>
                        <m:dPr>
                          <m:ctrlPr>
                            <a:rPr lang="en-US"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𝑘</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𝐻</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𝑛𝑒𝑤</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Arial" panose="020B0604020202020204" pitchFamily="34" charset="0"/>
                            </a:rPr>
                            <m:t>𝑇</m:t>
                          </m:r>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d>
                    </m:oMath>
                  </m:oMathPara>
                </a14:m>
                <a:endParaRPr lang="en-US" dirty="0"/>
              </a:p>
              <a:p>
                <a:pPr marL="228600" lvl="1" indent="0" algn="just">
                  <a:buNone/>
                </a:pPr>
                <a14:m>
                  <m:oMathPara xmlns:m="http://schemas.openxmlformats.org/officeDocument/2006/math">
                    <m:oMathParaPr>
                      <m:jc m:val="left"/>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12</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𝑇</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𝑃𝑅𝑈𝑁𝐸</m:t>
                      </m:r>
                      <m:d>
                        <m:dPr>
                          <m:ctrlPr>
                            <a:rPr lang="en-US"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𝐻</m:t>
                          </m:r>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Arial" panose="020B0604020202020204" pitchFamily="34" charset="0"/>
                            </a:rPr>
                            <m:t>𝑇</m:t>
                          </m:r>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d>
                    </m:oMath>
                  </m:oMathPara>
                </a14:m>
                <a:endParaRPr lang="he-IL" dirty="0"/>
              </a:p>
              <a:p>
                <a:pPr marL="228600" lvl="1" indent="0" algn="just">
                  <a:buNone/>
                </a:pPr>
                <a14:m>
                  <m:oMathPara xmlns:m="http://schemas.openxmlformats.org/officeDocument/2006/math">
                    <m:oMathParaPr>
                      <m:jc m:val="left"/>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13</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1800" b="1" i="1">
                          <a:effectLst/>
                          <a:latin typeface="Cambria Math" panose="02040503050406030204" pitchFamily="18" charset="0"/>
                          <a:ea typeface="Times New Roman" panose="02020603050405020304" pitchFamily="18" charset="0"/>
                          <a:cs typeface="Arial" panose="020B0604020202020204" pitchFamily="34" charset="0"/>
                        </a:rPr>
                        <m:t>𝒓𝒆𝒕𝒖𝒓𝒏</m:t>
                      </m:r>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oMath>
                  </m:oMathPara>
                </a14:m>
                <a:endParaRPr lang="en-US" dirty="0"/>
              </a:p>
              <a:p>
                <a:pPr marL="228600" lvl="1" indent="0" algn="just">
                  <a:buNone/>
                </a:pPr>
                <a:endParaRPr lang="en-US" dirty="0"/>
              </a:p>
              <a:p>
                <a:pPr marL="228600" lvl="1" indent="0" algn="just">
                  <a:buNone/>
                </a:pPr>
                <a:endParaRPr lang="en-US" b="1" dirty="0"/>
              </a:p>
              <a:p>
                <a:pPr marL="228600" lvl="1" indent="0" algn="just">
                  <a:buNone/>
                </a:pPr>
                <a:endParaRPr lang="en-US" dirty="0"/>
              </a:p>
              <a:p>
                <a:pPr marL="228600" lvl="1" indent="0" algn="just">
                  <a:buNone/>
                </a:pPr>
                <a:endParaRPr lang="en-US" dirty="0"/>
              </a:p>
              <a:p>
                <a:pPr marL="0" indent="0">
                  <a:buNone/>
                </a:pPr>
                <a:endParaRPr lang="he-IL" dirty="0"/>
              </a:p>
            </p:txBody>
          </p:sp>
        </mc:Choice>
        <mc:Fallback>
          <p:sp>
            <p:nvSpPr>
              <p:cNvPr id="3" name="מציין מיקום תוכן 2">
                <a:extLst>
                  <a:ext uri="{FF2B5EF4-FFF2-40B4-BE49-F238E27FC236}">
                    <a16:creationId xmlns:a16="http://schemas.microsoft.com/office/drawing/2014/main" id="{02F611EB-D931-4F1A-ADBC-C1B35BB14A7D}"/>
                  </a:ext>
                </a:extLst>
              </p:cNvPr>
              <p:cNvSpPr>
                <a:spLocks noGrp="1" noRot="1" noChangeAspect="1" noMove="1" noResize="1" noEditPoints="1" noAdjustHandles="1" noChangeArrowheads="1" noChangeShapeType="1" noTextEdit="1"/>
              </p:cNvSpPr>
              <p:nvPr>
                <p:ph idx="1"/>
              </p:nvPr>
            </p:nvSpPr>
            <p:spPr>
              <a:xfrm>
                <a:off x="691079" y="1483112"/>
                <a:ext cx="7571975" cy="4928839"/>
              </a:xfrm>
              <a:blipFill>
                <a:blip r:embed="rId2"/>
                <a:stretch>
                  <a:fillRect/>
                </a:stretch>
              </a:blipFill>
              <a:ln/>
            </p:spPr>
            <p:txBody>
              <a:bodyPr/>
              <a:lstStyle/>
              <a:p>
                <a:r>
                  <a:rPr lang="he-IL">
                    <a:noFill/>
                  </a:rPr>
                  <a:t> </a:t>
                </a:r>
              </a:p>
            </p:txBody>
          </p:sp>
        </mc:Fallback>
      </mc:AlternateContent>
    </p:spTree>
    <p:extLst>
      <p:ext uri="{BB962C8B-B14F-4D97-AF65-F5344CB8AC3E}">
        <p14:creationId xmlns:p14="http://schemas.microsoft.com/office/powerpoint/2010/main" val="163718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bg/>
                                          </p:spTgt>
                                        </p:tgtEl>
                                        <p:attrNameLst>
                                          <p:attrName>style.visibility</p:attrName>
                                        </p:attrNameLst>
                                      </p:cBhvr>
                                      <p:to>
                                        <p:strVal val="visible"/>
                                      </p:to>
                                    </p:set>
                                    <p:animEffect transition="in" filter="fade">
                                      <p:cBhvr>
                                        <p:cTn id="10" dur="500"/>
                                        <p:tgtEl>
                                          <p:spTgt spid="3">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Effect transition="in" filter="fade">
                                      <p:cBhvr>
                                        <p:cTn id="55"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3" name="Group 52">
            <a:extLst>
              <a:ext uri="{FF2B5EF4-FFF2-40B4-BE49-F238E27FC236}">
                <a16:creationId xmlns:a16="http://schemas.microsoft.com/office/drawing/2014/main" id="{C15A19D0-2BD2-47E7-A51B-B8083A14E7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4" name="Straight Connector 53">
              <a:extLst>
                <a:ext uri="{FF2B5EF4-FFF2-40B4-BE49-F238E27FC236}">
                  <a16:creationId xmlns:a16="http://schemas.microsoft.com/office/drawing/2014/main" id="{F6641F14-42D8-42E0-8B56-FC0A08EB2E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F3FEF18-8973-49F1-B984-81E630730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8FEE187-7ECD-4C55-BE26-0DA3DDE0ED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8708818-667C-4218-8552-2975EB0047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FA1A626-67CE-4E24-974F-C432A21D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0029D28-01D8-4EB8-B30C-79D6F14E6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24E501C-EBFD-4E76-8F7F-9EFA76EFFD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04596B9-52A8-4717-8158-2204F86D9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1EC080A-A9BB-467A-92A9-D597436B74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65DD030-3FCC-4380-B680-8E171845F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15E10D-03D4-4A67-8377-5B0A55F3D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DB96670-ACA9-42B6-87A2-E411999899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2BC8247-310E-48D0-9CEF-43BC6E41A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2F09D0F-F86F-4AA5-AB1D-AAB1E5BA92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9569AF0-6598-4FCC-803D-B3C3DE030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1B68A9D-7921-44B8-8464-E36F028EEA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68EB3D7-2443-4764-9991-B691C090C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A6128C1-7748-441C-94E4-1874BB577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276682F-0434-4D7E-B400-2DF99D969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CD2F02B-2688-4DCD-9610-1C086528F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BA0DA4B-915F-4A6D-8368-BE7B53E42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01711BC-8D96-4E1F-934B-9E382A617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364551E-CB94-4200-809A-9E33122BA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64389BE-74F0-4F54-9DE0-2BCB33C78F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6721F72-5343-46B1-AFC1-6DF4FF771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4A528A6-14EE-4010-93CB-95F75CB96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186140D-084D-4621-A556-65927AB449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2049A17-7EE3-4BEF-B630-AD0AB020E6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223B596-7D86-4AF3-AE7E-A696FEF11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F7FC8FA-C1DE-4F38-BCDA-464A54783E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5BEFE2E-F050-46F9-BAD0-939F37AA9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6" name="Right Triangle 85">
            <a:extLst>
              <a:ext uri="{FF2B5EF4-FFF2-40B4-BE49-F238E27FC236}">
                <a16:creationId xmlns:a16="http://schemas.microsoft.com/office/drawing/2014/main" id="{63D6C682-FD57-4DF7-854F-DD140E1E2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1621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כותרת 1">
            <a:extLst>
              <a:ext uri="{FF2B5EF4-FFF2-40B4-BE49-F238E27FC236}">
                <a16:creationId xmlns:a16="http://schemas.microsoft.com/office/drawing/2014/main" id="{C3A797FB-7184-4C80-B647-B67DCFCD6E43}"/>
              </a:ext>
            </a:extLst>
          </p:cNvPr>
          <p:cNvSpPr>
            <a:spLocks noGrp="1"/>
          </p:cNvSpPr>
          <p:nvPr>
            <p:ph type="title"/>
          </p:nvPr>
        </p:nvSpPr>
        <p:spPr>
          <a:xfrm>
            <a:off x="876753" y="770495"/>
            <a:ext cx="10325000" cy="669468"/>
          </a:xfrm>
        </p:spPr>
        <p:txBody>
          <a:bodyPr>
            <a:noAutofit/>
          </a:bodyPr>
          <a:lstStyle/>
          <a:p>
            <a:pPr algn="r" rtl="1">
              <a:lnSpc>
                <a:spcPct val="90000"/>
              </a:lnSpc>
            </a:pPr>
            <a:br>
              <a:rPr lang="en-US" sz="3600" b="1" dirty="0"/>
            </a:br>
            <a:r>
              <a:rPr lang="he-IL" sz="3600" b="1" dirty="0"/>
              <a:t>תיאור האלגוריתם לפי שלבים:</a:t>
            </a:r>
          </a:p>
        </p:txBody>
      </p:sp>
      <p:graphicFrame>
        <p:nvGraphicFramePr>
          <p:cNvPr id="46" name="מציין מיקום תוכן 2">
            <a:extLst>
              <a:ext uri="{FF2B5EF4-FFF2-40B4-BE49-F238E27FC236}">
                <a16:creationId xmlns:a16="http://schemas.microsoft.com/office/drawing/2014/main" id="{917F015D-362A-4E1E-9158-A6826C68FCFD}"/>
              </a:ext>
            </a:extLst>
          </p:cNvPr>
          <p:cNvGraphicFramePr>
            <a:graphicFrameLocks noGrp="1"/>
          </p:cNvGraphicFramePr>
          <p:nvPr>
            <p:ph idx="1"/>
            <p:extLst>
              <p:ext uri="{D42A27DB-BD31-4B8C-83A1-F6EECF244321}">
                <p14:modId xmlns:p14="http://schemas.microsoft.com/office/powerpoint/2010/main" val="4084797813"/>
              </p:ext>
            </p:extLst>
          </p:nvPr>
        </p:nvGraphicFramePr>
        <p:xfrm>
          <a:off x="690563" y="1797258"/>
          <a:ext cx="10325100" cy="43430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8736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3" name="Group 52">
            <a:extLst>
              <a:ext uri="{FF2B5EF4-FFF2-40B4-BE49-F238E27FC236}">
                <a16:creationId xmlns:a16="http://schemas.microsoft.com/office/drawing/2014/main" id="{C15A19D0-2BD2-47E7-A51B-B8083A14E7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4" name="Straight Connector 53">
              <a:extLst>
                <a:ext uri="{FF2B5EF4-FFF2-40B4-BE49-F238E27FC236}">
                  <a16:creationId xmlns:a16="http://schemas.microsoft.com/office/drawing/2014/main" id="{F6641F14-42D8-42E0-8B56-FC0A08EB2E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F3FEF18-8973-49F1-B984-81E630730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8FEE187-7ECD-4C55-BE26-0DA3DDE0ED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8708818-667C-4218-8552-2975EB0047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FA1A626-67CE-4E24-974F-C432A21D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0029D28-01D8-4EB8-B30C-79D6F14E6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24E501C-EBFD-4E76-8F7F-9EFA76EFFD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04596B9-52A8-4717-8158-2204F86D9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1EC080A-A9BB-467A-92A9-D597436B74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65DD030-3FCC-4380-B680-8E171845F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15E10D-03D4-4A67-8377-5B0A55F3D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DB96670-ACA9-42B6-87A2-E411999899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2BC8247-310E-48D0-9CEF-43BC6E41A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2F09D0F-F86F-4AA5-AB1D-AAB1E5BA92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9569AF0-6598-4FCC-803D-B3C3DE030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1B68A9D-7921-44B8-8464-E36F028EEA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68EB3D7-2443-4764-9991-B691C090C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A6128C1-7748-441C-94E4-1874BB577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276682F-0434-4D7E-B400-2DF99D969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CD2F02B-2688-4DCD-9610-1C086528F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BA0DA4B-915F-4A6D-8368-BE7B53E42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01711BC-8D96-4E1F-934B-9E382A617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364551E-CB94-4200-809A-9E33122BA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64389BE-74F0-4F54-9DE0-2BCB33C78F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6721F72-5343-46B1-AFC1-6DF4FF771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4A528A6-14EE-4010-93CB-95F75CB96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186140D-084D-4621-A556-65927AB449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2049A17-7EE3-4BEF-B630-AD0AB020E6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223B596-7D86-4AF3-AE7E-A696FEF11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F7FC8FA-C1DE-4F38-BCDA-464A54783E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5BEFE2E-F050-46F9-BAD0-939F37AA9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6" name="Right Triangle 85">
            <a:extLst>
              <a:ext uri="{FF2B5EF4-FFF2-40B4-BE49-F238E27FC236}">
                <a16:creationId xmlns:a16="http://schemas.microsoft.com/office/drawing/2014/main" id="{63D6C682-FD57-4DF7-854F-DD140E1E2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1621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כותרת 1">
            <a:extLst>
              <a:ext uri="{FF2B5EF4-FFF2-40B4-BE49-F238E27FC236}">
                <a16:creationId xmlns:a16="http://schemas.microsoft.com/office/drawing/2014/main" id="{C3A797FB-7184-4C80-B647-B67DCFCD6E43}"/>
              </a:ext>
            </a:extLst>
          </p:cNvPr>
          <p:cNvSpPr>
            <a:spLocks noGrp="1"/>
          </p:cNvSpPr>
          <p:nvPr>
            <p:ph type="title"/>
          </p:nvPr>
        </p:nvSpPr>
        <p:spPr>
          <a:xfrm>
            <a:off x="876753" y="770495"/>
            <a:ext cx="10325000" cy="669468"/>
          </a:xfrm>
        </p:spPr>
        <p:txBody>
          <a:bodyPr>
            <a:noAutofit/>
          </a:bodyPr>
          <a:lstStyle/>
          <a:p>
            <a:pPr algn="r" rtl="1">
              <a:lnSpc>
                <a:spcPct val="90000"/>
              </a:lnSpc>
            </a:pPr>
            <a:br>
              <a:rPr lang="en-US" sz="3600" b="1" dirty="0"/>
            </a:br>
            <a:r>
              <a:rPr lang="he-IL" sz="3600" b="1" dirty="0"/>
              <a:t>המשך תיאור השלבים:</a:t>
            </a:r>
          </a:p>
        </p:txBody>
      </p:sp>
      <mc:AlternateContent xmlns:mc="http://schemas.openxmlformats.org/markup-compatibility/2006">
        <mc:Choice xmlns:a14="http://schemas.microsoft.com/office/drawing/2010/main" Requires="a14">
          <p:graphicFrame>
            <p:nvGraphicFramePr>
              <p:cNvPr id="46" name="מציין מיקום תוכן 2">
                <a:extLst>
                  <a:ext uri="{FF2B5EF4-FFF2-40B4-BE49-F238E27FC236}">
                    <a16:creationId xmlns:a16="http://schemas.microsoft.com/office/drawing/2014/main" id="{917F015D-362A-4E1E-9158-A6826C68FCFD}"/>
                  </a:ext>
                </a:extLst>
              </p:cNvPr>
              <p:cNvGraphicFramePr>
                <a:graphicFrameLocks noGrp="1"/>
              </p:cNvGraphicFramePr>
              <p:nvPr>
                <p:ph idx="1"/>
                <p:extLst>
                  <p:ext uri="{D42A27DB-BD31-4B8C-83A1-F6EECF244321}">
                    <p14:modId xmlns:p14="http://schemas.microsoft.com/office/powerpoint/2010/main" val="1523286748"/>
                  </p:ext>
                </p:extLst>
              </p:nvPr>
            </p:nvGraphicFramePr>
            <p:xfrm>
              <a:off x="690563" y="1797258"/>
              <a:ext cx="10325100" cy="43430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46" name="מציין מיקום תוכן 2">
                <a:extLst>
                  <a:ext uri="{FF2B5EF4-FFF2-40B4-BE49-F238E27FC236}">
                    <a16:creationId xmlns:a16="http://schemas.microsoft.com/office/drawing/2014/main" id="{917F015D-362A-4E1E-9158-A6826C68FCFD}"/>
                  </a:ext>
                </a:extLst>
              </p:cNvPr>
              <p:cNvGraphicFramePr>
                <a:graphicFrameLocks noGrp="1"/>
              </p:cNvGraphicFramePr>
              <p:nvPr>
                <p:ph idx="1"/>
                <p:extLst>
                  <p:ext uri="{D42A27DB-BD31-4B8C-83A1-F6EECF244321}">
                    <p14:modId xmlns:p14="http://schemas.microsoft.com/office/powerpoint/2010/main" val="1523286748"/>
                  </p:ext>
                </p:extLst>
              </p:nvPr>
            </p:nvGraphicFramePr>
            <p:xfrm>
              <a:off x="690563" y="1797258"/>
              <a:ext cx="10325100" cy="4343046"/>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p:spTree>
    <p:extLst>
      <p:ext uri="{BB962C8B-B14F-4D97-AF65-F5344CB8AC3E}">
        <p14:creationId xmlns:p14="http://schemas.microsoft.com/office/powerpoint/2010/main" val="196122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6" grpId="0">
        <p:bldAsOne/>
      </p:bldGraphic>
    </p:bldLst>
  </p:timing>
</p:sld>
</file>

<file path=ppt/theme/theme1.xml><?xml version="1.0" encoding="utf-8"?>
<a:theme xmlns:a="http://schemas.openxmlformats.org/drawingml/2006/main" name="CosineVTI">
  <a:themeElements>
    <a:clrScheme name="AnalogousFromDarkSeedLeftStep">
      <a:dk1>
        <a:srgbClr val="000000"/>
      </a:dk1>
      <a:lt1>
        <a:srgbClr val="FFFFFF"/>
      </a:lt1>
      <a:dk2>
        <a:srgbClr val="1A212F"/>
      </a:dk2>
      <a:lt2>
        <a:srgbClr val="F0F3F2"/>
      </a:lt2>
      <a:accent1>
        <a:srgbClr val="E7298F"/>
      </a:accent1>
      <a:accent2>
        <a:srgbClr val="D517CC"/>
      </a:accent2>
      <a:accent3>
        <a:srgbClr val="A129E7"/>
      </a:accent3>
      <a:accent4>
        <a:srgbClr val="4E28D8"/>
      </a:accent4>
      <a:accent5>
        <a:srgbClr val="2950E7"/>
      </a:accent5>
      <a:accent6>
        <a:srgbClr val="178DD5"/>
      </a:accent6>
      <a:hlink>
        <a:srgbClr val="3F44BF"/>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152</TotalTime>
  <Words>1813</Words>
  <Application>Microsoft Office PowerPoint</Application>
  <PresentationFormat>מסך רחב</PresentationFormat>
  <Paragraphs>83</Paragraphs>
  <Slides>13</Slides>
  <Notes>6</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13</vt:i4>
      </vt:variant>
    </vt:vector>
  </HeadingPairs>
  <TitlesOfParts>
    <vt:vector size="20" baseType="lpstr">
      <vt:lpstr>Arial</vt:lpstr>
      <vt:lpstr>Calibri</vt:lpstr>
      <vt:lpstr>Calibri Light</vt:lpstr>
      <vt:lpstr>Cambria Math</vt:lpstr>
      <vt:lpstr>Grandview</vt:lpstr>
      <vt:lpstr>Wingdings</vt:lpstr>
      <vt:lpstr>CosineVTI</vt:lpstr>
      <vt:lpstr>Miniproject in Privacy preserving Data Mining</vt:lpstr>
      <vt:lpstr>  ?k-anonymity  מה זה </vt:lpstr>
      <vt:lpstr>דוגמא לשימוש ב- k-anonymity  עבור מאגר נתונים :</vt:lpstr>
      <vt:lpstr>ישנן שתי טכניקות ידועות על מנת להשיג k-anonymity : </vt:lpstr>
      <vt:lpstr>עיקרי המאמר</vt:lpstr>
      <vt:lpstr>בתמונה ניתן לראות כיצד פרוסות כל האנונימיזציות מעל הקבוצה {1,2,3,4} על גבי עץ. כמו כן, ניתן לראות את השפעת הגיזום של הערך3 על גודל העץ. </vt:lpstr>
      <vt:lpstr>תיאור האלגוריתם</vt:lpstr>
      <vt:lpstr> תיאור האלגוריתם לפי שלבים:</vt:lpstr>
      <vt:lpstr> המשך תיאור השלבים:</vt:lpstr>
      <vt:lpstr>תיאור מאגר המידע:</vt:lpstr>
      <vt:lpstr>תיאור המימוש:</vt:lpstr>
      <vt:lpstr>המשך תיאור המימוש:</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in Privacy preserving Data Mining</dc:title>
  <dc:creator>shir ruso</dc:creator>
  <cp:lastModifiedBy>eden_nachum@outlook.co.il</cp:lastModifiedBy>
  <cp:revision>8</cp:revision>
  <dcterms:created xsi:type="dcterms:W3CDTF">2022-01-08T16:57:22Z</dcterms:created>
  <dcterms:modified xsi:type="dcterms:W3CDTF">2022-01-08T19:33:01Z</dcterms:modified>
</cp:coreProperties>
</file>