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obo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c5fbf98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c5fbf98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5374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c5fbf980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c5fbf980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ee7c397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ee7c397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c267091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c267091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b2a98a9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b2a98a9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dca1c24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dca1c24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5fbf98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c5fbf98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dca1c24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dca1c24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b2a98a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b2a98a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b2a98a9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b2a98a9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b2a98a9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b2a98a9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c267091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c267091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c267091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c267091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dca1c24b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dca1c24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dca1c24b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dca1c24b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c267091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c267091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“Relatedness” is how they describe it in the documentation.</a:t>
            </a:r>
            <a:endParaRPr/>
          </a:p>
          <a:p>
            <a:pPr indent="0" lvl="0" marL="0" rtl="0" algn="l">
              <a:spcBef>
                <a:spcPts val="0"/>
              </a:spcBef>
              <a:spcAft>
                <a:spcPts val="0"/>
              </a:spcAft>
              <a:buNone/>
            </a:pPr>
            <a:r>
              <a:rPr lang="en"/>
              <a:t>Relatedness to what? Other text! So what’s the actual value then?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can you do with a 1000 dimension vector?</a:t>
            </a:r>
            <a:endParaRPr/>
          </a:p>
          <a:p>
            <a:pPr indent="0" lvl="0" marL="0" rtl="0" algn="l">
              <a:spcBef>
                <a:spcPts val="0"/>
              </a:spcBef>
              <a:spcAft>
                <a:spcPts val="0"/>
              </a:spcAft>
              <a:buNone/>
            </a:pPr>
            <a:r>
              <a:rPr lang="en"/>
              <a:t>Well, you can compare it. Specifically, in any number of dimensions you can calculate distance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c2670918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c2670918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c2670918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c2670918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dca1c24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dca1c24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c267091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c267091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b2a98a9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b2a98a9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b2a98a9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b2a98a9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b2a98a91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b2a98a91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b2a98a91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b2a98a91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c2670918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c2670918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c2670918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c2670918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c2670918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c2670918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Clr>
                <a:schemeClr val="dk1"/>
              </a:buClr>
              <a:buSzPts val="1100"/>
              <a:buFont typeface="Arial"/>
              <a:buNone/>
            </a:pPr>
            <a:r>
              <a:rPr lang="en">
                <a:solidFill>
                  <a:srgbClr val="212121"/>
                </a:solidFill>
              </a:rPr>
              <a:t>LangChain started with this zero-shot prompt demonstrating the ReAct format. It adds a parameter that tells GPT to stop if it generates the text "Observation:" because we're not interested in GPT's made up observation.</a:t>
            </a:r>
            <a:endParaRPr>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c2670918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c2670918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None/>
            </a:pPr>
            <a:r>
              <a:rPr lang="en">
                <a:solidFill>
                  <a:srgbClr val="212121"/>
                </a:solidFill>
              </a:rPr>
              <a:t>GPT completed the text with this</a:t>
            </a:r>
            <a:endParaRPr>
              <a:solidFill>
                <a:srgbClr val="212121"/>
              </a:solidFill>
            </a:endParaRPr>
          </a:p>
          <a:p>
            <a:pPr indent="0" lvl="0" marL="0" rtl="0" algn="l">
              <a:lnSpc>
                <a:spcPct val="166670"/>
              </a:lnSpc>
              <a:spcBef>
                <a:spcPts val="0"/>
              </a:spcBef>
              <a:spcAft>
                <a:spcPts val="0"/>
              </a:spcAft>
              <a:buNone/>
            </a:pPr>
            <a:r>
              <a:rPr lang="en">
                <a:solidFill>
                  <a:srgbClr val="212121"/>
                </a:solidFill>
              </a:rPr>
              <a:t>GPT would have contiuned with a made up Observation section too, but we told the API to stop when it got to that.</a:t>
            </a:r>
            <a:endParaRPr>
              <a:solidFill>
                <a:srgbClr val="212121"/>
              </a:solidFill>
            </a:endParaRPr>
          </a:p>
          <a:p>
            <a:pPr indent="0" lvl="0" marL="0" rtl="0" algn="l">
              <a:lnSpc>
                <a:spcPct val="166670"/>
              </a:lnSpc>
              <a:spcBef>
                <a:spcPts val="900"/>
              </a:spcBef>
              <a:spcAft>
                <a:spcPts val="0"/>
              </a:spcAft>
              <a:buNone/>
            </a:pPr>
            <a:r>
              <a:rPr lang="en">
                <a:solidFill>
                  <a:srgbClr val="212121"/>
                </a:solidFill>
              </a:rPr>
              <a:t>Langchain parses the "Action" and "Action Input" and executes the Google tool. </a:t>
            </a:r>
            <a:endParaRPr>
              <a:solidFill>
                <a:srgbClr val="21212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c2670918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c2670918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900"/>
              </a:spcBef>
              <a:spcAft>
                <a:spcPts val="0"/>
              </a:spcAft>
              <a:buClr>
                <a:schemeClr val="dk1"/>
              </a:buClr>
              <a:buSzPts val="1100"/>
              <a:buFont typeface="Arial"/>
              <a:buNone/>
            </a:pPr>
            <a:r>
              <a:rPr lang="en">
                <a:solidFill>
                  <a:srgbClr val="212121"/>
                </a:solidFill>
              </a:rPr>
              <a:t>The result is then put into the observation, and sent back to GPT...</a:t>
            </a:r>
            <a:endParaRPr>
              <a:solidFill>
                <a:srgbClr val="21212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c2670918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c2670918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Clr>
                <a:schemeClr val="dk1"/>
              </a:buClr>
              <a:buSzPts val="1100"/>
              <a:buFont typeface="Arial"/>
              <a:buNone/>
            </a:pPr>
            <a:r>
              <a:rPr lang="en">
                <a:solidFill>
                  <a:srgbClr val="212121"/>
                </a:solidFill>
              </a:rPr>
              <a:t>LangChain once again parses the response and executes a Google search and puts the result into a new request to GPT:</a:t>
            </a:r>
            <a:endParaRPr>
              <a:solidFill>
                <a:srgbClr val="212121"/>
              </a:solidFill>
            </a:endParaRPr>
          </a:p>
          <a:p>
            <a:pPr indent="0" lvl="0" marL="0" rtl="0" algn="l">
              <a:spcBef>
                <a:spcPts val="0"/>
              </a:spcBef>
              <a:spcAft>
                <a:spcPts val="0"/>
              </a:spcAft>
              <a:buNone/>
            </a:pPr>
            <a:r>
              <a:t/>
            </a:r>
            <a:endParaRPr>
              <a:solidFill>
                <a:srgbClr val="21212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c2670918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c2670918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Clr>
                <a:schemeClr val="dk1"/>
              </a:buClr>
              <a:buSzPts val="1100"/>
              <a:buFont typeface="Arial"/>
              <a:buNone/>
            </a:pPr>
            <a:r>
              <a:rPr lang="en">
                <a:solidFill>
                  <a:srgbClr val="212121"/>
                </a:solidFill>
              </a:rPr>
              <a:t>Note this is wrong - LangChain uses the SERP API to get Google results, but it only uses the page summaries from Google, which often don't have the answer, and instead GPT incorrectly used two market capitalizations from the first Tesla result, woops!</a:t>
            </a:r>
            <a:endParaRPr>
              <a:solidFill>
                <a:srgbClr val="212121"/>
              </a:solidFill>
            </a:endParaRPr>
          </a:p>
          <a:p>
            <a:pPr indent="0" lvl="0" marL="0" rtl="0" algn="l">
              <a:lnSpc>
                <a:spcPct val="166670"/>
              </a:lnSpc>
              <a:spcBef>
                <a:spcPts val="900"/>
              </a:spcBef>
              <a:spcAft>
                <a:spcPts val="0"/>
              </a:spcAft>
              <a:buNone/>
            </a:pPr>
            <a:r>
              <a:rPr lang="en">
                <a:solidFill>
                  <a:srgbClr val="212121"/>
                </a:solidFill>
              </a:rPr>
              <a:t>LangChain then uses the Calculator tool.</a:t>
            </a:r>
            <a:endParaRPr>
              <a:solidFill>
                <a:srgbClr val="212121"/>
              </a:solidFill>
            </a:endParaRPr>
          </a:p>
          <a:p>
            <a:pPr indent="0" lvl="0" marL="0" rtl="0" algn="l">
              <a:lnSpc>
                <a:spcPct val="166670"/>
              </a:lnSpc>
              <a:spcBef>
                <a:spcPts val="900"/>
              </a:spcBef>
              <a:spcAft>
                <a:spcPts val="0"/>
              </a:spcAft>
              <a:buClr>
                <a:schemeClr val="dk1"/>
              </a:buClr>
              <a:buSzPts val="1100"/>
              <a:buFont typeface="Arial"/>
              <a:buNone/>
            </a:pPr>
            <a:r>
              <a:rPr lang="en">
                <a:solidFill>
                  <a:srgbClr val="212121"/>
                </a:solidFill>
              </a:rPr>
              <a:t>This actually uses GPT to generate Python code! (Do you want to see it?)</a:t>
            </a:r>
            <a:endParaRPr>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c2670918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c2670918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None/>
            </a:pPr>
            <a:r>
              <a:rPr lang="en">
                <a:solidFill>
                  <a:srgbClr val="212121"/>
                </a:solidFill>
              </a:rPr>
              <a:t>Note this is wrong - LangChain uses the SERP API to get Google results, but it only uses the page summaries from Google, which often don't have the answer, and instead GPT incorrectly used two market capitalizations from the first Tesla result, woops!</a:t>
            </a:r>
            <a:endParaRPr>
              <a:solidFill>
                <a:srgbClr val="212121"/>
              </a:solidFill>
            </a:endParaRPr>
          </a:p>
          <a:p>
            <a:pPr indent="0" lvl="0" marL="0" rtl="0" algn="l">
              <a:lnSpc>
                <a:spcPct val="166670"/>
              </a:lnSpc>
              <a:spcBef>
                <a:spcPts val="900"/>
              </a:spcBef>
              <a:spcAft>
                <a:spcPts val="0"/>
              </a:spcAft>
              <a:buNone/>
            </a:pPr>
            <a:r>
              <a:rPr lang="en">
                <a:solidFill>
                  <a:srgbClr val="212121"/>
                </a:solidFill>
              </a:rPr>
              <a:t>LangChain then uses the Calculator tool.</a:t>
            </a:r>
            <a:endParaRPr>
              <a:solidFill>
                <a:srgbClr val="212121"/>
              </a:solidFill>
            </a:endParaRPr>
          </a:p>
          <a:p>
            <a:pPr indent="0" lvl="0" marL="0" rtl="0" algn="l">
              <a:lnSpc>
                <a:spcPct val="166670"/>
              </a:lnSpc>
              <a:spcBef>
                <a:spcPts val="900"/>
              </a:spcBef>
              <a:spcAft>
                <a:spcPts val="0"/>
              </a:spcAft>
              <a:buNone/>
            </a:pPr>
            <a:r>
              <a:rPr lang="en">
                <a:solidFill>
                  <a:srgbClr val="212121"/>
                </a:solidFill>
              </a:rPr>
              <a:t>This actually uses GPT to generate Python code! (Do you want to see it?)</a:t>
            </a:r>
            <a:endParaRPr>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dca1c2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dca1c2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c2670918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c2670918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Clr>
                <a:schemeClr val="dk1"/>
              </a:buClr>
              <a:buSzPts val="1100"/>
              <a:buFont typeface="Arial"/>
              <a:buNone/>
            </a:pPr>
            <a:r>
              <a:rPr lang="en">
                <a:solidFill>
                  <a:srgbClr val="212121"/>
                </a:solidFill>
              </a:rPr>
              <a:t>LangChain uses this to fill in the observation for one last GPT call:</a:t>
            </a:r>
            <a:endParaRPr>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c2670918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c2670918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70"/>
              </a:lnSpc>
              <a:spcBef>
                <a:spcPts val="0"/>
              </a:spcBef>
              <a:spcAft>
                <a:spcPts val="0"/>
              </a:spcAft>
              <a:buNone/>
            </a:pPr>
            <a:r>
              <a:rPr lang="en">
                <a:solidFill>
                  <a:srgbClr val="212121"/>
                </a:solidFill>
              </a:rPr>
              <a:t>LangChain uses this to fill in the observation for one last GPT call:</a:t>
            </a:r>
            <a:endParaRPr>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dca1c24b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dca1c24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c2670918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c2670918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Sends this separate prompt to GPT:</a:t>
            </a:r>
            <a:endParaRPr/>
          </a:p>
          <a:p>
            <a:pPr indent="0" lvl="0" marL="0" rtl="0" algn="l">
              <a:lnSpc>
                <a:spcPct val="166670"/>
              </a:lnSpc>
              <a:spcBef>
                <a:spcPts val="900"/>
              </a:spcBef>
              <a:spcAft>
                <a:spcPts val="0"/>
              </a:spcAft>
              <a:buClr>
                <a:schemeClr val="dk1"/>
              </a:buClr>
              <a:buSzPts val="1100"/>
              <a:buFont typeface="Arial"/>
              <a:buNone/>
            </a:pPr>
            <a:r>
              <a:rPr b="1" lang="en">
                <a:solidFill>
                  <a:srgbClr val="212121"/>
                </a:solidFill>
              </a:rPr>
              <a:t>This specifies to stop when GPT generates the string "```output"</a:t>
            </a:r>
            <a:endParaRPr b="1">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c2670918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c2670918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gets some Python code to execute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b2a98a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b2a98a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dca1c24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dca1c24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c267091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c267091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3c267091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3c267091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3c267091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3c267091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b2a98a9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b2a98a9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c2670918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c2670918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ee7c39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ee7c39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b2a98a91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b2a98a91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b2a98a9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b2a98a9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c5fbf98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c5fbf98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ca1c24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ca1c24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latform.openai.com/tokeniz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youtube.com/watch?v=XEM5qz__HOU"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latform.openai.com/playground?mode=complete" TargetMode="External"/><Relationship Id="rId4" Type="http://schemas.openxmlformats.org/officeDocument/2006/relationships/hyperlink" Target="https://www.promptingguide.ai/" TargetMode="External"/><Relationship Id="rId5" Type="http://schemas.openxmlformats.org/officeDocument/2006/relationships/hyperlink" Target="https://tsmatz.wordpress.com/2023/03/07/react-with-openai-gpt-and-langchain/" TargetMode="External"/><Relationship Id="rId6" Type="http://schemas.openxmlformats.org/officeDocument/2006/relationships/hyperlink" Target="https://github.com/openai/openai-cookbook/blob/main/examples/Question_answering_using_embeddings.ipynb" TargetMode="External"/><Relationship Id="rId7" Type="http://schemas.openxmlformats.org/officeDocument/2006/relationships/hyperlink" Target="https://github.com/Significant-Gravitas/Auto-G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Advanced Prompt Engineering</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t/>
            </a:r>
            <a:endParaRPr sz="2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400"/>
              <a:t>Demo: Few-Shot Prompting</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a:t>
            </a:r>
            <a:r>
              <a:rPr lang="en"/>
              <a:t>Prompt Engineering</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Chain-of-Thought</a:t>
            </a:r>
            <a:endParaRPr b="1"/>
          </a:p>
          <a:p>
            <a:pPr indent="-342900" lvl="0" marL="457200" rtl="0" algn="l">
              <a:spcBef>
                <a:spcPts val="0"/>
              </a:spcBef>
              <a:spcAft>
                <a:spcPts val="0"/>
              </a:spcAft>
              <a:buSzPts val="1800"/>
              <a:buChar char="-"/>
            </a:pPr>
            <a:r>
              <a:rPr lang="en"/>
              <a:t>Self-Consistency</a:t>
            </a:r>
            <a:endParaRPr/>
          </a:p>
          <a:p>
            <a:pPr indent="-342900" lvl="0" marL="457200" rtl="0" algn="l">
              <a:spcBef>
                <a:spcPts val="0"/>
              </a:spcBef>
              <a:spcAft>
                <a:spcPts val="0"/>
              </a:spcAft>
              <a:buSzPts val="1800"/>
              <a:buChar char="-"/>
            </a:pPr>
            <a:r>
              <a:rPr lang="en"/>
              <a:t>Generate Knowledge Prompting</a:t>
            </a:r>
            <a:endParaRPr/>
          </a:p>
          <a:p>
            <a:pPr indent="-342900" lvl="0" marL="457200" rtl="0" algn="l">
              <a:spcBef>
                <a:spcPts val="0"/>
              </a:spcBef>
              <a:spcAft>
                <a:spcPts val="0"/>
              </a:spcAft>
              <a:buSzPts val="1800"/>
              <a:buChar char="-"/>
            </a:pPr>
            <a:r>
              <a:rPr lang="en"/>
              <a:t>Automatic Prompt Engineer</a:t>
            </a:r>
            <a:endParaRPr/>
          </a:p>
          <a:p>
            <a:pPr indent="-342900" lvl="0" marL="457200" rtl="0" algn="l">
              <a:spcBef>
                <a:spcPts val="0"/>
              </a:spcBef>
              <a:spcAft>
                <a:spcPts val="0"/>
              </a:spcAft>
              <a:buSzPts val="1800"/>
              <a:buChar char="-"/>
            </a:pPr>
            <a:r>
              <a:rPr lang="en"/>
              <a:t>Active-Prompt</a:t>
            </a:r>
            <a:endParaRPr/>
          </a:p>
          <a:p>
            <a:pPr indent="-342900" lvl="0" marL="457200" rtl="0" algn="l">
              <a:spcBef>
                <a:spcPts val="0"/>
              </a:spcBef>
              <a:spcAft>
                <a:spcPts val="0"/>
              </a:spcAft>
              <a:buSzPts val="1800"/>
              <a:buChar char="-"/>
            </a:pPr>
            <a:r>
              <a:rPr b="1" lang="en"/>
              <a:t>ReACT</a:t>
            </a:r>
            <a:endParaRPr b="1"/>
          </a:p>
          <a:p>
            <a:pPr indent="-342900" lvl="0" marL="457200" rtl="0" algn="l">
              <a:spcBef>
                <a:spcPts val="0"/>
              </a:spcBef>
              <a:spcAft>
                <a:spcPts val="0"/>
              </a:spcAft>
              <a:buSzPts val="1800"/>
              <a:buChar char="-"/>
            </a:pPr>
            <a:r>
              <a:rPr lang="en"/>
              <a:t>Directional Stimulus Prompting</a:t>
            </a:r>
            <a:endParaRPr/>
          </a:p>
          <a:p>
            <a:pPr indent="-342900" lvl="0" marL="457200" rtl="0" algn="l">
              <a:spcBef>
                <a:spcPts val="0"/>
              </a:spcBef>
              <a:spcAft>
                <a:spcPts val="0"/>
              </a:spcAft>
              <a:buSzPts val="1800"/>
              <a:buChar char="-"/>
            </a:pPr>
            <a:r>
              <a:rPr lang="en"/>
              <a:t>Multimodal CoT</a:t>
            </a:r>
            <a:endParaRPr/>
          </a:p>
          <a:p>
            <a:pPr indent="-342900" lvl="0" marL="457200" rtl="0" algn="l">
              <a:spcBef>
                <a:spcPts val="0"/>
              </a:spcBef>
              <a:spcAft>
                <a:spcPts val="0"/>
              </a:spcAft>
              <a:buSzPts val="1800"/>
              <a:buChar char="-"/>
            </a:pPr>
            <a:r>
              <a:rPr lang="en"/>
              <a:t>Graph Prompting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Chain-of-Thought Prompts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just giving an answer, t</a:t>
            </a:r>
            <a:r>
              <a:rPr lang="en"/>
              <a:t>ell the LLM to show it’s thought process</a:t>
            </a:r>
            <a:endParaRPr/>
          </a:p>
          <a:p>
            <a:pPr indent="-342900" lvl="0" marL="457200" rtl="0" algn="l">
              <a:spcBef>
                <a:spcPts val="0"/>
              </a:spcBef>
              <a:spcAft>
                <a:spcPts val="0"/>
              </a:spcAft>
              <a:buSzPts val="1800"/>
              <a:buChar char="-"/>
            </a:pPr>
            <a:r>
              <a:rPr lang="en"/>
              <a:t>Simple version - just append the phrase “Let’s think step by step” to the prompt</a:t>
            </a:r>
            <a:endParaRPr/>
          </a:p>
          <a:p>
            <a:pPr indent="0" lvl="0" marL="457200" rtl="0" algn="l">
              <a:spcBef>
                <a:spcPts val="1200"/>
              </a:spcBef>
              <a:spcAft>
                <a:spcPts val="1200"/>
              </a:spcAft>
              <a:buNone/>
            </a:pPr>
            <a:r>
              <a:t/>
            </a:r>
            <a:endParaRPr/>
          </a:p>
        </p:txBody>
      </p:sp>
      <p:pic>
        <p:nvPicPr>
          <p:cNvPr id="120" name="Google Shape;120;p24"/>
          <p:cNvPicPr preferRelativeResize="0"/>
          <p:nvPr/>
        </p:nvPicPr>
        <p:blipFill>
          <a:blip r:embed="rId3">
            <a:alphaModFix/>
          </a:blip>
          <a:stretch>
            <a:fillRect/>
          </a:stretch>
        </p:blipFill>
        <p:spPr>
          <a:xfrm>
            <a:off x="2820525" y="2019950"/>
            <a:ext cx="6207476" cy="312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Chain-of-Thought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models last trained around the end of 2021</a:t>
            </a:r>
            <a:endParaRPr/>
          </a:p>
          <a:p>
            <a:pPr indent="-317500" lvl="1" marL="914400" rtl="0" algn="l">
              <a:spcBef>
                <a:spcPts val="0"/>
              </a:spcBef>
              <a:spcAft>
                <a:spcPts val="0"/>
              </a:spcAft>
              <a:buSzPts val="1400"/>
              <a:buChar char="-"/>
            </a:pPr>
            <a:r>
              <a:rPr lang="en"/>
              <a:t>ChatGPT current as of Sept 2021</a:t>
            </a:r>
            <a:endParaRPr/>
          </a:p>
          <a:p>
            <a:pPr indent="-317500" lvl="1" marL="914400" rtl="0" algn="l">
              <a:spcBef>
                <a:spcPts val="0"/>
              </a:spcBef>
              <a:spcAft>
                <a:spcPts val="0"/>
              </a:spcAft>
              <a:buSzPts val="1400"/>
              <a:buChar char="-"/>
            </a:pPr>
            <a:r>
              <a:rPr lang="en"/>
              <a:t>GPT4 is newer, but won’t be using that today</a:t>
            </a:r>
            <a:endParaRPr/>
          </a:p>
          <a:p>
            <a:pPr indent="-342900" lvl="0" marL="457200" rtl="0" algn="l">
              <a:spcBef>
                <a:spcPts val="0"/>
              </a:spcBef>
              <a:spcAft>
                <a:spcPts val="0"/>
              </a:spcAft>
              <a:buSzPts val="1800"/>
              <a:buChar char="-"/>
            </a:pPr>
            <a:r>
              <a:rPr lang="en"/>
              <a:t>You can’t train the model with your own data</a:t>
            </a:r>
            <a:endParaRPr/>
          </a:p>
          <a:p>
            <a:pPr indent="-317500" lvl="1" marL="914400" rtl="0" algn="l">
              <a:spcBef>
                <a:spcPts val="0"/>
              </a:spcBef>
              <a:spcAft>
                <a:spcPts val="0"/>
              </a:spcAft>
              <a:buSzPts val="1400"/>
              <a:buChar char="-"/>
            </a:pPr>
            <a:r>
              <a:rPr lang="en"/>
              <a:t>Unless you have $5 million laying around and can convince OpenAI to include your data</a:t>
            </a:r>
            <a:endParaRPr/>
          </a:p>
          <a:p>
            <a:pPr indent="-342900" lvl="0" marL="457200" rtl="0" algn="l">
              <a:spcBef>
                <a:spcPts val="0"/>
              </a:spcBef>
              <a:spcAft>
                <a:spcPts val="0"/>
              </a:spcAft>
              <a:buSzPts val="1800"/>
              <a:buChar char="-"/>
            </a:pPr>
            <a:r>
              <a:rPr lang="en"/>
              <a:t>4k “tokens” max across request and response</a:t>
            </a:r>
            <a:endParaRPr/>
          </a:p>
          <a:p>
            <a:pPr indent="-317500" lvl="1" marL="914400" rtl="0" algn="l">
              <a:spcBef>
                <a:spcPts val="0"/>
              </a:spcBef>
              <a:spcAft>
                <a:spcPts val="0"/>
              </a:spcAft>
              <a:buSzPts val="1400"/>
              <a:buChar char="-"/>
            </a:pPr>
            <a:r>
              <a:rPr lang="en"/>
              <a:t>Token is kind of like a word, but not really - </a:t>
            </a:r>
            <a:r>
              <a:rPr lang="en" u="sng">
                <a:solidFill>
                  <a:schemeClr val="hlink"/>
                </a:solidFill>
                <a:hlinkClick r:id="rId3"/>
              </a:rPr>
              <a:t>https://platform.openai.com/tokenizer</a:t>
            </a:r>
            <a:r>
              <a:rPr lang="en"/>
              <a:t> </a:t>
            </a:r>
            <a:endParaRPr/>
          </a:p>
          <a:p>
            <a:pPr indent="-342900" lvl="0" marL="457200" rtl="0" algn="l">
              <a:spcBef>
                <a:spcPts val="0"/>
              </a:spcBef>
              <a:spcAft>
                <a:spcPts val="0"/>
              </a:spcAft>
              <a:buSzPts val="1800"/>
              <a:buChar char="-"/>
            </a:pPr>
            <a:r>
              <a:rPr lang="en"/>
              <a:t>Often “hallucinates” (i.e. makes stuff up)</a:t>
            </a:r>
            <a:endParaRPr/>
          </a:p>
          <a:p>
            <a:pPr indent="-342900" lvl="0" marL="457200" rtl="0" algn="l">
              <a:spcBef>
                <a:spcPts val="0"/>
              </a:spcBef>
              <a:spcAft>
                <a:spcPts val="0"/>
              </a:spcAft>
              <a:buSzPts val="1800"/>
              <a:buChar char="-"/>
            </a:pPr>
            <a:r>
              <a:rPr lang="en"/>
              <a:t>Not always great at understanding context, following logic, performing calculations</a:t>
            </a:r>
            <a:endParaRPr/>
          </a:p>
          <a:p>
            <a:pPr indent="-317500" lvl="1" marL="914400" rtl="0" algn="l">
              <a:spcBef>
                <a:spcPts val="0"/>
              </a:spcBef>
              <a:spcAft>
                <a:spcPts val="0"/>
              </a:spcAft>
              <a:buSzPts val="1400"/>
              <a:buChar char="-"/>
            </a:pPr>
            <a:r>
              <a:rPr lang="en"/>
              <a:t>It’s a </a:t>
            </a:r>
            <a:r>
              <a:rPr i="1" lang="en"/>
              <a:t>language</a:t>
            </a:r>
            <a:r>
              <a:rPr lang="en"/>
              <a:t> model, not a calculation engine (e.g. Wolfram|Alpha)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7"/>
          <p:cNvPicPr preferRelativeResize="0"/>
          <p:nvPr/>
        </p:nvPicPr>
        <p:blipFill>
          <a:blip r:embed="rId3">
            <a:alphaModFix/>
          </a:blip>
          <a:stretch>
            <a:fillRect/>
          </a:stretch>
        </p:blipFill>
        <p:spPr>
          <a:xfrm>
            <a:off x="0" y="0"/>
            <a:ext cx="9187350" cy="519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OpenAI API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Basic Completion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Embeddings</a:t>
            </a:r>
            <a:endParaRPr/>
          </a:p>
        </p:txBody>
      </p:sp>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is it?</a:t>
            </a:r>
            <a:endParaRPr/>
          </a:p>
          <a:p>
            <a:pPr indent="-342900" lvl="0" marL="457200" rtl="0" algn="l">
              <a:spcBef>
                <a:spcPts val="1200"/>
              </a:spcBef>
              <a:spcAft>
                <a:spcPts val="0"/>
              </a:spcAft>
              <a:buSzPts val="1800"/>
              <a:buChar char="-"/>
            </a:pPr>
            <a:r>
              <a:rPr lang="en"/>
              <a:t>A measure of the “relatedness” of text</a:t>
            </a:r>
            <a:endParaRPr/>
          </a:p>
          <a:p>
            <a:pPr indent="-342900" lvl="0" marL="457200" rtl="0" algn="l">
              <a:spcBef>
                <a:spcPts val="0"/>
              </a:spcBef>
              <a:spcAft>
                <a:spcPts val="0"/>
              </a:spcAft>
              <a:buSzPts val="1800"/>
              <a:buChar char="-"/>
            </a:pPr>
            <a:r>
              <a:rPr lang="en"/>
              <a:t>Really - A thousand+ dimension vector describing the text</a:t>
            </a:r>
            <a:endParaRPr/>
          </a:p>
          <a:p>
            <a:pPr indent="0" lvl="0" marL="0" rtl="0" algn="l">
              <a:spcBef>
                <a:spcPts val="1200"/>
              </a:spcBef>
              <a:spcAft>
                <a:spcPts val="0"/>
              </a:spcAft>
              <a:buNone/>
            </a:pPr>
            <a:r>
              <a:rPr lang="en"/>
              <a:t>Can be used for:</a:t>
            </a:r>
            <a:endParaRPr/>
          </a:p>
          <a:p>
            <a:pPr indent="-342900" lvl="0" marL="457200" rtl="0" algn="l">
              <a:spcBef>
                <a:spcPts val="1200"/>
              </a:spcBef>
              <a:spcAft>
                <a:spcPts val="0"/>
              </a:spcAft>
              <a:buSzPts val="1800"/>
              <a:buChar char="-"/>
            </a:pPr>
            <a:r>
              <a:rPr lang="en"/>
              <a:t>S</a:t>
            </a:r>
            <a:r>
              <a:rPr lang="en"/>
              <a:t>earch</a:t>
            </a:r>
            <a:endParaRPr/>
          </a:p>
          <a:p>
            <a:pPr indent="-342900" lvl="0" marL="457200" rtl="0" algn="l">
              <a:spcBef>
                <a:spcPts val="0"/>
              </a:spcBef>
              <a:spcAft>
                <a:spcPts val="0"/>
              </a:spcAft>
              <a:buSzPts val="1800"/>
              <a:buChar char="-"/>
            </a:pPr>
            <a:r>
              <a:rPr lang="en"/>
              <a:t>Clustering</a:t>
            </a:r>
            <a:endParaRPr/>
          </a:p>
          <a:p>
            <a:pPr indent="-342900" lvl="0" marL="457200" rtl="0" algn="l">
              <a:spcBef>
                <a:spcPts val="0"/>
              </a:spcBef>
              <a:spcAft>
                <a:spcPts val="0"/>
              </a:spcAft>
              <a:buSzPts val="1800"/>
              <a:buChar char="-"/>
            </a:pPr>
            <a:r>
              <a:rPr lang="en"/>
              <a:t>Recommendations</a:t>
            </a:r>
            <a:endParaRPr/>
          </a:p>
          <a:p>
            <a:pPr indent="-342900" lvl="0" marL="457200" rtl="0" algn="l">
              <a:spcBef>
                <a:spcPts val="0"/>
              </a:spcBef>
              <a:spcAft>
                <a:spcPts val="0"/>
              </a:spcAft>
              <a:buSzPts val="1800"/>
              <a:buChar char="-"/>
            </a:pPr>
            <a:r>
              <a:rPr lang="en"/>
              <a:t>Classification</a:t>
            </a:r>
            <a:endParaRPr/>
          </a:p>
          <a:p>
            <a:pPr indent="-342900" lvl="0" marL="457200" rtl="0" algn="l">
              <a:spcBef>
                <a:spcPts val="0"/>
              </a:spcBef>
              <a:spcAft>
                <a:spcPts val="0"/>
              </a:spcAft>
              <a:buSzPts val="1800"/>
              <a:buChar char="-"/>
            </a:pPr>
            <a:r>
              <a:rPr lang="en"/>
              <a:t>Anomaly detection</a:t>
            </a:r>
            <a:endParaRPr/>
          </a:p>
          <a:p>
            <a:pPr indent="-342900" lvl="0" marL="457200" rtl="0" algn="l">
              <a:spcBef>
                <a:spcPts val="0"/>
              </a:spcBef>
              <a:spcAft>
                <a:spcPts val="0"/>
              </a:spcAft>
              <a:buSzPts val="1800"/>
              <a:buChar char="-"/>
            </a:pPr>
            <a:r>
              <a:rPr lang="en"/>
              <a:t>Diversity measurement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Generate embeddings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363775" y="0"/>
            <a:ext cx="6416439"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Embeddings to Augment Knowledge</a:t>
            </a:r>
            <a:endParaRPr/>
          </a:p>
        </p:txBody>
      </p:sp>
      <p:sp>
        <p:nvSpPr>
          <p:cNvPr id="163" name="Google Shape;16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Common scenario: I want to use GPT to answer questions about my own data</a:t>
            </a:r>
            <a:endParaRPr/>
          </a:p>
          <a:p>
            <a:pPr indent="-342900" lvl="0" marL="457200" rtl="0" algn="l">
              <a:spcBef>
                <a:spcPts val="0"/>
              </a:spcBef>
              <a:spcAft>
                <a:spcPts val="0"/>
              </a:spcAft>
              <a:buSzPts val="1800"/>
              <a:buChar char="-"/>
            </a:pPr>
            <a:r>
              <a:rPr lang="en"/>
              <a:t>But… you can’t retrain GPT with your own data</a:t>
            </a:r>
            <a:endParaRPr/>
          </a:p>
          <a:p>
            <a:pPr indent="-317500" lvl="1" marL="914400" rtl="0" algn="l">
              <a:spcBef>
                <a:spcPts val="0"/>
              </a:spcBef>
              <a:spcAft>
                <a:spcPts val="0"/>
              </a:spcAft>
              <a:buSzPts val="1400"/>
              <a:buChar char="-"/>
            </a:pPr>
            <a:r>
              <a:rPr lang="en"/>
              <a:t>Unless you have $5 million dollars lying around and access to OpenAI’s model</a:t>
            </a:r>
            <a:endParaRPr/>
          </a:p>
          <a:p>
            <a:pPr indent="-342900" lvl="0" marL="457200" rtl="0" algn="l">
              <a:spcBef>
                <a:spcPts val="0"/>
              </a:spcBef>
              <a:spcAft>
                <a:spcPts val="0"/>
              </a:spcAft>
              <a:buSzPts val="1800"/>
              <a:buChar char="-"/>
            </a:pPr>
            <a:r>
              <a:rPr lang="en"/>
              <a:t>However, you can:</a:t>
            </a:r>
            <a:endParaRPr/>
          </a:p>
          <a:p>
            <a:pPr indent="-317500" lvl="1" marL="914400" rtl="0" algn="l">
              <a:spcBef>
                <a:spcPts val="0"/>
              </a:spcBef>
              <a:spcAft>
                <a:spcPts val="0"/>
              </a:spcAft>
              <a:buSzPts val="1400"/>
              <a:buChar char="-"/>
            </a:pPr>
            <a:r>
              <a:rPr lang="en"/>
              <a:t>Calculate embeddings for each chunk</a:t>
            </a:r>
            <a:endParaRPr/>
          </a:p>
          <a:p>
            <a:pPr indent="-317500" lvl="1" marL="914400" rtl="0" algn="l">
              <a:spcBef>
                <a:spcPts val="0"/>
              </a:spcBef>
              <a:spcAft>
                <a:spcPts val="0"/>
              </a:spcAft>
              <a:buSzPts val="1400"/>
              <a:buChar char="-"/>
            </a:pPr>
            <a:r>
              <a:rPr lang="en"/>
              <a:t>Store embeddings with reference to the actual content in a database</a:t>
            </a:r>
            <a:endParaRPr/>
          </a:p>
          <a:p>
            <a:pPr indent="-317500" lvl="1" marL="914400" rtl="0" algn="l">
              <a:spcBef>
                <a:spcPts val="0"/>
              </a:spcBef>
              <a:spcAft>
                <a:spcPts val="0"/>
              </a:spcAft>
              <a:buSzPts val="1400"/>
              <a:buChar char="-"/>
            </a:pPr>
            <a:r>
              <a:rPr lang="en"/>
              <a:t>Create embedding for your question</a:t>
            </a:r>
            <a:endParaRPr/>
          </a:p>
          <a:p>
            <a:pPr indent="-317500" lvl="1" marL="914400" rtl="0" algn="l">
              <a:spcBef>
                <a:spcPts val="0"/>
              </a:spcBef>
              <a:spcAft>
                <a:spcPts val="0"/>
              </a:spcAft>
              <a:buSzPts val="1400"/>
              <a:buChar char="-"/>
            </a:pPr>
            <a:r>
              <a:rPr lang="en"/>
              <a:t>Find closest document chunk(s) to your question</a:t>
            </a:r>
            <a:endParaRPr/>
          </a:p>
          <a:p>
            <a:pPr indent="-317500" lvl="1" marL="914400" rtl="0" algn="l">
              <a:spcBef>
                <a:spcPts val="0"/>
              </a:spcBef>
              <a:spcAft>
                <a:spcPts val="0"/>
              </a:spcAft>
              <a:buSzPts val="1400"/>
              <a:buChar char="-"/>
            </a:pPr>
            <a:r>
              <a:rPr lang="en"/>
              <a:t>Take the top n chunks and add them as context for your prompt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t>Demo: Search with embeddings</a:t>
            </a:r>
            <a:endParaRPr sz="4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Dealing with large datasets</a:t>
            </a:r>
            <a:endParaRPr/>
          </a:p>
        </p:txBody>
      </p:sp>
      <p:sp>
        <p:nvSpPr>
          <p:cNvPr id="174" name="Google Shape;1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Vector Databases</a:t>
            </a:r>
            <a:endParaRPr/>
          </a:p>
          <a:p>
            <a:pPr indent="-317500" lvl="1" marL="914400" rtl="0" algn="l">
              <a:spcBef>
                <a:spcPts val="0"/>
              </a:spcBef>
              <a:spcAft>
                <a:spcPts val="0"/>
              </a:spcAft>
              <a:buSzPts val="1400"/>
              <a:buChar char="-"/>
            </a:pPr>
            <a:r>
              <a:rPr lang="en"/>
              <a:t>PineCone</a:t>
            </a:r>
            <a:endParaRPr/>
          </a:p>
          <a:p>
            <a:pPr indent="-317500" lvl="1" marL="914400" rtl="0" algn="l">
              <a:spcBef>
                <a:spcPts val="0"/>
              </a:spcBef>
              <a:spcAft>
                <a:spcPts val="0"/>
              </a:spcAft>
              <a:buSzPts val="1400"/>
              <a:buChar char="-"/>
            </a:pPr>
            <a:r>
              <a:rPr lang="en"/>
              <a:t>Weaviate</a:t>
            </a:r>
            <a:endParaRPr/>
          </a:p>
          <a:p>
            <a:pPr indent="-317500" lvl="1" marL="914400" rtl="0" algn="l">
              <a:spcBef>
                <a:spcPts val="0"/>
              </a:spcBef>
              <a:spcAft>
                <a:spcPts val="0"/>
              </a:spcAft>
              <a:buSzPts val="1400"/>
              <a:buChar char="-"/>
            </a:pPr>
            <a:r>
              <a:rPr lang="en"/>
              <a:t>ChronosDB</a:t>
            </a:r>
            <a:endParaRPr/>
          </a:p>
          <a:p>
            <a:pPr indent="-317500" lvl="1" marL="914400" rtl="0" algn="l">
              <a:spcBef>
                <a:spcPts val="0"/>
              </a:spcBef>
              <a:spcAft>
                <a:spcPts val="0"/>
              </a:spcAft>
              <a:buSzPts val="1400"/>
              <a:buChar char="-"/>
            </a:pPr>
            <a:r>
              <a:rPr lang="en"/>
              <a:t>Redis has a vector distance function</a:t>
            </a:r>
            <a:endParaRPr/>
          </a:p>
          <a:p>
            <a:pPr indent="-342900" lvl="0" marL="457200" rtl="0" algn="l">
              <a:spcBef>
                <a:spcPts val="0"/>
              </a:spcBef>
              <a:spcAft>
                <a:spcPts val="0"/>
              </a:spcAft>
              <a:buSzPts val="1800"/>
              <a:buChar char="-"/>
            </a:pPr>
            <a:r>
              <a:rPr lang="en"/>
              <a:t>Large documents must be split into chunks GPT can handle</a:t>
            </a:r>
            <a:endParaRPr/>
          </a:p>
          <a:p>
            <a:pPr indent="-317500" lvl="1" marL="914400" rtl="0" algn="l">
              <a:spcBef>
                <a:spcPts val="0"/>
              </a:spcBef>
              <a:spcAft>
                <a:spcPts val="0"/>
              </a:spcAft>
              <a:buSzPts val="1400"/>
              <a:buChar char="-"/>
            </a:pPr>
            <a:r>
              <a:rPr lang="en"/>
              <a:t>Must be split by “tokens”, not words or letters, libraries exist to do this</a:t>
            </a:r>
            <a:endParaRPr/>
          </a:p>
          <a:p>
            <a:pPr indent="-342900" lvl="0" marL="457200" rtl="0" algn="l">
              <a:spcBef>
                <a:spcPts val="0"/>
              </a:spcBef>
              <a:spcAft>
                <a:spcPts val="0"/>
              </a:spcAft>
              <a:buSzPts val="1800"/>
              <a:buChar char="-"/>
            </a:pPr>
            <a:r>
              <a:rPr lang="en"/>
              <a:t>Other strategies include using GPT to summarize chunks</a:t>
            </a:r>
            <a:endParaRPr/>
          </a:p>
          <a:p>
            <a:pPr indent="-317500" lvl="1" marL="914400" rtl="0" algn="l">
              <a:spcBef>
                <a:spcPts val="0"/>
              </a:spcBef>
              <a:spcAft>
                <a:spcPts val="0"/>
              </a:spcAft>
              <a:buSzPts val="1400"/>
              <a:buChar char="-"/>
            </a:pPr>
            <a:r>
              <a:rPr lang="en"/>
              <a:t>Summarize the summaries recursively</a:t>
            </a:r>
            <a:endParaRPr/>
          </a:p>
          <a:p>
            <a:pPr indent="-317500" lvl="1" marL="914400" rtl="0" algn="l">
              <a:spcBef>
                <a:spcPts val="0"/>
              </a:spcBef>
              <a:spcAft>
                <a:spcPts val="0"/>
              </a:spcAft>
              <a:buSzPts val="1400"/>
              <a:buChar char="-"/>
            </a:pPr>
            <a:r>
              <a:rPr lang="en"/>
              <a:t>Store in a summary tree for indexing</a:t>
            </a:r>
            <a:endParaRPr/>
          </a:p>
          <a:p>
            <a:pPr indent="-317500" lvl="1" marL="914400" rtl="0" algn="l">
              <a:spcBef>
                <a:spcPts val="0"/>
              </a:spcBef>
              <a:spcAft>
                <a:spcPts val="0"/>
              </a:spcAft>
              <a:buSzPts val="1400"/>
              <a:buChar char="-"/>
            </a:pPr>
            <a:r>
              <a:rPr lang="en"/>
              <a:t>Libraries exist to do this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Fine-Tuning</a:t>
            </a:r>
            <a:endParaRPr/>
          </a:p>
        </p:txBody>
      </p:sp>
      <p:sp>
        <p:nvSpPr>
          <p:cNvPr id="180" name="Google Shape;18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Provide your own example responses to “fine-tune” responses</a:t>
            </a:r>
            <a:endParaRPr/>
          </a:p>
          <a:p>
            <a:pPr indent="-342900" lvl="0" marL="457200" rtl="0" algn="l">
              <a:spcBef>
                <a:spcPts val="0"/>
              </a:spcBef>
              <a:spcAft>
                <a:spcPts val="0"/>
              </a:spcAft>
              <a:buSzPts val="1800"/>
              <a:buChar char="-"/>
            </a:pPr>
            <a:r>
              <a:rPr lang="en"/>
              <a:t>Doesn’t retrain the underlying model, really a layer on top</a:t>
            </a:r>
            <a:endParaRPr/>
          </a:p>
          <a:p>
            <a:pPr indent="-342900" lvl="0" marL="457200" rtl="0" algn="l">
              <a:spcBef>
                <a:spcPts val="0"/>
              </a:spcBef>
              <a:spcAft>
                <a:spcPts val="0"/>
              </a:spcAft>
              <a:buSzPts val="1800"/>
              <a:buChar char="-"/>
            </a:pPr>
            <a:r>
              <a:rPr lang="en"/>
              <a:t>Only supports Question/Answer training</a:t>
            </a:r>
            <a:endParaRPr/>
          </a:p>
          <a:p>
            <a:pPr indent="-342900" lvl="0" marL="457200" rtl="0" algn="l">
              <a:spcBef>
                <a:spcPts val="0"/>
              </a:spcBef>
              <a:spcAft>
                <a:spcPts val="0"/>
              </a:spcAft>
              <a:buSzPts val="1800"/>
              <a:buChar char="-"/>
            </a:pPr>
            <a:r>
              <a:rPr lang="en"/>
              <a:t>Seems to be similar to other older AI language models</a:t>
            </a:r>
            <a:endParaRPr/>
          </a:p>
          <a:p>
            <a:pPr indent="-317500" lvl="1" marL="914400" rtl="0" algn="l">
              <a:spcBef>
                <a:spcPts val="0"/>
              </a:spcBef>
              <a:spcAft>
                <a:spcPts val="0"/>
              </a:spcAft>
              <a:buSzPts val="1400"/>
              <a:buChar char="-"/>
            </a:pPr>
            <a:r>
              <a:rPr lang="en"/>
              <a:t>i.e. - Requires lots of pre-defined examples to work well</a:t>
            </a:r>
            <a:endParaRPr/>
          </a:p>
          <a:p>
            <a:pPr indent="-342900" lvl="0" marL="457200" rtl="0" algn="l">
              <a:spcBef>
                <a:spcPts val="0"/>
              </a:spcBef>
              <a:spcAft>
                <a:spcPts val="0"/>
              </a:spcAft>
              <a:buSzPts val="1800"/>
              <a:buChar char="-"/>
            </a:pPr>
            <a:r>
              <a:rPr lang="en"/>
              <a:t>Not going to go over this here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 external tools</a:t>
            </a:r>
            <a:endParaRPr/>
          </a:p>
        </p:txBody>
      </p:sp>
      <p:sp>
        <p:nvSpPr>
          <p:cNvPr id="186" name="Google Shape;18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Remember some of the limitations of LLMs:</a:t>
            </a:r>
            <a:endParaRPr/>
          </a:p>
          <a:p>
            <a:pPr indent="-342900" lvl="1" marL="914400" rtl="0" algn="l">
              <a:spcBef>
                <a:spcPts val="0"/>
              </a:spcBef>
              <a:spcAft>
                <a:spcPts val="0"/>
              </a:spcAft>
              <a:buSzPts val="1800"/>
              <a:buChar char="-"/>
            </a:pPr>
            <a:r>
              <a:rPr lang="en" sz="1800"/>
              <a:t>Only know about the world when it was trained</a:t>
            </a:r>
            <a:endParaRPr sz="1800"/>
          </a:p>
          <a:p>
            <a:pPr indent="-342900" lvl="2" marL="1371600" rtl="0" algn="l">
              <a:spcBef>
                <a:spcPts val="0"/>
              </a:spcBef>
              <a:spcAft>
                <a:spcPts val="0"/>
              </a:spcAft>
              <a:buSzPts val="1800"/>
              <a:buChar char="-"/>
            </a:pPr>
            <a:r>
              <a:rPr lang="en" sz="1800"/>
              <a:t>ChatGPT last trained Sept 2021</a:t>
            </a:r>
            <a:endParaRPr sz="1800"/>
          </a:p>
          <a:p>
            <a:pPr indent="-342900" lvl="1" marL="914400" rtl="0" algn="l">
              <a:spcBef>
                <a:spcPts val="0"/>
              </a:spcBef>
              <a:spcAft>
                <a:spcPts val="0"/>
              </a:spcAft>
              <a:buSzPts val="1800"/>
              <a:buChar char="-"/>
            </a:pPr>
            <a:r>
              <a:rPr lang="en" sz="1800"/>
              <a:t>Not great some tasks - e.g. performing calculations</a:t>
            </a:r>
            <a:endParaRPr sz="1800"/>
          </a:p>
          <a:p>
            <a:pPr indent="-342900" lvl="0" marL="457200" rtl="0" algn="l">
              <a:spcBef>
                <a:spcPts val="0"/>
              </a:spcBef>
              <a:spcAft>
                <a:spcPts val="0"/>
              </a:spcAft>
              <a:buSzPts val="1800"/>
              <a:buChar char="-"/>
            </a:pPr>
            <a:r>
              <a:rPr lang="en"/>
              <a:t>How can we use other tools to augment the LLM’s capabilities?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Demo: External tools</a:t>
            </a:r>
            <a:endParaRPr sz="3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a:t>
            </a:r>
            <a:endParaRPr/>
          </a:p>
        </p:txBody>
      </p:sp>
      <p:sp>
        <p:nvSpPr>
          <p:cNvPr id="197" name="Google Shape;19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Re</a:t>
            </a:r>
            <a:r>
              <a:rPr lang="en"/>
              <a:t>asoning Traces and Task-specific </a:t>
            </a:r>
            <a:r>
              <a:rPr b="1" lang="en"/>
              <a:t>Act</a:t>
            </a:r>
            <a:r>
              <a:rPr lang="en"/>
              <a:t>ions</a:t>
            </a:r>
            <a:endParaRPr/>
          </a:p>
          <a:p>
            <a:pPr indent="-342900" lvl="0" marL="457200" rtl="0" algn="l">
              <a:spcBef>
                <a:spcPts val="0"/>
              </a:spcBef>
              <a:spcAft>
                <a:spcPts val="0"/>
              </a:spcAft>
              <a:buSzPts val="1800"/>
              <a:buChar char="-"/>
            </a:pPr>
            <a:r>
              <a:rPr lang="en"/>
              <a:t>Given a goal tell the LLM to create a thought, determine the next action, observe results, repeat until complete</a:t>
            </a:r>
            <a:endParaRPr/>
          </a:p>
          <a:p>
            <a:pPr indent="-342900" lvl="0" marL="457200" rtl="0" algn="l">
              <a:spcBef>
                <a:spcPts val="0"/>
              </a:spcBef>
              <a:spcAft>
                <a:spcPts val="0"/>
              </a:spcAft>
              <a:buSzPts val="1800"/>
              <a:buChar char="-"/>
            </a:pPr>
            <a:r>
              <a:rPr lang="en"/>
              <a:t>Integrate with external tools to perform the actions and fill in observations.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113575" y="133025"/>
            <a:ext cx="8763300" cy="48075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00000"/>
              </a:lnSpc>
              <a:spcBef>
                <a:spcPts val="0"/>
              </a:spcBef>
              <a:spcAft>
                <a:spcPts val="2300"/>
              </a:spcAft>
              <a:buClr>
                <a:schemeClr val="dk1"/>
              </a:buClr>
              <a:buSzPts val="1100"/>
              <a:buFont typeface="Arial"/>
              <a:buNone/>
            </a:pPr>
            <a:r>
              <a:rPr b="1" lang="en" sz="1200">
                <a:solidFill>
                  <a:srgbClr val="2ECC71"/>
                </a:solidFill>
                <a:latin typeface="Courier New"/>
                <a:ea typeface="Courier New"/>
                <a:cs typeface="Courier New"/>
                <a:sym typeface="Courier New"/>
              </a:rPr>
              <a:t>{Initial prompt with Thought/Action/Observation example and available actions</a:t>
            </a:r>
            <a:r>
              <a:rPr b="1" lang="en" sz="1200">
                <a:solidFill>
                  <a:srgbClr val="2ECC71"/>
                </a:solidFill>
                <a:latin typeface="Courier New"/>
                <a:ea typeface="Courier New"/>
                <a:cs typeface="Courier New"/>
                <a:sym typeface="Courier New"/>
              </a:rPr>
              <a:t>...}</a:t>
            </a:r>
            <a:br>
              <a:rPr b="1"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Question:</a:t>
            </a:r>
            <a:r>
              <a:rPr lang="en" sz="1200">
                <a:solidFill>
                  <a:srgbClr val="2ECC71"/>
                </a:solidFill>
                <a:latin typeface="Courier New"/>
                <a:ea typeface="Courier New"/>
                <a:cs typeface="Courier New"/>
                <a:sym typeface="Courier New"/>
              </a:rPr>
              <a:t> What is the elevation range for the area that the eastern sector of the Colorado orogeny extends into?</a:t>
            </a:r>
            <a:br>
              <a:rPr lang="en" sz="1200">
                <a:solidFill>
                  <a:srgbClr val="2ECC71"/>
                </a:solidFill>
                <a:latin typeface="Courier New"/>
                <a:ea typeface="Courier New"/>
                <a:cs typeface="Courier New"/>
                <a:sym typeface="Courier New"/>
              </a:rPr>
            </a:b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Thought 1:</a:t>
            </a:r>
            <a:r>
              <a:rPr lang="en" sz="1200">
                <a:solidFill>
                  <a:srgbClr val="2ECC71"/>
                </a:solidFill>
                <a:latin typeface="Courier New"/>
                <a:ea typeface="Courier New"/>
                <a:cs typeface="Courier New"/>
                <a:sym typeface="Courier New"/>
              </a:rPr>
              <a:t> I need to search Colorado orogeny, find the area that the eastern sector of the Colorado orogeny extends into, then find the elevation range of the area.</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Action 1:</a:t>
            </a:r>
            <a:r>
              <a:rPr lang="en" sz="1200">
                <a:solidFill>
                  <a:srgbClr val="2ECC71"/>
                </a:solidFill>
                <a:latin typeface="Courier New"/>
                <a:ea typeface="Courier New"/>
                <a:cs typeface="Courier New"/>
                <a:sym typeface="Courier New"/>
              </a:rPr>
              <a:t> Search[Colorado orogeny]</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Observation 1:</a:t>
            </a:r>
            <a:r>
              <a:rPr lang="en" sz="1200">
                <a:solidFill>
                  <a:srgbClr val="2ECC71"/>
                </a:solidFill>
                <a:latin typeface="Courier New"/>
                <a:ea typeface="Courier New"/>
                <a:cs typeface="Courier New"/>
                <a:sym typeface="Courier New"/>
              </a:rPr>
              <a:t> The Colorado orogeny was an episode of mountain building (an orogeny) in Colorado and surrounding areas.</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Thought 2:</a:t>
            </a:r>
            <a:r>
              <a:rPr lang="en" sz="1200">
                <a:solidFill>
                  <a:srgbClr val="2ECC71"/>
                </a:solidFill>
                <a:latin typeface="Courier New"/>
                <a:ea typeface="Courier New"/>
                <a:cs typeface="Courier New"/>
                <a:sym typeface="Courier New"/>
              </a:rPr>
              <a:t> It does not mention the eastern sector. So I need to look up eastern sector.</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Action 2:</a:t>
            </a:r>
            <a:r>
              <a:rPr lang="en" sz="1200">
                <a:solidFill>
                  <a:srgbClr val="2ECC71"/>
                </a:solidFill>
                <a:latin typeface="Courier New"/>
                <a:ea typeface="Courier New"/>
                <a:cs typeface="Courier New"/>
                <a:sym typeface="Courier New"/>
              </a:rPr>
              <a:t> Lookup[eastern sector]</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Observation 2:</a:t>
            </a:r>
            <a:r>
              <a:rPr lang="en" sz="1200">
                <a:solidFill>
                  <a:srgbClr val="2ECC71"/>
                </a:solidFill>
                <a:latin typeface="Courier New"/>
                <a:ea typeface="Courier New"/>
                <a:cs typeface="Courier New"/>
                <a:sym typeface="Courier New"/>
              </a:rPr>
              <a:t> (Result 1 / 1) The eastern sector extends into the High Plains and is called the Central Plains orogeny.</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Thought 3:</a:t>
            </a:r>
            <a:r>
              <a:rPr lang="en" sz="1200">
                <a:solidFill>
                  <a:srgbClr val="2ECC71"/>
                </a:solidFill>
                <a:latin typeface="Courier New"/>
                <a:ea typeface="Courier New"/>
                <a:cs typeface="Courier New"/>
                <a:sym typeface="Courier New"/>
              </a:rPr>
              <a:t> The eastern sector of Colorado orogeny extends into the High Plains. So I need to search High Plains and find its elevation range.</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Action 3:</a:t>
            </a:r>
            <a:r>
              <a:rPr lang="en" sz="1200">
                <a:solidFill>
                  <a:srgbClr val="2ECC71"/>
                </a:solidFill>
                <a:latin typeface="Courier New"/>
                <a:ea typeface="Courier New"/>
                <a:cs typeface="Courier New"/>
                <a:sym typeface="Courier New"/>
              </a:rPr>
              <a:t> Search[High Plains]</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Observation 3:</a:t>
            </a:r>
            <a:r>
              <a:rPr lang="en" sz="1200">
                <a:solidFill>
                  <a:srgbClr val="2ECC71"/>
                </a:solidFill>
                <a:latin typeface="Courier New"/>
                <a:ea typeface="Courier New"/>
                <a:cs typeface="Courier New"/>
                <a:sym typeface="Courier New"/>
              </a:rPr>
              <a:t> High Plains refers to one of two distinct land regions</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Thought 4:</a:t>
            </a:r>
            <a:r>
              <a:rPr lang="en" sz="1200">
                <a:solidFill>
                  <a:srgbClr val="2ECC71"/>
                </a:solidFill>
                <a:latin typeface="Courier New"/>
                <a:ea typeface="Courier New"/>
                <a:cs typeface="Courier New"/>
                <a:sym typeface="Courier New"/>
              </a:rPr>
              <a:t> I need to instead search High Plains (United States).</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Action 4:</a:t>
            </a:r>
            <a:r>
              <a:rPr lang="en" sz="1200">
                <a:solidFill>
                  <a:srgbClr val="2ECC71"/>
                </a:solidFill>
                <a:latin typeface="Courier New"/>
                <a:ea typeface="Courier New"/>
                <a:cs typeface="Courier New"/>
                <a:sym typeface="Courier New"/>
              </a:rPr>
              <a:t> Search[High Plains (United States)]</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Observation 4:</a:t>
            </a:r>
            <a:r>
              <a:rPr lang="en" sz="1200">
                <a:solidFill>
                  <a:srgbClr val="2ECC71"/>
                </a:solidFill>
                <a:latin typeface="Courier New"/>
                <a:ea typeface="Courier New"/>
                <a:cs typeface="Courier New"/>
                <a:sym typeface="Courier New"/>
              </a:rPr>
              <a:t> The High Plains are a subregion of the Great Plains. From east to west, the High Plains rise in elevation from around 1,800 to 7,000 ft (550 to 2,130m).[3]</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Thought 5:</a:t>
            </a:r>
            <a:r>
              <a:rPr lang="en" sz="1200">
                <a:solidFill>
                  <a:srgbClr val="2ECC71"/>
                </a:solidFill>
                <a:latin typeface="Courier New"/>
                <a:ea typeface="Courier New"/>
                <a:cs typeface="Courier New"/>
                <a:sym typeface="Courier New"/>
              </a:rPr>
              <a:t> High Plains rise in elevation from around 1,800 to 7,000 ft, so the answer is 1,800 to 7,000</a:t>
            </a:r>
            <a:r>
              <a:rPr lang="en" sz="1200">
                <a:solidFill>
                  <a:srgbClr val="2ECC71"/>
                </a:solidFill>
                <a:latin typeface="Courier New"/>
                <a:ea typeface="Courier New"/>
                <a:cs typeface="Courier New"/>
                <a:sym typeface="Courier New"/>
              </a:rPr>
              <a:t> </a:t>
            </a:r>
            <a:r>
              <a:rPr lang="en" sz="1200">
                <a:solidFill>
                  <a:srgbClr val="2ECC71"/>
                </a:solidFill>
                <a:latin typeface="Courier New"/>
                <a:ea typeface="Courier New"/>
                <a:cs typeface="Courier New"/>
                <a:sym typeface="Courier New"/>
              </a:rPr>
              <a:t>ft.</a:t>
            </a:r>
            <a:br>
              <a:rPr lang="en" sz="1200">
                <a:solidFill>
                  <a:srgbClr val="2ECC71"/>
                </a:solidFill>
                <a:latin typeface="Courier New"/>
                <a:ea typeface="Courier New"/>
                <a:cs typeface="Courier New"/>
                <a:sym typeface="Courier New"/>
              </a:rPr>
            </a:br>
            <a:r>
              <a:rPr b="1" lang="en" sz="1200">
                <a:solidFill>
                  <a:srgbClr val="2ECC71"/>
                </a:solidFill>
                <a:latin typeface="Courier New"/>
                <a:ea typeface="Courier New"/>
                <a:cs typeface="Courier New"/>
                <a:sym typeface="Courier New"/>
              </a:rPr>
              <a:t>Action 5:</a:t>
            </a:r>
            <a:r>
              <a:rPr lang="en" sz="1200">
                <a:solidFill>
                  <a:srgbClr val="2ECC71"/>
                </a:solidFill>
                <a:latin typeface="Courier New"/>
                <a:ea typeface="Courier New"/>
                <a:cs typeface="Courier New"/>
                <a:sym typeface="Courier New"/>
              </a:rPr>
              <a:t> Finish[1,800 to 7,000 ft]</a:t>
            </a:r>
            <a:endParaRPr sz="1200">
              <a:solidFill>
                <a:srgbClr val="2ECC7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0"/>
          <p:cNvPicPr preferRelativeResize="0"/>
          <p:nvPr/>
        </p:nvPicPr>
        <p:blipFill>
          <a:blip r:embed="rId3">
            <a:alphaModFix/>
          </a:blip>
          <a:stretch>
            <a:fillRect/>
          </a:stretch>
        </p:blipFill>
        <p:spPr>
          <a:xfrm>
            <a:off x="1562427" y="0"/>
            <a:ext cx="6019147"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we brought it all together?</a:t>
            </a:r>
            <a:endParaRPr/>
          </a:p>
        </p:txBody>
      </p:sp>
      <p:sp>
        <p:nvSpPr>
          <p:cNvPr id="213" name="Google Shape;21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multiple external actions the LLM can request to execute</a:t>
            </a:r>
            <a:endParaRPr/>
          </a:p>
          <a:p>
            <a:pPr indent="-342900" lvl="0" marL="457200" rtl="0" algn="l">
              <a:spcBef>
                <a:spcPts val="0"/>
              </a:spcBef>
              <a:spcAft>
                <a:spcPts val="0"/>
              </a:spcAft>
              <a:buSzPts val="1800"/>
              <a:buChar char="-"/>
            </a:pPr>
            <a:r>
              <a:rPr lang="en"/>
              <a:t>Incorporate document scanning, tokenization, and a vector database as “long-term” memory for the AI</a:t>
            </a:r>
            <a:endParaRPr/>
          </a:p>
          <a:p>
            <a:pPr indent="-342900" lvl="0" marL="457200" rtl="0" algn="l">
              <a:spcBef>
                <a:spcPts val="0"/>
              </a:spcBef>
              <a:spcAft>
                <a:spcPts val="0"/>
              </a:spcAft>
              <a:buSzPts val="1800"/>
              <a:buChar char="-"/>
            </a:pPr>
            <a:r>
              <a:rPr lang="en"/>
              <a:t>Use ReACT + Chain-of-Thought style strategy to recursively figure out the next task to perform</a:t>
            </a:r>
            <a:endParaRPr/>
          </a:p>
          <a:p>
            <a:pPr indent="-342900" lvl="0" marL="457200" rtl="0" algn="l">
              <a:spcBef>
                <a:spcPts val="0"/>
              </a:spcBef>
              <a:spcAft>
                <a:spcPts val="0"/>
              </a:spcAft>
              <a:buSzPts val="1800"/>
              <a:buChar char="-"/>
            </a:pPr>
            <a:r>
              <a:rPr lang="en"/>
              <a:t>Wrap it in a modular framework where you can add your own agents/tools/actions/etc</a:t>
            </a:r>
            <a:endParaRPr/>
          </a:p>
          <a:p>
            <a:pPr indent="-342900" lvl="0" marL="457200" rtl="0" algn="l">
              <a:spcBef>
                <a:spcPts val="0"/>
              </a:spcBef>
              <a:spcAft>
                <a:spcPts val="0"/>
              </a:spcAft>
              <a:buSzPts val="1800"/>
              <a:buChar char="-"/>
            </a:pPr>
            <a:r>
              <a:rPr lang="en"/>
              <a:t>Give the AI a task or goal, and it will autonomously try to accomplish it for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a:t>
            </a:r>
            <a:endParaRPr/>
          </a:p>
        </p:txBody>
      </p:sp>
      <p:pic>
        <p:nvPicPr>
          <p:cNvPr id="66" name="Google Shape;66;p15"/>
          <p:cNvPicPr preferRelativeResize="0"/>
          <p:nvPr/>
        </p:nvPicPr>
        <p:blipFill>
          <a:blip r:embed="rId3">
            <a:alphaModFix/>
          </a:blip>
          <a:stretch>
            <a:fillRect/>
          </a:stretch>
        </p:blipFill>
        <p:spPr>
          <a:xfrm>
            <a:off x="1839725" y="1120375"/>
            <a:ext cx="6086525" cy="3967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Agents</a:t>
            </a:r>
            <a:endParaRPr/>
          </a:p>
        </p:txBody>
      </p:sp>
      <p:sp>
        <p:nvSpPr>
          <p:cNvPr id="219" name="Google Shape;21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LangChain</a:t>
            </a:r>
            <a:endParaRPr/>
          </a:p>
          <a:p>
            <a:pPr indent="-317500" lvl="1" marL="914400" rtl="0" algn="l">
              <a:spcBef>
                <a:spcPts val="0"/>
              </a:spcBef>
              <a:spcAft>
                <a:spcPts val="0"/>
              </a:spcAft>
              <a:buSzPts val="1400"/>
              <a:buChar char="-"/>
            </a:pPr>
            <a:r>
              <a:rPr lang="en"/>
              <a:t>Probably the most “mature” (relative term for this space)</a:t>
            </a:r>
            <a:endParaRPr/>
          </a:p>
          <a:p>
            <a:pPr indent="-317500" lvl="1" marL="914400" rtl="0" algn="l">
              <a:spcBef>
                <a:spcPts val="0"/>
              </a:spcBef>
              <a:spcAft>
                <a:spcPts val="0"/>
              </a:spcAft>
              <a:buSzPts val="1400"/>
              <a:buChar char="-"/>
            </a:pPr>
            <a:r>
              <a:rPr lang="en"/>
              <a:t>Framework to combine tools to answer questions</a:t>
            </a:r>
            <a:endParaRPr/>
          </a:p>
          <a:p>
            <a:pPr indent="-342900" lvl="0" marL="457200" rtl="0" algn="l">
              <a:spcBef>
                <a:spcPts val="0"/>
              </a:spcBef>
              <a:spcAft>
                <a:spcPts val="0"/>
              </a:spcAft>
              <a:buSzPts val="1800"/>
              <a:buChar char="-"/>
            </a:pPr>
            <a:r>
              <a:rPr lang="en"/>
              <a:t>AutoGPT</a:t>
            </a:r>
            <a:endParaRPr/>
          </a:p>
          <a:p>
            <a:pPr indent="-317500" lvl="1" marL="914400" rtl="0" algn="l">
              <a:spcBef>
                <a:spcPts val="0"/>
              </a:spcBef>
              <a:spcAft>
                <a:spcPts val="0"/>
              </a:spcAft>
              <a:buSzPts val="1400"/>
              <a:buChar char="-"/>
            </a:pPr>
            <a:r>
              <a:rPr lang="en"/>
              <a:t>Give the AI a goal and it will attempt to autonomously complete it</a:t>
            </a:r>
            <a:endParaRPr/>
          </a:p>
          <a:p>
            <a:pPr indent="-342900" lvl="0" marL="457200" rtl="0" algn="l">
              <a:spcBef>
                <a:spcPts val="0"/>
              </a:spcBef>
              <a:spcAft>
                <a:spcPts val="0"/>
              </a:spcAft>
              <a:buSzPts val="1800"/>
              <a:buChar char="-"/>
            </a:pPr>
            <a:r>
              <a:rPr lang="en"/>
              <a:t>BabyAGI</a:t>
            </a:r>
            <a:endParaRPr/>
          </a:p>
          <a:p>
            <a:pPr indent="-317500" lvl="1" marL="914400" rtl="0" algn="l">
              <a:spcBef>
                <a:spcPts val="0"/>
              </a:spcBef>
              <a:spcAft>
                <a:spcPts val="0"/>
              </a:spcAft>
              <a:buSzPts val="1400"/>
              <a:buChar char="-"/>
            </a:pPr>
            <a:r>
              <a:rPr lang="en"/>
              <a:t>C</a:t>
            </a:r>
            <a:r>
              <a:rPr lang="en"/>
              <a:t>reates tasks based on the result of previous tasks and a predefined objective.</a:t>
            </a:r>
            <a:endParaRPr/>
          </a:p>
          <a:p>
            <a:pPr indent="-342900" lvl="0" marL="457200" rtl="0" algn="l">
              <a:spcBef>
                <a:spcPts val="0"/>
              </a:spcBef>
              <a:spcAft>
                <a:spcPts val="0"/>
              </a:spcAft>
              <a:buSzPts val="1800"/>
              <a:buChar char="-"/>
            </a:pPr>
            <a:r>
              <a:rPr lang="en"/>
              <a:t>Microsoft Jarvis</a:t>
            </a:r>
            <a:endParaRPr/>
          </a:p>
          <a:p>
            <a:pPr indent="-317500" lvl="1" marL="914400" rtl="0" algn="l">
              <a:spcBef>
                <a:spcPts val="0"/>
              </a:spcBef>
              <a:spcAft>
                <a:spcPts val="0"/>
              </a:spcAft>
              <a:buSzPts val="1400"/>
              <a:buChar char="-"/>
            </a:pPr>
            <a:r>
              <a:rPr lang="en"/>
              <a:t>Microsoft’s </a:t>
            </a:r>
            <a:r>
              <a:rPr lang="en"/>
              <a:t>research</a:t>
            </a:r>
            <a:r>
              <a:rPr lang="en"/>
              <a:t> project to create a “Jarvis-like” agent</a:t>
            </a:r>
            <a:endParaRPr/>
          </a:p>
          <a:p>
            <a:pPr indent="-342900" lvl="0" marL="457200" rtl="0" algn="l">
              <a:spcBef>
                <a:spcPts val="0"/>
              </a:spcBef>
              <a:spcAft>
                <a:spcPts val="0"/>
              </a:spcAft>
              <a:buSzPts val="1800"/>
              <a:buChar char="-"/>
            </a:pPr>
            <a:r>
              <a:rPr lang="en"/>
              <a:t>AgentGPT, GodMode</a:t>
            </a:r>
            <a:endParaRPr/>
          </a:p>
          <a:p>
            <a:pPr indent="-317500" lvl="1" marL="914400" rtl="0" algn="l">
              <a:spcBef>
                <a:spcPts val="0"/>
              </a:spcBef>
              <a:spcAft>
                <a:spcPts val="0"/>
              </a:spcAft>
              <a:buSzPts val="1400"/>
              <a:buChar char="-"/>
            </a:pPr>
            <a:r>
              <a:rPr lang="en"/>
              <a:t>Meant to be useable by non-programmers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LangChain Modules</a:t>
            </a:r>
            <a:endParaRPr/>
          </a:p>
        </p:txBody>
      </p:sp>
      <p:sp>
        <p:nvSpPr>
          <p:cNvPr id="225" name="Google Shape;22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Prompts - templates, management, optimization, and serialization</a:t>
            </a:r>
            <a:endParaRPr/>
          </a:p>
          <a:p>
            <a:pPr indent="-342900" lvl="0" marL="457200" rtl="0" algn="l">
              <a:spcBef>
                <a:spcPts val="0"/>
              </a:spcBef>
              <a:spcAft>
                <a:spcPts val="0"/>
              </a:spcAft>
              <a:buSzPts val="1800"/>
              <a:buChar char="-"/>
            </a:pPr>
            <a:r>
              <a:rPr lang="en"/>
              <a:t>Document loaders - load and feed unstructured data </a:t>
            </a:r>
            <a:r>
              <a:rPr lang="en"/>
              <a:t>from a variety of sources and formats.</a:t>
            </a:r>
            <a:endParaRPr/>
          </a:p>
          <a:p>
            <a:pPr indent="-342900" lvl="0" marL="457200" rtl="0" algn="l">
              <a:spcBef>
                <a:spcPts val="0"/>
              </a:spcBef>
              <a:spcAft>
                <a:spcPts val="0"/>
              </a:spcAft>
              <a:buSzPts val="1800"/>
              <a:buChar char="-"/>
            </a:pPr>
            <a:r>
              <a:rPr lang="en"/>
              <a:t>Chains - combine multiple LLM calls in a sequence enabling more complex workflows.</a:t>
            </a:r>
            <a:endParaRPr/>
          </a:p>
          <a:p>
            <a:pPr indent="-342900" lvl="0" marL="457200" rtl="0" algn="l">
              <a:spcBef>
                <a:spcPts val="0"/>
              </a:spcBef>
              <a:spcAft>
                <a:spcPts val="0"/>
              </a:spcAft>
              <a:buSzPts val="1800"/>
              <a:buChar char="-"/>
            </a:pPr>
            <a:r>
              <a:rPr lang="en"/>
              <a:t>Tools - A </a:t>
            </a:r>
            <a:r>
              <a:rPr lang="en"/>
              <a:t>function that performs a specific duty, such as Google Search, Database lookup, Python REPL, etc.</a:t>
            </a:r>
            <a:endParaRPr/>
          </a:p>
          <a:p>
            <a:pPr indent="-342900" lvl="0" marL="457200" rtl="0" algn="l">
              <a:spcBef>
                <a:spcPts val="0"/>
              </a:spcBef>
              <a:spcAft>
                <a:spcPts val="0"/>
              </a:spcAft>
              <a:buSzPts val="1800"/>
              <a:buChar char="-"/>
            </a:pPr>
            <a:r>
              <a:rPr lang="en"/>
              <a:t>Agents - Make observations and decisions on which actions to take to accomplish a particular task.</a:t>
            </a:r>
            <a:endParaRPr/>
          </a:p>
          <a:p>
            <a:pPr indent="-342900" lvl="0" marL="457200" rtl="0" algn="l">
              <a:spcBef>
                <a:spcPts val="0"/>
              </a:spcBef>
              <a:spcAft>
                <a:spcPts val="0"/>
              </a:spcAft>
              <a:buSzPts val="1800"/>
              <a:buChar char="-"/>
            </a:pPr>
            <a:r>
              <a:rPr lang="en"/>
              <a:t>Memory - Maintain short and long-term memory of previous interactions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Demo: LangChain</a:t>
            </a:r>
            <a:endParaRPr sz="3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So what happened here?</a:t>
            </a:r>
            <a:endParaRPr sz="3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46"/>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2ECC71"/>
                </a:solidFill>
                <a:latin typeface="Courier New"/>
                <a:ea typeface="Courier New"/>
                <a:cs typeface="Courier New"/>
                <a:sym typeface="Courier New"/>
              </a:rPr>
              <a:t>Answer the following questions as best you can. You have access to the following tools:</a:t>
            </a:r>
            <a:br>
              <a:rPr lang="en" sz="1050">
                <a:solidFill>
                  <a:srgbClr val="2ECC71"/>
                </a:solidFill>
                <a:latin typeface="Courier New"/>
                <a:ea typeface="Courier New"/>
                <a:cs typeface="Courier New"/>
                <a:sym typeface="Courier New"/>
              </a:rPr>
            </a:b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Search: A search engine. Useful for when you need to answer questions about current events. Input should be a search query.</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Calculator: Useful for when you need to answer questions about math.</a:t>
            </a:r>
            <a:br>
              <a:rPr lang="en" sz="1050">
                <a:solidFill>
                  <a:srgbClr val="2ECC71"/>
                </a:solidFill>
                <a:latin typeface="Courier New"/>
                <a:ea typeface="Courier New"/>
                <a:cs typeface="Courier New"/>
                <a:sym typeface="Courier New"/>
              </a:rPr>
            </a:b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Use the following format:</a:t>
            </a:r>
            <a:br>
              <a:rPr lang="en" sz="1050">
                <a:solidFill>
                  <a:srgbClr val="2ECC71"/>
                </a:solidFill>
                <a:latin typeface="Courier New"/>
                <a:ea typeface="Courier New"/>
                <a:cs typeface="Courier New"/>
                <a:sym typeface="Courier New"/>
              </a:rPr>
            </a:b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the input question you must answer</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you should always think about what to do</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the action to take, should be one of [Search, Calculator]</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the input to the action</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the result of the action</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 (this Thought/Action/Action Input/Observation can repeat N times)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now know the final answer</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Final Answer: the final answer to the original input question</a:t>
            </a:r>
            <a:br>
              <a:rPr lang="en" sz="1050">
                <a:solidFill>
                  <a:srgbClr val="2ECC71"/>
                </a:solidFill>
                <a:latin typeface="Courier New"/>
                <a:ea typeface="Courier New"/>
                <a:cs typeface="Courier New"/>
                <a:sym typeface="Courier New"/>
              </a:rPr>
            </a:b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Begin!</a:t>
            </a:r>
            <a:br>
              <a:rPr lang="en" sz="1050">
                <a:solidFill>
                  <a:srgbClr val="2ECC71"/>
                </a:solidFill>
                <a:latin typeface="Courier New"/>
                <a:ea typeface="Courier New"/>
                <a:cs typeface="Courier New"/>
                <a:sym typeface="Courier New"/>
              </a:rPr>
            </a:b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br>
              <a:rPr lang="en" sz="1050">
                <a:solidFill>
                  <a:srgbClr val="2ECC71"/>
                </a:solidFill>
                <a:latin typeface="Courier New"/>
                <a:ea typeface="Courier New"/>
                <a:cs typeface="Courier New"/>
                <a:sym typeface="Courier New"/>
              </a:rPr>
            </a:b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a:t>
            </a:r>
            <a:endParaRPr sz="1050">
              <a:solidFill>
                <a:srgbClr val="2ECC71"/>
              </a:solidFill>
              <a:latin typeface="Courier New"/>
              <a:ea typeface="Courier New"/>
              <a:cs typeface="Courier New"/>
              <a:sym typeface="Courier New"/>
            </a:endParaRPr>
          </a:p>
          <a:p>
            <a:pPr indent="0" lvl="0" marL="0" rtl="0" algn="l">
              <a:lnSpc>
                <a:spcPct val="100000"/>
              </a:lnSpc>
              <a:spcBef>
                <a:spcPts val="23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47"/>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2ECC71"/>
                </a:solidFill>
                <a:latin typeface="Courier New"/>
                <a:ea typeface="Courier New"/>
                <a:cs typeface="Courier New"/>
                <a:sym typeface="Courier New"/>
              </a:rPr>
              <a:t>{... zero shot prompt omitted }</a:t>
            </a:r>
            <a:br>
              <a:rPr lang="en" sz="1100">
                <a:solidFill>
                  <a:srgbClr val="2ECC71"/>
                </a:solidFill>
                <a:latin typeface="Courier New"/>
                <a:ea typeface="Courier New"/>
                <a:cs typeface="Courier New"/>
                <a:sym typeface="Courier New"/>
              </a:rPr>
            </a:br>
            <a:br>
              <a:rPr lang="en" sz="110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2ECC71"/>
                </a:solidFill>
                <a:latin typeface="Courier New"/>
                <a:ea typeface="Courier New"/>
                <a:cs typeface="Courier New"/>
                <a:sym typeface="Courier New"/>
              </a:rPr>
              <a:t>Thought:</a:t>
            </a:r>
            <a:r>
              <a:rPr lang="en" sz="1100">
                <a:solidFill>
                  <a:srgbClr val="2ECC71"/>
                </a:solidFill>
                <a:highlight>
                  <a:srgbClr val="FFFF00"/>
                </a:highlight>
                <a:latin typeface="Courier New"/>
                <a:ea typeface="Courier New"/>
                <a:cs typeface="Courier New"/>
                <a:sym typeface="Courier New"/>
              </a:rPr>
              <a:t> I need to find the market capitalization of both companies</a:t>
            </a:r>
            <a:endParaRPr sz="110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rgbClr val="2ECC71"/>
                </a:solidFill>
                <a:highlight>
                  <a:srgbClr val="FFFF00"/>
                </a:highlight>
                <a:latin typeface="Courier New"/>
                <a:ea typeface="Courier New"/>
                <a:cs typeface="Courier New"/>
                <a:sym typeface="Courier New"/>
              </a:rPr>
              <a:t>Action: Search</a:t>
            </a:r>
            <a:endParaRPr sz="110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2ECC71"/>
                </a:solidFill>
                <a:highlight>
                  <a:srgbClr val="FFFF00"/>
                </a:highlight>
                <a:latin typeface="Courier New"/>
                <a:ea typeface="Courier New"/>
                <a:cs typeface="Courier New"/>
                <a:sym typeface="Courier New"/>
              </a:rPr>
              <a:t>Action Input: "Tesla market capitalization March 3rd 2023"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48"/>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900"/>
              </a:spcBef>
              <a:spcAft>
                <a:spcPts val="0"/>
              </a:spcAft>
              <a:buClr>
                <a:schemeClr val="dk1"/>
              </a:buClr>
              <a:buSzPts val="1100"/>
              <a:buFont typeface="Arial"/>
              <a:buNone/>
            </a:pPr>
            <a:r>
              <a:rPr lang="en" sz="1100">
                <a:solidFill>
                  <a:srgbClr val="2ECC71"/>
                </a:solidFill>
                <a:latin typeface="Courier New"/>
                <a:ea typeface="Courier New"/>
                <a:cs typeface="Courier New"/>
                <a:sym typeface="Courier New"/>
              </a:rPr>
              <a:t>{... zero shot prompt omitted }</a:t>
            </a:r>
            <a:br>
              <a:rPr lang="en" sz="1100">
                <a:solidFill>
                  <a:srgbClr val="2ECC71"/>
                </a:solidFill>
                <a:latin typeface="Courier New"/>
                <a:ea typeface="Courier New"/>
                <a:cs typeface="Courier New"/>
                <a:sym typeface="Courier New"/>
              </a:rPr>
            </a:br>
            <a:br>
              <a:rPr lang="en" sz="110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both companies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"Tesla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Observation: At the time of writing, Tesla has a market capitalization of $585.55 billion, up significantly from the $389 billion it had ending 2022. The ...</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Thought:</a:t>
            </a:r>
            <a:endParaRPr sz="105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4" name="Shape 254"/>
        <p:cNvGrpSpPr/>
        <p:nvPr/>
      </p:nvGrpSpPr>
      <p:grpSpPr>
        <a:xfrm>
          <a:off x="0" y="0"/>
          <a:ext cx="0" cy="0"/>
          <a:chOff x="0" y="0"/>
          <a:chExt cx="0" cy="0"/>
        </a:xfrm>
      </p:grpSpPr>
      <p:sp>
        <p:nvSpPr>
          <p:cNvPr id="255" name="Google Shape;255;p49"/>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900"/>
              </a:spcBef>
              <a:spcAft>
                <a:spcPts val="0"/>
              </a:spcAft>
              <a:buClr>
                <a:schemeClr val="dk1"/>
              </a:buClr>
              <a:buSzPts val="1100"/>
              <a:buFont typeface="Arial"/>
              <a:buNone/>
            </a:pPr>
            <a:r>
              <a:rPr lang="en" sz="1100">
                <a:solidFill>
                  <a:srgbClr val="2ECC71"/>
                </a:solidFill>
                <a:latin typeface="Courier New"/>
                <a:ea typeface="Courier New"/>
                <a:cs typeface="Courier New"/>
                <a:sym typeface="Courier New"/>
              </a:rPr>
              <a:t>{... zero shot prompt omitted }</a:t>
            </a:r>
            <a:br>
              <a:rPr lang="en" sz="1100">
                <a:solidFill>
                  <a:srgbClr val="2ECC71"/>
                </a:solidFill>
                <a:latin typeface="Courier New"/>
                <a:ea typeface="Courier New"/>
                <a:cs typeface="Courier New"/>
                <a:sym typeface="Courier New"/>
              </a:rPr>
            </a:br>
            <a:br>
              <a:rPr lang="en" sz="110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both companies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"Tesla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At the time of writing, Tesla has a market capitalization of $585.55 billion, up significantly from the $389 billion it had ending 2022. The ...</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a:t>
            </a:r>
            <a:r>
              <a:rPr lang="en" sz="1050">
                <a:solidFill>
                  <a:srgbClr val="2ECC71"/>
                </a:solidFill>
                <a:highlight>
                  <a:srgbClr val="FFFF00"/>
                </a:highlight>
                <a:latin typeface="Courier New"/>
                <a:ea typeface="Courier New"/>
                <a:cs typeface="Courier New"/>
                <a:sym typeface="Courier New"/>
              </a:rPr>
              <a:t> I need to find the market capitalization of Ford</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Action: Search</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Action Input: "Ford market capitalization March 3rd 2023"</a:t>
            </a:r>
            <a:endParaRPr sz="105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 name="Shape 259"/>
        <p:cNvGrpSpPr/>
        <p:nvPr/>
      </p:nvGrpSpPr>
      <p:grpSpPr>
        <a:xfrm>
          <a:off x="0" y="0"/>
          <a:ext cx="0" cy="0"/>
          <a:chOff x="0" y="0"/>
          <a:chExt cx="0" cy="0"/>
        </a:xfrm>
      </p:grpSpPr>
      <p:sp>
        <p:nvSpPr>
          <p:cNvPr id="260" name="Google Shape;260;p50"/>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900"/>
              </a:spcBef>
              <a:spcAft>
                <a:spcPts val="0"/>
              </a:spcAft>
              <a:buClr>
                <a:schemeClr val="dk1"/>
              </a:buClr>
              <a:buSzPts val="1100"/>
              <a:buFont typeface="Arial"/>
              <a:buNone/>
            </a:pPr>
            <a:r>
              <a:rPr lang="en" sz="1100">
                <a:solidFill>
                  <a:srgbClr val="2ECC71"/>
                </a:solidFill>
                <a:latin typeface="Courier New"/>
                <a:ea typeface="Courier New"/>
                <a:cs typeface="Courier New"/>
                <a:sym typeface="Courier New"/>
              </a:rPr>
              <a:t>{... zero shot prompt omitted }</a:t>
            </a:r>
            <a:br>
              <a:rPr lang="en" sz="1100">
                <a:solidFill>
                  <a:srgbClr val="2ECC71"/>
                </a:solidFill>
                <a:latin typeface="Courier New"/>
                <a:ea typeface="Courier New"/>
                <a:cs typeface="Courier New"/>
                <a:sym typeface="Courier New"/>
              </a:rPr>
            </a:br>
            <a:br>
              <a:rPr lang="en" sz="110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both companies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"Tesla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At the time of writing, Tesla has a market capitalization of $585.55 billion, up significantly from the $389 billion it had ending 2022. The ...</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Ford</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"Ford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Observation: Ford stock increased by 10 percent or $1.20 per share during the February 27th - March 3rd, 2023 period. See Ford stock performance details ...</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Thought:</a:t>
            </a:r>
            <a:endParaRPr sz="105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 name="Shape 264"/>
        <p:cNvGrpSpPr/>
        <p:nvPr/>
      </p:nvGrpSpPr>
      <p:grpSpPr>
        <a:xfrm>
          <a:off x="0" y="0"/>
          <a:ext cx="0" cy="0"/>
          <a:chOff x="0" y="0"/>
          <a:chExt cx="0" cy="0"/>
        </a:xfrm>
      </p:grpSpPr>
      <p:sp>
        <p:nvSpPr>
          <p:cNvPr id="265" name="Google Shape;265;p51"/>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900"/>
              </a:spcBef>
              <a:spcAft>
                <a:spcPts val="0"/>
              </a:spcAft>
              <a:buNone/>
            </a:pPr>
            <a:r>
              <a:rPr lang="en" sz="1100">
                <a:solidFill>
                  <a:srgbClr val="2ECC71"/>
                </a:solidFill>
                <a:latin typeface="Courier New"/>
                <a:ea typeface="Courier New"/>
                <a:cs typeface="Courier New"/>
                <a:sym typeface="Courier New"/>
              </a:rPr>
              <a:t>{... zero shot prompt omitted }</a:t>
            </a:r>
            <a:br>
              <a:rPr lang="en" sz="1100">
                <a:solidFill>
                  <a:srgbClr val="2ECC71"/>
                </a:solidFill>
                <a:latin typeface="Courier New"/>
                <a:ea typeface="Courier New"/>
                <a:cs typeface="Courier New"/>
                <a:sym typeface="Courier New"/>
              </a:rPr>
            </a:br>
            <a:br>
              <a:rPr lang="en" sz="110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both companies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"Tesla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At the time of writing, Tesla has a market capitalization of $585.55 billion, up significantly from the $389 billion it had ending 2022. The ...</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Ford</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"Ford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Ford stock increased by 10 percent or $1.20 per share during the February 27th - March 3rd, 2023 period. See Ford stock performance details ...</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a:t>
            </a:r>
            <a:r>
              <a:rPr lang="en" sz="1050">
                <a:solidFill>
                  <a:srgbClr val="2ECC71"/>
                </a:solidFill>
                <a:highlight>
                  <a:srgbClr val="FFFF00"/>
                </a:highlight>
                <a:latin typeface="Courier New"/>
                <a:ea typeface="Courier New"/>
                <a:cs typeface="Courier New"/>
                <a:sym typeface="Courier New"/>
              </a:rPr>
              <a:t>I need to compare the two market capitalizations</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Action: Calculator</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Action Input: 585.55 billion / 389 billion</a:t>
            </a:r>
            <a:endParaRPr sz="105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Large Language Models (LLMs)?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network architectures used for natural language processing tasks.</a:t>
            </a:r>
            <a:endParaRPr/>
          </a:p>
          <a:p>
            <a:pPr indent="-342900" lvl="0" marL="457200" rtl="0" algn="l">
              <a:spcBef>
                <a:spcPts val="0"/>
              </a:spcBef>
              <a:spcAft>
                <a:spcPts val="0"/>
              </a:spcAft>
              <a:buSzPts val="1800"/>
              <a:buChar char="-"/>
            </a:pPr>
            <a:r>
              <a:rPr lang="en"/>
              <a:t>Can be used to predict the next word in a sentence or recognize the structure of a sentence.</a:t>
            </a:r>
            <a:endParaRPr/>
          </a:p>
          <a:p>
            <a:pPr indent="-342900" lvl="0" marL="457200" rtl="0" algn="l">
              <a:spcBef>
                <a:spcPts val="0"/>
              </a:spcBef>
              <a:spcAft>
                <a:spcPts val="0"/>
              </a:spcAft>
              <a:buSzPts val="1800"/>
              <a:buChar char="-"/>
            </a:pPr>
            <a:r>
              <a:rPr lang="en"/>
              <a:t>Trained on massive datasets of text using huge clusters of GPUs.</a:t>
            </a:r>
            <a:endParaRPr/>
          </a:p>
          <a:p>
            <a:pPr indent="-342900" lvl="0" marL="457200" rtl="0" algn="l">
              <a:spcBef>
                <a:spcPts val="0"/>
              </a:spcBef>
              <a:spcAft>
                <a:spcPts val="0"/>
              </a:spcAft>
              <a:buSzPts val="1800"/>
              <a:buChar char="-"/>
            </a:pPr>
            <a:r>
              <a:rPr lang="en"/>
              <a:t>Basically - Give it text, it will determine the most likely text that follows.</a:t>
            </a:r>
            <a:endParaRPr/>
          </a:p>
          <a:p>
            <a:pPr indent="-342900" lvl="0" marL="457200" rtl="0" algn="l">
              <a:spcBef>
                <a:spcPts val="0"/>
              </a:spcBef>
              <a:spcAft>
                <a:spcPts val="0"/>
              </a:spcAft>
              <a:buSzPts val="1800"/>
              <a:buChar char="-"/>
            </a:pPr>
            <a:r>
              <a:rPr lang="en"/>
              <a:t>Google published research on transformer models for training LLMs in 2017.</a:t>
            </a:r>
            <a:endParaRPr/>
          </a:p>
          <a:p>
            <a:pPr indent="-342900" lvl="0" marL="457200" rtl="0" algn="l">
              <a:spcBef>
                <a:spcPts val="0"/>
              </a:spcBef>
              <a:spcAft>
                <a:spcPts val="0"/>
              </a:spcAft>
              <a:buSzPts val="1800"/>
              <a:buChar char="-"/>
            </a:pPr>
            <a:r>
              <a:rPr lang="en"/>
              <a:t>Google BERT and OpenAI GPT-2 follow soon afterwards. Open only to researchers</a:t>
            </a:r>
            <a:endParaRPr/>
          </a:p>
          <a:p>
            <a:pPr indent="-342900" lvl="0" marL="457200" rtl="0" algn="l">
              <a:spcBef>
                <a:spcPts val="0"/>
              </a:spcBef>
              <a:spcAft>
                <a:spcPts val="0"/>
              </a:spcAft>
              <a:buSzPts val="1800"/>
              <a:buChar char="-"/>
            </a:pPr>
            <a:r>
              <a:rPr lang="en"/>
              <a:t>OpenAI releases ChatGPT to the public in Nov 2022 “in a panic”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sp>
        <p:nvSpPr>
          <p:cNvPr id="270" name="Google Shape;270;p52"/>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 zero shot prompt omitted }</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Thought: I need to find the market capitalization of both companies</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Action: Search</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Action Input: "Tesla market capitalization March 3rd 2023"</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Observation: At the time of writing, Tesla has a market capitalization of $585.55 billion, up significantly from the $389 billion it had ending 2022. The ...</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Thought: I need to find the market capitalization of Ford</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Action: Search</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Action Input: "Ford market capitalization March 3rd 2023"</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Observation: Ford stock increased by 10 percent or $1.20 per share during the February 27th - March 3rd, 2023 period. See Ford stock performance details ...</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Thought: I need to compare the two market capitalizations</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Action: Calculator</a:t>
            </a: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Action Input: 585.55 billion / 389 billion</a:t>
            </a:r>
            <a:br>
              <a:rPr lang="en" sz="1050">
                <a:solidFill>
                  <a:srgbClr val="2ECC71"/>
                </a:solidFill>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Observation: Answer: 1.5052699228791773</a:t>
            </a:r>
            <a:endParaRPr sz="1050">
              <a:solidFill>
                <a:srgbClr val="2ECC7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highlight>
                  <a:srgbClr val="FFFF00"/>
                </a:highlight>
                <a:latin typeface="Courier New"/>
                <a:ea typeface="Courier New"/>
                <a:cs typeface="Courier New"/>
                <a:sym typeface="Courier New"/>
              </a:rPr>
              <a:t>Thought:</a:t>
            </a:r>
            <a:endParaRPr sz="1050">
              <a:solidFill>
                <a:srgbClr val="2ECC71"/>
              </a:solidFill>
              <a:highlight>
                <a:srgbClr val="FFFF00"/>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p53"/>
          <p:cNvSpPr txBox="1"/>
          <p:nvPr>
            <p:ph type="title"/>
          </p:nvPr>
        </p:nvSpPr>
        <p:spPr>
          <a:xfrm>
            <a:off x="86275" y="79075"/>
            <a:ext cx="9057600" cy="498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 zero shot prompt omitted }</a:t>
            </a:r>
            <a:br>
              <a:rPr lang="en" sz="1050">
                <a:solidFill>
                  <a:srgbClr val="2ECC71"/>
                </a:solidFill>
                <a:latin typeface="Courier New"/>
                <a:ea typeface="Courier New"/>
                <a:cs typeface="Courier New"/>
                <a:sym typeface="Courier New"/>
              </a:rPr>
            </a:br>
            <a:endParaRPr sz="1050">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ECC71"/>
                </a:solidFill>
                <a:latin typeface="Courier New"/>
                <a:ea typeface="Courier New"/>
                <a:cs typeface="Courier New"/>
                <a:sym typeface="Courier New"/>
              </a:rPr>
              <a:t>Question: What is Tesla's market capitalization as of March 3rd 2023, how many times bigger is this than Ford's market cap on the same day?</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both companies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"Tesla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At the time of writing, Tesla has a market capitalization of $585.55 billion, up significantly from the $389 billion it had ending 2022. The ...</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find the market capitalization of Ford</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Search</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"Ford market capitalization March 3rd 2023"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Ford stock increased by 10 percent or $1.20 per share during the February 27th - March 3rd, 2023 period. See Ford stock performance details ...</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 I need to compare the two market capitalizations</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Calculator</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Action Input: 585.55 billion / 389 billion</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Observation: Answer: 1.5052699228791773</a:t>
            </a:r>
            <a:br>
              <a:rPr lang="en" sz="1050">
                <a:solidFill>
                  <a:srgbClr val="2ECC71"/>
                </a:solidFill>
                <a:latin typeface="Courier New"/>
                <a:ea typeface="Courier New"/>
                <a:cs typeface="Courier New"/>
                <a:sym typeface="Courier New"/>
              </a:rPr>
            </a:br>
            <a:r>
              <a:rPr lang="en" sz="1050">
                <a:solidFill>
                  <a:srgbClr val="2ECC71"/>
                </a:solidFill>
                <a:latin typeface="Courier New"/>
                <a:ea typeface="Courier New"/>
                <a:cs typeface="Courier New"/>
                <a:sym typeface="Courier New"/>
              </a:rPr>
              <a:t>Thought:</a:t>
            </a:r>
            <a:r>
              <a:rPr lang="en" sz="1050">
                <a:solidFill>
                  <a:srgbClr val="2ECC71"/>
                </a:solidFill>
                <a:highlight>
                  <a:srgbClr val="FFFF00"/>
                </a:highlight>
                <a:latin typeface="Courier New"/>
                <a:ea typeface="Courier New"/>
                <a:cs typeface="Courier New"/>
                <a:sym typeface="Courier New"/>
              </a:rPr>
              <a:t> I now know the final answer</a:t>
            </a:r>
            <a:br>
              <a:rPr lang="en" sz="1050">
                <a:solidFill>
                  <a:srgbClr val="2ECC71"/>
                </a:solidFill>
                <a:highlight>
                  <a:srgbClr val="FFFF00"/>
                </a:highlight>
                <a:latin typeface="Courier New"/>
                <a:ea typeface="Courier New"/>
                <a:cs typeface="Courier New"/>
                <a:sym typeface="Courier New"/>
              </a:rPr>
            </a:br>
            <a:r>
              <a:rPr lang="en" sz="1050">
                <a:solidFill>
                  <a:srgbClr val="2ECC71"/>
                </a:solidFill>
                <a:highlight>
                  <a:srgbClr val="FFFF00"/>
                </a:highlight>
                <a:latin typeface="Courier New"/>
                <a:ea typeface="Courier New"/>
                <a:cs typeface="Courier New"/>
                <a:sym typeface="Courier New"/>
              </a:rPr>
              <a:t>Final Answer: Tesla's market capitalization is 1.5 times bigger than Ford's market capitalization as of March 3rd 2023.</a:t>
            </a:r>
            <a:endParaRPr sz="1050">
              <a:solidFill>
                <a:srgbClr val="2ECC71"/>
              </a:solidFill>
              <a:highlight>
                <a:srgbClr val="FFFF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4"/>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How LangChain did the math</a:t>
            </a:r>
            <a:endParaRPr sz="3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55"/>
          <p:cNvSpPr txBox="1"/>
          <p:nvPr>
            <p:ph type="title"/>
          </p:nvPr>
        </p:nvSpPr>
        <p:spPr>
          <a:xfrm>
            <a:off x="86275" y="79075"/>
            <a:ext cx="9057600" cy="498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989">
                <a:solidFill>
                  <a:srgbClr val="2ECC71"/>
                </a:solidFill>
                <a:latin typeface="Courier New"/>
                <a:ea typeface="Courier New"/>
                <a:cs typeface="Courier New"/>
                <a:sym typeface="Courier New"/>
              </a:rPr>
              <a:t>Translate a math problem into a expression that can be executed using Python's numexpr library. Use the output of running this code to answer the question.</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Question: ${Question with math problem.}</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```text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${single line mathematical expression that solves the problem}</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...numexpr.evaluate(text)...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```output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${Output of running the code}</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Answer: ${Answer}</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Begin.</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Question: What is 37593 * 67?</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```text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37593 * 67</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...numexpr.evaluate(\"37593 * 67\")...</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```output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2518731</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Answer: 2518731</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Question: 585.55 billion / 389 billion</a:t>
            </a:r>
            <a:endParaRPr sz="43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sp>
        <p:nvSpPr>
          <p:cNvPr id="290" name="Google Shape;290;p56"/>
          <p:cNvSpPr txBox="1"/>
          <p:nvPr>
            <p:ph type="title"/>
          </p:nvPr>
        </p:nvSpPr>
        <p:spPr>
          <a:xfrm>
            <a:off x="86275" y="79075"/>
            <a:ext cx="9057600" cy="498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989">
                <a:solidFill>
                  <a:srgbClr val="2ECC71"/>
                </a:solidFill>
                <a:latin typeface="Courier New"/>
                <a:ea typeface="Courier New"/>
                <a:cs typeface="Courier New"/>
                <a:sym typeface="Courier New"/>
              </a:rPr>
              <a:t>Translate a math problem into a expression that can be executed using Python's numexpr library. Use the output of running this code to answer the question.</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Question: ${Question with math problem.}</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```text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${single line mathematical expression that solves the problem}</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...numexpr.evaluate(text)...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```output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${Output of running the code}</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Answer: ${Answer}</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Begin.</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Question: What is 37593 * 67?</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```text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37593 * 67</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...numexpr.evaluate(\"37593 * 67\")...</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```output</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2518731</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t>
            </a:r>
            <a:br>
              <a:rPr lang="en" sz="989">
                <a:solidFill>
                  <a:srgbClr val="2ECC71"/>
                </a:solidFill>
                <a:latin typeface="Courier New"/>
                <a:ea typeface="Courier New"/>
                <a:cs typeface="Courier New"/>
                <a:sym typeface="Courier New"/>
              </a:rPr>
            </a:b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Answer: 2518731</a:t>
            </a:r>
            <a:br>
              <a:rPr lang="en" sz="989">
                <a:solidFill>
                  <a:srgbClr val="2ECC71"/>
                </a:solidFill>
                <a:latin typeface="Courier New"/>
                <a:ea typeface="Courier New"/>
                <a:cs typeface="Courier New"/>
                <a:sym typeface="Courier New"/>
              </a:rPr>
            </a:br>
            <a:r>
              <a:rPr lang="en" sz="989">
                <a:solidFill>
                  <a:srgbClr val="2ECC71"/>
                </a:solidFill>
                <a:latin typeface="Courier New"/>
                <a:ea typeface="Courier New"/>
                <a:cs typeface="Courier New"/>
                <a:sym typeface="Courier New"/>
              </a:rPr>
              <a:t>Question: 585.55 billion / 389 billion</a:t>
            </a:r>
            <a:endParaRPr sz="989">
              <a:solidFill>
                <a:srgbClr val="2ECC71"/>
              </a:solidFill>
              <a:latin typeface="Courier New"/>
              <a:ea typeface="Courier New"/>
              <a:cs typeface="Courier New"/>
              <a:sym typeface="Courier New"/>
            </a:endParaRPr>
          </a:p>
          <a:p>
            <a:pPr indent="0" lvl="0" marL="0" rtl="0" algn="l">
              <a:lnSpc>
                <a:spcPct val="100000"/>
              </a:lnSpc>
              <a:spcBef>
                <a:spcPts val="0"/>
              </a:spcBef>
              <a:spcAft>
                <a:spcPts val="0"/>
              </a:spcAft>
              <a:buSzPts val="990"/>
              <a:buNone/>
            </a:pPr>
            <a:r>
              <a:rPr lang="en" sz="989">
                <a:solidFill>
                  <a:srgbClr val="2ECC71"/>
                </a:solidFill>
                <a:highlight>
                  <a:srgbClr val="FFFF00"/>
                </a:highlight>
                <a:latin typeface="Courier New"/>
                <a:ea typeface="Courier New"/>
                <a:cs typeface="Courier New"/>
                <a:sym typeface="Courier New"/>
              </a:rPr>
              <a:t>```text</a:t>
            </a:r>
            <a:br>
              <a:rPr lang="en" sz="989">
                <a:solidFill>
                  <a:srgbClr val="2ECC71"/>
                </a:solidFill>
                <a:highlight>
                  <a:srgbClr val="FFFF00"/>
                </a:highlight>
                <a:latin typeface="Courier New"/>
                <a:ea typeface="Courier New"/>
                <a:cs typeface="Courier New"/>
                <a:sym typeface="Courier New"/>
              </a:rPr>
            </a:br>
            <a:r>
              <a:rPr lang="en" sz="989">
                <a:solidFill>
                  <a:srgbClr val="2ECC71"/>
                </a:solidFill>
                <a:highlight>
                  <a:srgbClr val="FFFF00"/>
                </a:highlight>
                <a:latin typeface="Courier New"/>
                <a:ea typeface="Courier New"/>
                <a:cs typeface="Courier New"/>
                <a:sym typeface="Courier New"/>
              </a:rPr>
              <a:t>585.55e9 / 389e9</a:t>
            </a:r>
            <a:br>
              <a:rPr lang="en" sz="989">
                <a:solidFill>
                  <a:srgbClr val="2ECC71"/>
                </a:solidFill>
                <a:highlight>
                  <a:srgbClr val="FFFF00"/>
                </a:highlight>
                <a:latin typeface="Courier New"/>
                <a:ea typeface="Courier New"/>
                <a:cs typeface="Courier New"/>
                <a:sym typeface="Courier New"/>
              </a:rPr>
            </a:br>
            <a:r>
              <a:rPr lang="en" sz="989">
                <a:solidFill>
                  <a:srgbClr val="2ECC71"/>
                </a:solidFill>
                <a:highlight>
                  <a:srgbClr val="FFFF00"/>
                </a:highlight>
                <a:latin typeface="Courier New"/>
                <a:ea typeface="Courier New"/>
                <a:cs typeface="Courier New"/>
                <a:sym typeface="Courier New"/>
              </a:rPr>
              <a:t>```</a:t>
            </a:r>
            <a:br>
              <a:rPr lang="en" sz="989">
                <a:solidFill>
                  <a:srgbClr val="2ECC71"/>
                </a:solidFill>
                <a:highlight>
                  <a:srgbClr val="FFFF00"/>
                </a:highlight>
                <a:latin typeface="Courier New"/>
                <a:ea typeface="Courier New"/>
                <a:cs typeface="Courier New"/>
                <a:sym typeface="Courier New"/>
              </a:rPr>
            </a:br>
            <a:r>
              <a:rPr lang="en" sz="989">
                <a:solidFill>
                  <a:srgbClr val="2ECC71"/>
                </a:solidFill>
                <a:highlight>
                  <a:srgbClr val="FFFF00"/>
                </a:highlight>
                <a:latin typeface="Courier New"/>
                <a:ea typeface="Courier New"/>
                <a:cs typeface="Courier New"/>
                <a:sym typeface="Courier New"/>
              </a:rPr>
              <a:t>...numexpr.evaluate(\"585.55e9 / 389e9\")...</a:t>
            </a:r>
            <a:endParaRPr sz="432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BabyAGI workflow</a:t>
            </a:r>
            <a:endParaRPr/>
          </a:p>
        </p:txBody>
      </p:sp>
      <p:pic>
        <p:nvPicPr>
          <p:cNvPr id="296" name="Google Shape;296;p57"/>
          <p:cNvPicPr preferRelativeResize="0"/>
          <p:nvPr/>
        </p:nvPicPr>
        <p:blipFill>
          <a:blip r:embed="rId3">
            <a:alphaModFix/>
          </a:blip>
          <a:stretch>
            <a:fillRect/>
          </a:stretch>
        </p:blipFill>
        <p:spPr>
          <a:xfrm>
            <a:off x="1328400" y="886800"/>
            <a:ext cx="5856850" cy="4256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8"/>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So where is this going?</a:t>
            </a:r>
            <a:endParaRPr sz="3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pic>
        <p:nvPicPr>
          <p:cNvPr id="307" name="Google Shape;307;p59"/>
          <p:cNvPicPr preferRelativeResize="0"/>
          <p:nvPr/>
        </p:nvPicPr>
        <p:blipFill>
          <a:blip r:embed="rId3">
            <a:alphaModFix/>
          </a:blip>
          <a:stretch>
            <a:fillRect/>
          </a:stretch>
        </p:blipFill>
        <p:spPr>
          <a:xfrm>
            <a:off x="1219600" y="1017725"/>
            <a:ext cx="6352430" cy="41257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new UI is </a:t>
            </a:r>
            <a:r>
              <a:rPr lang="en" strike="sngStrike"/>
              <a:t>Clippy</a:t>
            </a:r>
            <a:r>
              <a:rPr lang="en"/>
              <a:t> chatbots</a:t>
            </a:r>
            <a:endParaRPr strike="sngStrike"/>
          </a:p>
        </p:txBody>
      </p:sp>
      <p:sp>
        <p:nvSpPr>
          <p:cNvPr id="313" name="Google Shape;31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Interpreting</a:t>
            </a:r>
            <a:r>
              <a:rPr lang="en"/>
              <a:t> text as a command is not new (Alexa, etc)</a:t>
            </a:r>
            <a:endParaRPr/>
          </a:p>
          <a:p>
            <a:pPr indent="-342900" lvl="0" marL="457200" rtl="0" algn="l">
              <a:spcBef>
                <a:spcPts val="0"/>
              </a:spcBef>
              <a:spcAft>
                <a:spcPts val="0"/>
              </a:spcAft>
              <a:buSzPts val="1800"/>
              <a:buChar char="-"/>
            </a:pPr>
            <a:r>
              <a:rPr lang="en"/>
              <a:t>What’s new is the ability for LLMs to “reason”</a:t>
            </a:r>
            <a:endParaRPr/>
          </a:p>
          <a:p>
            <a:pPr indent="-342900" lvl="0" marL="457200" rtl="0" algn="l">
              <a:spcBef>
                <a:spcPts val="0"/>
              </a:spcBef>
              <a:spcAft>
                <a:spcPts val="0"/>
              </a:spcAft>
              <a:buSzPts val="1800"/>
              <a:buChar char="-"/>
            </a:pPr>
            <a:r>
              <a:rPr lang="en"/>
              <a:t>Microsoft:</a:t>
            </a:r>
            <a:endParaRPr/>
          </a:p>
          <a:p>
            <a:pPr indent="-317500" lvl="1" marL="914400" rtl="0" algn="l">
              <a:spcBef>
                <a:spcPts val="0"/>
              </a:spcBef>
              <a:spcAft>
                <a:spcPts val="0"/>
              </a:spcAft>
              <a:buSzPts val="1400"/>
              <a:buChar char="-"/>
            </a:pPr>
            <a:r>
              <a:rPr lang="en"/>
              <a:t>Github Co-pilot</a:t>
            </a:r>
            <a:endParaRPr/>
          </a:p>
          <a:p>
            <a:pPr indent="-317500" lvl="1" marL="914400" rtl="0" algn="l">
              <a:spcBef>
                <a:spcPts val="0"/>
              </a:spcBef>
              <a:spcAft>
                <a:spcPts val="0"/>
              </a:spcAft>
              <a:buSzPts val="1400"/>
              <a:buChar char="-"/>
            </a:pPr>
            <a:r>
              <a:rPr lang="en"/>
              <a:t>Co-pilot X</a:t>
            </a:r>
            <a:endParaRPr/>
          </a:p>
          <a:p>
            <a:pPr indent="-317500" lvl="2" marL="1371600" rtl="0" algn="l">
              <a:spcBef>
                <a:spcPts val="0"/>
              </a:spcBef>
              <a:spcAft>
                <a:spcPts val="0"/>
              </a:spcAft>
              <a:buSzPts val="1400"/>
              <a:buChar char="-"/>
            </a:pPr>
            <a:r>
              <a:rPr lang="en"/>
              <a:t>Pull requests</a:t>
            </a:r>
            <a:endParaRPr/>
          </a:p>
          <a:p>
            <a:pPr indent="-317500" lvl="2" marL="1371600" rtl="0" algn="l">
              <a:spcBef>
                <a:spcPts val="0"/>
              </a:spcBef>
              <a:spcAft>
                <a:spcPts val="0"/>
              </a:spcAft>
              <a:buSzPts val="1400"/>
              <a:buChar char="-"/>
            </a:pPr>
            <a:r>
              <a:rPr lang="en"/>
              <a:t>AI command line interface</a:t>
            </a:r>
            <a:endParaRPr/>
          </a:p>
          <a:p>
            <a:pPr indent="-317500" lvl="1" marL="914400" rtl="0" algn="l">
              <a:spcBef>
                <a:spcPts val="0"/>
              </a:spcBef>
              <a:spcAft>
                <a:spcPts val="0"/>
              </a:spcAft>
              <a:buSzPts val="1400"/>
              <a:buChar char="-"/>
            </a:pPr>
            <a:r>
              <a:rPr lang="en"/>
              <a:t>Bing Search</a:t>
            </a:r>
            <a:endParaRPr/>
          </a:p>
          <a:p>
            <a:pPr indent="-317500" lvl="1" marL="914400" rtl="0" algn="l">
              <a:spcBef>
                <a:spcPts val="0"/>
              </a:spcBef>
              <a:spcAft>
                <a:spcPts val="0"/>
              </a:spcAft>
              <a:buSzPts val="1400"/>
              <a:buChar char="-"/>
            </a:pPr>
            <a:r>
              <a:rPr lang="en"/>
              <a:t>Office 365 Copilot</a:t>
            </a:r>
            <a:endParaRPr/>
          </a:p>
          <a:p>
            <a:pPr indent="-317500" lvl="2" marL="1371600" rtl="0" algn="l">
              <a:spcBef>
                <a:spcPts val="0"/>
              </a:spcBef>
              <a:spcAft>
                <a:spcPts val="0"/>
              </a:spcAft>
              <a:buSzPts val="1400"/>
              <a:buChar char="-"/>
            </a:pPr>
            <a:r>
              <a:rPr lang="en"/>
              <a:t>Outlook</a:t>
            </a:r>
            <a:endParaRPr/>
          </a:p>
          <a:p>
            <a:pPr indent="-317500" lvl="2" marL="1371600" rtl="0" algn="l">
              <a:spcBef>
                <a:spcPts val="0"/>
              </a:spcBef>
              <a:spcAft>
                <a:spcPts val="0"/>
              </a:spcAft>
              <a:buSzPts val="1400"/>
              <a:buChar char="-"/>
            </a:pPr>
            <a:r>
              <a:rPr lang="en"/>
              <a:t>Word</a:t>
            </a:r>
            <a:endParaRPr/>
          </a:p>
          <a:p>
            <a:pPr indent="-317500" lvl="2" marL="1371600" rtl="0" algn="l">
              <a:spcBef>
                <a:spcPts val="0"/>
              </a:spcBef>
              <a:spcAft>
                <a:spcPts val="0"/>
              </a:spcAft>
              <a:buSzPts val="1400"/>
              <a:buChar char="-"/>
            </a:pPr>
            <a:r>
              <a:rPr lang="en"/>
              <a:t>Teams - transcribe and summarize meetings</a:t>
            </a:r>
            <a:endParaRPr/>
          </a:p>
          <a:p>
            <a:pPr indent="-342900" lvl="0" marL="457200" rtl="0" algn="l">
              <a:spcBef>
                <a:spcPts val="0"/>
              </a:spcBef>
              <a:spcAft>
                <a:spcPts val="0"/>
              </a:spcAft>
              <a:buSzPts val="1800"/>
              <a:buChar char="-"/>
            </a:pPr>
            <a:r>
              <a:rPr lang="en"/>
              <a:t>Or worse ideas…</a:t>
            </a:r>
            <a:endParaRPr/>
          </a:p>
          <a:p>
            <a:pPr indent="-317500" lvl="1" marL="914400" rtl="0" algn="l">
              <a:spcBef>
                <a:spcPts val="0"/>
              </a:spcBef>
              <a:spcAft>
                <a:spcPts val="0"/>
              </a:spcAft>
              <a:buSzPts val="1400"/>
              <a:buChar char="-"/>
            </a:pPr>
            <a:r>
              <a:rPr lang="en" u="sng">
                <a:solidFill>
                  <a:schemeClr val="hlink"/>
                </a:solidFill>
                <a:hlinkClick r:id="rId3"/>
              </a:rPr>
              <a:t>https://www.youtube.com/watch?v=XEM5qz__HOU</a:t>
            </a: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61"/>
          <p:cNvPicPr preferRelativeResize="0"/>
          <p:nvPr/>
        </p:nvPicPr>
        <p:blipFill>
          <a:blip r:embed="rId3">
            <a:alphaModFix/>
          </a:blip>
          <a:stretch>
            <a:fillRect/>
          </a:stretch>
        </p:blipFill>
        <p:spPr>
          <a:xfrm>
            <a:off x="95250" y="175400"/>
            <a:ext cx="8953500" cy="466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OpenAI’s GPT by the numbers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GPT-1 had 117 million parameters to work with, GPT-2 had 1.5 billion parameters, and GPT-3 arrived in February of 2021 with 175 billion parameters.</a:t>
            </a:r>
            <a:endParaRPr/>
          </a:p>
          <a:p>
            <a:pPr indent="-342900" lvl="0" marL="457200" rtl="0" algn="l">
              <a:spcBef>
                <a:spcPts val="0"/>
              </a:spcBef>
              <a:spcAft>
                <a:spcPts val="0"/>
              </a:spcAft>
              <a:buSzPts val="1800"/>
              <a:buChar char="-"/>
            </a:pPr>
            <a:r>
              <a:rPr lang="en"/>
              <a:t>GPT-3 was trained on a dataset of over 570GB of text data, or roughly 300 billion words.</a:t>
            </a:r>
            <a:endParaRPr/>
          </a:p>
          <a:p>
            <a:pPr indent="-342900" lvl="0" marL="457200" rtl="0" algn="l">
              <a:spcBef>
                <a:spcPts val="0"/>
              </a:spcBef>
              <a:spcAft>
                <a:spcPts val="0"/>
              </a:spcAft>
              <a:buSzPts val="1800"/>
              <a:buChar char="-"/>
            </a:pPr>
            <a:r>
              <a:rPr lang="en"/>
              <a:t>GPT-3 was trained on a cluster of 285k CPU cores and 10k GPUs.</a:t>
            </a:r>
            <a:endParaRPr/>
          </a:p>
          <a:p>
            <a:pPr indent="-342900" lvl="0" marL="457200" rtl="0" algn="l">
              <a:spcBef>
                <a:spcPts val="0"/>
              </a:spcBef>
              <a:spcAft>
                <a:spcPts val="0"/>
              </a:spcAft>
              <a:buSzPts val="1800"/>
              <a:buChar char="-"/>
            </a:pPr>
            <a:r>
              <a:rPr lang="en"/>
              <a:t>The training cost for GPT-3 was estimated to be around $4.6 million </a:t>
            </a:r>
            <a:endParaRPr/>
          </a:p>
          <a:p>
            <a:pPr indent="-342900" lvl="0" marL="457200" rtl="0" algn="l">
              <a:spcBef>
                <a:spcPts val="0"/>
              </a:spcBef>
              <a:spcAft>
                <a:spcPts val="0"/>
              </a:spcAft>
              <a:buSzPts val="1800"/>
              <a:buChar char="-"/>
            </a:pPr>
            <a:r>
              <a:rPr lang="en"/>
              <a:t>It would take 355 years to train GPT-3 on a single NVIDIA Tesla V100 GPU.</a:t>
            </a:r>
            <a:endParaRPr/>
          </a:p>
          <a:p>
            <a:pPr indent="-342900" lvl="0" marL="457200" rtl="0" algn="l">
              <a:spcBef>
                <a:spcPts val="0"/>
              </a:spcBef>
              <a:spcAft>
                <a:spcPts val="0"/>
              </a:spcAft>
              <a:buSzPts val="1800"/>
              <a:buChar char="-"/>
            </a:pPr>
            <a:r>
              <a:rPr lang="en"/>
              <a:t>Requires somewhere around 300GB of RAM just to load the weights to run the model.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so many more new topics...</a:t>
            </a:r>
            <a:endParaRPr/>
          </a:p>
        </p:txBody>
      </p:sp>
      <p:sp>
        <p:nvSpPr>
          <p:cNvPr id="326" name="Google Shape;32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security holes (prompt injection attacks)</a:t>
            </a:r>
            <a:endParaRPr/>
          </a:p>
          <a:p>
            <a:pPr indent="-342900" lvl="0" marL="457200" rtl="0" algn="l">
              <a:spcBef>
                <a:spcPts val="0"/>
              </a:spcBef>
              <a:spcAft>
                <a:spcPts val="0"/>
              </a:spcAft>
              <a:buSzPts val="1800"/>
              <a:buChar char="-"/>
            </a:pPr>
            <a:r>
              <a:rPr lang="en"/>
              <a:t>Ethical concerns</a:t>
            </a:r>
            <a:endParaRPr/>
          </a:p>
          <a:p>
            <a:pPr indent="-342900" lvl="0" marL="457200" rtl="0" algn="l">
              <a:spcBef>
                <a:spcPts val="0"/>
              </a:spcBef>
              <a:spcAft>
                <a:spcPts val="0"/>
              </a:spcAft>
              <a:buSzPts val="1800"/>
              <a:buChar char="-"/>
            </a:pPr>
            <a:r>
              <a:rPr lang="en"/>
              <a:t>The future of copyright</a:t>
            </a:r>
            <a:endParaRPr/>
          </a:p>
          <a:p>
            <a:pPr indent="-342900" lvl="0" marL="457200" rtl="0" algn="l">
              <a:spcBef>
                <a:spcPts val="0"/>
              </a:spcBef>
              <a:spcAft>
                <a:spcPts val="0"/>
              </a:spcAft>
              <a:buSzPts val="1800"/>
              <a:buChar char="-"/>
            </a:pPr>
            <a:r>
              <a:rPr lang="en"/>
              <a:t>New ways of </a:t>
            </a:r>
            <a:r>
              <a:rPr lang="en"/>
              <a:t>working</a:t>
            </a:r>
            <a:r>
              <a:rPr lang="en"/>
              <a:t> (developer workflow?)</a:t>
            </a:r>
            <a:endParaRPr/>
          </a:p>
          <a:p>
            <a:pPr indent="-342900" lvl="0" marL="457200" rtl="0" algn="l">
              <a:spcBef>
                <a:spcPts val="0"/>
              </a:spcBef>
              <a:spcAft>
                <a:spcPts val="0"/>
              </a:spcAft>
              <a:buSzPts val="1800"/>
              <a:buChar char="-"/>
            </a:pPr>
            <a:r>
              <a:rPr lang="en"/>
              <a:t>What jobs will be replaced by AI?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332" name="Google Shape;33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OpenAI playground:</a:t>
            </a:r>
            <a:endParaRPr/>
          </a:p>
          <a:p>
            <a:pPr indent="-317500" lvl="1" marL="914400" rtl="0" algn="l">
              <a:spcBef>
                <a:spcPts val="0"/>
              </a:spcBef>
              <a:spcAft>
                <a:spcPts val="0"/>
              </a:spcAft>
              <a:buSzPts val="1400"/>
              <a:buChar char="-"/>
            </a:pPr>
            <a:r>
              <a:rPr lang="en" u="sng">
                <a:solidFill>
                  <a:schemeClr val="hlink"/>
                </a:solidFill>
                <a:hlinkClick r:id="rId3"/>
              </a:rPr>
              <a:t>https://platform.openai.com/playground?mode=complete</a:t>
            </a:r>
            <a:r>
              <a:rPr lang="en"/>
              <a:t> </a:t>
            </a:r>
            <a:endParaRPr/>
          </a:p>
          <a:p>
            <a:pPr indent="-342900" lvl="0" marL="457200" rtl="0" algn="l">
              <a:spcBef>
                <a:spcPts val="0"/>
              </a:spcBef>
              <a:spcAft>
                <a:spcPts val="0"/>
              </a:spcAft>
              <a:buSzPts val="1800"/>
              <a:buChar char="-"/>
            </a:pPr>
            <a:r>
              <a:rPr lang="en"/>
              <a:t>Guide on many of these prompt strategies:</a:t>
            </a:r>
            <a:endParaRPr/>
          </a:p>
          <a:p>
            <a:pPr indent="-317500" lvl="1" marL="914400" rtl="0" algn="l">
              <a:spcBef>
                <a:spcPts val="0"/>
              </a:spcBef>
              <a:spcAft>
                <a:spcPts val="0"/>
              </a:spcAft>
              <a:buSzPts val="1400"/>
              <a:buChar char="-"/>
            </a:pPr>
            <a:r>
              <a:rPr lang="en" u="sng">
                <a:solidFill>
                  <a:schemeClr val="hlink"/>
                </a:solidFill>
                <a:hlinkClick r:id="rId4"/>
              </a:rPr>
              <a:t>https://www.promptingguide.ai/</a:t>
            </a:r>
            <a:endParaRPr/>
          </a:p>
          <a:p>
            <a:pPr indent="-342900" lvl="0" marL="457200" rtl="0" algn="l">
              <a:spcBef>
                <a:spcPts val="0"/>
              </a:spcBef>
              <a:spcAft>
                <a:spcPts val="0"/>
              </a:spcAft>
              <a:buSzPts val="1800"/>
              <a:buChar char="-"/>
            </a:pPr>
            <a:r>
              <a:rPr lang="en"/>
              <a:t>Example of exactly what LangChain is sending to GPT:</a:t>
            </a:r>
            <a:endParaRPr/>
          </a:p>
          <a:p>
            <a:pPr indent="-317500" lvl="1" marL="914400" rtl="0" algn="l">
              <a:spcBef>
                <a:spcPts val="0"/>
              </a:spcBef>
              <a:spcAft>
                <a:spcPts val="0"/>
              </a:spcAft>
              <a:buSzPts val="1400"/>
              <a:buChar char="-"/>
            </a:pPr>
            <a:r>
              <a:rPr lang="en" u="sng">
                <a:solidFill>
                  <a:schemeClr val="hlink"/>
                </a:solidFill>
                <a:hlinkClick r:id="rId5"/>
              </a:rPr>
              <a:t>https://tsmatz.wordpress.com/2023/03/07/react-with-openai-gpt-and-langchain/</a:t>
            </a:r>
            <a:r>
              <a:rPr lang="en"/>
              <a:t> </a:t>
            </a:r>
            <a:endParaRPr/>
          </a:p>
          <a:p>
            <a:pPr indent="-342900" lvl="0" marL="457200" rtl="0" algn="l">
              <a:spcBef>
                <a:spcPts val="0"/>
              </a:spcBef>
              <a:spcAft>
                <a:spcPts val="0"/>
              </a:spcAft>
              <a:buSzPts val="1800"/>
              <a:buChar char="-"/>
            </a:pPr>
            <a:r>
              <a:rPr lang="en"/>
              <a:t>Using embeddings for search</a:t>
            </a:r>
            <a:endParaRPr/>
          </a:p>
          <a:p>
            <a:pPr indent="-317500" lvl="1" marL="914400" rtl="0" algn="l">
              <a:spcBef>
                <a:spcPts val="0"/>
              </a:spcBef>
              <a:spcAft>
                <a:spcPts val="0"/>
              </a:spcAft>
              <a:buSzPts val="1400"/>
              <a:buChar char="-"/>
            </a:pPr>
            <a:r>
              <a:rPr lang="en" u="sng">
                <a:solidFill>
                  <a:schemeClr val="hlink"/>
                </a:solidFill>
                <a:hlinkClick r:id="rId6"/>
              </a:rPr>
              <a:t>https://github.com/openai/openai-cookbook/blob/main/examples/Question_answering_using_embeddings.ipynb</a:t>
            </a:r>
            <a:r>
              <a:rPr lang="en"/>
              <a:t> </a:t>
            </a:r>
            <a:endParaRPr/>
          </a:p>
          <a:p>
            <a:pPr indent="-342900" lvl="0" marL="457200" rtl="0" algn="l">
              <a:spcBef>
                <a:spcPts val="0"/>
              </a:spcBef>
              <a:spcAft>
                <a:spcPts val="0"/>
              </a:spcAft>
              <a:buSzPts val="1800"/>
              <a:buChar char="-"/>
            </a:pPr>
            <a:r>
              <a:rPr lang="en"/>
              <a:t>AutoGPT</a:t>
            </a:r>
            <a:endParaRPr/>
          </a:p>
          <a:p>
            <a:pPr indent="-317500" lvl="1" marL="914400" rtl="0" algn="l">
              <a:spcBef>
                <a:spcPts val="0"/>
              </a:spcBef>
              <a:spcAft>
                <a:spcPts val="0"/>
              </a:spcAft>
              <a:buSzPts val="1400"/>
              <a:buChar char="-"/>
            </a:pPr>
            <a:r>
              <a:rPr lang="en" u="sng">
                <a:solidFill>
                  <a:schemeClr val="hlink"/>
                </a:solidFill>
                <a:hlinkClick r:id="rId7"/>
              </a:rPr>
              <a:t>https://github.com/Significant-Gravitas/Auto-GPT</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90250" y="450150"/>
            <a:ext cx="84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OpenAI Playground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Prompt Engineering</a:t>
            </a:r>
            <a:endParaRPr/>
          </a:p>
        </p:txBody>
      </p:sp>
      <p:sp>
        <p:nvSpPr>
          <p:cNvPr id="89" name="Google Shape;89;p19"/>
          <p:cNvSpPr txBox="1"/>
          <p:nvPr>
            <p:ph idx="1" type="body"/>
          </p:nvPr>
        </p:nvSpPr>
        <p:spPr>
          <a:xfrm>
            <a:off x="311700" y="1152475"/>
            <a:ext cx="8520600" cy="3860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quality of results depends on how much information you provide and how it is crafted.</a:t>
            </a:r>
            <a:endParaRPr/>
          </a:p>
          <a:p>
            <a:pPr indent="-342900" lvl="0" marL="457200" rtl="0" algn="l">
              <a:spcBef>
                <a:spcPts val="0"/>
              </a:spcBef>
              <a:spcAft>
                <a:spcPts val="0"/>
              </a:spcAft>
              <a:buSzPts val="1800"/>
              <a:buChar char="-"/>
            </a:pPr>
            <a:r>
              <a:rPr lang="en"/>
              <a:t>Provide tone and style guidelines</a:t>
            </a:r>
            <a:endParaRPr/>
          </a:p>
          <a:p>
            <a:pPr indent="-317500" lvl="1" marL="914400" rtl="0" algn="l">
              <a:spcBef>
                <a:spcPts val="0"/>
              </a:spcBef>
              <a:spcAft>
                <a:spcPts val="0"/>
              </a:spcAft>
              <a:buSzPts val="1400"/>
              <a:buChar char="-"/>
            </a:pPr>
            <a:r>
              <a:rPr i="1" lang="en" sz="1500">
                <a:solidFill>
                  <a:srgbClr val="7B7B7B"/>
                </a:solidFill>
                <a:highlight>
                  <a:srgbClr val="FFFFFF"/>
                </a:highlight>
              </a:rPr>
              <a:t>“Explain the history of AI” vs</a:t>
            </a:r>
            <a:endParaRPr i="1" sz="1500">
              <a:solidFill>
                <a:srgbClr val="7B7B7B"/>
              </a:solidFill>
              <a:highlight>
                <a:srgbClr val="FFFFFF"/>
              </a:highlight>
            </a:endParaRPr>
          </a:p>
          <a:p>
            <a:pPr indent="-323850" lvl="1" marL="914400" rtl="0" algn="l">
              <a:spcBef>
                <a:spcPts val="0"/>
              </a:spcBef>
              <a:spcAft>
                <a:spcPts val="0"/>
              </a:spcAft>
              <a:buClr>
                <a:srgbClr val="7B7B7B"/>
              </a:buClr>
              <a:buSzPts val="1500"/>
              <a:buChar char="-"/>
            </a:pPr>
            <a:r>
              <a:rPr i="1" lang="en" sz="1500">
                <a:solidFill>
                  <a:srgbClr val="7B7B7B"/>
                </a:solidFill>
                <a:highlight>
                  <a:srgbClr val="FFFFFF"/>
                </a:highlight>
              </a:rPr>
              <a:t>“Explain the history of AI in a brief and catchy way”</a:t>
            </a:r>
            <a:endParaRPr i="1" sz="1500">
              <a:solidFill>
                <a:srgbClr val="7B7B7B"/>
              </a:solidFill>
              <a:highlight>
                <a:srgbClr val="FFFFFF"/>
              </a:highlight>
            </a:endParaRPr>
          </a:p>
          <a:p>
            <a:pPr indent="-342900" lvl="0" marL="457200" rtl="0" algn="l">
              <a:spcBef>
                <a:spcPts val="0"/>
              </a:spcBef>
              <a:spcAft>
                <a:spcPts val="0"/>
              </a:spcAft>
              <a:buSzPts val="1800"/>
              <a:buChar char="-"/>
            </a:pPr>
            <a:r>
              <a:rPr lang="en"/>
              <a:t>Use a thesaurus - </a:t>
            </a:r>
            <a:endParaRPr/>
          </a:p>
          <a:p>
            <a:pPr indent="-317500" lvl="1" marL="914400" rtl="0" algn="l">
              <a:spcBef>
                <a:spcPts val="0"/>
              </a:spcBef>
              <a:spcAft>
                <a:spcPts val="0"/>
              </a:spcAft>
              <a:buSzPts val="1400"/>
              <a:buChar char="-"/>
            </a:pPr>
            <a:r>
              <a:rPr i="1" lang="en" sz="1500">
                <a:solidFill>
                  <a:srgbClr val="7B7B7B"/>
                </a:solidFill>
                <a:highlight>
                  <a:srgbClr val="FFFFFF"/>
                </a:highlight>
              </a:rPr>
              <a:t>“Make this text shorter” vs “Condense this text”</a:t>
            </a:r>
            <a:endParaRPr/>
          </a:p>
          <a:p>
            <a:pPr indent="-342900" lvl="0" marL="457200" rtl="0" algn="l">
              <a:spcBef>
                <a:spcPts val="0"/>
              </a:spcBef>
              <a:spcAft>
                <a:spcPts val="0"/>
              </a:spcAft>
              <a:buSzPts val="1800"/>
              <a:buChar char="-"/>
            </a:pPr>
            <a:r>
              <a:rPr lang="en"/>
              <a:t>Provide examples:</a:t>
            </a:r>
            <a:endParaRPr/>
          </a:p>
          <a:p>
            <a:pPr indent="-317500" lvl="1" marL="914400" rtl="0" algn="l">
              <a:spcBef>
                <a:spcPts val="0"/>
              </a:spcBef>
              <a:spcAft>
                <a:spcPts val="0"/>
              </a:spcAft>
              <a:buSzPts val="1400"/>
              <a:buChar char="-"/>
            </a:pPr>
            <a:r>
              <a:rPr lang="en"/>
              <a:t>No examples = </a:t>
            </a:r>
            <a:r>
              <a:rPr b="1" lang="en"/>
              <a:t>Zero-Shot Prompting</a:t>
            </a:r>
            <a:endParaRPr b="1"/>
          </a:p>
          <a:p>
            <a:pPr indent="-317500" lvl="1" marL="914400" rtl="0" algn="l">
              <a:spcBef>
                <a:spcPts val="0"/>
              </a:spcBef>
              <a:spcAft>
                <a:spcPts val="0"/>
              </a:spcAft>
              <a:buSzPts val="1400"/>
              <a:buChar char="-"/>
            </a:pPr>
            <a:r>
              <a:rPr lang="en"/>
              <a:t>Several examples = </a:t>
            </a:r>
            <a:r>
              <a:rPr b="1" lang="en"/>
              <a:t>Few-Shot Prompting</a:t>
            </a:r>
            <a:endParaRPr b="1"/>
          </a:p>
          <a:p>
            <a:pPr indent="-342900" lvl="0" marL="457200" rtl="0" algn="l">
              <a:spcBef>
                <a:spcPts val="0"/>
              </a:spcBef>
              <a:spcAft>
                <a:spcPts val="0"/>
              </a:spcAft>
              <a:buSzPts val="1800"/>
              <a:buChar char="-"/>
            </a:pPr>
            <a:r>
              <a:rPr lang="en"/>
              <a:t>Specify format of output</a:t>
            </a:r>
            <a:endParaRPr/>
          </a:p>
          <a:p>
            <a:pPr indent="-317500" lvl="1" marL="914400" rtl="0" algn="l">
              <a:spcBef>
                <a:spcPts val="0"/>
              </a:spcBef>
              <a:spcAft>
                <a:spcPts val="0"/>
              </a:spcAft>
              <a:buSzPts val="1400"/>
              <a:buChar char="-"/>
            </a:pPr>
            <a:r>
              <a:rPr lang="en"/>
              <a:t>Bulleted, JSON, headers/footers, etc</a:t>
            </a:r>
            <a:endParaRPr/>
          </a:p>
          <a:p>
            <a:pPr indent="-317500" lvl="1" marL="914400" rtl="0" algn="l">
              <a:spcBef>
                <a:spcPts val="0"/>
              </a:spcBef>
              <a:spcAft>
                <a:spcPts val="0"/>
              </a:spcAft>
              <a:buSzPts val="1400"/>
              <a:buChar char="-"/>
            </a:pPr>
            <a:r>
              <a:rPr lang="en"/>
              <a:t>If you want a very specific output provide examples</a:t>
            </a:r>
            <a:endParaRPr/>
          </a:p>
          <a:p>
            <a:pPr indent="-342900" lvl="0" marL="457200" rtl="0" algn="l">
              <a:spcBef>
                <a:spcPts val="0"/>
              </a:spcBef>
              <a:spcAft>
                <a:spcPts val="0"/>
              </a:spcAft>
              <a:buSzPts val="1800"/>
              <a:buChar char="-"/>
            </a:pPr>
            <a:r>
              <a:rPr lang="en"/>
              <a:t>Spacing, sections, labels, characters, all count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a:t>
            </a:r>
            <a:r>
              <a:rPr lang="en"/>
              <a:t>Prompt Engineering</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400">
                <a:solidFill>
                  <a:srgbClr val="334155"/>
                </a:solidFill>
                <a:highlight>
                  <a:srgbClr val="FFFFFF"/>
                </a:highlight>
                <a:latin typeface="Roboto"/>
                <a:ea typeface="Roboto"/>
                <a:cs typeface="Roboto"/>
                <a:sym typeface="Roboto"/>
              </a:rPr>
              <a:t>A prompt contains any of the following elements:</a:t>
            </a:r>
            <a:endParaRPr sz="1400">
              <a:solidFill>
                <a:srgbClr val="334155"/>
              </a:solidFill>
              <a:highlight>
                <a:srgbClr val="FFFFFF"/>
              </a:highlight>
              <a:latin typeface="Roboto"/>
              <a:ea typeface="Roboto"/>
              <a:cs typeface="Roboto"/>
              <a:sym typeface="Roboto"/>
            </a:endParaRPr>
          </a:p>
          <a:p>
            <a:pPr indent="-355600" lvl="0" marL="457200" rtl="0" algn="l">
              <a:spcBef>
                <a:spcPts val="1800"/>
              </a:spcBef>
              <a:spcAft>
                <a:spcPts val="0"/>
              </a:spcAft>
              <a:buSzPts val="2000"/>
              <a:buChar char="-"/>
            </a:pPr>
            <a:r>
              <a:rPr lang="en" sz="1400">
                <a:solidFill>
                  <a:srgbClr val="334155"/>
                </a:solidFill>
                <a:highlight>
                  <a:srgbClr val="FFFFFF"/>
                </a:highlight>
                <a:latin typeface="Roboto"/>
                <a:ea typeface="Roboto"/>
                <a:cs typeface="Roboto"/>
                <a:sym typeface="Roboto"/>
              </a:rPr>
              <a:t>Instruction - a specific task or instruction you want the model to perform</a:t>
            </a:r>
            <a:endParaRPr sz="1400">
              <a:solidFill>
                <a:srgbClr val="334155"/>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1400">
                <a:solidFill>
                  <a:srgbClr val="334155"/>
                </a:solidFill>
                <a:highlight>
                  <a:srgbClr val="FFFFFF"/>
                </a:highlight>
                <a:latin typeface="Roboto"/>
                <a:ea typeface="Roboto"/>
                <a:cs typeface="Roboto"/>
                <a:sym typeface="Roboto"/>
              </a:rPr>
              <a:t>Context - external information or additional context that can steer the model to better responses</a:t>
            </a:r>
            <a:endParaRPr sz="1400">
              <a:solidFill>
                <a:srgbClr val="334155"/>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1400">
                <a:solidFill>
                  <a:srgbClr val="334155"/>
                </a:solidFill>
                <a:highlight>
                  <a:srgbClr val="FFFFFF"/>
                </a:highlight>
                <a:latin typeface="Roboto"/>
                <a:ea typeface="Roboto"/>
                <a:cs typeface="Roboto"/>
                <a:sym typeface="Roboto"/>
              </a:rPr>
              <a:t>Input Data - the input or question that we are interested to find a response for</a:t>
            </a:r>
            <a:endParaRPr sz="1400">
              <a:solidFill>
                <a:srgbClr val="334155"/>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1400">
                <a:solidFill>
                  <a:srgbClr val="334155"/>
                </a:solidFill>
                <a:highlight>
                  <a:srgbClr val="FFFFFF"/>
                </a:highlight>
                <a:latin typeface="Roboto"/>
                <a:ea typeface="Roboto"/>
                <a:cs typeface="Roboto"/>
                <a:sym typeface="Roboto"/>
              </a:rPr>
              <a:t>Output Indicator - the type or format of the output.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Prompt Engineering</a:t>
            </a:r>
            <a:endParaRPr/>
          </a:p>
        </p:txBody>
      </p:sp>
      <p:sp>
        <p:nvSpPr>
          <p:cNvPr id="101" name="Google Shape;101;p21"/>
          <p:cNvSpPr txBox="1"/>
          <p:nvPr>
            <p:ph type="title"/>
          </p:nvPr>
        </p:nvSpPr>
        <p:spPr>
          <a:xfrm>
            <a:off x="113575" y="1097825"/>
            <a:ext cx="5745900" cy="38427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00000"/>
              </a:lnSpc>
              <a:spcBef>
                <a:spcPts val="0"/>
              </a:spcBef>
              <a:spcAft>
                <a:spcPts val="2300"/>
              </a:spcAft>
              <a:buClr>
                <a:schemeClr val="dk1"/>
              </a:buClr>
              <a:buSzPts val="1100"/>
              <a:buFont typeface="Arial"/>
              <a:buNone/>
            </a:pPr>
            <a:r>
              <a:rPr lang="en" sz="1200">
                <a:solidFill>
                  <a:srgbClr val="2ECC71"/>
                </a:solidFill>
                <a:latin typeface="Courier New"/>
                <a:ea typeface="Courier New"/>
                <a:cs typeface="Courier New"/>
                <a:sym typeface="Courier New"/>
              </a:rPr>
              <a:t>Today, we are writing a professional email to a group of colleagues.</a:t>
            </a:r>
            <a:br>
              <a:rPr lang="en" sz="1200">
                <a:solidFill>
                  <a:srgbClr val="2ECC71"/>
                </a:solidFill>
                <a:latin typeface="Courier New"/>
                <a:ea typeface="Courier New"/>
                <a:cs typeface="Courier New"/>
                <a:sym typeface="Courier New"/>
              </a:rPr>
            </a:b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Rewrite the email message below to be more clear and concise and suggest a subject.</a:t>
            </a:r>
            <a:br>
              <a:rPr lang="en" sz="1200">
                <a:solidFill>
                  <a:srgbClr val="2ECC71"/>
                </a:solidFill>
                <a:latin typeface="Courier New"/>
                <a:ea typeface="Courier New"/>
                <a:cs typeface="Courier New"/>
                <a:sym typeface="Courier New"/>
              </a:rPr>
            </a:b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Email Body:</a:t>
            </a: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a:t>
            </a: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body text...</a:t>
            </a: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a:t>
            </a:r>
            <a:br>
              <a:rPr lang="en" sz="1200">
                <a:solidFill>
                  <a:srgbClr val="2ECC71"/>
                </a:solidFill>
                <a:latin typeface="Courier New"/>
                <a:ea typeface="Courier New"/>
                <a:cs typeface="Courier New"/>
                <a:sym typeface="Courier New"/>
              </a:rPr>
            </a:b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Format the output as follows</a:t>
            </a:r>
            <a:br>
              <a:rPr lang="en" sz="1200">
                <a:solidFill>
                  <a:srgbClr val="2ECC71"/>
                </a:solidFill>
                <a:latin typeface="Courier New"/>
                <a:ea typeface="Courier New"/>
                <a:cs typeface="Courier New"/>
                <a:sym typeface="Courier New"/>
              </a:rPr>
            </a:b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Subject: Your suggested subject</a:t>
            </a: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Body: The rewritten body</a:t>
            </a:r>
            <a:br>
              <a:rPr lang="en" sz="1200">
                <a:solidFill>
                  <a:srgbClr val="2ECC71"/>
                </a:solidFill>
                <a:latin typeface="Courier New"/>
                <a:ea typeface="Courier New"/>
                <a:cs typeface="Courier New"/>
                <a:sym typeface="Courier New"/>
              </a:rPr>
            </a:br>
            <a:br>
              <a:rPr lang="en" sz="1200">
                <a:solidFill>
                  <a:srgbClr val="2ECC71"/>
                </a:solidFill>
                <a:latin typeface="Courier New"/>
                <a:ea typeface="Courier New"/>
                <a:cs typeface="Courier New"/>
                <a:sym typeface="Courier New"/>
              </a:rPr>
            </a:br>
            <a:r>
              <a:rPr lang="en" sz="1200">
                <a:solidFill>
                  <a:srgbClr val="2ECC71"/>
                </a:solidFill>
                <a:latin typeface="Courier New"/>
                <a:ea typeface="Courier New"/>
                <a:cs typeface="Courier New"/>
                <a:sym typeface="Courier New"/>
              </a:rPr>
              <a:t>Subject:</a:t>
            </a:r>
            <a:endParaRPr sz="1200">
              <a:solidFill>
                <a:srgbClr val="2ECC71"/>
              </a:solidFill>
              <a:latin typeface="Courier New"/>
              <a:ea typeface="Courier New"/>
              <a:cs typeface="Courier New"/>
              <a:sym typeface="Courier New"/>
            </a:endParaRPr>
          </a:p>
        </p:txBody>
      </p:sp>
      <p:sp>
        <p:nvSpPr>
          <p:cNvPr id="102" name="Google Shape;102;p21"/>
          <p:cNvSpPr txBox="1"/>
          <p:nvPr/>
        </p:nvSpPr>
        <p:spPr>
          <a:xfrm>
            <a:off x="5923125" y="1110025"/>
            <a:ext cx="3111600" cy="3324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Context</a:t>
            </a:r>
            <a:endParaRPr sz="1200"/>
          </a:p>
          <a:p>
            <a:pPr indent="0" lvl="0" marL="0" rtl="0" algn="l">
              <a:spcBef>
                <a:spcPts val="0"/>
              </a:spcBef>
              <a:spcAft>
                <a:spcPts val="0"/>
              </a:spcAft>
              <a:buNone/>
            </a:pPr>
            <a:r>
              <a:rPr lang="en" sz="1200"/>
              <a:t>Other versions: “You are a bot that…”</a:t>
            </a:r>
            <a:endParaRPr sz="1200"/>
          </a:p>
          <a:p>
            <a:pPr indent="0" lvl="0" marL="0" rtl="0" algn="l">
              <a:spcBef>
                <a:spcPts val="0"/>
              </a:spcBef>
              <a:spcAft>
                <a:spcPts val="0"/>
              </a:spcAft>
              <a:buNone/>
            </a:pPr>
            <a:br>
              <a:rPr lang="en" sz="1200"/>
            </a:br>
            <a:r>
              <a:rPr lang="en" sz="1200"/>
              <a:t>Instruction</a:t>
            </a:r>
            <a:br>
              <a:rPr lang="en" sz="1200"/>
            </a:br>
            <a:br>
              <a:rPr lang="en" sz="1200"/>
            </a:br>
            <a:br>
              <a:rPr lang="en" sz="1200"/>
            </a:br>
            <a:r>
              <a:rPr lang="en" sz="1200"/>
              <a:t>Input data</a:t>
            </a:r>
            <a:br>
              <a:rPr lang="en" sz="1200"/>
            </a:br>
            <a:r>
              <a:rPr lang="en" sz="1200"/>
              <a:t>Three quotes works well to delimit your input</a:t>
            </a:r>
            <a:br>
              <a:rPr lang="en" sz="1200"/>
            </a:br>
            <a:br>
              <a:rPr lang="en" sz="1200"/>
            </a:br>
            <a:br>
              <a:rPr lang="en" sz="1200"/>
            </a:br>
            <a:r>
              <a:rPr lang="en" sz="1200"/>
              <a:t>Output example</a:t>
            </a:r>
            <a:br>
              <a:rPr lang="en" sz="1200"/>
            </a:br>
            <a:br>
              <a:rPr lang="en" sz="1200"/>
            </a:br>
            <a:br>
              <a:rPr lang="en" sz="1200"/>
            </a:br>
            <a:br>
              <a:rPr lang="en" sz="1200"/>
            </a:br>
            <a:br>
              <a:rPr lang="en" sz="1200"/>
            </a:br>
            <a:r>
              <a:rPr lang="en" sz="1200"/>
              <a:t>Prompt to start the completion</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