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21"/>
  </p:notesMasterIdLst>
  <p:sldIdLst>
    <p:sldId id="283" r:id="rId2"/>
    <p:sldId id="307" r:id="rId3"/>
    <p:sldId id="321" r:id="rId4"/>
    <p:sldId id="323" r:id="rId5"/>
    <p:sldId id="330" r:id="rId6"/>
    <p:sldId id="326" r:id="rId7"/>
    <p:sldId id="325" r:id="rId8"/>
    <p:sldId id="327" r:id="rId9"/>
    <p:sldId id="339" r:id="rId10"/>
    <p:sldId id="328" r:id="rId11"/>
    <p:sldId id="337" r:id="rId12"/>
    <p:sldId id="333" r:id="rId13"/>
    <p:sldId id="334" r:id="rId14"/>
    <p:sldId id="336" r:id="rId15"/>
    <p:sldId id="329" r:id="rId16"/>
    <p:sldId id="340" r:id="rId17"/>
    <p:sldId id="335" r:id="rId18"/>
    <p:sldId id="343" r:id="rId19"/>
    <p:sldId id="34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348553-8D72-4D59-AB60-68EE97FAAA3F}">
  <a:tblStyle styleId="{84348553-8D72-4D59-AB60-68EE97FAAA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08" autoAdjust="0"/>
    <p:restoredTop sz="63968" autoAdjust="0"/>
  </p:normalViewPr>
  <p:slideViewPr>
    <p:cSldViewPr snapToGrid="0">
      <p:cViewPr varScale="1">
        <p:scale>
          <a:sx n="53" d="100"/>
          <a:sy n="53"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8cd41eb30a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8cd41eb30a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1304785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r" rtl="1"/>
            <a:r>
              <a:rPr lang="he-IL" dirty="0"/>
              <a:t>כדי לבדוק שאלה זו, לקחנו את הדאטה של שמות הערים וחיפשנו בכותרות של הכתבות את שמות הערים. יצרנו דאטה שמורכב מסך כל הטקסט בכתבות של עיר מסוימת, וממנו עשינו </a:t>
            </a:r>
            <a:r>
              <a:rPr lang="en-US" dirty="0" err="1"/>
              <a:t>wordcloud</a:t>
            </a:r>
            <a:r>
              <a:rPr lang="he-IL" dirty="0"/>
              <a:t> שמבליט לנו את המילים שמוזכרות הכי הרבה, וכך עוזר לנו לזהות את הנושאים החמים ביותר בכל עיר כפי שמשתקפים בתקשורת</a:t>
            </a:r>
          </a:p>
          <a:p>
            <a:pPr algn="r" rtl="1"/>
            <a:endParaRPr lang="he-IL" dirty="0"/>
          </a:p>
        </p:txBody>
      </p:sp>
    </p:spTree>
    <p:extLst>
      <p:ext uri="{BB962C8B-B14F-4D97-AF65-F5344CB8AC3E}">
        <p14:creationId xmlns:p14="http://schemas.microsoft.com/office/powerpoint/2010/main" val="147196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r" rtl="1"/>
            <a:r>
              <a:rPr lang="he-IL" dirty="0"/>
              <a:t>כחלק מהמחקר שלנו, לקחנו את העיר בני ברק שבלטה לרעה לעומת שכנותיה בתחום החינוך, ורצינו לראות האם יש קשר בין הפערים שמצאנו לבין צורת הצגתה בתקשורת. יצרנו ענן מילים של כל הכתבות שקשורות לעיר בני ברק והופתענו לגלות שאכן קיים קשר, וניתן לראות בענן המילים, מילים רבות מתחום החינוך (קייטנות מסובסדות, אגף החינוך, להכניס תכנים, תלמודי התורה ועוד), מה שאומר שזה נושא שמקבל מקום מכובד בתקשורת כאשר מוזכרת העיר. אבל האם תחום החינוך מוזכר ככה בכל עיר? יצאנו לבדוק</a:t>
            </a:r>
          </a:p>
        </p:txBody>
      </p:sp>
    </p:spTree>
    <p:extLst>
      <p:ext uri="{BB962C8B-B14F-4D97-AF65-F5344CB8AC3E}">
        <p14:creationId xmlns:p14="http://schemas.microsoft.com/office/powerpoint/2010/main" val="2356099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r" rtl="1"/>
            <a:r>
              <a:rPr lang="he-IL" dirty="0"/>
              <a:t>אתם יכולים לנחש באיזו עיר מדובר? יפה מאוד! אז כמובן שמדובר בשדרות. קודם כל ניתן לראות בבירור, גם אם ממש תתאמצו ותחפשו, שבעיר הזאת תחום החינוך לא מקבל מספיק מקום בתקשורת, אנחנו גם ערכנו בדיקה בנושא, ורוב האנשים זיהו שמדובר בשדרות, ואם לא אז בעיר אחרת </a:t>
            </a:r>
            <a:r>
              <a:rPr lang="he-IL" dirty="0" err="1"/>
              <a:t>באיזור</a:t>
            </a:r>
            <a:r>
              <a:rPr lang="he-IL" dirty="0"/>
              <a:t> עוטף עזה. כמובן שיש היגיון לצערנו בזה שרוב הכתבות המדברות על העיר שדרות עוסקות במצב הבטחוני, ועל כן מדובר בריאליטי צ'ק טוב.</a:t>
            </a:r>
          </a:p>
        </p:txBody>
      </p:sp>
    </p:spTree>
    <p:extLst>
      <p:ext uri="{BB962C8B-B14F-4D97-AF65-F5344CB8AC3E}">
        <p14:creationId xmlns:p14="http://schemas.microsoft.com/office/powerpoint/2010/main" val="2585929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r" rtl="1"/>
            <a:r>
              <a:rPr lang="he-IL" dirty="0"/>
              <a:t>לסיכום נאמר כי זיהינו פערים משמעותיים ומפתיעים בין הערים ברחבי מדינת ישראל, גם אם הן שכנות, וזיהינו כי אין קורלציה בין הקרבה בין ערים לבין הפערים.</a:t>
            </a:r>
          </a:p>
          <a:p>
            <a:pPr algn="r" rtl="1"/>
            <a:r>
              <a:rPr lang="he-IL" dirty="0"/>
              <a:t>כאשר זיהינו פערים משמעותיים בין ערים שכנות בתחום מסוים, ראינו כי ניתן להסביר זאת דרך הפערים בפילוח האוכלוסייה.</a:t>
            </a:r>
          </a:p>
          <a:p>
            <a:pPr algn="r" rtl="1"/>
            <a:r>
              <a:rPr lang="he-IL" dirty="0"/>
              <a:t>הצלחנו לזהות את הפערים בין הערים גם בתקשורת.</a:t>
            </a:r>
          </a:p>
        </p:txBody>
      </p:sp>
    </p:spTree>
    <p:extLst>
      <p:ext uri="{BB962C8B-B14F-4D97-AF65-F5344CB8AC3E}">
        <p14:creationId xmlns:p14="http://schemas.microsoft.com/office/powerpoint/2010/main" val="162066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r>
              <a:rPr lang="he-IL" dirty="0"/>
              <a:t>זהו, תודה רבה על ההקשבה!</a:t>
            </a:r>
          </a:p>
        </p:txBody>
      </p:sp>
    </p:spTree>
    <p:extLst>
      <p:ext uri="{BB962C8B-B14F-4D97-AF65-F5344CB8AC3E}">
        <p14:creationId xmlns:p14="http://schemas.microsoft.com/office/powerpoint/2010/main" val="245302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16777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r" rtl="1"/>
            <a:r>
              <a:rPr lang="he-IL" dirty="0"/>
              <a:t>של הלשכה המרכזית לסטטיסטיקה 2019</a:t>
            </a:r>
          </a:p>
          <a:p>
            <a:pPr algn="r" rtl="1"/>
            <a:r>
              <a:rPr lang="he-IL" dirty="0"/>
              <a:t>להסביר בקצרה על התהליך, אספנו מגוגל </a:t>
            </a:r>
            <a:r>
              <a:rPr lang="en-US" dirty="0"/>
              <a:t>API</a:t>
            </a:r>
            <a:r>
              <a:rPr lang="he-IL" dirty="0"/>
              <a:t> את </a:t>
            </a:r>
            <a:r>
              <a:rPr lang="he-IL" dirty="0" err="1"/>
              <a:t>קורדינאטות</a:t>
            </a:r>
            <a:r>
              <a:rPr lang="he-IL" dirty="0"/>
              <a:t> של כל הערים</a:t>
            </a:r>
          </a:p>
          <a:p>
            <a:pPr algn="r" rtl="1"/>
            <a:r>
              <a:rPr lang="he-IL" dirty="0"/>
              <a:t>חישוב מרחק אווירי בין כל זוגות הערים </a:t>
            </a:r>
          </a:p>
          <a:p>
            <a:pPr algn="r" rtl="1"/>
            <a:r>
              <a:rPr lang="he-IL" dirty="0"/>
              <a:t>בחרנו להגדיר את המרחק</a:t>
            </a:r>
          </a:p>
          <a:p>
            <a:pPr algn="r" rtl="1"/>
            <a:r>
              <a:rPr lang="he-IL" dirty="0"/>
              <a:t>להסביר למה בחרנו מרחק אוקלידי</a:t>
            </a:r>
          </a:p>
          <a:p>
            <a:pPr algn="r" rtl="1"/>
            <a:r>
              <a:rPr lang="he-IL" dirty="0"/>
              <a:t>קיבלנו מאגר נתונים של 265 זוגות ערים שכנות </a:t>
            </a:r>
          </a:p>
        </p:txBody>
      </p:sp>
    </p:spTree>
    <p:extLst>
      <p:ext uri="{BB962C8B-B14F-4D97-AF65-F5344CB8AC3E}">
        <p14:creationId xmlns:p14="http://schemas.microsoft.com/office/powerpoint/2010/main" val="249665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158750" indent="0" algn="r" rtl="1">
              <a:buNone/>
            </a:pPr>
            <a:endParaRPr lang="he-IL" dirty="0"/>
          </a:p>
        </p:txBody>
      </p:sp>
    </p:spTree>
    <p:extLst>
      <p:ext uri="{BB962C8B-B14F-4D97-AF65-F5344CB8AC3E}">
        <p14:creationId xmlns:p14="http://schemas.microsoft.com/office/powerpoint/2010/main" val="84769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270605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r"/>
            <a:r>
              <a:rPr lang="he-IL" dirty="0"/>
              <a:t>ערים ערביות- מספר נמוך. ערים יהודיות- מספר גבוה</a:t>
            </a:r>
          </a:p>
        </p:txBody>
      </p:sp>
    </p:spTree>
    <p:extLst>
      <p:ext uri="{BB962C8B-B14F-4D97-AF65-F5344CB8AC3E}">
        <p14:creationId xmlns:p14="http://schemas.microsoft.com/office/powerpoint/2010/main" val="1422528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r>
              <a:rPr lang="he-IL" dirty="0"/>
              <a:t>כפי שאתם רואים- הצלחה של 100%!</a:t>
            </a:r>
          </a:p>
        </p:txBody>
      </p:sp>
    </p:spTree>
    <p:extLst>
      <p:ext uri="{BB962C8B-B14F-4D97-AF65-F5344CB8AC3E}">
        <p14:creationId xmlns:p14="http://schemas.microsoft.com/office/powerpoint/2010/main" val="112015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200629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r" rtl="1"/>
            <a:r>
              <a:rPr lang="he-IL" dirty="0"/>
              <a:t>ערים בעייתיות – אזור, אלעד, תמר ... דו משמעותיות </a:t>
            </a:r>
          </a:p>
        </p:txBody>
      </p:sp>
    </p:spTree>
    <p:extLst>
      <p:ext uri="{BB962C8B-B14F-4D97-AF65-F5344CB8AC3E}">
        <p14:creationId xmlns:p14="http://schemas.microsoft.com/office/powerpoint/2010/main" val="124628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Four Columns">
  <p:cSld name="CUSTOM">
    <p:spTree>
      <p:nvGrpSpPr>
        <p:cNvPr id="1" name="Shape 180"/>
        <p:cNvGrpSpPr/>
        <p:nvPr/>
      </p:nvGrpSpPr>
      <p:grpSpPr>
        <a:xfrm>
          <a:off x="0" y="0"/>
          <a:ext cx="0" cy="0"/>
          <a:chOff x="0" y="0"/>
          <a:chExt cx="0" cy="0"/>
        </a:xfrm>
      </p:grpSpPr>
      <p:pic>
        <p:nvPicPr>
          <p:cNvPr id="181" name="Google Shape;181;p16"/>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82" name="Google Shape;182;p16"/>
          <p:cNvSpPr txBox="1">
            <a:spLocks noGrp="1"/>
          </p:cNvSpPr>
          <p:nvPr>
            <p:ph type="title"/>
          </p:nvPr>
        </p:nvSpPr>
        <p:spPr>
          <a:xfrm>
            <a:off x="622025" y="1454850"/>
            <a:ext cx="2881500" cy="552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Font typeface="Roboto"/>
              <a:buNone/>
              <a:defRPr sz="1800">
                <a:latin typeface="Roboto"/>
                <a:ea typeface="Roboto"/>
                <a:cs typeface="Roboto"/>
                <a:sym typeface="Roboto"/>
              </a:defRPr>
            </a:lvl1pPr>
            <a:lvl2pPr lvl="1">
              <a:lnSpc>
                <a:spcPct val="100000"/>
              </a:lnSpc>
              <a:spcBef>
                <a:spcPts val="0"/>
              </a:spcBef>
              <a:spcAft>
                <a:spcPts val="0"/>
              </a:spcAft>
              <a:buSzPts val="1800"/>
              <a:buFont typeface="Roboto"/>
              <a:buNone/>
              <a:defRPr sz="1800">
                <a:latin typeface="Roboto"/>
                <a:ea typeface="Roboto"/>
                <a:cs typeface="Roboto"/>
                <a:sym typeface="Roboto"/>
              </a:defRPr>
            </a:lvl2pPr>
            <a:lvl3pPr lvl="2">
              <a:lnSpc>
                <a:spcPct val="100000"/>
              </a:lnSpc>
              <a:spcBef>
                <a:spcPts val="0"/>
              </a:spcBef>
              <a:spcAft>
                <a:spcPts val="0"/>
              </a:spcAft>
              <a:buSzPts val="1800"/>
              <a:buFont typeface="Roboto"/>
              <a:buNone/>
              <a:defRPr sz="1800">
                <a:latin typeface="Roboto"/>
                <a:ea typeface="Roboto"/>
                <a:cs typeface="Roboto"/>
                <a:sym typeface="Roboto"/>
              </a:defRPr>
            </a:lvl3pPr>
            <a:lvl4pPr lvl="3">
              <a:lnSpc>
                <a:spcPct val="100000"/>
              </a:lnSpc>
              <a:spcBef>
                <a:spcPts val="0"/>
              </a:spcBef>
              <a:spcAft>
                <a:spcPts val="0"/>
              </a:spcAft>
              <a:buSzPts val="1800"/>
              <a:buFont typeface="Roboto"/>
              <a:buNone/>
              <a:defRPr sz="1800">
                <a:latin typeface="Roboto"/>
                <a:ea typeface="Roboto"/>
                <a:cs typeface="Roboto"/>
                <a:sym typeface="Roboto"/>
              </a:defRPr>
            </a:lvl4pPr>
            <a:lvl5pPr lvl="4">
              <a:lnSpc>
                <a:spcPct val="100000"/>
              </a:lnSpc>
              <a:spcBef>
                <a:spcPts val="0"/>
              </a:spcBef>
              <a:spcAft>
                <a:spcPts val="0"/>
              </a:spcAft>
              <a:buSzPts val="1800"/>
              <a:buFont typeface="Roboto"/>
              <a:buNone/>
              <a:defRPr sz="1800">
                <a:latin typeface="Roboto"/>
                <a:ea typeface="Roboto"/>
                <a:cs typeface="Roboto"/>
                <a:sym typeface="Roboto"/>
              </a:defRPr>
            </a:lvl5pPr>
            <a:lvl6pPr lvl="5">
              <a:lnSpc>
                <a:spcPct val="100000"/>
              </a:lnSpc>
              <a:spcBef>
                <a:spcPts val="0"/>
              </a:spcBef>
              <a:spcAft>
                <a:spcPts val="0"/>
              </a:spcAft>
              <a:buSzPts val="1800"/>
              <a:buFont typeface="Roboto"/>
              <a:buNone/>
              <a:defRPr sz="1800">
                <a:latin typeface="Roboto"/>
                <a:ea typeface="Roboto"/>
                <a:cs typeface="Roboto"/>
                <a:sym typeface="Roboto"/>
              </a:defRPr>
            </a:lvl6pPr>
            <a:lvl7pPr lvl="6">
              <a:lnSpc>
                <a:spcPct val="100000"/>
              </a:lnSpc>
              <a:spcBef>
                <a:spcPts val="0"/>
              </a:spcBef>
              <a:spcAft>
                <a:spcPts val="0"/>
              </a:spcAft>
              <a:buSzPts val="1800"/>
              <a:buFont typeface="Roboto"/>
              <a:buNone/>
              <a:defRPr sz="1800">
                <a:latin typeface="Roboto"/>
                <a:ea typeface="Roboto"/>
                <a:cs typeface="Roboto"/>
                <a:sym typeface="Roboto"/>
              </a:defRPr>
            </a:lvl7pPr>
            <a:lvl8pPr lvl="7">
              <a:lnSpc>
                <a:spcPct val="100000"/>
              </a:lnSpc>
              <a:spcBef>
                <a:spcPts val="0"/>
              </a:spcBef>
              <a:spcAft>
                <a:spcPts val="0"/>
              </a:spcAft>
              <a:buSzPts val="1800"/>
              <a:buFont typeface="Roboto"/>
              <a:buNone/>
              <a:defRPr sz="1800">
                <a:latin typeface="Roboto"/>
                <a:ea typeface="Roboto"/>
                <a:cs typeface="Roboto"/>
                <a:sym typeface="Roboto"/>
              </a:defRPr>
            </a:lvl8pPr>
            <a:lvl9pPr lvl="8">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183" name="Google Shape;183;p16"/>
          <p:cNvSpPr txBox="1">
            <a:spLocks noGrp="1"/>
          </p:cNvSpPr>
          <p:nvPr>
            <p:ph type="title" idx="2"/>
          </p:nvPr>
        </p:nvSpPr>
        <p:spPr>
          <a:xfrm>
            <a:off x="5628700" y="1467725"/>
            <a:ext cx="2800800" cy="4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a:buNone/>
              <a:defRPr sz="1800">
                <a:latin typeface="Roboto"/>
                <a:ea typeface="Roboto"/>
                <a:cs typeface="Roboto"/>
                <a:sym typeface="Roboto"/>
              </a:defRPr>
            </a:lvl1pPr>
            <a:lvl2pPr lvl="1" rtl="0">
              <a:lnSpc>
                <a:spcPct val="100000"/>
              </a:lnSpc>
              <a:spcBef>
                <a:spcPts val="0"/>
              </a:spcBef>
              <a:spcAft>
                <a:spcPts val="0"/>
              </a:spcAft>
              <a:buSzPts val="1800"/>
              <a:buFont typeface="Roboto"/>
              <a:buNone/>
              <a:defRPr sz="1800">
                <a:latin typeface="Roboto"/>
                <a:ea typeface="Roboto"/>
                <a:cs typeface="Roboto"/>
                <a:sym typeface="Roboto"/>
              </a:defRPr>
            </a:lvl2pPr>
            <a:lvl3pPr lvl="2" rtl="0">
              <a:lnSpc>
                <a:spcPct val="100000"/>
              </a:lnSpc>
              <a:spcBef>
                <a:spcPts val="0"/>
              </a:spcBef>
              <a:spcAft>
                <a:spcPts val="0"/>
              </a:spcAft>
              <a:buSzPts val="1800"/>
              <a:buFont typeface="Roboto"/>
              <a:buNone/>
              <a:defRPr sz="1800">
                <a:latin typeface="Roboto"/>
                <a:ea typeface="Roboto"/>
                <a:cs typeface="Roboto"/>
                <a:sym typeface="Roboto"/>
              </a:defRPr>
            </a:lvl3pPr>
            <a:lvl4pPr lvl="3" rtl="0">
              <a:lnSpc>
                <a:spcPct val="100000"/>
              </a:lnSpc>
              <a:spcBef>
                <a:spcPts val="0"/>
              </a:spcBef>
              <a:spcAft>
                <a:spcPts val="0"/>
              </a:spcAft>
              <a:buSzPts val="1800"/>
              <a:buFont typeface="Roboto"/>
              <a:buNone/>
              <a:defRPr sz="1800">
                <a:latin typeface="Roboto"/>
                <a:ea typeface="Roboto"/>
                <a:cs typeface="Roboto"/>
                <a:sym typeface="Roboto"/>
              </a:defRPr>
            </a:lvl4pPr>
            <a:lvl5pPr lvl="4" rtl="0">
              <a:lnSpc>
                <a:spcPct val="100000"/>
              </a:lnSpc>
              <a:spcBef>
                <a:spcPts val="0"/>
              </a:spcBef>
              <a:spcAft>
                <a:spcPts val="0"/>
              </a:spcAft>
              <a:buSzPts val="1800"/>
              <a:buFont typeface="Roboto"/>
              <a:buNone/>
              <a:defRPr sz="1800">
                <a:latin typeface="Roboto"/>
                <a:ea typeface="Roboto"/>
                <a:cs typeface="Roboto"/>
                <a:sym typeface="Roboto"/>
              </a:defRPr>
            </a:lvl5pPr>
            <a:lvl6pPr lvl="5" rtl="0">
              <a:lnSpc>
                <a:spcPct val="100000"/>
              </a:lnSpc>
              <a:spcBef>
                <a:spcPts val="0"/>
              </a:spcBef>
              <a:spcAft>
                <a:spcPts val="0"/>
              </a:spcAft>
              <a:buSzPts val="1800"/>
              <a:buFont typeface="Roboto"/>
              <a:buNone/>
              <a:defRPr sz="1800">
                <a:latin typeface="Roboto"/>
                <a:ea typeface="Roboto"/>
                <a:cs typeface="Roboto"/>
                <a:sym typeface="Roboto"/>
              </a:defRPr>
            </a:lvl6pPr>
            <a:lvl7pPr lvl="6" rtl="0">
              <a:lnSpc>
                <a:spcPct val="100000"/>
              </a:lnSpc>
              <a:spcBef>
                <a:spcPts val="0"/>
              </a:spcBef>
              <a:spcAft>
                <a:spcPts val="0"/>
              </a:spcAft>
              <a:buSzPts val="1800"/>
              <a:buFont typeface="Roboto"/>
              <a:buNone/>
              <a:defRPr sz="1800">
                <a:latin typeface="Roboto"/>
                <a:ea typeface="Roboto"/>
                <a:cs typeface="Roboto"/>
                <a:sym typeface="Roboto"/>
              </a:defRPr>
            </a:lvl7pPr>
            <a:lvl8pPr lvl="7" rtl="0">
              <a:lnSpc>
                <a:spcPct val="100000"/>
              </a:lnSpc>
              <a:spcBef>
                <a:spcPts val="0"/>
              </a:spcBef>
              <a:spcAft>
                <a:spcPts val="0"/>
              </a:spcAft>
              <a:buSzPts val="1800"/>
              <a:buFont typeface="Roboto"/>
              <a:buNone/>
              <a:defRPr sz="1800">
                <a:latin typeface="Roboto"/>
                <a:ea typeface="Roboto"/>
                <a:cs typeface="Roboto"/>
                <a:sym typeface="Roboto"/>
              </a:defRPr>
            </a:lvl8pPr>
            <a:lvl9pPr lvl="8" rtl="0">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184" name="Google Shape;184;p16"/>
          <p:cNvSpPr txBox="1">
            <a:spLocks noGrp="1"/>
          </p:cNvSpPr>
          <p:nvPr>
            <p:ph type="title" idx="3"/>
          </p:nvPr>
        </p:nvSpPr>
        <p:spPr>
          <a:xfrm>
            <a:off x="622025" y="3011925"/>
            <a:ext cx="2867400" cy="42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Roboto"/>
              <a:buNone/>
              <a:defRPr sz="1800">
                <a:latin typeface="Roboto"/>
                <a:ea typeface="Roboto"/>
                <a:cs typeface="Roboto"/>
                <a:sym typeface="Roboto"/>
              </a:defRPr>
            </a:lvl1pPr>
            <a:lvl2pPr lvl="1" rtl="0">
              <a:lnSpc>
                <a:spcPct val="100000"/>
              </a:lnSpc>
              <a:spcBef>
                <a:spcPts val="0"/>
              </a:spcBef>
              <a:spcAft>
                <a:spcPts val="0"/>
              </a:spcAft>
              <a:buSzPts val="1800"/>
              <a:buFont typeface="Roboto"/>
              <a:buNone/>
              <a:defRPr sz="1800">
                <a:latin typeface="Roboto"/>
                <a:ea typeface="Roboto"/>
                <a:cs typeface="Roboto"/>
                <a:sym typeface="Roboto"/>
              </a:defRPr>
            </a:lvl2pPr>
            <a:lvl3pPr lvl="2" rtl="0">
              <a:lnSpc>
                <a:spcPct val="100000"/>
              </a:lnSpc>
              <a:spcBef>
                <a:spcPts val="0"/>
              </a:spcBef>
              <a:spcAft>
                <a:spcPts val="0"/>
              </a:spcAft>
              <a:buSzPts val="1800"/>
              <a:buFont typeface="Roboto"/>
              <a:buNone/>
              <a:defRPr sz="1800">
                <a:latin typeface="Roboto"/>
                <a:ea typeface="Roboto"/>
                <a:cs typeface="Roboto"/>
                <a:sym typeface="Roboto"/>
              </a:defRPr>
            </a:lvl3pPr>
            <a:lvl4pPr lvl="3" rtl="0">
              <a:lnSpc>
                <a:spcPct val="100000"/>
              </a:lnSpc>
              <a:spcBef>
                <a:spcPts val="0"/>
              </a:spcBef>
              <a:spcAft>
                <a:spcPts val="0"/>
              </a:spcAft>
              <a:buSzPts val="1800"/>
              <a:buFont typeface="Roboto"/>
              <a:buNone/>
              <a:defRPr sz="1800">
                <a:latin typeface="Roboto"/>
                <a:ea typeface="Roboto"/>
                <a:cs typeface="Roboto"/>
                <a:sym typeface="Roboto"/>
              </a:defRPr>
            </a:lvl4pPr>
            <a:lvl5pPr lvl="4" rtl="0">
              <a:lnSpc>
                <a:spcPct val="100000"/>
              </a:lnSpc>
              <a:spcBef>
                <a:spcPts val="0"/>
              </a:spcBef>
              <a:spcAft>
                <a:spcPts val="0"/>
              </a:spcAft>
              <a:buSzPts val="1800"/>
              <a:buFont typeface="Roboto"/>
              <a:buNone/>
              <a:defRPr sz="1800">
                <a:latin typeface="Roboto"/>
                <a:ea typeface="Roboto"/>
                <a:cs typeface="Roboto"/>
                <a:sym typeface="Roboto"/>
              </a:defRPr>
            </a:lvl5pPr>
            <a:lvl6pPr lvl="5" rtl="0">
              <a:lnSpc>
                <a:spcPct val="100000"/>
              </a:lnSpc>
              <a:spcBef>
                <a:spcPts val="0"/>
              </a:spcBef>
              <a:spcAft>
                <a:spcPts val="0"/>
              </a:spcAft>
              <a:buSzPts val="1800"/>
              <a:buFont typeface="Roboto"/>
              <a:buNone/>
              <a:defRPr sz="1800">
                <a:latin typeface="Roboto"/>
                <a:ea typeface="Roboto"/>
                <a:cs typeface="Roboto"/>
                <a:sym typeface="Roboto"/>
              </a:defRPr>
            </a:lvl6pPr>
            <a:lvl7pPr lvl="6" rtl="0">
              <a:lnSpc>
                <a:spcPct val="100000"/>
              </a:lnSpc>
              <a:spcBef>
                <a:spcPts val="0"/>
              </a:spcBef>
              <a:spcAft>
                <a:spcPts val="0"/>
              </a:spcAft>
              <a:buSzPts val="1800"/>
              <a:buFont typeface="Roboto"/>
              <a:buNone/>
              <a:defRPr sz="1800">
                <a:latin typeface="Roboto"/>
                <a:ea typeface="Roboto"/>
                <a:cs typeface="Roboto"/>
                <a:sym typeface="Roboto"/>
              </a:defRPr>
            </a:lvl7pPr>
            <a:lvl8pPr lvl="7" rtl="0">
              <a:lnSpc>
                <a:spcPct val="100000"/>
              </a:lnSpc>
              <a:spcBef>
                <a:spcPts val="0"/>
              </a:spcBef>
              <a:spcAft>
                <a:spcPts val="0"/>
              </a:spcAft>
              <a:buSzPts val="1800"/>
              <a:buFont typeface="Roboto"/>
              <a:buNone/>
              <a:defRPr sz="1800">
                <a:latin typeface="Roboto"/>
                <a:ea typeface="Roboto"/>
                <a:cs typeface="Roboto"/>
                <a:sym typeface="Roboto"/>
              </a:defRPr>
            </a:lvl8pPr>
            <a:lvl9pPr lvl="8" rtl="0">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185" name="Google Shape;185;p16"/>
          <p:cNvSpPr txBox="1">
            <a:spLocks noGrp="1"/>
          </p:cNvSpPr>
          <p:nvPr>
            <p:ph type="title" idx="4"/>
          </p:nvPr>
        </p:nvSpPr>
        <p:spPr>
          <a:xfrm>
            <a:off x="5624350" y="3014675"/>
            <a:ext cx="2881500" cy="4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a:buNone/>
              <a:defRPr sz="1800">
                <a:latin typeface="Roboto"/>
                <a:ea typeface="Roboto"/>
                <a:cs typeface="Roboto"/>
                <a:sym typeface="Roboto"/>
              </a:defRPr>
            </a:lvl1pPr>
            <a:lvl2pPr lvl="1" rtl="0">
              <a:lnSpc>
                <a:spcPct val="100000"/>
              </a:lnSpc>
              <a:spcBef>
                <a:spcPts val="0"/>
              </a:spcBef>
              <a:spcAft>
                <a:spcPts val="0"/>
              </a:spcAft>
              <a:buSzPts val="1800"/>
              <a:buFont typeface="Roboto"/>
              <a:buNone/>
              <a:defRPr sz="1800">
                <a:latin typeface="Roboto"/>
                <a:ea typeface="Roboto"/>
                <a:cs typeface="Roboto"/>
                <a:sym typeface="Roboto"/>
              </a:defRPr>
            </a:lvl2pPr>
            <a:lvl3pPr lvl="2" rtl="0">
              <a:lnSpc>
                <a:spcPct val="100000"/>
              </a:lnSpc>
              <a:spcBef>
                <a:spcPts val="0"/>
              </a:spcBef>
              <a:spcAft>
                <a:spcPts val="0"/>
              </a:spcAft>
              <a:buSzPts val="1800"/>
              <a:buFont typeface="Roboto"/>
              <a:buNone/>
              <a:defRPr sz="1800">
                <a:latin typeface="Roboto"/>
                <a:ea typeface="Roboto"/>
                <a:cs typeface="Roboto"/>
                <a:sym typeface="Roboto"/>
              </a:defRPr>
            </a:lvl3pPr>
            <a:lvl4pPr lvl="3" rtl="0">
              <a:lnSpc>
                <a:spcPct val="100000"/>
              </a:lnSpc>
              <a:spcBef>
                <a:spcPts val="0"/>
              </a:spcBef>
              <a:spcAft>
                <a:spcPts val="0"/>
              </a:spcAft>
              <a:buSzPts val="1800"/>
              <a:buFont typeface="Roboto"/>
              <a:buNone/>
              <a:defRPr sz="1800">
                <a:latin typeface="Roboto"/>
                <a:ea typeface="Roboto"/>
                <a:cs typeface="Roboto"/>
                <a:sym typeface="Roboto"/>
              </a:defRPr>
            </a:lvl4pPr>
            <a:lvl5pPr lvl="4" rtl="0">
              <a:lnSpc>
                <a:spcPct val="100000"/>
              </a:lnSpc>
              <a:spcBef>
                <a:spcPts val="0"/>
              </a:spcBef>
              <a:spcAft>
                <a:spcPts val="0"/>
              </a:spcAft>
              <a:buSzPts val="1800"/>
              <a:buFont typeface="Roboto"/>
              <a:buNone/>
              <a:defRPr sz="1800">
                <a:latin typeface="Roboto"/>
                <a:ea typeface="Roboto"/>
                <a:cs typeface="Roboto"/>
                <a:sym typeface="Roboto"/>
              </a:defRPr>
            </a:lvl5pPr>
            <a:lvl6pPr lvl="5" rtl="0">
              <a:lnSpc>
                <a:spcPct val="100000"/>
              </a:lnSpc>
              <a:spcBef>
                <a:spcPts val="0"/>
              </a:spcBef>
              <a:spcAft>
                <a:spcPts val="0"/>
              </a:spcAft>
              <a:buSzPts val="1800"/>
              <a:buFont typeface="Roboto"/>
              <a:buNone/>
              <a:defRPr sz="1800">
                <a:latin typeface="Roboto"/>
                <a:ea typeface="Roboto"/>
                <a:cs typeface="Roboto"/>
                <a:sym typeface="Roboto"/>
              </a:defRPr>
            </a:lvl6pPr>
            <a:lvl7pPr lvl="6" rtl="0">
              <a:lnSpc>
                <a:spcPct val="100000"/>
              </a:lnSpc>
              <a:spcBef>
                <a:spcPts val="0"/>
              </a:spcBef>
              <a:spcAft>
                <a:spcPts val="0"/>
              </a:spcAft>
              <a:buSzPts val="1800"/>
              <a:buFont typeface="Roboto"/>
              <a:buNone/>
              <a:defRPr sz="1800">
                <a:latin typeface="Roboto"/>
                <a:ea typeface="Roboto"/>
                <a:cs typeface="Roboto"/>
                <a:sym typeface="Roboto"/>
              </a:defRPr>
            </a:lvl7pPr>
            <a:lvl8pPr lvl="7" rtl="0">
              <a:lnSpc>
                <a:spcPct val="100000"/>
              </a:lnSpc>
              <a:spcBef>
                <a:spcPts val="0"/>
              </a:spcBef>
              <a:spcAft>
                <a:spcPts val="0"/>
              </a:spcAft>
              <a:buSzPts val="1800"/>
              <a:buFont typeface="Roboto"/>
              <a:buNone/>
              <a:defRPr sz="1800">
                <a:latin typeface="Roboto"/>
                <a:ea typeface="Roboto"/>
                <a:cs typeface="Roboto"/>
                <a:sym typeface="Roboto"/>
              </a:defRPr>
            </a:lvl8pPr>
            <a:lvl9pPr lvl="8" rtl="0">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186" name="Google Shape;186;p16"/>
          <p:cNvSpPr txBox="1">
            <a:spLocks noGrp="1"/>
          </p:cNvSpPr>
          <p:nvPr>
            <p:ph type="subTitle" idx="1"/>
          </p:nvPr>
        </p:nvSpPr>
        <p:spPr>
          <a:xfrm>
            <a:off x="634425" y="1885925"/>
            <a:ext cx="2881500" cy="1108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187" name="Google Shape;187;p16"/>
          <p:cNvSpPr txBox="1">
            <a:spLocks noGrp="1"/>
          </p:cNvSpPr>
          <p:nvPr>
            <p:ph type="subTitle" idx="5"/>
          </p:nvPr>
        </p:nvSpPr>
        <p:spPr>
          <a:xfrm>
            <a:off x="5628700" y="1881950"/>
            <a:ext cx="2800800" cy="112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8" name="Google Shape;188;p16"/>
          <p:cNvSpPr txBox="1">
            <a:spLocks noGrp="1"/>
          </p:cNvSpPr>
          <p:nvPr>
            <p:ph type="subTitle" idx="6"/>
          </p:nvPr>
        </p:nvSpPr>
        <p:spPr>
          <a:xfrm>
            <a:off x="5624349" y="3426068"/>
            <a:ext cx="2867400" cy="15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9" name="Google Shape;189;p16"/>
          <p:cNvSpPr txBox="1">
            <a:spLocks noGrp="1"/>
          </p:cNvSpPr>
          <p:nvPr>
            <p:ph type="subTitle" idx="7"/>
          </p:nvPr>
        </p:nvSpPr>
        <p:spPr>
          <a:xfrm>
            <a:off x="634425" y="3418725"/>
            <a:ext cx="2881500" cy="150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0" name="Google Shape;190;p16"/>
          <p:cNvSpPr txBox="1">
            <a:spLocks noGrp="1"/>
          </p:cNvSpPr>
          <p:nvPr>
            <p:ph type="title" idx="8"/>
          </p:nvPr>
        </p:nvSpPr>
        <p:spPr>
          <a:xfrm>
            <a:off x="703800" y="344887"/>
            <a:ext cx="7715100" cy="55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2pPr>
            <a:lvl3pPr lvl="2"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3pPr>
            <a:lvl4pPr lvl="3"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4pPr>
            <a:lvl5pPr lvl="4"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5pPr>
            <a:lvl6pPr lvl="5"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6pPr>
            <a:lvl7pPr lvl="6"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7pPr>
            <a:lvl8pPr lvl="7"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8pPr>
            <a:lvl9pPr lvl="8"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9pPr>
          </a:lstStyle>
          <a:p>
            <a:endParaRPr/>
          </a:p>
        </p:txBody>
      </p:sp>
      <p:grpSp>
        <p:nvGrpSpPr>
          <p:cNvPr id="191" name="Google Shape;191;p16"/>
          <p:cNvGrpSpPr/>
          <p:nvPr/>
        </p:nvGrpSpPr>
        <p:grpSpPr>
          <a:xfrm rot="-1357618">
            <a:off x="7801012" y="-1221005"/>
            <a:ext cx="1595233" cy="3716855"/>
            <a:chOff x="2999600" y="2891975"/>
            <a:chExt cx="756575" cy="1762725"/>
          </a:xfrm>
        </p:grpSpPr>
        <p:sp>
          <p:nvSpPr>
            <p:cNvPr id="192" name="Google Shape;192;p16"/>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905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90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190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6"/>
          <p:cNvGrpSpPr/>
          <p:nvPr/>
        </p:nvGrpSpPr>
        <p:grpSpPr>
          <a:xfrm rot="5400000">
            <a:off x="3930551" y="3488291"/>
            <a:ext cx="879670" cy="2482798"/>
            <a:chOff x="2999600" y="2891975"/>
            <a:chExt cx="756575" cy="1762725"/>
          </a:xfrm>
        </p:grpSpPr>
        <p:sp>
          <p:nvSpPr>
            <p:cNvPr id="197" name="Google Shape;197;p16"/>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905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90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190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6"/>
          <p:cNvGrpSpPr/>
          <p:nvPr/>
        </p:nvGrpSpPr>
        <p:grpSpPr>
          <a:xfrm rot="7439807">
            <a:off x="104312" y="-450776"/>
            <a:ext cx="1404883" cy="1977886"/>
            <a:chOff x="4369825" y="1136125"/>
            <a:chExt cx="1405000" cy="1978050"/>
          </a:xfrm>
        </p:grpSpPr>
        <p:sp>
          <p:nvSpPr>
            <p:cNvPr id="202" name="Google Shape;202;p16"/>
            <p:cNvSpPr/>
            <p:nvPr/>
          </p:nvSpPr>
          <p:spPr>
            <a:xfrm>
              <a:off x="4369825" y="1136125"/>
              <a:ext cx="1405000" cy="1748525"/>
            </a:xfrm>
            <a:custGeom>
              <a:avLst/>
              <a:gdLst/>
              <a:ahLst/>
              <a:cxnLst/>
              <a:rect l="l" t="t" r="r" b="b"/>
              <a:pathLst>
                <a:path w="56200" h="69941" fill="none" extrusionOk="0">
                  <a:moveTo>
                    <a:pt x="52950" y="69941"/>
                  </a:moveTo>
                  <a:cubicBezTo>
                    <a:pt x="53772" y="66731"/>
                    <a:pt x="54692" y="63560"/>
                    <a:pt x="55396" y="60310"/>
                  </a:cubicBezTo>
                  <a:cubicBezTo>
                    <a:pt x="55984" y="57766"/>
                    <a:pt x="56199" y="55143"/>
                    <a:pt x="56023" y="52539"/>
                  </a:cubicBezTo>
                  <a:cubicBezTo>
                    <a:pt x="55808" y="49583"/>
                    <a:pt x="55083" y="46686"/>
                    <a:pt x="53870" y="44005"/>
                  </a:cubicBezTo>
                  <a:cubicBezTo>
                    <a:pt x="52362" y="40755"/>
                    <a:pt x="50757" y="37565"/>
                    <a:pt x="49191" y="34354"/>
                  </a:cubicBezTo>
                  <a:cubicBezTo>
                    <a:pt x="47351" y="30616"/>
                    <a:pt x="46001" y="26701"/>
                    <a:pt x="44787" y="22727"/>
                  </a:cubicBezTo>
                  <a:cubicBezTo>
                    <a:pt x="43671" y="19106"/>
                    <a:pt x="42732" y="15426"/>
                    <a:pt x="41166" y="11941"/>
                  </a:cubicBezTo>
                  <a:cubicBezTo>
                    <a:pt x="39502" y="8203"/>
                    <a:pt x="37035" y="5129"/>
                    <a:pt x="33395" y="3074"/>
                  </a:cubicBezTo>
                  <a:cubicBezTo>
                    <a:pt x="31124" y="1821"/>
                    <a:pt x="28638" y="960"/>
                    <a:pt x="26074" y="549"/>
                  </a:cubicBezTo>
                  <a:cubicBezTo>
                    <a:pt x="24097" y="158"/>
                    <a:pt x="22080" y="1"/>
                    <a:pt x="20064" y="79"/>
                  </a:cubicBezTo>
                  <a:cubicBezTo>
                    <a:pt x="15034" y="373"/>
                    <a:pt x="10277" y="1508"/>
                    <a:pt x="6108" y="4542"/>
                  </a:cubicBezTo>
                  <a:cubicBezTo>
                    <a:pt x="2917" y="6813"/>
                    <a:pt x="803" y="10297"/>
                    <a:pt x="274" y="14173"/>
                  </a:cubicBezTo>
                  <a:cubicBezTo>
                    <a:pt x="0" y="16091"/>
                    <a:pt x="98" y="18010"/>
                    <a:pt x="372" y="19967"/>
                  </a:cubicBezTo>
                  <a:cubicBezTo>
                    <a:pt x="764" y="22962"/>
                    <a:pt x="1645" y="25781"/>
                    <a:pt x="2721" y="28580"/>
                  </a:cubicBezTo>
                  <a:cubicBezTo>
                    <a:pt x="3974" y="31712"/>
                    <a:pt x="5423" y="34785"/>
                    <a:pt x="7028" y="37741"/>
                  </a:cubicBezTo>
                  <a:cubicBezTo>
                    <a:pt x="9142" y="41714"/>
                    <a:pt x="11236" y="45688"/>
                    <a:pt x="12332" y="50073"/>
                  </a:cubicBezTo>
                  <a:cubicBezTo>
                    <a:pt x="13115" y="53263"/>
                    <a:pt x="13096" y="56493"/>
                    <a:pt x="11549" y="59449"/>
                  </a:cubicBezTo>
                  <a:cubicBezTo>
                    <a:pt x="10551" y="61367"/>
                    <a:pt x="9200" y="63090"/>
                    <a:pt x="7948" y="64852"/>
                  </a:cubicBezTo>
                  <a:cubicBezTo>
                    <a:pt x="6695" y="66613"/>
                    <a:pt x="5383" y="68257"/>
                    <a:pt x="4111" y="69941"/>
                  </a:cubicBezTo>
                </a:path>
              </a:pathLst>
            </a:custGeom>
            <a:no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4620375" y="1407725"/>
              <a:ext cx="600475" cy="693950"/>
            </a:xfrm>
            <a:custGeom>
              <a:avLst/>
              <a:gdLst/>
              <a:ahLst/>
              <a:cxnLst/>
              <a:rect l="l" t="t" r="r" b="b"/>
              <a:pathLst>
                <a:path w="24019" h="27758" fill="none" extrusionOk="0">
                  <a:moveTo>
                    <a:pt x="8339" y="1"/>
                  </a:moveTo>
                  <a:cubicBezTo>
                    <a:pt x="7458" y="236"/>
                    <a:pt x="6558" y="373"/>
                    <a:pt x="5736" y="706"/>
                  </a:cubicBezTo>
                  <a:cubicBezTo>
                    <a:pt x="2663" y="1978"/>
                    <a:pt x="881" y="4229"/>
                    <a:pt x="392" y="7537"/>
                  </a:cubicBezTo>
                  <a:cubicBezTo>
                    <a:pt x="1" y="10258"/>
                    <a:pt x="588" y="12783"/>
                    <a:pt x="1625" y="15249"/>
                  </a:cubicBezTo>
                  <a:cubicBezTo>
                    <a:pt x="2800" y="17931"/>
                    <a:pt x="4483" y="20358"/>
                    <a:pt x="6578" y="22394"/>
                  </a:cubicBezTo>
                  <a:cubicBezTo>
                    <a:pt x="8594" y="24352"/>
                    <a:pt x="10845" y="26015"/>
                    <a:pt x="13585" y="26896"/>
                  </a:cubicBezTo>
                  <a:cubicBezTo>
                    <a:pt x="15288" y="27444"/>
                    <a:pt x="17011" y="27758"/>
                    <a:pt x="18831" y="27288"/>
                  </a:cubicBezTo>
                  <a:cubicBezTo>
                    <a:pt x="20828" y="26779"/>
                    <a:pt x="22159" y="25546"/>
                    <a:pt x="22962" y="23725"/>
                  </a:cubicBezTo>
                  <a:cubicBezTo>
                    <a:pt x="23666" y="22120"/>
                    <a:pt x="24019" y="20378"/>
                    <a:pt x="23940" y="18636"/>
                  </a:cubicBezTo>
                  <a:cubicBezTo>
                    <a:pt x="23764" y="14271"/>
                    <a:pt x="22825" y="10062"/>
                    <a:pt x="20417" y="6323"/>
                  </a:cubicBezTo>
                  <a:cubicBezTo>
                    <a:pt x="18362" y="3152"/>
                    <a:pt x="15562" y="921"/>
                    <a:pt x="11726" y="255"/>
                  </a:cubicBezTo>
                  <a:cubicBezTo>
                    <a:pt x="10630" y="60"/>
                    <a:pt x="9514" y="79"/>
                    <a:pt x="8418" y="1"/>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4485800" y="1264850"/>
              <a:ext cx="967500" cy="1169600"/>
            </a:xfrm>
            <a:custGeom>
              <a:avLst/>
              <a:gdLst/>
              <a:ahLst/>
              <a:cxnLst/>
              <a:rect l="l" t="t" r="r" b="b"/>
              <a:pathLst>
                <a:path w="38700" h="46784" fill="none" extrusionOk="0">
                  <a:moveTo>
                    <a:pt x="14036" y="20"/>
                  </a:moveTo>
                  <a:cubicBezTo>
                    <a:pt x="13076" y="176"/>
                    <a:pt x="12117" y="274"/>
                    <a:pt x="11178" y="489"/>
                  </a:cubicBezTo>
                  <a:cubicBezTo>
                    <a:pt x="6382" y="1527"/>
                    <a:pt x="2800" y="4091"/>
                    <a:pt x="1038" y="8809"/>
                  </a:cubicBezTo>
                  <a:cubicBezTo>
                    <a:pt x="686" y="9866"/>
                    <a:pt x="470" y="10981"/>
                    <a:pt x="412" y="12097"/>
                  </a:cubicBezTo>
                  <a:cubicBezTo>
                    <a:pt x="1" y="16932"/>
                    <a:pt x="1586" y="21258"/>
                    <a:pt x="3778" y="25427"/>
                  </a:cubicBezTo>
                  <a:cubicBezTo>
                    <a:pt x="5501" y="28657"/>
                    <a:pt x="7576" y="31672"/>
                    <a:pt x="9964" y="34432"/>
                  </a:cubicBezTo>
                  <a:cubicBezTo>
                    <a:pt x="11354" y="36056"/>
                    <a:pt x="12822" y="37642"/>
                    <a:pt x="14349" y="39130"/>
                  </a:cubicBezTo>
                  <a:cubicBezTo>
                    <a:pt x="17383" y="42066"/>
                    <a:pt x="20847" y="44356"/>
                    <a:pt x="24899" y="45609"/>
                  </a:cubicBezTo>
                  <a:cubicBezTo>
                    <a:pt x="27327" y="46353"/>
                    <a:pt x="29832" y="46783"/>
                    <a:pt x="32357" y="46509"/>
                  </a:cubicBezTo>
                  <a:cubicBezTo>
                    <a:pt x="35607" y="46176"/>
                    <a:pt x="37995" y="44258"/>
                    <a:pt x="38465" y="40617"/>
                  </a:cubicBezTo>
                  <a:cubicBezTo>
                    <a:pt x="38700" y="38699"/>
                    <a:pt x="38406" y="36859"/>
                    <a:pt x="38151" y="34980"/>
                  </a:cubicBezTo>
                  <a:cubicBezTo>
                    <a:pt x="37427" y="29871"/>
                    <a:pt x="36174" y="24879"/>
                    <a:pt x="34882" y="19888"/>
                  </a:cubicBezTo>
                  <a:cubicBezTo>
                    <a:pt x="33806" y="15738"/>
                    <a:pt x="32494" y="11667"/>
                    <a:pt x="30067" y="8006"/>
                  </a:cubicBezTo>
                  <a:cubicBezTo>
                    <a:pt x="27894" y="4678"/>
                    <a:pt x="24645" y="2192"/>
                    <a:pt x="20887" y="959"/>
                  </a:cubicBezTo>
                  <a:cubicBezTo>
                    <a:pt x="19516" y="450"/>
                    <a:pt x="18087" y="176"/>
                    <a:pt x="16659" y="157"/>
                  </a:cubicBezTo>
                  <a:cubicBezTo>
                    <a:pt x="15797" y="157"/>
                    <a:pt x="14956" y="59"/>
                    <a:pt x="14114" y="0"/>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4785300" y="2506350"/>
              <a:ext cx="852000" cy="607825"/>
            </a:xfrm>
            <a:custGeom>
              <a:avLst/>
              <a:gdLst/>
              <a:ahLst/>
              <a:cxnLst/>
              <a:rect l="l" t="t" r="r" b="b"/>
              <a:pathLst>
                <a:path w="34080" h="24313" fill="none" extrusionOk="0">
                  <a:moveTo>
                    <a:pt x="33884" y="6989"/>
                  </a:moveTo>
                  <a:cubicBezTo>
                    <a:pt x="34080" y="4914"/>
                    <a:pt x="33708" y="2565"/>
                    <a:pt x="32024" y="1351"/>
                  </a:cubicBezTo>
                  <a:cubicBezTo>
                    <a:pt x="30106" y="1"/>
                    <a:pt x="27385" y="803"/>
                    <a:pt x="25506" y="2193"/>
                  </a:cubicBezTo>
                  <a:cubicBezTo>
                    <a:pt x="23627" y="3583"/>
                    <a:pt x="22139" y="5501"/>
                    <a:pt x="20103" y="6656"/>
                  </a:cubicBezTo>
                  <a:cubicBezTo>
                    <a:pt x="16404" y="8731"/>
                    <a:pt x="11745" y="7889"/>
                    <a:pt x="7752" y="9299"/>
                  </a:cubicBezTo>
                  <a:cubicBezTo>
                    <a:pt x="3896" y="10728"/>
                    <a:pt x="1077" y="14094"/>
                    <a:pt x="372" y="18127"/>
                  </a:cubicBezTo>
                  <a:cubicBezTo>
                    <a:pt x="0" y="20358"/>
                    <a:pt x="607" y="23118"/>
                    <a:pt x="2721" y="23940"/>
                  </a:cubicBezTo>
                  <a:cubicBezTo>
                    <a:pt x="3680" y="24312"/>
                    <a:pt x="4757" y="24214"/>
                    <a:pt x="5775" y="24077"/>
                  </a:cubicBezTo>
                  <a:cubicBezTo>
                    <a:pt x="16306" y="22727"/>
                    <a:pt x="32690" y="19908"/>
                    <a:pt x="33884" y="6989"/>
                  </a:cubicBezTo>
                  <a:close/>
                </a:path>
              </a:pathLst>
            </a:custGeom>
            <a:no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Six Columns">
  <p:cSld name="CUSTOM_13">
    <p:spTree>
      <p:nvGrpSpPr>
        <p:cNvPr id="1" name="Shape 334"/>
        <p:cNvGrpSpPr/>
        <p:nvPr/>
      </p:nvGrpSpPr>
      <p:grpSpPr>
        <a:xfrm>
          <a:off x="0" y="0"/>
          <a:ext cx="0" cy="0"/>
          <a:chOff x="0" y="0"/>
          <a:chExt cx="0" cy="0"/>
        </a:xfrm>
      </p:grpSpPr>
      <p:pic>
        <p:nvPicPr>
          <p:cNvPr id="335" name="Google Shape;335;p25"/>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36" name="Google Shape;336;p25"/>
          <p:cNvSpPr txBox="1">
            <a:spLocks noGrp="1"/>
          </p:cNvSpPr>
          <p:nvPr>
            <p:ph type="title"/>
          </p:nvPr>
        </p:nvSpPr>
        <p:spPr>
          <a:xfrm>
            <a:off x="714375" y="344037"/>
            <a:ext cx="77154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atin typeface="Roboto"/>
                <a:ea typeface="Roboto"/>
                <a:cs typeface="Roboto"/>
                <a:sym typeface="Roboto"/>
              </a:defRPr>
            </a:lvl2pPr>
            <a:lvl3pPr lvl="2" algn="ctr">
              <a:lnSpc>
                <a:spcPct val="100000"/>
              </a:lnSpc>
              <a:spcBef>
                <a:spcPts val="0"/>
              </a:spcBef>
              <a:spcAft>
                <a:spcPts val="0"/>
              </a:spcAft>
              <a:buSzPts val="2800"/>
              <a:buNone/>
              <a:defRPr>
                <a:latin typeface="Roboto"/>
                <a:ea typeface="Roboto"/>
                <a:cs typeface="Roboto"/>
                <a:sym typeface="Roboto"/>
              </a:defRPr>
            </a:lvl3pPr>
            <a:lvl4pPr lvl="3" algn="ctr">
              <a:lnSpc>
                <a:spcPct val="100000"/>
              </a:lnSpc>
              <a:spcBef>
                <a:spcPts val="0"/>
              </a:spcBef>
              <a:spcAft>
                <a:spcPts val="0"/>
              </a:spcAft>
              <a:buSzPts val="2800"/>
              <a:buNone/>
              <a:defRPr>
                <a:latin typeface="Roboto"/>
                <a:ea typeface="Roboto"/>
                <a:cs typeface="Roboto"/>
                <a:sym typeface="Roboto"/>
              </a:defRPr>
            </a:lvl4pPr>
            <a:lvl5pPr lvl="4" algn="ctr">
              <a:lnSpc>
                <a:spcPct val="100000"/>
              </a:lnSpc>
              <a:spcBef>
                <a:spcPts val="0"/>
              </a:spcBef>
              <a:spcAft>
                <a:spcPts val="0"/>
              </a:spcAft>
              <a:buSzPts val="2800"/>
              <a:buNone/>
              <a:defRPr>
                <a:latin typeface="Roboto"/>
                <a:ea typeface="Roboto"/>
                <a:cs typeface="Roboto"/>
                <a:sym typeface="Roboto"/>
              </a:defRPr>
            </a:lvl5pPr>
            <a:lvl6pPr lvl="5" algn="ctr">
              <a:lnSpc>
                <a:spcPct val="100000"/>
              </a:lnSpc>
              <a:spcBef>
                <a:spcPts val="0"/>
              </a:spcBef>
              <a:spcAft>
                <a:spcPts val="0"/>
              </a:spcAft>
              <a:buSzPts val="2800"/>
              <a:buNone/>
              <a:defRPr>
                <a:latin typeface="Roboto"/>
                <a:ea typeface="Roboto"/>
                <a:cs typeface="Roboto"/>
                <a:sym typeface="Roboto"/>
              </a:defRPr>
            </a:lvl6pPr>
            <a:lvl7pPr lvl="6" algn="ctr">
              <a:lnSpc>
                <a:spcPct val="100000"/>
              </a:lnSpc>
              <a:spcBef>
                <a:spcPts val="0"/>
              </a:spcBef>
              <a:spcAft>
                <a:spcPts val="0"/>
              </a:spcAft>
              <a:buSzPts val="2800"/>
              <a:buNone/>
              <a:defRPr>
                <a:latin typeface="Roboto"/>
                <a:ea typeface="Roboto"/>
                <a:cs typeface="Roboto"/>
                <a:sym typeface="Roboto"/>
              </a:defRPr>
            </a:lvl7pPr>
            <a:lvl8pPr lvl="7" algn="ctr">
              <a:lnSpc>
                <a:spcPct val="100000"/>
              </a:lnSpc>
              <a:spcBef>
                <a:spcPts val="0"/>
              </a:spcBef>
              <a:spcAft>
                <a:spcPts val="0"/>
              </a:spcAft>
              <a:buSzPts val="2800"/>
              <a:buNone/>
              <a:defRPr>
                <a:latin typeface="Roboto"/>
                <a:ea typeface="Roboto"/>
                <a:cs typeface="Roboto"/>
                <a:sym typeface="Roboto"/>
              </a:defRPr>
            </a:lvl8pPr>
            <a:lvl9pPr lvl="8" algn="ctr">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337" name="Google Shape;337;p25"/>
          <p:cNvSpPr txBox="1">
            <a:spLocks noGrp="1"/>
          </p:cNvSpPr>
          <p:nvPr>
            <p:ph type="subTitle" idx="1"/>
          </p:nvPr>
        </p:nvSpPr>
        <p:spPr>
          <a:xfrm>
            <a:off x="714375" y="1830325"/>
            <a:ext cx="24567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338" name="Google Shape;338;p25"/>
          <p:cNvSpPr txBox="1">
            <a:spLocks noGrp="1"/>
          </p:cNvSpPr>
          <p:nvPr>
            <p:ph type="subTitle" idx="2"/>
          </p:nvPr>
        </p:nvSpPr>
        <p:spPr>
          <a:xfrm>
            <a:off x="714375" y="2234975"/>
            <a:ext cx="2456700" cy="7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9" name="Google Shape;339;p25"/>
          <p:cNvSpPr txBox="1">
            <a:spLocks noGrp="1"/>
          </p:cNvSpPr>
          <p:nvPr>
            <p:ph type="subTitle" idx="3"/>
          </p:nvPr>
        </p:nvSpPr>
        <p:spPr>
          <a:xfrm>
            <a:off x="3354169" y="1819350"/>
            <a:ext cx="24567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0" name="Google Shape;340;p25"/>
          <p:cNvSpPr txBox="1">
            <a:spLocks noGrp="1"/>
          </p:cNvSpPr>
          <p:nvPr>
            <p:ph type="subTitle" idx="4"/>
          </p:nvPr>
        </p:nvSpPr>
        <p:spPr>
          <a:xfrm>
            <a:off x="3354169" y="2224000"/>
            <a:ext cx="2456700" cy="7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1" name="Google Shape;341;p25"/>
          <p:cNvSpPr txBox="1">
            <a:spLocks noGrp="1"/>
          </p:cNvSpPr>
          <p:nvPr>
            <p:ph type="subTitle" idx="5"/>
          </p:nvPr>
        </p:nvSpPr>
        <p:spPr>
          <a:xfrm>
            <a:off x="5977475" y="1819355"/>
            <a:ext cx="24567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2" name="Google Shape;342;p25"/>
          <p:cNvSpPr txBox="1">
            <a:spLocks noGrp="1"/>
          </p:cNvSpPr>
          <p:nvPr>
            <p:ph type="subTitle" idx="6"/>
          </p:nvPr>
        </p:nvSpPr>
        <p:spPr>
          <a:xfrm>
            <a:off x="5977475" y="2224000"/>
            <a:ext cx="2456700" cy="7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3" name="Google Shape;343;p25"/>
          <p:cNvSpPr txBox="1">
            <a:spLocks noGrp="1"/>
          </p:cNvSpPr>
          <p:nvPr>
            <p:ph type="subTitle" idx="7"/>
          </p:nvPr>
        </p:nvSpPr>
        <p:spPr>
          <a:xfrm>
            <a:off x="736825" y="3565931"/>
            <a:ext cx="24567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4" name="Google Shape;344;p25"/>
          <p:cNvSpPr txBox="1">
            <a:spLocks noGrp="1"/>
          </p:cNvSpPr>
          <p:nvPr>
            <p:ph type="subTitle" idx="8"/>
          </p:nvPr>
        </p:nvSpPr>
        <p:spPr>
          <a:xfrm>
            <a:off x="736825" y="3966690"/>
            <a:ext cx="2456700" cy="77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5" name="Google Shape;345;p25"/>
          <p:cNvSpPr txBox="1">
            <a:spLocks noGrp="1"/>
          </p:cNvSpPr>
          <p:nvPr>
            <p:ph type="subTitle" idx="9"/>
          </p:nvPr>
        </p:nvSpPr>
        <p:spPr>
          <a:xfrm>
            <a:off x="3378697" y="3554956"/>
            <a:ext cx="24567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6" name="Google Shape;346;p25"/>
          <p:cNvSpPr txBox="1">
            <a:spLocks noGrp="1"/>
          </p:cNvSpPr>
          <p:nvPr>
            <p:ph type="subTitle" idx="13"/>
          </p:nvPr>
        </p:nvSpPr>
        <p:spPr>
          <a:xfrm>
            <a:off x="3378697" y="3959600"/>
            <a:ext cx="2456700" cy="77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7" name="Google Shape;347;p25"/>
          <p:cNvSpPr txBox="1">
            <a:spLocks noGrp="1"/>
          </p:cNvSpPr>
          <p:nvPr>
            <p:ph type="subTitle" idx="14"/>
          </p:nvPr>
        </p:nvSpPr>
        <p:spPr>
          <a:xfrm>
            <a:off x="5999925" y="3554961"/>
            <a:ext cx="24567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8" name="Google Shape;348;p25"/>
          <p:cNvSpPr txBox="1">
            <a:spLocks noGrp="1"/>
          </p:cNvSpPr>
          <p:nvPr>
            <p:ph type="subTitle" idx="15"/>
          </p:nvPr>
        </p:nvSpPr>
        <p:spPr>
          <a:xfrm>
            <a:off x="5999925" y="3959605"/>
            <a:ext cx="2456700" cy="77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49" name="Google Shape;349;p25"/>
          <p:cNvGrpSpPr/>
          <p:nvPr/>
        </p:nvGrpSpPr>
        <p:grpSpPr>
          <a:xfrm rot="1294096">
            <a:off x="-1654783" y="-1373531"/>
            <a:ext cx="3109626" cy="3385519"/>
            <a:chOff x="1983200" y="1058325"/>
            <a:chExt cx="1555700" cy="1693725"/>
          </a:xfrm>
        </p:grpSpPr>
        <p:sp>
          <p:nvSpPr>
            <p:cNvPr id="350" name="Google Shape;350;p25"/>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5"/>
          <p:cNvGrpSpPr/>
          <p:nvPr/>
        </p:nvGrpSpPr>
        <p:grpSpPr>
          <a:xfrm rot="-2700000">
            <a:off x="7852365" y="-1927468"/>
            <a:ext cx="3109610" cy="3385501"/>
            <a:chOff x="1983200" y="1058325"/>
            <a:chExt cx="1555700" cy="1693725"/>
          </a:xfrm>
        </p:grpSpPr>
        <p:sp>
          <p:nvSpPr>
            <p:cNvPr id="355" name="Google Shape;355;p25"/>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4">
  <p:cSld name="CUSTOM_9">
    <p:spTree>
      <p:nvGrpSpPr>
        <p:cNvPr id="1" name="Shape 438"/>
        <p:cNvGrpSpPr/>
        <p:nvPr/>
      </p:nvGrpSpPr>
      <p:grpSpPr>
        <a:xfrm>
          <a:off x="0" y="0"/>
          <a:ext cx="0" cy="0"/>
          <a:chOff x="0" y="0"/>
          <a:chExt cx="0" cy="0"/>
        </a:xfrm>
      </p:grpSpPr>
      <p:pic>
        <p:nvPicPr>
          <p:cNvPr id="439" name="Google Shape;439;p3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40" name="Google Shape;440;p30"/>
          <p:cNvSpPr txBox="1">
            <a:spLocks noGrp="1"/>
          </p:cNvSpPr>
          <p:nvPr>
            <p:ph type="title"/>
          </p:nvPr>
        </p:nvSpPr>
        <p:spPr>
          <a:xfrm>
            <a:off x="790575" y="1513225"/>
            <a:ext cx="3246900" cy="54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atin typeface="Roboto"/>
                <a:ea typeface="Roboto"/>
                <a:cs typeface="Roboto"/>
                <a:sym typeface="Roboto"/>
              </a:defRPr>
            </a:lvl2pPr>
            <a:lvl3pPr lvl="2" algn="ctr">
              <a:lnSpc>
                <a:spcPct val="100000"/>
              </a:lnSpc>
              <a:spcBef>
                <a:spcPts val="0"/>
              </a:spcBef>
              <a:spcAft>
                <a:spcPts val="0"/>
              </a:spcAft>
              <a:buSzPts val="2800"/>
              <a:buNone/>
              <a:defRPr>
                <a:latin typeface="Roboto"/>
                <a:ea typeface="Roboto"/>
                <a:cs typeface="Roboto"/>
                <a:sym typeface="Roboto"/>
              </a:defRPr>
            </a:lvl3pPr>
            <a:lvl4pPr lvl="3" algn="ctr">
              <a:lnSpc>
                <a:spcPct val="100000"/>
              </a:lnSpc>
              <a:spcBef>
                <a:spcPts val="0"/>
              </a:spcBef>
              <a:spcAft>
                <a:spcPts val="0"/>
              </a:spcAft>
              <a:buSzPts val="2800"/>
              <a:buNone/>
              <a:defRPr>
                <a:latin typeface="Roboto"/>
                <a:ea typeface="Roboto"/>
                <a:cs typeface="Roboto"/>
                <a:sym typeface="Roboto"/>
              </a:defRPr>
            </a:lvl4pPr>
            <a:lvl5pPr lvl="4" algn="ctr">
              <a:lnSpc>
                <a:spcPct val="100000"/>
              </a:lnSpc>
              <a:spcBef>
                <a:spcPts val="0"/>
              </a:spcBef>
              <a:spcAft>
                <a:spcPts val="0"/>
              </a:spcAft>
              <a:buSzPts val="2800"/>
              <a:buNone/>
              <a:defRPr>
                <a:latin typeface="Roboto"/>
                <a:ea typeface="Roboto"/>
                <a:cs typeface="Roboto"/>
                <a:sym typeface="Roboto"/>
              </a:defRPr>
            </a:lvl5pPr>
            <a:lvl6pPr lvl="5" algn="ctr">
              <a:lnSpc>
                <a:spcPct val="100000"/>
              </a:lnSpc>
              <a:spcBef>
                <a:spcPts val="0"/>
              </a:spcBef>
              <a:spcAft>
                <a:spcPts val="0"/>
              </a:spcAft>
              <a:buSzPts val="2800"/>
              <a:buNone/>
              <a:defRPr>
                <a:latin typeface="Roboto"/>
                <a:ea typeface="Roboto"/>
                <a:cs typeface="Roboto"/>
                <a:sym typeface="Roboto"/>
              </a:defRPr>
            </a:lvl6pPr>
            <a:lvl7pPr lvl="6" algn="ctr">
              <a:lnSpc>
                <a:spcPct val="100000"/>
              </a:lnSpc>
              <a:spcBef>
                <a:spcPts val="0"/>
              </a:spcBef>
              <a:spcAft>
                <a:spcPts val="0"/>
              </a:spcAft>
              <a:buSzPts val="2800"/>
              <a:buNone/>
              <a:defRPr>
                <a:latin typeface="Roboto"/>
                <a:ea typeface="Roboto"/>
                <a:cs typeface="Roboto"/>
                <a:sym typeface="Roboto"/>
              </a:defRPr>
            </a:lvl7pPr>
            <a:lvl8pPr lvl="7" algn="ctr">
              <a:lnSpc>
                <a:spcPct val="100000"/>
              </a:lnSpc>
              <a:spcBef>
                <a:spcPts val="0"/>
              </a:spcBef>
              <a:spcAft>
                <a:spcPts val="0"/>
              </a:spcAft>
              <a:buSzPts val="2800"/>
              <a:buNone/>
              <a:defRPr>
                <a:latin typeface="Roboto"/>
                <a:ea typeface="Roboto"/>
                <a:cs typeface="Roboto"/>
                <a:sym typeface="Roboto"/>
              </a:defRPr>
            </a:lvl8pPr>
            <a:lvl9pPr lvl="8" algn="ctr">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441" name="Google Shape;441;p30"/>
          <p:cNvSpPr txBox="1">
            <a:spLocks noGrp="1"/>
          </p:cNvSpPr>
          <p:nvPr>
            <p:ph type="subTitle" idx="1"/>
          </p:nvPr>
        </p:nvSpPr>
        <p:spPr>
          <a:xfrm>
            <a:off x="790575" y="2055250"/>
            <a:ext cx="3246900" cy="1083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442" name="Google Shape;442;p30"/>
          <p:cNvGrpSpPr/>
          <p:nvPr/>
        </p:nvGrpSpPr>
        <p:grpSpPr>
          <a:xfrm rot="-10783435" flipH="1">
            <a:off x="-1016274" y="-796861"/>
            <a:ext cx="2251352" cy="6737229"/>
            <a:chOff x="6137900" y="1385225"/>
            <a:chExt cx="1232725" cy="3077625"/>
          </a:xfrm>
        </p:grpSpPr>
        <p:sp>
          <p:nvSpPr>
            <p:cNvPr id="443" name="Google Shape;443;p30"/>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45" name="Google Shape;445;p30"/>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474"/>
        <p:cNvGrpSpPr/>
        <p:nvPr/>
      </p:nvGrpSpPr>
      <p:grpSpPr>
        <a:xfrm>
          <a:off x="0" y="0"/>
          <a:ext cx="0" cy="0"/>
          <a:chOff x="0" y="0"/>
          <a:chExt cx="0" cy="0"/>
        </a:xfrm>
      </p:grpSpPr>
      <p:pic>
        <p:nvPicPr>
          <p:cNvPr id="475" name="Google Shape;475;p3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Bitter"/>
              <a:buNone/>
              <a:defRPr sz="3000">
                <a:solidFill>
                  <a:schemeClr val="dk2"/>
                </a:solidFill>
                <a:latin typeface="Bitter"/>
                <a:ea typeface="Bitter"/>
                <a:cs typeface="Bitter"/>
                <a:sym typeface="Bitt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71" r:id="rId2"/>
    <p:sldLayoutId id="2147483676" r:id="rId3"/>
    <p:sldLayoutId id="214748367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9">
          <p15:clr>
            <a:srgbClr val="EA4335"/>
          </p15:clr>
        </p15:guide>
        <p15:guide id="3" pos="5310">
          <p15:clr>
            <a:srgbClr val="EA4335"/>
          </p15:clr>
        </p15:guide>
        <p15:guide id="4"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package" Target="../embeddings/Microsoft_Excel_Worksheet.xlsx"/><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65"/>
          <p:cNvSpPr txBox="1">
            <a:spLocks noGrp="1"/>
          </p:cNvSpPr>
          <p:nvPr>
            <p:ph type="title"/>
          </p:nvPr>
        </p:nvSpPr>
        <p:spPr>
          <a:xfrm>
            <a:off x="891355" y="1362873"/>
            <a:ext cx="3246900" cy="7141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4000" b="1" dirty="0"/>
              <a:t>הצגת הפרויקט</a:t>
            </a:r>
            <a:endParaRPr sz="3600" dirty="0"/>
          </a:p>
        </p:txBody>
      </p:sp>
      <p:sp>
        <p:nvSpPr>
          <p:cNvPr id="972" name="Google Shape;972;p65"/>
          <p:cNvSpPr txBox="1">
            <a:spLocks noGrp="1"/>
          </p:cNvSpPr>
          <p:nvPr>
            <p:ph type="subTitle" idx="1"/>
          </p:nvPr>
        </p:nvSpPr>
        <p:spPr>
          <a:xfrm>
            <a:off x="558800" y="2077020"/>
            <a:ext cx="3815043" cy="10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800" dirty="0">
                <a:latin typeface="Segoe UI Semibold" panose="020B0702040204020203" pitchFamily="34" charset="0"/>
                <a:cs typeface="Segoe UI Semibold" panose="020B0702040204020203" pitchFamily="34" charset="0"/>
              </a:rPr>
              <a:t>בקורס: "ניתוח מאגרי מידע" 47717</a:t>
            </a:r>
          </a:p>
        </p:txBody>
      </p:sp>
      <p:pic>
        <p:nvPicPr>
          <p:cNvPr id="973" name="Google Shape;973;p65"/>
          <p:cNvPicPr preferRelativeResize="0"/>
          <p:nvPr/>
        </p:nvPicPr>
        <p:blipFill rotWithShape="1">
          <a:blip r:embed="rId3">
            <a:alphaModFix/>
          </a:blip>
          <a:srcRect l="43475" r="7248"/>
          <a:stretch/>
        </p:blipFill>
        <p:spPr>
          <a:xfrm>
            <a:off x="4635350" y="0"/>
            <a:ext cx="4508655" cy="5143503"/>
          </a:xfrm>
          <a:prstGeom prst="rect">
            <a:avLst/>
          </a:prstGeom>
          <a:noFill/>
          <a:ln>
            <a:noFill/>
          </a:ln>
        </p:spPr>
      </p:pic>
      <p:grpSp>
        <p:nvGrpSpPr>
          <p:cNvPr id="974" name="Google Shape;974;p65"/>
          <p:cNvGrpSpPr/>
          <p:nvPr/>
        </p:nvGrpSpPr>
        <p:grpSpPr>
          <a:xfrm>
            <a:off x="1102145" y="3160320"/>
            <a:ext cx="2716785" cy="568486"/>
            <a:chOff x="1055635" y="3374514"/>
            <a:chExt cx="2716785" cy="568486"/>
          </a:xfrm>
        </p:grpSpPr>
        <p:sp>
          <p:nvSpPr>
            <p:cNvPr id="975" name="Google Shape;975;p65"/>
            <p:cNvSpPr/>
            <p:nvPr/>
          </p:nvSpPr>
          <p:spPr>
            <a:xfrm rot="-1230389">
              <a:off x="1111726" y="3451940"/>
              <a:ext cx="516901" cy="413618"/>
            </a:xfrm>
            <a:custGeom>
              <a:avLst/>
              <a:gdLst/>
              <a:ahLst/>
              <a:cxnLst/>
              <a:rect l="l" t="t" r="r" b="b"/>
              <a:pathLst>
                <a:path w="50936" h="31611" extrusionOk="0">
                  <a:moveTo>
                    <a:pt x="8543" y="0"/>
                  </a:moveTo>
                  <a:cubicBezTo>
                    <a:pt x="7303" y="0"/>
                    <a:pt x="6076" y="226"/>
                    <a:pt x="4915" y="740"/>
                  </a:cubicBezTo>
                  <a:cubicBezTo>
                    <a:pt x="4245" y="1027"/>
                    <a:pt x="3639" y="1410"/>
                    <a:pt x="3128" y="1953"/>
                  </a:cubicBezTo>
                  <a:cubicBezTo>
                    <a:pt x="2490" y="2655"/>
                    <a:pt x="2043" y="3516"/>
                    <a:pt x="1788" y="4474"/>
                  </a:cubicBezTo>
                  <a:cubicBezTo>
                    <a:pt x="0" y="10601"/>
                    <a:pt x="3383" y="17080"/>
                    <a:pt x="9447" y="19123"/>
                  </a:cubicBezTo>
                  <a:cubicBezTo>
                    <a:pt x="11458" y="19793"/>
                    <a:pt x="13660" y="19952"/>
                    <a:pt x="15575" y="20910"/>
                  </a:cubicBezTo>
                  <a:cubicBezTo>
                    <a:pt x="17266" y="21740"/>
                    <a:pt x="18606" y="23176"/>
                    <a:pt x="19979" y="24484"/>
                  </a:cubicBezTo>
                  <a:cubicBezTo>
                    <a:pt x="21574" y="26048"/>
                    <a:pt x="23266" y="27484"/>
                    <a:pt x="25053" y="28825"/>
                  </a:cubicBezTo>
                  <a:cubicBezTo>
                    <a:pt x="26266" y="29782"/>
                    <a:pt x="27638" y="30548"/>
                    <a:pt x="29074" y="31091"/>
                  </a:cubicBezTo>
                  <a:cubicBezTo>
                    <a:pt x="30171" y="31465"/>
                    <a:pt x="31310" y="31611"/>
                    <a:pt x="32459" y="31611"/>
                  </a:cubicBezTo>
                  <a:cubicBezTo>
                    <a:pt x="33953" y="31611"/>
                    <a:pt x="35464" y="31365"/>
                    <a:pt x="36925" y="31059"/>
                  </a:cubicBezTo>
                  <a:cubicBezTo>
                    <a:pt x="41266" y="30165"/>
                    <a:pt x="45797" y="28569"/>
                    <a:pt x="48319" y="24931"/>
                  </a:cubicBezTo>
                  <a:cubicBezTo>
                    <a:pt x="48957" y="23974"/>
                    <a:pt x="49468" y="22952"/>
                    <a:pt x="49819" y="21899"/>
                  </a:cubicBezTo>
                  <a:cubicBezTo>
                    <a:pt x="50776" y="19123"/>
                    <a:pt x="50936" y="16059"/>
                    <a:pt x="49946" y="13314"/>
                  </a:cubicBezTo>
                  <a:cubicBezTo>
                    <a:pt x="48925" y="10570"/>
                    <a:pt x="46659" y="8240"/>
                    <a:pt x="43851" y="7474"/>
                  </a:cubicBezTo>
                  <a:cubicBezTo>
                    <a:pt x="43022" y="7242"/>
                    <a:pt x="42178" y="7144"/>
                    <a:pt x="41329" y="7144"/>
                  </a:cubicBezTo>
                  <a:cubicBezTo>
                    <a:pt x="39727" y="7144"/>
                    <a:pt x="38107" y="7494"/>
                    <a:pt x="36542" y="7953"/>
                  </a:cubicBezTo>
                  <a:cubicBezTo>
                    <a:pt x="34181" y="8655"/>
                    <a:pt x="31883" y="9644"/>
                    <a:pt x="29425" y="10091"/>
                  </a:cubicBezTo>
                  <a:cubicBezTo>
                    <a:pt x="28852" y="10215"/>
                    <a:pt x="28269" y="10277"/>
                    <a:pt x="27686" y="10277"/>
                  </a:cubicBezTo>
                  <a:cubicBezTo>
                    <a:pt x="26776" y="10277"/>
                    <a:pt x="25865" y="10127"/>
                    <a:pt x="24989" y="9836"/>
                  </a:cubicBezTo>
                  <a:lnTo>
                    <a:pt x="24989" y="9836"/>
                  </a:lnTo>
                  <a:lnTo>
                    <a:pt x="25085" y="9931"/>
                  </a:lnTo>
                  <a:cubicBezTo>
                    <a:pt x="22021" y="7506"/>
                    <a:pt x="19340" y="4538"/>
                    <a:pt x="16053" y="2431"/>
                  </a:cubicBezTo>
                  <a:cubicBezTo>
                    <a:pt x="13824" y="1003"/>
                    <a:pt x="11155" y="0"/>
                    <a:pt x="8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65"/>
            <p:cNvGrpSpPr/>
            <p:nvPr/>
          </p:nvGrpSpPr>
          <p:grpSpPr>
            <a:xfrm>
              <a:off x="1188230" y="3484656"/>
              <a:ext cx="364076" cy="348218"/>
              <a:chOff x="5049750" y="832600"/>
              <a:chExt cx="505100" cy="483100"/>
            </a:xfrm>
          </p:grpSpPr>
          <p:sp>
            <p:nvSpPr>
              <p:cNvPr id="977" name="Google Shape;977;p65"/>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8" name="Google Shape;978;p65"/>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79" name="Google Shape;979;p65"/>
            <p:cNvSpPr/>
            <p:nvPr/>
          </p:nvSpPr>
          <p:spPr>
            <a:xfrm rot="-1230389">
              <a:off x="2155577" y="3451955"/>
              <a:ext cx="516901" cy="413618"/>
            </a:xfrm>
            <a:custGeom>
              <a:avLst/>
              <a:gdLst/>
              <a:ahLst/>
              <a:cxnLst/>
              <a:rect l="l" t="t" r="r" b="b"/>
              <a:pathLst>
                <a:path w="50936" h="31611" extrusionOk="0">
                  <a:moveTo>
                    <a:pt x="8543" y="0"/>
                  </a:moveTo>
                  <a:cubicBezTo>
                    <a:pt x="7303" y="0"/>
                    <a:pt x="6076" y="226"/>
                    <a:pt x="4915" y="740"/>
                  </a:cubicBezTo>
                  <a:cubicBezTo>
                    <a:pt x="4245" y="1027"/>
                    <a:pt x="3639" y="1410"/>
                    <a:pt x="3128" y="1953"/>
                  </a:cubicBezTo>
                  <a:cubicBezTo>
                    <a:pt x="2490" y="2655"/>
                    <a:pt x="2043" y="3516"/>
                    <a:pt x="1788" y="4474"/>
                  </a:cubicBezTo>
                  <a:cubicBezTo>
                    <a:pt x="0" y="10601"/>
                    <a:pt x="3383" y="17080"/>
                    <a:pt x="9447" y="19123"/>
                  </a:cubicBezTo>
                  <a:cubicBezTo>
                    <a:pt x="11458" y="19793"/>
                    <a:pt x="13660" y="19952"/>
                    <a:pt x="15575" y="20910"/>
                  </a:cubicBezTo>
                  <a:cubicBezTo>
                    <a:pt x="17266" y="21740"/>
                    <a:pt x="18606" y="23176"/>
                    <a:pt x="19979" y="24484"/>
                  </a:cubicBezTo>
                  <a:cubicBezTo>
                    <a:pt x="21574" y="26048"/>
                    <a:pt x="23266" y="27484"/>
                    <a:pt x="25053" y="28825"/>
                  </a:cubicBezTo>
                  <a:cubicBezTo>
                    <a:pt x="26266" y="29782"/>
                    <a:pt x="27638" y="30548"/>
                    <a:pt x="29074" y="31091"/>
                  </a:cubicBezTo>
                  <a:cubicBezTo>
                    <a:pt x="30171" y="31465"/>
                    <a:pt x="31310" y="31611"/>
                    <a:pt x="32459" y="31611"/>
                  </a:cubicBezTo>
                  <a:cubicBezTo>
                    <a:pt x="33953" y="31611"/>
                    <a:pt x="35464" y="31365"/>
                    <a:pt x="36925" y="31059"/>
                  </a:cubicBezTo>
                  <a:cubicBezTo>
                    <a:pt x="41266" y="30165"/>
                    <a:pt x="45797" y="28569"/>
                    <a:pt x="48319" y="24931"/>
                  </a:cubicBezTo>
                  <a:cubicBezTo>
                    <a:pt x="48957" y="23974"/>
                    <a:pt x="49468" y="22952"/>
                    <a:pt x="49819" y="21899"/>
                  </a:cubicBezTo>
                  <a:cubicBezTo>
                    <a:pt x="50776" y="19123"/>
                    <a:pt x="50936" y="16059"/>
                    <a:pt x="49946" y="13314"/>
                  </a:cubicBezTo>
                  <a:cubicBezTo>
                    <a:pt x="48925" y="10570"/>
                    <a:pt x="46659" y="8240"/>
                    <a:pt x="43851" y="7474"/>
                  </a:cubicBezTo>
                  <a:cubicBezTo>
                    <a:pt x="43022" y="7242"/>
                    <a:pt x="42178" y="7144"/>
                    <a:pt x="41329" y="7144"/>
                  </a:cubicBezTo>
                  <a:cubicBezTo>
                    <a:pt x="39727" y="7144"/>
                    <a:pt x="38107" y="7494"/>
                    <a:pt x="36542" y="7953"/>
                  </a:cubicBezTo>
                  <a:cubicBezTo>
                    <a:pt x="34181" y="8655"/>
                    <a:pt x="31883" y="9644"/>
                    <a:pt x="29425" y="10091"/>
                  </a:cubicBezTo>
                  <a:cubicBezTo>
                    <a:pt x="28852" y="10215"/>
                    <a:pt x="28269" y="10277"/>
                    <a:pt x="27686" y="10277"/>
                  </a:cubicBezTo>
                  <a:cubicBezTo>
                    <a:pt x="26776" y="10277"/>
                    <a:pt x="25865" y="10127"/>
                    <a:pt x="24989" y="9836"/>
                  </a:cubicBezTo>
                  <a:lnTo>
                    <a:pt x="24989" y="9836"/>
                  </a:lnTo>
                  <a:lnTo>
                    <a:pt x="25085" y="9931"/>
                  </a:lnTo>
                  <a:cubicBezTo>
                    <a:pt x="22021" y="7506"/>
                    <a:pt x="19340" y="4538"/>
                    <a:pt x="16053" y="2431"/>
                  </a:cubicBezTo>
                  <a:cubicBezTo>
                    <a:pt x="13824" y="1003"/>
                    <a:pt x="11155" y="0"/>
                    <a:pt x="8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65"/>
            <p:cNvGrpSpPr/>
            <p:nvPr/>
          </p:nvGrpSpPr>
          <p:grpSpPr>
            <a:xfrm>
              <a:off x="2218527" y="3490198"/>
              <a:ext cx="296278" cy="337111"/>
              <a:chOff x="1516475" y="238075"/>
              <a:chExt cx="424650" cy="483175"/>
            </a:xfrm>
          </p:grpSpPr>
          <p:sp>
            <p:nvSpPr>
              <p:cNvPr id="981" name="Google Shape;981;p65"/>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2" name="Google Shape;982;p65"/>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83" name="Google Shape;983;p65"/>
            <p:cNvSpPr/>
            <p:nvPr/>
          </p:nvSpPr>
          <p:spPr>
            <a:xfrm rot="-1230389">
              <a:off x="3199428" y="3451955"/>
              <a:ext cx="516901" cy="413618"/>
            </a:xfrm>
            <a:custGeom>
              <a:avLst/>
              <a:gdLst/>
              <a:ahLst/>
              <a:cxnLst/>
              <a:rect l="l" t="t" r="r" b="b"/>
              <a:pathLst>
                <a:path w="50936" h="31611" extrusionOk="0">
                  <a:moveTo>
                    <a:pt x="8543" y="0"/>
                  </a:moveTo>
                  <a:cubicBezTo>
                    <a:pt x="7303" y="0"/>
                    <a:pt x="6076" y="226"/>
                    <a:pt x="4915" y="740"/>
                  </a:cubicBezTo>
                  <a:cubicBezTo>
                    <a:pt x="4245" y="1027"/>
                    <a:pt x="3639" y="1410"/>
                    <a:pt x="3128" y="1953"/>
                  </a:cubicBezTo>
                  <a:cubicBezTo>
                    <a:pt x="2490" y="2655"/>
                    <a:pt x="2043" y="3516"/>
                    <a:pt x="1788" y="4474"/>
                  </a:cubicBezTo>
                  <a:cubicBezTo>
                    <a:pt x="0" y="10601"/>
                    <a:pt x="3383" y="17080"/>
                    <a:pt x="9447" y="19123"/>
                  </a:cubicBezTo>
                  <a:cubicBezTo>
                    <a:pt x="11458" y="19793"/>
                    <a:pt x="13660" y="19952"/>
                    <a:pt x="15575" y="20910"/>
                  </a:cubicBezTo>
                  <a:cubicBezTo>
                    <a:pt x="17266" y="21740"/>
                    <a:pt x="18606" y="23176"/>
                    <a:pt x="19979" y="24484"/>
                  </a:cubicBezTo>
                  <a:cubicBezTo>
                    <a:pt x="21574" y="26048"/>
                    <a:pt x="23266" y="27484"/>
                    <a:pt x="25053" y="28825"/>
                  </a:cubicBezTo>
                  <a:cubicBezTo>
                    <a:pt x="26266" y="29782"/>
                    <a:pt x="27638" y="30548"/>
                    <a:pt x="29074" y="31091"/>
                  </a:cubicBezTo>
                  <a:cubicBezTo>
                    <a:pt x="30171" y="31465"/>
                    <a:pt x="31310" y="31611"/>
                    <a:pt x="32459" y="31611"/>
                  </a:cubicBezTo>
                  <a:cubicBezTo>
                    <a:pt x="33953" y="31611"/>
                    <a:pt x="35464" y="31365"/>
                    <a:pt x="36925" y="31059"/>
                  </a:cubicBezTo>
                  <a:cubicBezTo>
                    <a:pt x="41266" y="30165"/>
                    <a:pt x="45797" y="28569"/>
                    <a:pt x="48319" y="24931"/>
                  </a:cubicBezTo>
                  <a:cubicBezTo>
                    <a:pt x="48957" y="23974"/>
                    <a:pt x="49468" y="22952"/>
                    <a:pt x="49819" y="21899"/>
                  </a:cubicBezTo>
                  <a:cubicBezTo>
                    <a:pt x="50776" y="19123"/>
                    <a:pt x="50936" y="16059"/>
                    <a:pt x="49946" y="13314"/>
                  </a:cubicBezTo>
                  <a:cubicBezTo>
                    <a:pt x="48925" y="10570"/>
                    <a:pt x="46659" y="8240"/>
                    <a:pt x="43851" y="7474"/>
                  </a:cubicBezTo>
                  <a:cubicBezTo>
                    <a:pt x="43022" y="7242"/>
                    <a:pt x="42178" y="7144"/>
                    <a:pt x="41329" y="7144"/>
                  </a:cubicBezTo>
                  <a:cubicBezTo>
                    <a:pt x="39727" y="7144"/>
                    <a:pt x="38107" y="7494"/>
                    <a:pt x="36542" y="7953"/>
                  </a:cubicBezTo>
                  <a:cubicBezTo>
                    <a:pt x="34181" y="8655"/>
                    <a:pt x="31883" y="9644"/>
                    <a:pt x="29425" y="10091"/>
                  </a:cubicBezTo>
                  <a:cubicBezTo>
                    <a:pt x="28852" y="10215"/>
                    <a:pt x="28269" y="10277"/>
                    <a:pt x="27686" y="10277"/>
                  </a:cubicBezTo>
                  <a:cubicBezTo>
                    <a:pt x="26776" y="10277"/>
                    <a:pt x="25865" y="10127"/>
                    <a:pt x="24989" y="9836"/>
                  </a:cubicBezTo>
                  <a:lnTo>
                    <a:pt x="24989" y="9836"/>
                  </a:lnTo>
                  <a:lnTo>
                    <a:pt x="25085" y="9931"/>
                  </a:lnTo>
                  <a:cubicBezTo>
                    <a:pt x="22021" y="7506"/>
                    <a:pt x="19340" y="4538"/>
                    <a:pt x="16053" y="2431"/>
                  </a:cubicBezTo>
                  <a:cubicBezTo>
                    <a:pt x="13824" y="1003"/>
                    <a:pt x="11155" y="0"/>
                    <a:pt x="8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4" name="Google Shape;984;p65"/>
            <p:cNvGrpSpPr/>
            <p:nvPr/>
          </p:nvGrpSpPr>
          <p:grpSpPr>
            <a:xfrm>
              <a:off x="3268476" y="3456457"/>
              <a:ext cx="375811" cy="370059"/>
              <a:chOff x="-20550425" y="2789350"/>
              <a:chExt cx="308750" cy="304050"/>
            </a:xfrm>
          </p:grpSpPr>
          <p:sp>
            <p:nvSpPr>
              <p:cNvPr id="985" name="Google Shape;985;p65"/>
              <p:cNvSpPr/>
              <p:nvPr/>
            </p:nvSpPr>
            <p:spPr>
              <a:xfrm>
                <a:off x="-20550425" y="2824800"/>
                <a:ext cx="308750" cy="268600"/>
              </a:xfrm>
              <a:custGeom>
                <a:avLst/>
                <a:gdLst/>
                <a:ahLst/>
                <a:cxnLst/>
                <a:rect l="l" t="t" r="r" b="b"/>
                <a:pathLst>
                  <a:path w="12350" h="10744" extrusionOk="0">
                    <a:moveTo>
                      <a:pt x="2962" y="662"/>
                    </a:moveTo>
                    <a:cubicBezTo>
                      <a:pt x="3403" y="662"/>
                      <a:pt x="3718" y="1009"/>
                      <a:pt x="3686" y="1450"/>
                    </a:cubicBezTo>
                    <a:cubicBezTo>
                      <a:pt x="3529" y="1481"/>
                      <a:pt x="3403" y="1576"/>
                      <a:pt x="3277" y="1670"/>
                    </a:cubicBezTo>
                    <a:cubicBezTo>
                      <a:pt x="3119" y="1828"/>
                      <a:pt x="3119" y="2048"/>
                      <a:pt x="3277" y="2206"/>
                    </a:cubicBezTo>
                    <a:cubicBezTo>
                      <a:pt x="3355" y="2285"/>
                      <a:pt x="3442" y="2324"/>
                      <a:pt x="3529" y="2324"/>
                    </a:cubicBezTo>
                    <a:cubicBezTo>
                      <a:pt x="3615" y="2324"/>
                      <a:pt x="3702" y="2285"/>
                      <a:pt x="3781" y="2206"/>
                    </a:cubicBezTo>
                    <a:cubicBezTo>
                      <a:pt x="3844" y="2174"/>
                      <a:pt x="3907" y="2111"/>
                      <a:pt x="3938" y="2111"/>
                    </a:cubicBezTo>
                    <a:lnTo>
                      <a:pt x="4064" y="2111"/>
                    </a:lnTo>
                    <a:cubicBezTo>
                      <a:pt x="4190" y="2111"/>
                      <a:pt x="4316" y="2237"/>
                      <a:pt x="4379" y="2363"/>
                    </a:cubicBezTo>
                    <a:cubicBezTo>
                      <a:pt x="4474" y="2584"/>
                      <a:pt x="4316" y="2836"/>
                      <a:pt x="4064" y="2836"/>
                    </a:cubicBezTo>
                    <a:lnTo>
                      <a:pt x="1953" y="2836"/>
                    </a:lnTo>
                    <a:cubicBezTo>
                      <a:pt x="1544" y="2836"/>
                      <a:pt x="1386" y="2489"/>
                      <a:pt x="1607" y="2237"/>
                    </a:cubicBezTo>
                    <a:cubicBezTo>
                      <a:pt x="1701" y="2174"/>
                      <a:pt x="1764" y="2111"/>
                      <a:pt x="1859" y="2111"/>
                    </a:cubicBezTo>
                    <a:lnTo>
                      <a:pt x="1985" y="2111"/>
                    </a:lnTo>
                    <a:cubicBezTo>
                      <a:pt x="2048" y="2111"/>
                      <a:pt x="2111" y="2174"/>
                      <a:pt x="2142" y="2206"/>
                    </a:cubicBezTo>
                    <a:cubicBezTo>
                      <a:pt x="2221" y="2285"/>
                      <a:pt x="2308" y="2324"/>
                      <a:pt x="2394" y="2324"/>
                    </a:cubicBezTo>
                    <a:cubicBezTo>
                      <a:pt x="2481" y="2324"/>
                      <a:pt x="2568" y="2285"/>
                      <a:pt x="2646" y="2206"/>
                    </a:cubicBezTo>
                    <a:cubicBezTo>
                      <a:pt x="2804" y="2048"/>
                      <a:pt x="2804" y="1828"/>
                      <a:pt x="2646" y="1670"/>
                    </a:cubicBezTo>
                    <a:cubicBezTo>
                      <a:pt x="2520" y="1576"/>
                      <a:pt x="2426" y="1481"/>
                      <a:pt x="2268" y="1450"/>
                    </a:cubicBezTo>
                    <a:lnTo>
                      <a:pt x="2268" y="1387"/>
                    </a:lnTo>
                    <a:cubicBezTo>
                      <a:pt x="2268" y="977"/>
                      <a:pt x="2583" y="662"/>
                      <a:pt x="2962" y="662"/>
                    </a:cubicBezTo>
                    <a:close/>
                    <a:moveTo>
                      <a:pt x="5009" y="2899"/>
                    </a:moveTo>
                    <a:cubicBezTo>
                      <a:pt x="5198" y="2994"/>
                      <a:pt x="5324" y="3120"/>
                      <a:pt x="5387" y="3309"/>
                    </a:cubicBezTo>
                    <a:lnTo>
                      <a:pt x="6553" y="5860"/>
                    </a:lnTo>
                    <a:lnTo>
                      <a:pt x="6112" y="6302"/>
                    </a:lnTo>
                    <a:lnTo>
                      <a:pt x="4915" y="5104"/>
                    </a:lnTo>
                    <a:cubicBezTo>
                      <a:pt x="4836" y="5026"/>
                      <a:pt x="4749" y="4986"/>
                      <a:pt x="4663" y="4986"/>
                    </a:cubicBezTo>
                    <a:cubicBezTo>
                      <a:pt x="4576" y="4986"/>
                      <a:pt x="4490" y="5026"/>
                      <a:pt x="4411" y="5104"/>
                    </a:cubicBezTo>
                    <a:lnTo>
                      <a:pt x="3245" y="6302"/>
                    </a:lnTo>
                    <a:lnTo>
                      <a:pt x="2804" y="5860"/>
                    </a:lnTo>
                    <a:lnTo>
                      <a:pt x="3812" y="3592"/>
                    </a:lnTo>
                    <a:cubicBezTo>
                      <a:pt x="4033" y="3592"/>
                      <a:pt x="4411" y="3592"/>
                      <a:pt x="4757" y="3277"/>
                    </a:cubicBezTo>
                    <a:cubicBezTo>
                      <a:pt x="4883" y="3151"/>
                      <a:pt x="4978" y="3025"/>
                      <a:pt x="5009" y="2899"/>
                    </a:cubicBezTo>
                    <a:close/>
                    <a:moveTo>
                      <a:pt x="4694" y="5829"/>
                    </a:moveTo>
                    <a:lnTo>
                      <a:pt x="5860" y="6995"/>
                    </a:lnTo>
                    <a:cubicBezTo>
                      <a:pt x="5955" y="7073"/>
                      <a:pt x="6049" y="7113"/>
                      <a:pt x="6140" y="7113"/>
                    </a:cubicBezTo>
                    <a:cubicBezTo>
                      <a:pt x="6230" y="7113"/>
                      <a:pt x="6317" y="7073"/>
                      <a:pt x="6396" y="6995"/>
                    </a:cubicBezTo>
                    <a:lnTo>
                      <a:pt x="6868" y="6522"/>
                    </a:lnTo>
                    <a:lnTo>
                      <a:pt x="8443" y="9988"/>
                    </a:lnTo>
                    <a:lnTo>
                      <a:pt x="945" y="9988"/>
                    </a:lnTo>
                    <a:lnTo>
                      <a:pt x="2520" y="6522"/>
                    </a:lnTo>
                    <a:lnTo>
                      <a:pt x="2993" y="6995"/>
                    </a:lnTo>
                    <a:cubicBezTo>
                      <a:pt x="3072" y="7073"/>
                      <a:pt x="3158" y="7113"/>
                      <a:pt x="3245" y="7113"/>
                    </a:cubicBezTo>
                    <a:cubicBezTo>
                      <a:pt x="3332" y="7113"/>
                      <a:pt x="3418" y="7073"/>
                      <a:pt x="3497" y="6995"/>
                    </a:cubicBezTo>
                    <a:lnTo>
                      <a:pt x="4694" y="5829"/>
                    </a:lnTo>
                    <a:close/>
                    <a:moveTo>
                      <a:pt x="8270" y="4986"/>
                    </a:moveTo>
                    <a:cubicBezTo>
                      <a:pt x="8554" y="4986"/>
                      <a:pt x="8837" y="5120"/>
                      <a:pt x="8979" y="5388"/>
                    </a:cubicBezTo>
                    <a:lnTo>
                      <a:pt x="11310" y="9988"/>
                    </a:lnTo>
                    <a:lnTo>
                      <a:pt x="9231" y="9988"/>
                    </a:lnTo>
                    <a:lnTo>
                      <a:pt x="7341" y="5860"/>
                    </a:lnTo>
                    <a:lnTo>
                      <a:pt x="7561" y="5388"/>
                    </a:lnTo>
                    <a:cubicBezTo>
                      <a:pt x="7703" y="5120"/>
                      <a:pt x="7987" y="4986"/>
                      <a:pt x="8270" y="4986"/>
                    </a:cubicBezTo>
                    <a:close/>
                    <a:moveTo>
                      <a:pt x="2962" y="1"/>
                    </a:moveTo>
                    <a:cubicBezTo>
                      <a:pt x="2174" y="1"/>
                      <a:pt x="1512" y="662"/>
                      <a:pt x="1544" y="1481"/>
                    </a:cubicBezTo>
                    <a:cubicBezTo>
                      <a:pt x="1166" y="1639"/>
                      <a:pt x="851" y="2048"/>
                      <a:pt x="851" y="2521"/>
                    </a:cubicBezTo>
                    <a:cubicBezTo>
                      <a:pt x="851" y="3120"/>
                      <a:pt x="1323" y="3592"/>
                      <a:pt x="1890" y="3592"/>
                    </a:cubicBezTo>
                    <a:lnTo>
                      <a:pt x="3151" y="3592"/>
                    </a:lnTo>
                    <a:lnTo>
                      <a:pt x="126" y="10240"/>
                    </a:lnTo>
                    <a:cubicBezTo>
                      <a:pt x="0" y="10460"/>
                      <a:pt x="189" y="10744"/>
                      <a:pt x="441" y="10744"/>
                    </a:cubicBezTo>
                    <a:lnTo>
                      <a:pt x="11909" y="10744"/>
                    </a:lnTo>
                    <a:cubicBezTo>
                      <a:pt x="12161" y="10744"/>
                      <a:pt x="12350" y="10460"/>
                      <a:pt x="12224" y="10240"/>
                    </a:cubicBezTo>
                    <a:lnTo>
                      <a:pt x="9609" y="5073"/>
                    </a:lnTo>
                    <a:cubicBezTo>
                      <a:pt x="9339" y="4533"/>
                      <a:pt x="8814" y="4265"/>
                      <a:pt x="8290" y="4265"/>
                    </a:cubicBezTo>
                    <a:cubicBezTo>
                      <a:pt x="7774" y="4265"/>
                      <a:pt x="7260" y="4525"/>
                      <a:pt x="6994" y="5041"/>
                    </a:cubicBezTo>
                    <a:lnTo>
                      <a:pt x="6081" y="2994"/>
                    </a:lnTo>
                    <a:cubicBezTo>
                      <a:pt x="5860" y="2552"/>
                      <a:pt x="5482" y="2237"/>
                      <a:pt x="5041" y="2174"/>
                    </a:cubicBezTo>
                    <a:cubicBezTo>
                      <a:pt x="5009" y="2017"/>
                      <a:pt x="4883" y="1859"/>
                      <a:pt x="4789" y="1733"/>
                    </a:cubicBezTo>
                    <a:cubicBezTo>
                      <a:pt x="4663" y="1607"/>
                      <a:pt x="4537" y="1544"/>
                      <a:pt x="4379" y="1481"/>
                    </a:cubicBezTo>
                    <a:cubicBezTo>
                      <a:pt x="4411" y="662"/>
                      <a:pt x="3781" y="1"/>
                      <a:pt x="2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20388175" y="2789350"/>
                <a:ext cx="144150" cy="106350"/>
              </a:xfrm>
              <a:custGeom>
                <a:avLst/>
                <a:gdLst/>
                <a:ahLst/>
                <a:cxnLst/>
                <a:rect l="l" t="t" r="r" b="b"/>
                <a:pathLst>
                  <a:path w="5766" h="4254" extrusionOk="0">
                    <a:moveTo>
                      <a:pt x="3938" y="662"/>
                    </a:moveTo>
                    <a:cubicBezTo>
                      <a:pt x="4537" y="662"/>
                      <a:pt x="5009" y="1135"/>
                      <a:pt x="5009" y="1734"/>
                    </a:cubicBezTo>
                    <a:cubicBezTo>
                      <a:pt x="5009" y="2238"/>
                      <a:pt x="4694" y="2647"/>
                      <a:pt x="4222" y="2742"/>
                    </a:cubicBezTo>
                    <a:cubicBezTo>
                      <a:pt x="4190" y="2647"/>
                      <a:pt x="4096" y="2490"/>
                      <a:pt x="4001" y="2395"/>
                    </a:cubicBezTo>
                    <a:cubicBezTo>
                      <a:pt x="3875" y="2269"/>
                      <a:pt x="3749" y="2206"/>
                      <a:pt x="3592" y="2175"/>
                    </a:cubicBezTo>
                    <a:lnTo>
                      <a:pt x="3592" y="2080"/>
                    </a:lnTo>
                    <a:cubicBezTo>
                      <a:pt x="3592" y="1639"/>
                      <a:pt x="3403" y="1293"/>
                      <a:pt x="3119" y="1009"/>
                    </a:cubicBezTo>
                    <a:cubicBezTo>
                      <a:pt x="3371" y="820"/>
                      <a:pt x="3623" y="662"/>
                      <a:pt x="3938" y="662"/>
                    </a:cubicBezTo>
                    <a:close/>
                    <a:moveTo>
                      <a:pt x="2174" y="1387"/>
                    </a:moveTo>
                    <a:cubicBezTo>
                      <a:pt x="2584" y="1387"/>
                      <a:pt x="2899" y="1702"/>
                      <a:pt x="2899" y="2080"/>
                    </a:cubicBezTo>
                    <a:lnTo>
                      <a:pt x="2899" y="2175"/>
                    </a:lnTo>
                    <a:cubicBezTo>
                      <a:pt x="2741" y="2206"/>
                      <a:pt x="2615" y="2269"/>
                      <a:pt x="2489" y="2395"/>
                    </a:cubicBezTo>
                    <a:cubicBezTo>
                      <a:pt x="2331" y="2553"/>
                      <a:pt x="2331" y="2742"/>
                      <a:pt x="2489" y="2899"/>
                    </a:cubicBezTo>
                    <a:cubicBezTo>
                      <a:pt x="2568" y="2978"/>
                      <a:pt x="2662" y="3017"/>
                      <a:pt x="2757" y="3017"/>
                    </a:cubicBezTo>
                    <a:cubicBezTo>
                      <a:pt x="2851" y="3017"/>
                      <a:pt x="2946" y="2978"/>
                      <a:pt x="3025" y="2899"/>
                    </a:cubicBezTo>
                    <a:cubicBezTo>
                      <a:pt x="3056" y="2868"/>
                      <a:pt x="3119" y="2836"/>
                      <a:pt x="3182" y="2836"/>
                    </a:cubicBezTo>
                    <a:lnTo>
                      <a:pt x="3277" y="2836"/>
                    </a:lnTo>
                    <a:cubicBezTo>
                      <a:pt x="3371" y="2836"/>
                      <a:pt x="3434" y="2868"/>
                      <a:pt x="3529" y="2962"/>
                    </a:cubicBezTo>
                    <a:cubicBezTo>
                      <a:pt x="3749" y="3183"/>
                      <a:pt x="3592" y="3529"/>
                      <a:pt x="3277" y="3529"/>
                    </a:cubicBezTo>
                    <a:lnTo>
                      <a:pt x="1166" y="3529"/>
                    </a:lnTo>
                    <a:cubicBezTo>
                      <a:pt x="977" y="3529"/>
                      <a:pt x="756" y="3340"/>
                      <a:pt x="819" y="3151"/>
                    </a:cubicBezTo>
                    <a:lnTo>
                      <a:pt x="819" y="3120"/>
                    </a:lnTo>
                    <a:cubicBezTo>
                      <a:pt x="851" y="2962"/>
                      <a:pt x="977" y="2836"/>
                      <a:pt x="1134" y="2805"/>
                    </a:cubicBezTo>
                    <a:lnTo>
                      <a:pt x="1229" y="2805"/>
                    </a:lnTo>
                    <a:cubicBezTo>
                      <a:pt x="1323" y="2805"/>
                      <a:pt x="1355" y="2836"/>
                      <a:pt x="1386" y="2868"/>
                    </a:cubicBezTo>
                    <a:cubicBezTo>
                      <a:pt x="1465" y="2947"/>
                      <a:pt x="1560" y="2986"/>
                      <a:pt x="1654" y="2986"/>
                    </a:cubicBezTo>
                    <a:cubicBezTo>
                      <a:pt x="1749" y="2986"/>
                      <a:pt x="1843" y="2947"/>
                      <a:pt x="1922" y="2868"/>
                    </a:cubicBezTo>
                    <a:cubicBezTo>
                      <a:pt x="2079" y="2710"/>
                      <a:pt x="2079" y="2521"/>
                      <a:pt x="1922" y="2364"/>
                    </a:cubicBezTo>
                    <a:cubicBezTo>
                      <a:pt x="1796" y="2238"/>
                      <a:pt x="1670" y="2175"/>
                      <a:pt x="1512" y="2112"/>
                    </a:cubicBezTo>
                    <a:cubicBezTo>
                      <a:pt x="1418" y="1734"/>
                      <a:pt x="1733" y="1387"/>
                      <a:pt x="2174" y="1387"/>
                    </a:cubicBezTo>
                    <a:close/>
                    <a:moveTo>
                      <a:pt x="4001" y="1"/>
                    </a:moveTo>
                    <a:cubicBezTo>
                      <a:pt x="3403" y="1"/>
                      <a:pt x="2836" y="284"/>
                      <a:pt x="2520" y="757"/>
                    </a:cubicBezTo>
                    <a:cubicBezTo>
                      <a:pt x="2426" y="694"/>
                      <a:pt x="2331" y="694"/>
                      <a:pt x="2205" y="694"/>
                    </a:cubicBezTo>
                    <a:cubicBezTo>
                      <a:pt x="1386" y="694"/>
                      <a:pt x="756" y="1387"/>
                      <a:pt x="788" y="2206"/>
                    </a:cubicBezTo>
                    <a:cubicBezTo>
                      <a:pt x="378" y="2269"/>
                      <a:pt x="63" y="2679"/>
                      <a:pt x="63" y="3120"/>
                    </a:cubicBezTo>
                    <a:cubicBezTo>
                      <a:pt x="0" y="3687"/>
                      <a:pt x="473" y="4222"/>
                      <a:pt x="1071" y="4254"/>
                    </a:cubicBezTo>
                    <a:lnTo>
                      <a:pt x="3434" y="4254"/>
                    </a:lnTo>
                    <a:cubicBezTo>
                      <a:pt x="3844" y="4159"/>
                      <a:pt x="4159" y="3907"/>
                      <a:pt x="4253" y="3529"/>
                    </a:cubicBezTo>
                    <a:cubicBezTo>
                      <a:pt x="5104" y="3372"/>
                      <a:pt x="5766" y="2679"/>
                      <a:pt x="5766" y="1765"/>
                    </a:cubicBezTo>
                    <a:cubicBezTo>
                      <a:pt x="5766" y="788"/>
                      <a:pt x="4978" y="1"/>
                      <a:pt x="4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תיבת טקסט 18">
            <a:extLst>
              <a:ext uri="{FF2B5EF4-FFF2-40B4-BE49-F238E27FC236}">
                <a16:creationId xmlns:a16="http://schemas.microsoft.com/office/drawing/2014/main" id="{D7B642A0-9B9F-4C5D-B2E7-037214B067C2}"/>
              </a:ext>
            </a:extLst>
          </p:cNvPr>
          <p:cNvSpPr txBox="1"/>
          <p:nvPr/>
        </p:nvSpPr>
        <p:spPr>
          <a:xfrm>
            <a:off x="3062159" y="3763408"/>
            <a:ext cx="1076096" cy="307777"/>
          </a:xfrm>
          <a:prstGeom prst="rect">
            <a:avLst/>
          </a:prstGeom>
          <a:noFill/>
        </p:spPr>
        <p:txBody>
          <a:bodyPr wrap="square">
            <a:spAutoFit/>
          </a:bodyPr>
          <a:lstStyle/>
          <a:p>
            <a:r>
              <a:rPr lang="he-IL" sz="1400" dirty="0">
                <a:latin typeface="Segoe UI Semibold" panose="020B0702040204020203" pitchFamily="34" charset="0"/>
                <a:cs typeface="Segoe UI Semibold" panose="020B0702040204020203" pitchFamily="34" charset="0"/>
              </a:rPr>
              <a:t>קסם לופו</a:t>
            </a:r>
            <a:endParaRPr lang="he-IL" dirty="0"/>
          </a:p>
        </p:txBody>
      </p:sp>
      <p:sp>
        <p:nvSpPr>
          <p:cNvPr id="20" name="תיבת טקסט 19">
            <a:extLst>
              <a:ext uri="{FF2B5EF4-FFF2-40B4-BE49-F238E27FC236}">
                <a16:creationId xmlns:a16="http://schemas.microsoft.com/office/drawing/2014/main" id="{521401CE-1581-4A05-AF85-34482AD3CA2F}"/>
              </a:ext>
            </a:extLst>
          </p:cNvPr>
          <p:cNvSpPr txBox="1"/>
          <p:nvPr/>
        </p:nvSpPr>
        <p:spPr>
          <a:xfrm>
            <a:off x="948015" y="3773918"/>
            <a:ext cx="900389" cy="307777"/>
          </a:xfrm>
          <a:prstGeom prst="rect">
            <a:avLst/>
          </a:prstGeom>
          <a:noFill/>
        </p:spPr>
        <p:txBody>
          <a:bodyPr wrap="square">
            <a:spAutoFit/>
          </a:bodyPr>
          <a:lstStyle/>
          <a:p>
            <a:r>
              <a:rPr lang="he-IL" sz="1400" dirty="0">
                <a:latin typeface="Segoe UI Semibold" panose="020B0702040204020203" pitchFamily="34" charset="0"/>
                <a:cs typeface="Segoe UI Semibold" panose="020B0702040204020203" pitchFamily="34" charset="0"/>
              </a:rPr>
              <a:t>טל דקלו</a:t>
            </a:r>
            <a:endParaRPr lang="he-IL" dirty="0"/>
          </a:p>
        </p:txBody>
      </p:sp>
      <p:sp>
        <p:nvSpPr>
          <p:cNvPr id="21" name="תיבת טקסט 20">
            <a:extLst>
              <a:ext uri="{FF2B5EF4-FFF2-40B4-BE49-F238E27FC236}">
                <a16:creationId xmlns:a16="http://schemas.microsoft.com/office/drawing/2014/main" id="{3016C252-FE6C-4CEC-9944-D440BB55C983}"/>
              </a:ext>
            </a:extLst>
          </p:cNvPr>
          <p:cNvSpPr txBox="1"/>
          <p:nvPr/>
        </p:nvSpPr>
        <p:spPr>
          <a:xfrm>
            <a:off x="2010342" y="3763409"/>
            <a:ext cx="900389" cy="307777"/>
          </a:xfrm>
          <a:prstGeom prst="rect">
            <a:avLst/>
          </a:prstGeom>
          <a:noFill/>
        </p:spPr>
        <p:txBody>
          <a:bodyPr wrap="square">
            <a:spAutoFit/>
          </a:bodyPr>
          <a:lstStyle/>
          <a:p>
            <a:r>
              <a:rPr lang="he-IL" sz="1400" dirty="0">
                <a:latin typeface="Segoe UI Semibold" panose="020B0702040204020203" pitchFamily="34" charset="0"/>
                <a:cs typeface="Segoe UI Semibold" panose="020B0702040204020203" pitchFamily="34" charset="0"/>
              </a:rPr>
              <a:t>שיר שגב</a:t>
            </a:r>
            <a:endParaRPr lang="he-IL" dirty="0"/>
          </a:p>
        </p:txBody>
      </p:sp>
      <p:sp>
        <p:nvSpPr>
          <p:cNvPr id="22" name="Google Shape;971;p65">
            <a:extLst>
              <a:ext uri="{FF2B5EF4-FFF2-40B4-BE49-F238E27FC236}">
                <a16:creationId xmlns:a16="http://schemas.microsoft.com/office/drawing/2014/main" id="{12D1A70C-A4C8-4169-9750-AFECD6E9F9CE}"/>
              </a:ext>
            </a:extLst>
          </p:cNvPr>
          <p:cNvSpPr txBox="1">
            <a:spLocks/>
          </p:cNvSpPr>
          <p:nvPr/>
        </p:nvSpPr>
        <p:spPr>
          <a:xfrm>
            <a:off x="807559" y="2523256"/>
            <a:ext cx="3246900" cy="54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he-IL" sz="2400" b="1" dirty="0"/>
              <a:t>ניתוח ערים בישראל</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38B8FB-459F-4FA1-B1AA-CBF76A30AA00}"/>
              </a:ext>
            </a:extLst>
          </p:cNvPr>
          <p:cNvSpPr>
            <a:spLocks noGrp="1"/>
          </p:cNvSpPr>
          <p:nvPr>
            <p:ph type="title"/>
          </p:nvPr>
        </p:nvSpPr>
        <p:spPr>
          <a:xfrm>
            <a:off x="714298" y="1014316"/>
            <a:ext cx="7715400" cy="1754326"/>
          </a:xfrm>
        </p:spPr>
        <p:txBody>
          <a:bodyPr/>
          <a:lstStyle/>
          <a:p>
            <a:br>
              <a:rPr lang="he-IL" sz="3600" b="1" dirty="0">
                <a:solidFill>
                  <a:schemeClr val="tx1"/>
                </a:solidFill>
                <a:latin typeface="Segoe UI Semilight" panose="020B0402040204020203" pitchFamily="34" charset="0"/>
                <a:cs typeface="Segoe UI Semilight" panose="020B0402040204020203" pitchFamily="34" charset="0"/>
              </a:rPr>
            </a:br>
            <a:br>
              <a:rPr lang="he-IL" sz="3600" b="1" dirty="0">
                <a:solidFill>
                  <a:schemeClr val="tx1"/>
                </a:solidFill>
                <a:latin typeface="Segoe UI Semilight" panose="020B0402040204020203" pitchFamily="34" charset="0"/>
                <a:cs typeface="Segoe UI Semilight" panose="020B0402040204020203" pitchFamily="34" charset="0"/>
              </a:rPr>
            </a:br>
            <a:endParaRPr lang="he-IL" sz="3600" dirty="0"/>
          </a:p>
        </p:txBody>
      </p:sp>
      <p:sp>
        <p:nvSpPr>
          <p:cNvPr id="15" name="תיבת טקסט 14">
            <a:extLst>
              <a:ext uri="{FF2B5EF4-FFF2-40B4-BE49-F238E27FC236}">
                <a16:creationId xmlns:a16="http://schemas.microsoft.com/office/drawing/2014/main" id="{78D3103E-014A-49AD-8235-3103C018DD83}"/>
              </a:ext>
            </a:extLst>
          </p:cNvPr>
          <p:cNvSpPr txBox="1"/>
          <p:nvPr/>
        </p:nvSpPr>
        <p:spPr>
          <a:xfrm>
            <a:off x="-3" y="540086"/>
            <a:ext cx="9144001" cy="584775"/>
          </a:xfrm>
          <a:prstGeom prst="rect">
            <a:avLst/>
          </a:prstGeom>
          <a:noFill/>
        </p:spPr>
        <p:txBody>
          <a:bodyPr wrap="square">
            <a:spAutoFit/>
          </a:bodyPr>
          <a:lstStyle/>
          <a:p>
            <a:pPr algn="ctr"/>
            <a:r>
              <a:rPr lang="en-US" sz="3200" b="1" dirty="0">
                <a:solidFill>
                  <a:schemeClr val="dk2"/>
                </a:solidFill>
                <a:latin typeface="Bitter"/>
                <a:sym typeface="Bitter"/>
              </a:rPr>
              <a:t>Q2</a:t>
            </a:r>
            <a:endParaRPr lang="he-IL" sz="3200" b="1" dirty="0">
              <a:solidFill>
                <a:schemeClr val="dk2"/>
              </a:solidFill>
              <a:latin typeface="Bitter"/>
            </a:endParaRPr>
          </a:p>
        </p:txBody>
      </p:sp>
      <p:sp>
        <p:nvSpPr>
          <p:cNvPr id="6" name="תיבת טקסט 5">
            <a:extLst>
              <a:ext uri="{FF2B5EF4-FFF2-40B4-BE49-F238E27FC236}">
                <a16:creationId xmlns:a16="http://schemas.microsoft.com/office/drawing/2014/main" id="{89656D9F-C733-4925-8595-90507066E11F}"/>
              </a:ext>
            </a:extLst>
          </p:cNvPr>
          <p:cNvSpPr txBox="1"/>
          <p:nvPr/>
        </p:nvSpPr>
        <p:spPr>
          <a:xfrm>
            <a:off x="285570" y="1971585"/>
            <a:ext cx="8572854" cy="1200329"/>
          </a:xfrm>
          <a:prstGeom prst="rect">
            <a:avLst/>
          </a:prstGeom>
          <a:noFill/>
        </p:spPr>
        <p:txBody>
          <a:bodyPr wrap="square">
            <a:spAutoFit/>
          </a:bodyPr>
          <a:lstStyle/>
          <a:p>
            <a:pPr algn="ctr" rtl="1">
              <a:buClr>
                <a:schemeClr val="dk1"/>
              </a:buClr>
              <a:buSzPts val="1100"/>
            </a:pPr>
            <a:r>
              <a:rPr lang="he-IL" sz="3600" b="1" dirty="0">
                <a:solidFill>
                  <a:schemeClr val="tx1"/>
                </a:solidFill>
                <a:latin typeface="Segoe UI Semilight" panose="020B0402040204020203" pitchFamily="34" charset="0"/>
                <a:cs typeface="Segoe UI Semilight" panose="020B0402040204020203" pitchFamily="34" charset="0"/>
                <a:sym typeface="Bitter"/>
              </a:rPr>
              <a:t>מהו מדד הפופולריות של ערי ישראל</a:t>
            </a:r>
          </a:p>
          <a:p>
            <a:pPr algn="ctr" rtl="1">
              <a:buClr>
                <a:schemeClr val="dk1"/>
              </a:buClr>
              <a:buSzPts val="1100"/>
            </a:pPr>
            <a:r>
              <a:rPr lang="he-IL" sz="3600" b="1" dirty="0">
                <a:solidFill>
                  <a:schemeClr val="tx1"/>
                </a:solidFill>
                <a:latin typeface="Segoe UI Semilight" panose="020B0402040204020203" pitchFamily="34" charset="0"/>
                <a:cs typeface="Segoe UI Semilight" panose="020B0402040204020203" pitchFamily="34" charset="0"/>
                <a:sym typeface="Bitter"/>
              </a:rPr>
              <a:t> בתקשורת הישראלית?</a:t>
            </a:r>
          </a:p>
        </p:txBody>
      </p:sp>
    </p:spTree>
    <p:extLst>
      <p:ext uri="{BB962C8B-B14F-4D97-AF65-F5344CB8AC3E}">
        <p14:creationId xmlns:p14="http://schemas.microsoft.com/office/powerpoint/2010/main" val="361128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C1DD42-3486-45F5-9F2D-6B0094F0B97E}"/>
              </a:ext>
            </a:extLst>
          </p:cNvPr>
          <p:cNvSpPr>
            <a:spLocks noGrp="1"/>
          </p:cNvSpPr>
          <p:nvPr>
            <p:ph type="title"/>
          </p:nvPr>
        </p:nvSpPr>
        <p:spPr>
          <a:xfrm>
            <a:off x="712270" y="1403147"/>
            <a:ext cx="7948512" cy="1085596"/>
          </a:xfrm>
        </p:spPr>
        <p:txBody>
          <a:bodyPr/>
          <a:lstStyle/>
          <a:p>
            <a:pPr algn="r" rtl="1"/>
            <a:br>
              <a:rPr lang="en-US" sz="3200" dirty="0">
                <a:latin typeface="Segoe UI Semilight" panose="020B0402040204020203" pitchFamily="34" charset="0"/>
                <a:cs typeface="Segoe UI Semilight" panose="020B0402040204020203" pitchFamily="34" charset="0"/>
              </a:rPr>
            </a:br>
            <a:endParaRPr lang="he-IL" dirty="0"/>
          </a:p>
        </p:txBody>
      </p:sp>
      <p:sp>
        <p:nvSpPr>
          <p:cNvPr id="4" name="כותרת 1">
            <a:extLst>
              <a:ext uri="{FF2B5EF4-FFF2-40B4-BE49-F238E27FC236}">
                <a16:creationId xmlns:a16="http://schemas.microsoft.com/office/drawing/2014/main" id="{83C65BC1-F1FA-4055-B85C-ED0283BCA815}"/>
              </a:ext>
            </a:extLst>
          </p:cNvPr>
          <p:cNvSpPr txBox="1">
            <a:spLocks/>
          </p:cNvSpPr>
          <p:nvPr/>
        </p:nvSpPr>
        <p:spPr>
          <a:xfrm>
            <a:off x="5225607" y="546521"/>
            <a:ext cx="3977116" cy="679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he-IL" sz="3600" b="1" dirty="0">
                <a:solidFill>
                  <a:schemeClr val="tx1"/>
                </a:solidFill>
              </a:rPr>
              <a:t>איסוף ויצירת דאטה</a:t>
            </a:r>
          </a:p>
        </p:txBody>
      </p:sp>
      <p:sp>
        <p:nvSpPr>
          <p:cNvPr id="14" name="תיבת טקסט 13">
            <a:extLst>
              <a:ext uri="{FF2B5EF4-FFF2-40B4-BE49-F238E27FC236}">
                <a16:creationId xmlns:a16="http://schemas.microsoft.com/office/drawing/2014/main" id="{E37AF197-E81F-435E-9926-3C48D6AA0B17}"/>
              </a:ext>
            </a:extLst>
          </p:cNvPr>
          <p:cNvSpPr txBox="1"/>
          <p:nvPr/>
        </p:nvSpPr>
        <p:spPr>
          <a:xfrm>
            <a:off x="6182397" y="0"/>
            <a:ext cx="2961604" cy="369332"/>
          </a:xfrm>
          <a:prstGeom prst="rect">
            <a:avLst/>
          </a:prstGeom>
          <a:noFill/>
        </p:spPr>
        <p:txBody>
          <a:bodyPr wrap="square">
            <a:spAutoFit/>
          </a:bodyPr>
          <a:lstStyle/>
          <a:p>
            <a:pPr algn="r" rtl="1"/>
            <a:r>
              <a:rPr lang="en-US" sz="1800" b="1" dirty="0">
                <a:solidFill>
                  <a:schemeClr val="bg2"/>
                </a:solidFill>
                <a:latin typeface="Segoe UI Semibold" panose="020B0702040204020203" pitchFamily="34" charset="0"/>
                <a:cs typeface="Segoe UI Semibold" panose="020B0702040204020203" pitchFamily="34" charset="0"/>
              </a:rPr>
              <a:t> Q2</a:t>
            </a:r>
            <a:r>
              <a:rPr lang="he-IL" sz="1800" b="1" dirty="0">
                <a:solidFill>
                  <a:schemeClr val="bg2"/>
                </a:solidFill>
                <a:latin typeface="Segoe UI Semibold" panose="020B0702040204020203" pitchFamily="34" charset="0"/>
                <a:cs typeface="Segoe UI Semibold" panose="020B0702040204020203" pitchFamily="34" charset="0"/>
              </a:rPr>
              <a:t>מדד פופולריות</a:t>
            </a:r>
          </a:p>
        </p:txBody>
      </p:sp>
      <p:sp>
        <p:nvSpPr>
          <p:cNvPr id="8" name="תיבת טקסט 7">
            <a:extLst>
              <a:ext uri="{FF2B5EF4-FFF2-40B4-BE49-F238E27FC236}">
                <a16:creationId xmlns:a16="http://schemas.microsoft.com/office/drawing/2014/main" id="{501C98E4-865C-402F-9B6D-00D25C710073}"/>
              </a:ext>
            </a:extLst>
          </p:cNvPr>
          <p:cNvSpPr txBox="1"/>
          <p:nvPr/>
        </p:nvSpPr>
        <p:spPr>
          <a:xfrm>
            <a:off x="118947" y="1339320"/>
            <a:ext cx="8797490" cy="3728328"/>
          </a:xfrm>
          <a:prstGeom prst="rect">
            <a:avLst/>
          </a:prstGeom>
          <a:noFill/>
        </p:spPr>
        <p:txBody>
          <a:bodyPr wrap="square" rtlCol="1">
            <a:spAutoFit/>
          </a:bodyPr>
          <a:lstStyle/>
          <a:p>
            <a:pPr algn="r" rtl="1">
              <a:lnSpc>
                <a:spcPct val="150000"/>
              </a:lnSpc>
            </a:pPr>
            <a:r>
              <a:rPr lang="en-US" sz="2000" b="1" dirty="0">
                <a:latin typeface="Segoe UI Semilight" panose="020B0402040204020203" pitchFamily="34" charset="0"/>
                <a:cs typeface="Segoe UI Semilight" panose="020B0402040204020203" pitchFamily="34" charset="0"/>
              </a:rPr>
              <a:t>Crawling</a:t>
            </a:r>
            <a:endParaRPr lang="he-IL" sz="2000" b="1" dirty="0">
              <a:latin typeface="Segoe UI Semilight" panose="020B0402040204020203" pitchFamily="34" charset="0"/>
              <a:cs typeface="Segoe UI Semilight" panose="020B0402040204020203" pitchFamily="34" charset="0"/>
            </a:endParaRPr>
          </a:p>
          <a:p>
            <a:pPr marL="342900" lvl="1" indent="-34290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אתרי החדשות: </a:t>
            </a:r>
            <a:r>
              <a:rPr lang="en-US" sz="2000" dirty="0">
                <a:latin typeface="Segoe UI Semilight" panose="020B0402040204020203" pitchFamily="34" charset="0"/>
                <a:cs typeface="Segoe UI Semilight" panose="020B0402040204020203" pitchFamily="34" charset="0"/>
              </a:rPr>
              <a:t>YNET</a:t>
            </a:r>
            <a:r>
              <a:rPr lang="he-IL" sz="2000" dirty="0">
                <a:latin typeface="Segoe UI Semilight" panose="020B0402040204020203" pitchFamily="34" charset="0"/>
                <a:cs typeface="Segoe UI Semilight" panose="020B0402040204020203" pitchFamily="34" charset="0"/>
              </a:rPr>
              <a:t> ו-</a:t>
            </a:r>
            <a:r>
              <a:rPr lang="en-US" sz="2000" dirty="0">
                <a:latin typeface="Segoe UI Semilight" panose="020B0402040204020203" pitchFamily="34" charset="0"/>
                <a:cs typeface="Segoe UI Semilight" panose="020B0402040204020203" pitchFamily="34" charset="0"/>
              </a:rPr>
              <a:t>WALLA</a:t>
            </a:r>
            <a:r>
              <a:rPr lang="he-IL" sz="2000" dirty="0">
                <a:latin typeface="Segoe UI Semilight" panose="020B0402040204020203" pitchFamily="34" charset="0"/>
                <a:cs typeface="Segoe UI Semilight" panose="020B0402040204020203" pitchFamily="34" charset="0"/>
              </a:rPr>
              <a:t>.</a:t>
            </a:r>
            <a:endParaRPr lang="en-US" sz="2000" dirty="0">
              <a:latin typeface="Segoe UI Semilight" panose="020B0402040204020203" pitchFamily="34" charset="0"/>
              <a:cs typeface="Segoe UI Semilight" panose="020B0402040204020203" pitchFamily="34" charset="0"/>
            </a:endParaRPr>
          </a:p>
          <a:p>
            <a:pPr marL="285750" indent="-28575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מיקוד בכתבות משנת 2019.</a:t>
            </a:r>
          </a:p>
          <a:p>
            <a:pPr marL="285750" indent="-28575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סיווג הכתבות לפי ערים.</a:t>
            </a:r>
          </a:p>
          <a:p>
            <a:pPr marL="285750" indent="-28575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אתגר: שמות דו משמעיים.</a:t>
            </a:r>
          </a:p>
          <a:p>
            <a:pPr algn="r" rtl="1">
              <a:lnSpc>
                <a:spcPct val="150000"/>
              </a:lnSpc>
            </a:pPr>
            <a:endParaRPr lang="he-IL" sz="2000" dirty="0">
              <a:latin typeface="Segoe UI Semilight" panose="020B0402040204020203" pitchFamily="34" charset="0"/>
              <a:cs typeface="Segoe UI Semilight" panose="020B0402040204020203" pitchFamily="34" charset="0"/>
            </a:endParaRPr>
          </a:p>
          <a:p>
            <a:pPr marL="285750" indent="-285750" algn="r" rtl="1">
              <a:lnSpc>
                <a:spcPct val="150000"/>
              </a:lnSpc>
              <a:buFont typeface="Arial" panose="020B0604020202020204" pitchFamily="34" charset="0"/>
              <a:buChar char="•"/>
            </a:pPr>
            <a:endParaRPr lang="he-IL" sz="2000" dirty="0">
              <a:latin typeface="Segoe UI Semilight" panose="020B0402040204020203" pitchFamily="34" charset="0"/>
              <a:cs typeface="Segoe UI Semilight" panose="020B0402040204020203" pitchFamily="34" charset="0"/>
            </a:endParaRPr>
          </a:p>
          <a:p>
            <a:pPr marL="285750" indent="-285750" algn="r" rtl="1">
              <a:lnSpc>
                <a:spcPct val="150000"/>
              </a:lnSpc>
              <a:buFont typeface="Arial" panose="020B0604020202020204" pitchFamily="34" charset="0"/>
              <a:buChar char="•"/>
            </a:pPr>
            <a:endParaRPr lang="he-IL" sz="2000" dirty="0">
              <a:latin typeface="Segoe UI Semilight" panose="020B0402040204020203" pitchFamily="34" charset="0"/>
              <a:cs typeface="Segoe UI Semilight" panose="020B0402040204020203" pitchFamily="34" charset="0"/>
            </a:endParaRPr>
          </a:p>
        </p:txBody>
      </p:sp>
      <p:pic>
        <p:nvPicPr>
          <p:cNvPr id="6" name="תמונה 5">
            <a:extLst>
              <a:ext uri="{FF2B5EF4-FFF2-40B4-BE49-F238E27FC236}">
                <a16:creationId xmlns:a16="http://schemas.microsoft.com/office/drawing/2014/main" id="{E3CA3AD0-85DD-4F56-90D3-5E86428843A8}"/>
              </a:ext>
            </a:extLst>
          </p:cNvPr>
          <p:cNvPicPr>
            <a:picLocks noChangeAspect="1"/>
          </p:cNvPicPr>
          <p:nvPr/>
        </p:nvPicPr>
        <p:blipFill>
          <a:blip r:embed="rId3"/>
          <a:stretch>
            <a:fillRect/>
          </a:stretch>
        </p:blipFill>
        <p:spPr>
          <a:xfrm>
            <a:off x="209724" y="1683400"/>
            <a:ext cx="4746959" cy="2252117"/>
          </a:xfrm>
          <a:prstGeom prst="rect">
            <a:avLst/>
          </a:prstGeom>
        </p:spPr>
      </p:pic>
      <p:pic>
        <p:nvPicPr>
          <p:cNvPr id="10" name="תמונה 9">
            <a:extLst>
              <a:ext uri="{FF2B5EF4-FFF2-40B4-BE49-F238E27FC236}">
                <a16:creationId xmlns:a16="http://schemas.microsoft.com/office/drawing/2014/main" id="{409A16F1-A967-40FF-B866-F8D243E32C18}"/>
              </a:ext>
            </a:extLst>
          </p:cNvPr>
          <p:cNvPicPr>
            <a:picLocks noChangeAspect="1"/>
          </p:cNvPicPr>
          <p:nvPr/>
        </p:nvPicPr>
        <p:blipFill>
          <a:blip r:embed="rId4"/>
          <a:stretch>
            <a:fillRect/>
          </a:stretch>
        </p:blipFill>
        <p:spPr>
          <a:xfrm>
            <a:off x="209724" y="3859339"/>
            <a:ext cx="4746959" cy="541575"/>
          </a:xfrm>
          <a:prstGeom prst="rect">
            <a:avLst/>
          </a:prstGeom>
        </p:spPr>
      </p:pic>
      <p:cxnSp>
        <p:nvCxnSpPr>
          <p:cNvPr id="23" name="מחבר: מרפקי 22">
            <a:extLst>
              <a:ext uri="{FF2B5EF4-FFF2-40B4-BE49-F238E27FC236}">
                <a16:creationId xmlns:a16="http://schemas.microsoft.com/office/drawing/2014/main" id="{D0FD7979-C1D0-474E-B7ED-DED94004271C}"/>
              </a:ext>
            </a:extLst>
          </p:cNvPr>
          <p:cNvCxnSpPr/>
          <p:nvPr/>
        </p:nvCxnSpPr>
        <p:spPr>
          <a:xfrm rot="10800000" flipV="1">
            <a:off x="5092118" y="3464653"/>
            <a:ext cx="713065" cy="587230"/>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3165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תיבת טקסט 15">
            <a:extLst>
              <a:ext uri="{FF2B5EF4-FFF2-40B4-BE49-F238E27FC236}">
                <a16:creationId xmlns:a16="http://schemas.microsoft.com/office/drawing/2014/main" id="{778B4B20-AD92-466C-9E06-7EBDD869449E}"/>
              </a:ext>
            </a:extLst>
          </p:cNvPr>
          <p:cNvSpPr txBox="1"/>
          <p:nvPr/>
        </p:nvSpPr>
        <p:spPr>
          <a:xfrm>
            <a:off x="6182397" y="0"/>
            <a:ext cx="2961604" cy="369332"/>
          </a:xfrm>
          <a:prstGeom prst="rect">
            <a:avLst/>
          </a:prstGeom>
          <a:noFill/>
        </p:spPr>
        <p:txBody>
          <a:bodyPr wrap="square">
            <a:spAutoFit/>
          </a:bodyPr>
          <a:lstStyle/>
          <a:p>
            <a:pPr algn="r" rtl="1"/>
            <a:r>
              <a:rPr lang="en-US" sz="1800" b="1" dirty="0">
                <a:solidFill>
                  <a:schemeClr val="bg2"/>
                </a:solidFill>
                <a:latin typeface="Segoe UI Semibold" panose="020B0702040204020203" pitchFamily="34" charset="0"/>
                <a:cs typeface="Segoe UI Semibold" panose="020B0702040204020203" pitchFamily="34" charset="0"/>
              </a:rPr>
              <a:t> Q2</a:t>
            </a:r>
            <a:r>
              <a:rPr lang="he-IL" sz="1800" b="1" dirty="0">
                <a:solidFill>
                  <a:schemeClr val="bg2"/>
                </a:solidFill>
                <a:latin typeface="Segoe UI Semibold" panose="020B0702040204020203" pitchFamily="34" charset="0"/>
                <a:cs typeface="Segoe UI Semibold" panose="020B0702040204020203" pitchFamily="34" charset="0"/>
              </a:rPr>
              <a:t>מדד פופולריות</a:t>
            </a:r>
          </a:p>
        </p:txBody>
      </p:sp>
      <p:pic>
        <p:nvPicPr>
          <p:cNvPr id="5" name="תמונה 4">
            <a:extLst>
              <a:ext uri="{FF2B5EF4-FFF2-40B4-BE49-F238E27FC236}">
                <a16:creationId xmlns:a16="http://schemas.microsoft.com/office/drawing/2014/main" id="{DEBDCB26-03A8-45A2-874C-0F20F64FCBBB}"/>
              </a:ext>
            </a:extLst>
          </p:cNvPr>
          <p:cNvPicPr>
            <a:picLocks noChangeAspect="1"/>
          </p:cNvPicPr>
          <p:nvPr/>
        </p:nvPicPr>
        <p:blipFill>
          <a:blip r:embed="rId2"/>
          <a:stretch>
            <a:fillRect/>
          </a:stretch>
        </p:blipFill>
        <p:spPr>
          <a:xfrm>
            <a:off x="85099" y="1150032"/>
            <a:ext cx="8973802" cy="2695951"/>
          </a:xfrm>
          <a:prstGeom prst="rect">
            <a:avLst/>
          </a:prstGeom>
        </p:spPr>
      </p:pic>
    </p:spTree>
    <p:extLst>
      <p:ext uri="{BB962C8B-B14F-4D97-AF65-F5344CB8AC3E}">
        <p14:creationId xmlns:p14="http://schemas.microsoft.com/office/powerpoint/2010/main" val="356988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68B04E96-231D-45A5-9929-EEEF0941EFE1}"/>
              </a:ext>
            </a:extLst>
          </p:cNvPr>
          <p:cNvPicPr>
            <a:picLocks noChangeAspect="1"/>
          </p:cNvPicPr>
          <p:nvPr/>
        </p:nvPicPr>
        <p:blipFill>
          <a:blip r:embed="rId2"/>
          <a:stretch>
            <a:fillRect/>
          </a:stretch>
        </p:blipFill>
        <p:spPr>
          <a:xfrm>
            <a:off x="1718109" y="869707"/>
            <a:ext cx="5707781" cy="3404085"/>
          </a:xfrm>
          <a:prstGeom prst="rect">
            <a:avLst/>
          </a:prstGeom>
        </p:spPr>
      </p:pic>
      <p:sp>
        <p:nvSpPr>
          <p:cNvPr id="14" name="תיבת טקסט 13">
            <a:extLst>
              <a:ext uri="{FF2B5EF4-FFF2-40B4-BE49-F238E27FC236}">
                <a16:creationId xmlns:a16="http://schemas.microsoft.com/office/drawing/2014/main" id="{5D1181F3-250F-4596-ADC2-7E324631678F}"/>
              </a:ext>
            </a:extLst>
          </p:cNvPr>
          <p:cNvSpPr txBox="1"/>
          <p:nvPr/>
        </p:nvSpPr>
        <p:spPr>
          <a:xfrm>
            <a:off x="3041584" y="90980"/>
            <a:ext cx="4138863" cy="646331"/>
          </a:xfrm>
          <a:prstGeom prst="rect">
            <a:avLst/>
          </a:prstGeom>
          <a:noFill/>
        </p:spPr>
        <p:txBody>
          <a:bodyPr wrap="square">
            <a:spAutoFit/>
          </a:bodyPr>
          <a:lstStyle/>
          <a:p>
            <a:r>
              <a:rPr lang="en-US" sz="3600" b="1" dirty="0">
                <a:solidFill>
                  <a:schemeClr val="tx1"/>
                </a:solidFill>
                <a:latin typeface="Bitter"/>
                <a:sym typeface="Bitter"/>
              </a:rPr>
              <a:t>Reality Check</a:t>
            </a:r>
            <a:endParaRPr lang="he-IL" sz="3600" b="1" dirty="0">
              <a:solidFill>
                <a:schemeClr val="tx1"/>
              </a:solidFill>
              <a:latin typeface="Bitter"/>
              <a:sym typeface="Bitter"/>
            </a:endParaRPr>
          </a:p>
        </p:txBody>
      </p:sp>
      <p:sp>
        <p:nvSpPr>
          <p:cNvPr id="15" name="תיבת טקסט 14">
            <a:extLst>
              <a:ext uri="{FF2B5EF4-FFF2-40B4-BE49-F238E27FC236}">
                <a16:creationId xmlns:a16="http://schemas.microsoft.com/office/drawing/2014/main" id="{63922010-5D1B-466D-8B14-909EA9251380}"/>
              </a:ext>
            </a:extLst>
          </p:cNvPr>
          <p:cNvSpPr txBox="1"/>
          <p:nvPr/>
        </p:nvSpPr>
        <p:spPr>
          <a:xfrm>
            <a:off x="2290813" y="4408546"/>
            <a:ext cx="1718109" cy="307777"/>
          </a:xfrm>
          <a:prstGeom prst="rect">
            <a:avLst/>
          </a:prstGeom>
          <a:noFill/>
        </p:spPr>
        <p:txBody>
          <a:bodyPr wrap="square" rtlCol="1">
            <a:spAutoFit/>
          </a:bodyPr>
          <a:lstStyle/>
          <a:p>
            <a:r>
              <a:rPr lang="he-IL" b="1" dirty="0">
                <a:latin typeface="Segoe UI Semibold" panose="020B0702040204020203" pitchFamily="34" charset="0"/>
                <a:cs typeface="Segoe UI Semibold" panose="020B0702040204020203" pitchFamily="34" charset="0"/>
              </a:rPr>
              <a:t>יום ירושלים 2.6.19</a:t>
            </a:r>
          </a:p>
        </p:txBody>
      </p:sp>
      <p:cxnSp>
        <p:nvCxnSpPr>
          <p:cNvPr id="25" name="מחבר חץ ישר 24">
            <a:extLst>
              <a:ext uri="{FF2B5EF4-FFF2-40B4-BE49-F238E27FC236}">
                <a16:creationId xmlns:a16="http://schemas.microsoft.com/office/drawing/2014/main" id="{087982D7-376E-4FF2-B8B7-DA3FDF2210FB}"/>
              </a:ext>
            </a:extLst>
          </p:cNvPr>
          <p:cNvCxnSpPr/>
          <p:nvPr/>
        </p:nvCxnSpPr>
        <p:spPr>
          <a:xfrm flipV="1">
            <a:off x="3888606" y="3744227"/>
            <a:ext cx="529390" cy="64489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תיבת טקסט 25">
            <a:extLst>
              <a:ext uri="{FF2B5EF4-FFF2-40B4-BE49-F238E27FC236}">
                <a16:creationId xmlns:a16="http://schemas.microsoft.com/office/drawing/2014/main" id="{4DE4960B-F02F-4535-A61C-A0D45DA2CBAA}"/>
              </a:ext>
            </a:extLst>
          </p:cNvPr>
          <p:cNvSpPr txBox="1"/>
          <p:nvPr/>
        </p:nvSpPr>
        <p:spPr>
          <a:xfrm>
            <a:off x="6182397" y="0"/>
            <a:ext cx="2961604" cy="369332"/>
          </a:xfrm>
          <a:prstGeom prst="rect">
            <a:avLst/>
          </a:prstGeom>
          <a:noFill/>
        </p:spPr>
        <p:txBody>
          <a:bodyPr wrap="square">
            <a:spAutoFit/>
          </a:bodyPr>
          <a:lstStyle/>
          <a:p>
            <a:pPr algn="r" rtl="1"/>
            <a:r>
              <a:rPr lang="en-US" sz="1800" b="1" dirty="0">
                <a:solidFill>
                  <a:schemeClr val="bg2"/>
                </a:solidFill>
                <a:latin typeface="Segoe UI Semibold" panose="020B0702040204020203" pitchFamily="34" charset="0"/>
                <a:cs typeface="Segoe UI Semibold" panose="020B0702040204020203" pitchFamily="34" charset="0"/>
              </a:rPr>
              <a:t> Q2</a:t>
            </a:r>
            <a:r>
              <a:rPr lang="he-IL" sz="1800" b="1" dirty="0">
                <a:solidFill>
                  <a:schemeClr val="bg2"/>
                </a:solidFill>
                <a:latin typeface="Segoe UI Semibold" panose="020B0702040204020203" pitchFamily="34" charset="0"/>
                <a:cs typeface="Segoe UI Semibold" panose="020B0702040204020203" pitchFamily="34" charset="0"/>
              </a:rPr>
              <a:t>מדד פופולריות</a:t>
            </a:r>
          </a:p>
        </p:txBody>
      </p:sp>
    </p:spTree>
    <p:extLst>
      <p:ext uri="{BB962C8B-B14F-4D97-AF65-F5344CB8AC3E}">
        <p14:creationId xmlns:p14="http://schemas.microsoft.com/office/powerpoint/2010/main" val="9386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38B8FB-459F-4FA1-B1AA-CBF76A30AA00}"/>
              </a:ext>
            </a:extLst>
          </p:cNvPr>
          <p:cNvSpPr>
            <a:spLocks noGrp="1"/>
          </p:cNvSpPr>
          <p:nvPr>
            <p:ph type="title"/>
          </p:nvPr>
        </p:nvSpPr>
        <p:spPr>
          <a:xfrm>
            <a:off x="714298" y="1014315"/>
            <a:ext cx="7715400" cy="3491009"/>
          </a:xfrm>
        </p:spPr>
        <p:txBody>
          <a:bodyPr/>
          <a:lstStyle/>
          <a:p>
            <a:br>
              <a:rPr lang="he-IL" sz="3600" b="1" dirty="0">
                <a:solidFill>
                  <a:schemeClr val="tx1"/>
                </a:solidFill>
                <a:latin typeface="Segoe UI Semilight" panose="020B0402040204020203" pitchFamily="34" charset="0"/>
                <a:cs typeface="Segoe UI Semilight" panose="020B0402040204020203" pitchFamily="34" charset="0"/>
              </a:rPr>
            </a:br>
            <a:br>
              <a:rPr lang="he-IL" sz="3600" b="1" dirty="0">
                <a:solidFill>
                  <a:schemeClr val="tx1"/>
                </a:solidFill>
                <a:latin typeface="Segoe UI Semilight" panose="020B0402040204020203" pitchFamily="34" charset="0"/>
                <a:cs typeface="Segoe UI Semilight" panose="020B0402040204020203" pitchFamily="34" charset="0"/>
              </a:rPr>
            </a:br>
            <a:r>
              <a:rPr lang="he-IL" sz="3600" b="1" dirty="0">
                <a:solidFill>
                  <a:schemeClr val="tx1"/>
                </a:solidFill>
                <a:latin typeface="Segoe UI Semilight" panose="020B0402040204020203" pitchFamily="34" charset="0"/>
                <a:cs typeface="Segoe UI Semilight" panose="020B0402040204020203" pitchFamily="34" charset="0"/>
              </a:rPr>
              <a:t>האם הפערים שמצאנו משתקפים בתקשורת הישראלית?</a:t>
            </a:r>
            <a:endParaRPr lang="he-IL" sz="3600" dirty="0"/>
          </a:p>
        </p:txBody>
      </p:sp>
      <p:sp>
        <p:nvSpPr>
          <p:cNvPr id="15" name="תיבת טקסט 14">
            <a:extLst>
              <a:ext uri="{FF2B5EF4-FFF2-40B4-BE49-F238E27FC236}">
                <a16:creationId xmlns:a16="http://schemas.microsoft.com/office/drawing/2014/main" id="{78D3103E-014A-49AD-8235-3103C018DD83}"/>
              </a:ext>
            </a:extLst>
          </p:cNvPr>
          <p:cNvSpPr txBox="1"/>
          <p:nvPr/>
        </p:nvSpPr>
        <p:spPr>
          <a:xfrm>
            <a:off x="0" y="721928"/>
            <a:ext cx="9144001" cy="584775"/>
          </a:xfrm>
          <a:prstGeom prst="rect">
            <a:avLst/>
          </a:prstGeom>
          <a:noFill/>
        </p:spPr>
        <p:txBody>
          <a:bodyPr wrap="square">
            <a:spAutoFit/>
          </a:bodyPr>
          <a:lstStyle/>
          <a:p>
            <a:pPr algn="ctr"/>
            <a:r>
              <a:rPr lang="en-US" sz="3200" b="1" dirty="0">
                <a:solidFill>
                  <a:schemeClr val="dk2"/>
                </a:solidFill>
                <a:latin typeface="Bitter"/>
                <a:sym typeface="Bitter"/>
              </a:rPr>
              <a:t>Q3</a:t>
            </a:r>
            <a:endParaRPr lang="he-IL" sz="3200" b="1" dirty="0">
              <a:solidFill>
                <a:schemeClr val="dk2"/>
              </a:solidFill>
              <a:latin typeface="Bitter"/>
            </a:endParaRPr>
          </a:p>
        </p:txBody>
      </p:sp>
      <p:grpSp>
        <p:nvGrpSpPr>
          <p:cNvPr id="7" name="Google Shape;191;p16">
            <a:extLst>
              <a:ext uri="{FF2B5EF4-FFF2-40B4-BE49-F238E27FC236}">
                <a16:creationId xmlns:a16="http://schemas.microsoft.com/office/drawing/2014/main" id="{CB8C1332-4AB4-42B8-8429-851F944D549F}"/>
              </a:ext>
            </a:extLst>
          </p:cNvPr>
          <p:cNvGrpSpPr/>
          <p:nvPr/>
        </p:nvGrpSpPr>
        <p:grpSpPr>
          <a:xfrm rot="-1357618">
            <a:off x="8346384" y="2050372"/>
            <a:ext cx="1595233" cy="3716855"/>
            <a:chOff x="2999600" y="2891975"/>
            <a:chExt cx="756575" cy="1762725"/>
          </a:xfrm>
        </p:grpSpPr>
        <p:sp>
          <p:nvSpPr>
            <p:cNvPr id="8" name="Google Shape;192;p16">
              <a:extLst>
                <a:ext uri="{FF2B5EF4-FFF2-40B4-BE49-F238E27FC236}">
                  <a16:creationId xmlns:a16="http://schemas.microsoft.com/office/drawing/2014/main" id="{68E47ED0-C6C5-4A35-A8A0-CAA309C1B8E3}"/>
                </a:ext>
              </a:extLst>
            </p:cNvPr>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3;p16">
              <a:extLst>
                <a:ext uri="{FF2B5EF4-FFF2-40B4-BE49-F238E27FC236}">
                  <a16:creationId xmlns:a16="http://schemas.microsoft.com/office/drawing/2014/main" id="{EE0A4969-C10E-421F-B986-D234AAB50596}"/>
                </a:ext>
              </a:extLst>
            </p:cNvPr>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905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4;p16">
              <a:extLst>
                <a:ext uri="{FF2B5EF4-FFF2-40B4-BE49-F238E27FC236}">
                  <a16:creationId xmlns:a16="http://schemas.microsoft.com/office/drawing/2014/main" id="{859EFD30-0189-4045-A3A8-04A8EDCAFFD4}"/>
                </a:ext>
              </a:extLst>
            </p:cNvPr>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90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5;p16">
              <a:extLst>
                <a:ext uri="{FF2B5EF4-FFF2-40B4-BE49-F238E27FC236}">
                  <a16:creationId xmlns:a16="http://schemas.microsoft.com/office/drawing/2014/main" id="{B5EE46EA-72FB-4355-BBD1-57234D39064F}"/>
                </a:ext>
              </a:extLst>
            </p:cNvPr>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190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0112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C1DD42-3486-45F5-9F2D-6B0094F0B97E}"/>
              </a:ext>
            </a:extLst>
          </p:cNvPr>
          <p:cNvSpPr>
            <a:spLocks noGrp="1"/>
          </p:cNvSpPr>
          <p:nvPr>
            <p:ph type="title"/>
          </p:nvPr>
        </p:nvSpPr>
        <p:spPr>
          <a:xfrm>
            <a:off x="712270" y="1403147"/>
            <a:ext cx="7948512" cy="1085596"/>
          </a:xfrm>
        </p:spPr>
        <p:txBody>
          <a:bodyPr/>
          <a:lstStyle/>
          <a:p>
            <a:pPr algn="r" rtl="1"/>
            <a:br>
              <a:rPr lang="en-US" sz="3200" dirty="0">
                <a:latin typeface="Segoe UI Semilight" panose="020B0402040204020203" pitchFamily="34" charset="0"/>
                <a:cs typeface="Segoe UI Semilight" panose="020B0402040204020203" pitchFamily="34" charset="0"/>
              </a:rPr>
            </a:br>
            <a:endParaRPr lang="he-IL" dirty="0"/>
          </a:p>
        </p:txBody>
      </p:sp>
      <p:sp>
        <p:nvSpPr>
          <p:cNvPr id="4" name="כותרת 1">
            <a:extLst>
              <a:ext uri="{FF2B5EF4-FFF2-40B4-BE49-F238E27FC236}">
                <a16:creationId xmlns:a16="http://schemas.microsoft.com/office/drawing/2014/main" id="{83C65BC1-F1FA-4055-B85C-ED0283BCA815}"/>
              </a:ext>
            </a:extLst>
          </p:cNvPr>
          <p:cNvSpPr txBox="1">
            <a:spLocks/>
          </p:cNvSpPr>
          <p:nvPr/>
        </p:nvSpPr>
        <p:spPr>
          <a:xfrm>
            <a:off x="5674641" y="544746"/>
            <a:ext cx="3977116" cy="679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he-IL" sz="3600" b="1" dirty="0">
                <a:solidFill>
                  <a:schemeClr val="tx1"/>
                </a:solidFill>
              </a:rPr>
              <a:t>יצירת הדאטה</a:t>
            </a:r>
          </a:p>
        </p:txBody>
      </p:sp>
      <p:sp>
        <p:nvSpPr>
          <p:cNvPr id="14" name="תיבת טקסט 13">
            <a:extLst>
              <a:ext uri="{FF2B5EF4-FFF2-40B4-BE49-F238E27FC236}">
                <a16:creationId xmlns:a16="http://schemas.microsoft.com/office/drawing/2014/main" id="{E37AF197-E81F-435E-9926-3C48D6AA0B17}"/>
              </a:ext>
            </a:extLst>
          </p:cNvPr>
          <p:cNvSpPr txBox="1"/>
          <p:nvPr/>
        </p:nvSpPr>
        <p:spPr>
          <a:xfrm>
            <a:off x="6182397" y="0"/>
            <a:ext cx="2961604" cy="369332"/>
          </a:xfrm>
          <a:prstGeom prst="rect">
            <a:avLst/>
          </a:prstGeom>
          <a:noFill/>
        </p:spPr>
        <p:txBody>
          <a:bodyPr wrap="square">
            <a:spAutoFit/>
          </a:bodyPr>
          <a:lstStyle/>
          <a:p>
            <a:pPr algn="r" rtl="1"/>
            <a:r>
              <a:rPr lang="en-US" sz="1800" b="1" dirty="0">
                <a:solidFill>
                  <a:schemeClr val="bg2"/>
                </a:solidFill>
                <a:latin typeface="Segoe UI Semibold" panose="020B0702040204020203" pitchFamily="34" charset="0"/>
                <a:cs typeface="Segoe UI Semibold" panose="020B0702040204020203" pitchFamily="34" charset="0"/>
              </a:rPr>
              <a:t> Q3</a:t>
            </a:r>
            <a:r>
              <a:rPr lang="he-IL" sz="1800" b="1" dirty="0">
                <a:solidFill>
                  <a:schemeClr val="bg2"/>
                </a:solidFill>
                <a:latin typeface="Segoe UI Semibold" panose="020B0702040204020203" pitchFamily="34" charset="0"/>
                <a:cs typeface="Segoe UI Semibold" panose="020B0702040204020203" pitchFamily="34" charset="0"/>
              </a:rPr>
              <a:t>פערים בתקשורת</a:t>
            </a:r>
          </a:p>
        </p:txBody>
      </p:sp>
      <p:sp>
        <p:nvSpPr>
          <p:cNvPr id="8" name="תיבת טקסט 7">
            <a:extLst>
              <a:ext uri="{FF2B5EF4-FFF2-40B4-BE49-F238E27FC236}">
                <a16:creationId xmlns:a16="http://schemas.microsoft.com/office/drawing/2014/main" id="{501C98E4-865C-402F-9B6D-00D25C710073}"/>
              </a:ext>
            </a:extLst>
          </p:cNvPr>
          <p:cNvSpPr txBox="1"/>
          <p:nvPr/>
        </p:nvSpPr>
        <p:spPr>
          <a:xfrm>
            <a:off x="0" y="1406697"/>
            <a:ext cx="8797490" cy="2343334"/>
          </a:xfrm>
          <a:prstGeom prst="rect">
            <a:avLst/>
          </a:prstGeom>
          <a:noFill/>
        </p:spPr>
        <p:txBody>
          <a:bodyPr wrap="square" rtlCol="1">
            <a:spAutoFit/>
          </a:bodyPr>
          <a:lstStyle/>
          <a:p>
            <a:pPr algn="r" rtl="1">
              <a:lnSpc>
                <a:spcPct val="150000"/>
              </a:lnSpc>
            </a:pPr>
            <a:r>
              <a:rPr lang="en-US" sz="2000" b="1" dirty="0">
                <a:latin typeface="Segoe UI Semilight" panose="020B0402040204020203" pitchFamily="34" charset="0"/>
                <a:cs typeface="Segoe UI Semilight" panose="020B0402040204020203" pitchFamily="34" charset="0"/>
              </a:rPr>
              <a:t>Text Analysis</a:t>
            </a:r>
            <a:endParaRPr lang="he-IL" sz="2000" dirty="0">
              <a:latin typeface="Segoe UI Semilight" panose="020B0402040204020203" pitchFamily="34" charset="0"/>
              <a:cs typeface="Segoe UI Semilight" panose="020B0402040204020203" pitchFamily="34" charset="0"/>
            </a:endParaRPr>
          </a:p>
          <a:p>
            <a:pPr marL="285750" indent="-28575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יצירת </a:t>
            </a:r>
            <a:r>
              <a:rPr lang="en-US" sz="2000" dirty="0" err="1">
                <a:latin typeface="Segoe UI Semilight" panose="020B0402040204020203" pitchFamily="34" charset="0"/>
                <a:cs typeface="Segoe UI Semilight" panose="020B0402040204020203" pitchFamily="34" charset="0"/>
              </a:rPr>
              <a:t>WordCloud</a:t>
            </a:r>
            <a:r>
              <a:rPr lang="he-IL" sz="2000" dirty="0">
                <a:latin typeface="Segoe UI Semilight" panose="020B0402040204020203" pitchFamily="34" charset="0"/>
                <a:cs typeface="Segoe UI Semilight" panose="020B0402040204020203" pitchFamily="34" charset="0"/>
              </a:rPr>
              <a:t> מסך כל הטקסט בכתבות של עיר מסוימת.</a:t>
            </a:r>
          </a:p>
          <a:p>
            <a:pPr marL="285750" indent="-28575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המטרה- זיהוי הנושאים החמים המשתקפים בתקשורת בכל עיר.</a:t>
            </a:r>
          </a:p>
          <a:p>
            <a:pPr marL="285750" indent="-285750" algn="r" rtl="1">
              <a:lnSpc>
                <a:spcPct val="150000"/>
              </a:lnSpc>
              <a:buFont typeface="Arial" panose="020B0604020202020204" pitchFamily="34" charset="0"/>
              <a:buChar char="•"/>
            </a:pPr>
            <a:endParaRPr lang="he-IL" sz="2000" dirty="0">
              <a:latin typeface="Segoe UI Semilight" panose="020B0402040204020203" pitchFamily="34" charset="0"/>
              <a:cs typeface="Segoe UI Semilight" panose="020B0402040204020203" pitchFamily="34" charset="0"/>
            </a:endParaRPr>
          </a:p>
          <a:p>
            <a:pPr marL="285750" indent="-285750" algn="r" rtl="1">
              <a:lnSpc>
                <a:spcPct val="150000"/>
              </a:lnSpc>
              <a:buFont typeface="Arial" panose="020B0604020202020204" pitchFamily="34" charset="0"/>
              <a:buChar char="•"/>
            </a:pPr>
            <a:endParaRPr lang="he-IL"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9909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71D1293F-9C4D-444E-BD08-46DAB5396E43}"/>
              </a:ext>
            </a:extLst>
          </p:cNvPr>
          <p:cNvPicPr>
            <a:picLocks noChangeAspect="1"/>
          </p:cNvPicPr>
          <p:nvPr/>
        </p:nvPicPr>
        <p:blipFill>
          <a:blip r:embed="rId3"/>
          <a:stretch>
            <a:fillRect/>
          </a:stretch>
        </p:blipFill>
        <p:spPr>
          <a:xfrm>
            <a:off x="347743" y="806444"/>
            <a:ext cx="4247373" cy="4219475"/>
          </a:xfrm>
          <a:prstGeom prst="rect">
            <a:avLst/>
          </a:prstGeom>
        </p:spPr>
      </p:pic>
      <p:sp>
        <p:nvSpPr>
          <p:cNvPr id="6" name="תיבת טקסט 5">
            <a:extLst>
              <a:ext uri="{FF2B5EF4-FFF2-40B4-BE49-F238E27FC236}">
                <a16:creationId xmlns:a16="http://schemas.microsoft.com/office/drawing/2014/main" id="{0F2C8F13-DC2A-4188-B98F-31B3B318448F}"/>
              </a:ext>
            </a:extLst>
          </p:cNvPr>
          <p:cNvSpPr txBox="1"/>
          <p:nvPr/>
        </p:nvSpPr>
        <p:spPr>
          <a:xfrm>
            <a:off x="4752041" y="1444262"/>
            <a:ext cx="4279088" cy="1881669"/>
          </a:xfrm>
          <a:prstGeom prst="rect">
            <a:avLst/>
          </a:prstGeom>
          <a:noFill/>
        </p:spPr>
        <p:txBody>
          <a:bodyPr wrap="square" rtlCol="1">
            <a:spAutoFit/>
          </a:bodyPr>
          <a:lstStyle/>
          <a:p>
            <a:pPr algn="ctr" rtl="1">
              <a:lnSpc>
                <a:spcPct val="150000"/>
              </a:lnSpc>
            </a:pPr>
            <a:r>
              <a:rPr lang="he-IL" sz="2000" dirty="0">
                <a:latin typeface="Segoe UI Semilight" panose="020B0402040204020203" pitchFamily="34" charset="0"/>
                <a:cs typeface="Segoe UI Semilight" panose="020B0402040204020203" pitchFamily="34" charset="0"/>
              </a:rPr>
              <a:t>בני ברק בלטה לרעה בתחום החינוך בהשוואה לשכנותיה, ואכן תחום זה מקבל מקום גדול בתקשורת כאשר מוזכרת העיר.</a:t>
            </a:r>
          </a:p>
        </p:txBody>
      </p:sp>
      <p:sp>
        <p:nvSpPr>
          <p:cNvPr id="8" name="אליפסה 7">
            <a:extLst>
              <a:ext uri="{FF2B5EF4-FFF2-40B4-BE49-F238E27FC236}">
                <a16:creationId xmlns:a16="http://schemas.microsoft.com/office/drawing/2014/main" id="{0C6EC5ED-AE54-4CD8-A748-335C2E3054BB}"/>
              </a:ext>
            </a:extLst>
          </p:cNvPr>
          <p:cNvSpPr/>
          <p:nvPr/>
        </p:nvSpPr>
        <p:spPr>
          <a:xfrm>
            <a:off x="481263" y="2646946"/>
            <a:ext cx="1713297" cy="2791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אליפסה 8">
            <a:extLst>
              <a:ext uri="{FF2B5EF4-FFF2-40B4-BE49-F238E27FC236}">
                <a16:creationId xmlns:a16="http://schemas.microsoft.com/office/drawing/2014/main" id="{B43D8C0C-EC02-4C17-B460-B2C8F120B2F2}"/>
              </a:ext>
            </a:extLst>
          </p:cNvPr>
          <p:cNvSpPr/>
          <p:nvPr/>
        </p:nvSpPr>
        <p:spPr>
          <a:xfrm>
            <a:off x="1576938" y="635742"/>
            <a:ext cx="2656573" cy="6540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a:extLst>
              <a:ext uri="{FF2B5EF4-FFF2-40B4-BE49-F238E27FC236}">
                <a16:creationId xmlns:a16="http://schemas.microsoft.com/office/drawing/2014/main" id="{1B125EEA-3620-4FC6-AABB-D8997A32DD72}"/>
              </a:ext>
            </a:extLst>
          </p:cNvPr>
          <p:cNvSpPr/>
          <p:nvPr/>
        </p:nvSpPr>
        <p:spPr>
          <a:xfrm>
            <a:off x="2377441" y="4450008"/>
            <a:ext cx="1001027" cy="2711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אליפסה 10">
            <a:extLst>
              <a:ext uri="{FF2B5EF4-FFF2-40B4-BE49-F238E27FC236}">
                <a16:creationId xmlns:a16="http://schemas.microsoft.com/office/drawing/2014/main" id="{DFA24332-F5A0-40CA-8D53-6B48772ADF64}"/>
              </a:ext>
            </a:extLst>
          </p:cNvPr>
          <p:cNvSpPr/>
          <p:nvPr/>
        </p:nvSpPr>
        <p:spPr>
          <a:xfrm>
            <a:off x="2905224" y="1696034"/>
            <a:ext cx="1888157" cy="2711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AC917581-177E-476D-8F6F-436DE5E9C2B6}"/>
              </a:ext>
            </a:extLst>
          </p:cNvPr>
          <p:cNvSpPr/>
          <p:nvPr/>
        </p:nvSpPr>
        <p:spPr>
          <a:xfrm>
            <a:off x="2015176" y="1473757"/>
            <a:ext cx="1151536" cy="2711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C4AAD7EC-A9D4-4FF4-B933-F25E5C7E08BD}"/>
              </a:ext>
            </a:extLst>
          </p:cNvPr>
          <p:cNvSpPr/>
          <p:nvPr/>
        </p:nvSpPr>
        <p:spPr>
          <a:xfrm>
            <a:off x="1490312" y="1874853"/>
            <a:ext cx="1193532" cy="3146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תיבת טקסט 13">
            <a:extLst>
              <a:ext uri="{FF2B5EF4-FFF2-40B4-BE49-F238E27FC236}">
                <a16:creationId xmlns:a16="http://schemas.microsoft.com/office/drawing/2014/main" id="{5E28D83B-4D18-4CCF-AA92-1DDF01FEEFDF}"/>
              </a:ext>
            </a:extLst>
          </p:cNvPr>
          <p:cNvSpPr txBox="1"/>
          <p:nvPr/>
        </p:nvSpPr>
        <p:spPr>
          <a:xfrm>
            <a:off x="6182397" y="0"/>
            <a:ext cx="2961604" cy="369332"/>
          </a:xfrm>
          <a:prstGeom prst="rect">
            <a:avLst/>
          </a:prstGeom>
          <a:noFill/>
        </p:spPr>
        <p:txBody>
          <a:bodyPr wrap="square">
            <a:spAutoFit/>
          </a:bodyPr>
          <a:lstStyle/>
          <a:p>
            <a:pPr algn="r" rtl="1"/>
            <a:r>
              <a:rPr lang="en-US" sz="1800" b="1" dirty="0">
                <a:solidFill>
                  <a:schemeClr val="bg2"/>
                </a:solidFill>
                <a:latin typeface="Segoe UI Semibold" panose="020B0702040204020203" pitchFamily="34" charset="0"/>
                <a:cs typeface="Segoe UI Semibold" panose="020B0702040204020203" pitchFamily="34" charset="0"/>
              </a:rPr>
              <a:t> Q3</a:t>
            </a:r>
            <a:r>
              <a:rPr lang="he-IL" sz="1800" b="1" dirty="0">
                <a:solidFill>
                  <a:schemeClr val="bg2"/>
                </a:solidFill>
                <a:latin typeface="Segoe UI Semibold" panose="020B0702040204020203" pitchFamily="34" charset="0"/>
                <a:cs typeface="Segoe UI Semibold" panose="020B0702040204020203" pitchFamily="34" charset="0"/>
              </a:rPr>
              <a:t>פערים בתקשורת</a:t>
            </a:r>
          </a:p>
        </p:txBody>
      </p:sp>
    </p:spTree>
    <p:extLst>
      <p:ext uri="{BB962C8B-B14F-4D97-AF65-F5344CB8AC3E}">
        <p14:creationId xmlns:p14="http://schemas.microsoft.com/office/powerpoint/2010/main" val="155464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47926C73-34A2-4915-9028-5FFEA2F8AC5F}"/>
              </a:ext>
            </a:extLst>
          </p:cNvPr>
          <p:cNvPicPr>
            <a:picLocks noChangeAspect="1"/>
          </p:cNvPicPr>
          <p:nvPr/>
        </p:nvPicPr>
        <p:blipFill>
          <a:blip r:embed="rId3"/>
          <a:stretch>
            <a:fillRect/>
          </a:stretch>
        </p:blipFill>
        <p:spPr>
          <a:xfrm>
            <a:off x="2436897" y="998238"/>
            <a:ext cx="4270206" cy="4145262"/>
          </a:xfrm>
          <a:prstGeom prst="rect">
            <a:avLst/>
          </a:prstGeom>
        </p:spPr>
      </p:pic>
      <p:sp>
        <p:nvSpPr>
          <p:cNvPr id="10" name="תיבת טקסט 9">
            <a:extLst>
              <a:ext uri="{FF2B5EF4-FFF2-40B4-BE49-F238E27FC236}">
                <a16:creationId xmlns:a16="http://schemas.microsoft.com/office/drawing/2014/main" id="{B550D5FC-46CB-409B-97CD-548F79844C0B}"/>
              </a:ext>
            </a:extLst>
          </p:cNvPr>
          <p:cNvSpPr txBox="1"/>
          <p:nvPr/>
        </p:nvSpPr>
        <p:spPr>
          <a:xfrm>
            <a:off x="0" y="119230"/>
            <a:ext cx="9144000" cy="584775"/>
          </a:xfrm>
          <a:prstGeom prst="rect">
            <a:avLst/>
          </a:prstGeom>
          <a:noFill/>
        </p:spPr>
        <p:txBody>
          <a:bodyPr wrap="square">
            <a:spAutoFit/>
          </a:bodyPr>
          <a:lstStyle/>
          <a:p>
            <a:pPr algn="ctr"/>
            <a:r>
              <a:rPr lang="en-US" sz="3200" b="1" dirty="0">
                <a:solidFill>
                  <a:schemeClr val="tx1"/>
                </a:solidFill>
                <a:latin typeface="Bitter"/>
                <a:sym typeface="Bitter"/>
              </a:rPr>
              <a:t>Reality Check</a:t>
            </a:r>
            <a:endParaRPr lang="he-IL" sz="3200" b="1" dirty="0">
              <a:solidFill>
                <a:schemeClr val="tx1"/>
              </a:solidFill>
              <a:latin typeface="Bitter"/>
              <a:sym typeface="Bitter"/>
            </a:endParaRPr>
          </a:p>
        </p:txBody>
      </p:sp>
      <p:sp>
        <p:nvSpPr>
          <p:cNvPr id="11" name="תיבת טקסט 10">
            <a:extLst>
              <a:ext uri="{FF2B5EF4-FFF2-40B4-BE49-F238E27FC236}">
                <a16:creationId xmlns:a16="http://schemas.microsoft.com/office/drawing/2014/main" id="{9CB43FAF-AB28-42FD-9C99-9B78C4CCF228}"/>
              </a:ext>
            </a:extLst>
          </p:cNvPr>
          <p:cNvSpPr txBox="1"/>
          <p:nvPr/>
        </p:nvSpPr>
        <p:spPr>
          <a:xfrm>
            <a:off x="1275347" y="598128"/>
            <a:ext cx="6593305" cy="400110"/>
          </a:xfrm>
          <a:prstGeom prst="rect">
            <a:avLst/>
          </a:prstGeom>
          <a:noFill/>
        </p:spPr>
        <p:txBody>
          <a:bodyPr wrap="square" rtlCol="1">
            <a:spAutoFit/>
          </a:bodyPr>
          <a:lstStyle/>
          <a:p>
            <a:pPr algn="ctr"/>
            <a:r>
              <a:rPr lang="he-IL" sz="2000" dirty="0">
                <a:latin typeface="Segoe UI Semilight" panose="020B0402040204020203" pitchFamily="34" charset="0"/>
                <a:cs typeface="Segoe UI Semilight" panose="020B0402040204020203" pitchFamily="34" charset="0"/>
              </a:rPr>
              <a:t>מנחשים באיזו עיר מדובר ?</a:t>
            </a:r>
          </a:p>
        </p:txBody>
      </p:sp>
      <p:grpSp>
        <p:nvGrpSpPr>
          <p:cNvPr id="12" name="Google Shape;191;p16">
            <a:extLst>
              <a:ext uri="{FF2B5EF4-FFF2-40B4-BE49-F238E27FC236}">
                <a16:creationId xmlns:a16="http://schemas.microsoft.com/office/drawing/2014/main" id="{EE13B50C-51BF-4593-AD2C-2C428159728E}"/>
              </a:ext>
            </a:extLst>
          </p:cNvPr>
          <p:cNvGrpSpPr/>
          <p:nvPr/>
        </p:nvGrpSpPr>
        <p:grpSpPr>
          <a:xfrm rot="-1357618">
            <a:off x="7801012" y="-1221005"/>
            <a:ext cx="1595233" cy="3716855"/>
            <a:chOff x="2999600" y="2891975"/>
            <a:chExt cx="756575" cy="1762725"/>
          </a:xfrm>
        </p:grpSpPr>
        <p:sp>
          <p:nvSpPr>
            <p:cNvPr id="13" name="Google Shape;192;p16">
              <a:extLst>
                <a:ext uri="{FF2B5EF4-FFF2-40B4-BE49-F238E27FC236}">
                  <a16:creationId xmlns:a16="http://schemas.microsoft.com/office/drawing/2014/main" id="{C1C98AF4-F68C-4A33-BBAE-5A7E51F97A47}"/>
                </a:ext>
              </a:extLst>
            </p:cNvPr>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p16">
              <a:extLst>
                <a:ext uri="{FF2B5EF4-FFF2-40B4-BE49-F238E27FC236}">
                  <a16:creationId xmlns:a16="http://schemas.microsoft.com/office/drawing/2014/main" id="{87ABE537-75CB-4643-9777-8922EDEF3417}"/>
                </a:ext>
              </a:extLst>
            </p:cNvPr>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905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p16">
              <a:extLst>
                <a:ext uri="{FF2B5EF4-FFF2-40B4-BE49-F238E27FC236}">
                  <a16:creationId xmlns:a16="http://schemas.microsoft.com/office/drawing/2014/main" id="{1C6C15DB-BC5A-4BFE-933B-F96A2E889CB0}"/>
                </a:ext>
              </a:extLst>
            </p:cNvPr>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90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5;p16">
              <a:extLst>
                <a:ext uri="{FF2B5EF4-FFF2-40B4-BE49-F238E27FC236}">
                  <a16:creationId xmlns:a16="http://schemas.microsoft.com/office/drawing/2014/main" id="{C69A70FA-6913-41C8-A084-C8056315961A}"/>
                </a:ext>
              </a:extLst>
            </p:cNvPr>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190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תיבת טקסט 16">
            <a:extLst>
              <a:ext uri="{FF2B5EF4-FFF2-40B4-BE49-F238E27FC236}">
                <a16:creationId xmlns:a16="http://schemas.microsoft.com/office/drawing/2014/main" id="{E0239750-867B-40FC-BF27-D16CF152EEE7}"/>
              </a:ext>
            </a:extLst>
          </p:cNvPr>
          <p:cNvSpPr txBox="1"/>
          <p:nvPr/>
        </p:nvSpPr>
        <p:spPr>
          <a:xfrm>
            <a:off x="6182397" y="0"/>
            <a:ext cx="2961604" cy="369332"/>
          </a:xfrm>
          <a:prstGeom prst="rect">
            <a:avLst/>
          </a:prstGeom>
          <a:noFill/>
        </p:spPr>
        <p:txBody>
          <a:bodyPr wrap="square">
            <a:spAutoFit/>
          </a:bodyPr>
          <a:lstStyle/>
          <a:p>
            <a:pPr algn="r" rtl="1"/>
            <a:r>
              <a:rPr lang="en-US" sz="1800" b="1" dirty="0">
                <a:solidFill>
                  <a:schemeClr val="bg2"/>
                </a:solidFill>
                <a:latin typeface="Segoe UI Semibold" panose="020B0702040204020203" pitchFamily="34" charset="0"/>
                <a:cs typeface="Segoe UI Semibold" panose="020B0702040204020203" pitchFamily="34" charset="0"/>
              </a:rPr>
              <a:t> Q3</a:t>
            </a:r>
            <a:r>
              <a:rPr lang="he-IL" sz="1800" b="1" dirty="0">
                <a:solidFill>
                  <a:schemeClr val="bg2"/>
                </a:solidFill>
                <a:latin typeface="Segoe UI Semibold" panose="020B0702040204020203" pitchFamily="34" charset="0"/>
                <a:cs typeface="Segoe UI Semibold" panose="020B0702040204020203" pitchFamily="34" charset="0"/>
              </a:rPr>
              <a:t>פערים בתקשורת</a:t>
            </a:r>
          </a:p>
        </p:txBody>
      </p:sp>
    </p:spTree>
    <p:extLst>
      <p:ext uri="{BB962C8B-B14F-4D97-AF65-F5344CB8AC3E}">
        <p14:creationId xmlns:p14="http://schemas.microsoft.com/office/powerpoint/2010/main" val="17786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כותרת 1">
            <a:extLst>
              <a:ext uri="{FF2B5EF4-FFF2-40B4-BE49-F238E27FC236}">
                <a16:creationId xmlns:a16="http://schemas.microsoft.com/office/drawing/2014/main" id="{4D5A0812-7EB9-47F8-9B85-022489913574}"/>
              </a:ext>
            </a:extLst>
          </p:cNvPr>
          <p:cNvSpPr txBox="1">
            <a:spLocks/>
          </p:cNvSpPr>
          <p:nvPr/>
        </p:nvSpPr>
        <p:spPr>
          <a:xfrm>
            <a:off x="436189" y="222432"/>
            <a:ext cx="8271622" cy="480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lnSpc>
                <a:spcPct val="150000"/>
              </a:lnSpc>
            </a:pPr>
            <a:br>
              <a:rPr lang="en-US" sz="2500" b="0" i="0" dirty="0">
                <a:solidFill>
                  <a:srgbClr val="404041"/>
                </a:solidFill>
                <a:effectLst/>
                <a:latin typeface="Arial" panose="020B0604020202020204" pitchFamily="34" charset="0"/>
              </a:rPr>
            </a:br>
            <a:endParaRPr lang="he-IL" sz="2500" b="0" i="0" dirty="0">
              <a:solidFill>
                <a:srgbClr val="404041"/>
              </a:solidFill>
              <a:effectLst/>
              <a:latin typeface="Arial" panose="020B0604020202020204" pitchFamily="34" charset="0"/>
            </a:endParaRPr>
          </a:p>
          <a:p>
            <a:pPr marL="342900" indent="-342900" algn="r" rtl="1">
              <a:lnSpc>
                <a:spcPct val="150000"/>
              </a:lnSpc>
              <a:buFont typeface="Arial" panose="020B0604020202020204" pitchFamily="34" charset="0"/>
              <a:buChar char="•"/>
            </a:pPr>
            <a:r>
              <a:rPr lang="he-IL" sz="2500" i="0" dirty="0">
                <a:solidFill>
                  <a:srgbClr val="404041"/>
                </a:solidFill>
                <a:effectLst/>
                <a:latin typeface="Arial" panose="020B0604020202020204" pitchFamily="34" charset="0"/>
              </a:rPr>
              <a:t>קיימים פערים משמעותיים בין ערים בישראל, גם אם הן ערים שכנות.</a:t>
            </a:r>
          </a:p>
          <a:p>
            <a:pPr marL="342900" indent="-342900" algn="r" rtl="1">
              <a:lnSpc>
                <a:spcPct val="150000"/>
              </a:lnSpc>
              <a:buFont typeface="Arial" panose="020B0604020202020204" pitchFamily="34" charset="0"/>
              <a:buChar char="•"/>
            </a:pPr>
            <a:r>
              <a:rPr lang="he-IL" sz="2500" i="0" dirty="0">
                <a:solidFill>
                  <a:srgbClr val="404041"/>
                </a:solidFill>
                <a:effectLst/>
                <a:latin typeface="Arial" panose="020B0604020202020204" pitchFamily="34" charset="0"/>
              </a:rPr>
              <a:t> ברוב המקרים שזיהינו נתון חריג, היו פערים בפילוח האוכלוסייה.</a:t>
            </a:r>
          </a:p>
          <a:p>
            <a:pPr marL="342900" indent="-342900" algn="r" rtl="1">
              <a:lnSpc>
                <a:spcPct val="150000"/>
              </a:lnSpc>
              <a:buFont typeface="Arial" panose="020B0604020202020204" pitchFamily="34" charset="0"/>
              <a:buChar char="•"/>
            </a:pPr>
            <a:r>
              <a:rPr lang="he-IL" sz="2500" dirty="0">
                <a:solidFill>
                  <a:srgbClr val="404041"/>
                </a:solidFill>
                <a:latin typeface="Arial" panose="020B0604020202020204" pitchFamily="34" charset="0"/>
              </a:rPr>
              <a:t>הפערים שמצאנו השתקפו בתקשורת. </a:t>
            </a:r>
          </a:p>
        </p:txBody>
      </p:sp>
      <p:sp>
        <p:nvSpPr>
          <p:cNvPr id="46" name="תיבת טקסט 45">
            <a:extLst>
              <a:ext uri="{FF2B5EF4-FFF2-40B4-BE49-F238E27FC236}">
                <a16:creationId xmlns:a16="http://schemas.microsoft.com/office/drawing/2014/main" id="{F26C0968-B235-4A87-8451-B24FCAB1557A}"/>
              </a:ext>
            </a:extLst>
          </p:cNvPr>
          <p:cNvSpPr txBox="1"/>
          <p:nvPr/>
        </p:nvSpPr>
        <p:spPr>
          <a:xfrm>
            <a:off x="1520008" y="222432"/>
            <a:ext cx="5929829" cy="780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dk2"/>
              </a:buClr>
              <a:buSzPts val="3000"/>
              <a:buFont typeface="Bitter"/>
              <a:buNone/>
              <a:defRPr sz="3000" b="1">
                <a:solidFill>
                  <a:schemeClr val="dk2"/>
                </a:solidFill>
                <a:latin typeface="Bitter"/>
                <a:ea typeface="Bitter"/>
                <a:cs typeface="Bitter"/>
                <a:sym typeface="Bitter"/>
              </a:defRPr>
            </a:lvl1pPr>
            <a:lvl2pPr>
              <a:buClr>
                <a:schemeClr val="dk1"/>
              </a:buClr>
              <a:buSzPts val="2800"/>
              <a:buNone/>
              <a:defRPr sz="2800">
                <a:solidFill>
                  <a:schemeClr val="dk1"/>
                </a:solidFill>
                <a:latin typeface="Josefin Sans SemiBold"/>
                <a:ea typeface="Josefin Sans SemiBold"/>
                <a:cs typeface="Josefin Sans SemiBold"/>
                <a:sym typeface="Josefin Sans SemiBold"/>
              </a:defRPr>
            </a:lvl2pPr>
            <a:lvl3pPr>
              <a:buClr>
                <a:schemeClr val="dk1"/>
              </a:buClr>
              <a:buSzPts val="2800"/>
              <a:buNone/>
              <a:defRPr sz="2800">
                <a:solidFill>
                  <a:schemeClr val="dk1"/>
                </a:solidFill>
                <a:latin typeface="Josefin Sans SemiBold"/>
                <a:ea typeface="Josefin Sans SemiBold"/>
                <a:cs typeface="Josefin Sans SemiBold"/>
                <a:sym typeface="Josefin Sans SemiBold"/>
              </a:defRPr>
            </a:lvl3pPr>
            <a:lvl4pPr>
              <a:buClr>
                <a:schemeClr val="dk1"/>
              </a:buClr>
              <a:buSzPts val="2800"/>
              <a:buNone/>
              <a:defRPr sz="2800">
                <a:solidFill>
                  <a:schemeClr val="dk1"/>
                </a:solidFill>
                <a:latin typeface="Josefin Sans SemiBold"/>
                <a:ea typeface="Josefin Sans SemiBold"/>
                <a:cs typeface="Josefin Sans SemiBold"/>
                <a:sym typeface="Josefin Sans SemiBold"/>
              </a:defRPr>
            </a:lvl4pPr>
            <a:lvl5pPr>
              <a:buClr>
                <a:schemeClr val="dk1"/>
              </a:buClr>
              <a:buSzPts val="2800"/>
              <a:buNone/>
              <a:defRPr sz="2800">
                <a:solidFill>
                  <a:schemeClr val="dk1"/>
                </a:solidFill>
                <a:latin typeface="Josefin Sans SemiBold"/>
                <a:ea typeface="Josefin Sans SemiBold"/>
                <a:cs typeface="Josefin Sans SemiBold"/>
                <a:sym typeface="Josefin Sans SemiBold"/>
              </a:defRPr>
            </a:lvl5pPr>
            <a:lvl6pPr>
              <a:buClr>
                <a:schemeClr val="dk1"/>
              </a:buClr>
              <a:buSzPts val="2800"/>
              <a:buNone/>
              <a:defRPr sz="2800">
                <a:solidFill>
                  <a:schemeClr val="dk1"/>
                </a:solidFill>
                <a:latin typeface="Josefin Sans SemiBold"/>
                <a:ea typeface="Josefin Sans SemiBold"/>
                <a:cs typeface="Josefin Sans SemiBold"/>
                <a:sym typeface="Josefin Sans SemiBold"/>
              </a:defRPr>
            </a:lvl6pPr>
            <a:lvl7pPr>
              <a:buClr>
                <a:schemeClr val="dk1"/>
              </a:buClr>
              <a:buSzPts val="2800"/>
              <a:buNone/>
              <a:defRPr sz="2800">
                <a:solidFill>
                  <a:schemeClr val="dk1"/>
                </a:solidFill>
                <a:latin typeface="Josefin Sans SemiBold"/>
                <a:ea typeface="Josefin Sans SemiBold"/>
                <a:cs typeface="Josefin Sans SemiBold"/>
                <a:sym typeface="Josefin Sans SemiBold"/>
              </a:defRPr>
            </a:lvl7pPr>
            <a:lvl8pPr>
              <a:buClr>
                <a:schemeClr val="dk1"/>
              </a:buClr>
              <a:buSzPts val="2800"/>
              <a:buNone/>
              <a:defRPr sz="2800">
                <a:solidFill>
                  <a:schemeClr val="dk1"/>
                </a:solidFill>
                <a:latin typeface="Josefin Sans SemiBold"/>
                <a:ea typeface="Josefin Sans SemiBold"/>
                <a:cs typeface="Josefin Sans SemiBold"/>
                <a:sym typeface="Josefin Sans SemiBold"/>
              </a:defRPr>
            </a:lvl8pPr>
            <a:lvl9pPr>
              <a:buClr>
                <a:schemeClr val="dk1"/>
              </a:buClr>
              <a:buSzPts val="2800"/>
              <a:buNone/>
              <a:defRPr sz="2800">
                <a:solidFill>
                  <a:schemeClr val="dk1"/>
                </a:solidFill>
                <a:latin typeface="Josefin Sans SemiBold"/>
                <a:ea typeface="Josefin Sans SemiBold"/>
                <a:cs typeface="Josefin Sans SemiBold"/>
                <a:sym typeface="Josefin Sans SemiBold"/>
              </a:defRPr>
            </a:lvl9pPr>
          </a:lstStyle>
          <a:p>
            <a:r>
              <a:rPr lang="he-IL" sz="3600" dirty="0"/>
              <a:t>סיכום</a:t>
            </a:r>
          </a:p>
        </p:txBody>
      </p:sp>
    </p:spTree>
    <p:extLst>
      <p:ext uri="{BB962C8B-B14F-4D97-AF65-F5344CB8AC3E}">
        <p14:creationId xmlns:p14="http://schemas.microsoft.com/office/powerpoint/2010/main" val="283344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5475FE-7BC6-4102-B9D8-9C23EC8FD28D}"/>
              </a:ext>
            </a:extLst>
          </p:cNvPr>
          <p:cNvSpPr>
            <a:spLocks noGrp="1"/>
          </p:cNvSpPr>
          <p:nvPr>
            <p:ph type="title"/>
          </p:nvPr>
        </p:nvSpPr>
        <p:spPr/>
        <p:txBody>
          <a:bodyPr/>
          <a:lstStyle/>
          <a:p>
            <a:endParaRPr lang="he-IL"/>
          </a:p>
        </p:txBody>
      </p:sp>
      <p:sp>
        <p:nvSpPr>
          <p:cNvPr id="3" name="כותרת 2">
            <a:extLst>
              <a:ext uri="{FF2B5EF4-FFF2-40B4-BE49-F238E27FC236}">
                <a16:creationId xmlns:a16="http://schemas.microsoft.com/office/drawing/2014/main" id="{4F97537A-F046-4010-84C6-15A2A7BB67FC}"/>
              </a:ext>
            </a:extLst>
          </p:cNvPr>
          <p:cNvSpPr>
            <a:spLocks noGrp="1"/>
          </p:cNvSpPr>
          <p:nvPr>
            <p:ph type="title" idx="2"/>
          </p:nvPr>
        </p:nvSpPr>
        <p:spPr/>
        <p:txBody>
          <a:bodyPr/>
          <a:lstStyle/>
          <a:p>
            <a:endParaRPr lang="he-IL" dirty="0"/>
          </a:p>
        </p:txBody>
      </p:sp>
      <p:sp>
        <p:nvSpPr>
          <p:cNvPr id="4" name="כותרת 3">
            <a:extLst>
              <a:ext uri="{FF2B5EF4-FFF2-40B4-BE49-F238E27FC236}">
                <a16:creationId xmlns:a16="http://schemas.microsoft.com/office/drawing/2014/main" id="{BE846E3B-F126-416A-9BE8-113BBC000F4C}"/>
              </a:ext>
            </a:extLst>
          </p:cNvPr>
          <p:cNvSpPr>
            <a:spLocks noGrp="1"/>
          </p:cNvSpPr>
          <p:nvPr>
            <p:ph type="title" idx="3"/>
          </p:nvPr>
        </p:nvSpPr>
        <p:spPr/>
        <p:txBody>
          <a:bodyPr/>
          <a:lstStyle/>
          <a:p>
            <a:endParaRPr lang="he-IL"/>
          </a:p>
        </p:txBody>
      </p:sp>
      <p:sp>
        <p:nvSpPr>
          <p:cNvPr id="5" name="כותרת 4">
            <a:extLst>
              <a:ext uri="{FF2B5EF4-FFF2-40B4-BE49-F238E27FC236}">
                <a16:creationId xmlns:a16="http://schemas.microsoft.com/office/drawing/2014/main" id="{862D0813-F6D4-47E9-9930-71D560733711}"/>
              </a:ext>
            </a:extLst>
          </p:cNvPr>
          <p:cNvSpPr>
            <a:spLocks noGrp="1"/>
          </p:cNvSpPr>
          <p:nvPr>
            <p:ph type="title" idx="4"/>
          </p:nvPr>
        </p:nvSpPr>
        <p:spPr/>
        <p:txBody>
          <a:bodyPr/>
          <a:lstStyle/>
          <a:p>
            <a:endParaRPr lang="he-IL"/>
          </a:p>
        </p:txBody>
      </p:sp>
      <p:sp>
        <p:nvSpPr>
          <p:cNvPr id="6" name="כותרת משנה 5">
            <a:extLst>
              <a:ext uri="{FF2B5EF4-FFF2-40B4-BE49-F238E27FC236}">
                <a16:creationId xmlns:a16="http://schemas.microsoft.com/office/drawing/2014/main" id="{85B6F7A6-1302-4EC7-942C-65F4C44B2957}"/>
              </a:ext>
            </a:extLst>
          </p:cNvPr>
          <p:cNvSpPr>
            <a:spLocks noGrp="1"/>
          </p:cNvSpPr>
          <p:nvPr>
            <p:ph type="subTitle" idx="1"/>
          </p:nvPr>
        </p:nvSpPr>
        <p:spPr/>
        <p:txBody>
          <a:bodyPr/>
          <a:lstStyle/>
          <a:p>
            <a:endParaRPr lang="he-IL"/>
          </a:p>
        </p:txBody>
      </p:sp>
      <p:sp>
        <p:nvSpPr>
          <p:cNvPr id="7" name="כותרת משנה 6">
            <a:extLst>
              <a:ext uri="{FF2B5EF4-FFF2-40B4-BE49-F238E27FC236}">
                <a16:creationId xmlns:a16="http://schemas.microsoft.com/office/drawing/2014/main" id="{5A87F2D4-E9B8-4F6F-B738-A037B47EBF16}"/>
              </a:ext>
            </a:extLst>
          </p:cNvPr>
          <p:cNvSpPr>
            <a:spLocks noGrp="1"/>
          </p:cNvSpPr>
          <p:nvPr>
            <p:ph type="subTitle" idx="5"/>
          </p:nvPr>
        </p:nvSpPr>
        <p:spPr/>
        <p:txBody>
          <a:bodyPr/>
          <a:lstStyle/>
          <a:p>
            <a:endParaRPr lang="he-IL"/>
          </a:p>
        </p:txBody>
      </p:sp>
      <p:sp>
        <p:nvSpPr>
          <p:cNvPr id="8" name="כותרת משנה 7">
            <a:extLst>
              <a:ext uri="{FF2B5EF4-FFF2-40B4-BE49-F238E27FC236}">
                <a16:creationId xmlns:a16="http://schemas.microsoft.com/office/drawing/2014/main" id="{B6F81357-63D7-4E35-8F6D-5B448A900264}"/>
              </a:ext>
            </a:extLst>
          </p:cNvPr>
          <p:cNvSpPr>
            <a:spLocks noGrp="1"/>
          </p:cNvSpPr>
          <p:nvPr>
            <p:ph type="subTitle" idx="6"/>
          </p:nvPr>
        </p:nvSpPr>
        <p:spPr/>
        <p:txBody>
          <a:bodyPr/>
          <a:lstStyle/>
          <a:p>
            <a:endParaRPr lang="he-IL"/>
          </a:p>
        </p:txBody>
      </p:sp>
      <p:sp>
        <p:nvSpPr>
          <p:cNvPr id="9" name="כותרת משנה 8">
            <a:extLst>
              <a:ext uri="{FF2B5EF4-FFF2-40B4-BE49-F238E27FC236}">
                <a16:creationId xmlns:a16="http://schemas.microsoft.com/office/drawing/2014/main" id="{9401D242-CE81-4074-9A50-43B8EC95B26B}"/>
              </a:ext>
            </a:extLst>
          </p:cNvPr>
          <p:cNvSpPr>
            <a:spLocks noGrp="1"/>
          </p:cNvSpPr>
          <p:nvPr>
            <p:ph type="subTitle" idx="7"/>
          </p:nvPr>
        </p:nvSpPr>
        <p:spPr/>
        <p:txBody>
          <a:bodyPr/>
          <a:lstStyle/>
          <a:p>
            <a:endParaRPr lang="he-IL"/>
          </a:p>
        </p:txBody>
      </p:sp>
      <p:sp>
        <p:nvSpPr>
          <p:cNvPr id="10" name="כותרת 9">
            <a:extLst>
              <a:ext uri="{FF2B5EF4-FFF2-40B4-BE49-F238E27FC236}">
                <a16:creationId xmlns:a16="http://schemas.microsoft.com/office/drawing/2014/main" id="{FA3F890E-DAAC-417B-8B2E-11ED78924E2E}"/>
              </a:ext>
            </a:extLst>
          </p:cNvPr>
          <p:cNvSpPr>
            <a:spLocks noGrp="1"/>
          </p:cNvSpPr>
          <p:nvPr>
            <p:ph type="title" idx="8"/>
          </p:nvPr>
        </p:nvSpPr>
        <p:spPr/>
        <p:txBody>
          <a:bodyPr/>
          <a:lstStyle/>
          <a:p>
            <a:endParaRPr lang="he-IL" dirty="0"/>
          </a:p>
        </p:txBody>
      </p:sp>
      <p:sp>
        <p:nvSpPr>
          <p:cNvPr id="11" name="Google Shape;971;p65">
            <a:extLst>
              <a:ext uri="{FF2B5EF4-FFF2-40B4-BE49-F238E27FC236}">
                <a16:creationId xmlns:a16="http://schemas.microsoft.com/office/drawing/2014/main" id="{382B5036-FE50-44A6-9006-7C197DE5E4BA}"/>
              </a:ext>
            </a:extLst>
          </p:cNvPr>
          <p:cNvSpPr txBox="1">
            <a:spLocks/>
          </p:cNvSpPr>
          <p:nvPr/>
        </p:nvSpPr>
        <p:spPr>
          <a:xfrm>
            <a:off x="1544330" y="1805300"/>
            <a:ext cx="6055340" cy="748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R="0" lvl="1"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pPr algn="ctr"/>
            <a:r>
              <a:rPr lang="he-IL" sz="4000" b="1" dirty="0">
                <a:latin typeface="Segoe UI Semibold" panose="020B0702040204020203" pitchFamily="34" charset="0"/>
                <a:cs typeface="Segoe UI Semibold" panose="020B0702040204020203" pitchFamily="34" charset="0"/>
              </a:rPr>
              <a:t>תודה רבה על ההקשבה!</a:t>
            </a:r>
            <a:endParaRPr lang="he-IL" sz="36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99931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כותרת 1">
            <a:extLst>
              <a:ext uri="{FF2B5EF4-FFF2-40B4-BE49-F238E27FC236}">
                <a16:creationId xmlns:a16="http://schemas.microsoft.com/office/drawing/2014/main" id="{4D5A0812-7EB9-47F8-9B85-022489913574}"/>
              </a:ext>
            </a:extLst>
          </p:cNvPr>
          <p:cNvSpPr txBox="1">
            <a:spLocks/>
          </p:cNvSpPr>
          <p:nvPr/>
        </p:nvSpPr>
        <p:spPr>
          <a:xfrm>
            <a:off x="732675" y="499431"/>
            <a:ext cx="7678647" cy="4531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he-IL" sz="2500" b="0" i="0" dirty="0">
                <a:solidFill>
                  <a:srgbClr val="404041"/>
                </a:solidFill>
                <a:effectLst/>
                <a:latin typeface="Arial" panose="020B0604020202020204" pitchFamily="34" charset="0"/>
              </a:rPr>
              <a:t> </a:t>
            </a:r>
            <a:br>
              <a:rPr lang="en-US" sz="2500" b="0" i="0" dirty="0">
                <a:solidFill>
                  <a:srgbClr val="404041"/>
                </a:solidFill>
                <a:effectLst/>
                <a:latin typeface="Arial" panose="020B0604020202020204" pitchFamily="34" charset="0"/>
              </a:rPr>
            </a:br>
            <a:r>
              <a:rPr lang="he-IL" sz="2500" b="0" i="0" dirty="0">
                <a:solidFill>
                  <a:srgbClr val="404041"/>
                </a:solidFill>
                <a:effectLst/>
                <a:latin typeface="Arial" panose="020B0604020202020204" pitchFamily="34" charset="0"/>
              </a:rPr>
              <a:t>ישראל ממוקמת בראש הרשימה של הארצות המובילות במדדי</a:t>
            </a:r>
          </a:p>
          <a:p>
            <a:r>
              <a:rPr lang="he-IL" sz="2500" b="0" i="0" dirty="0">
                <a:solidFill>
                  <a:srgbClr val="404041"/>
                </a:solidFill>
                <a:effectLst/>
                <a:latin typeface="Arial" panose="020B0604020202020204" pitchFamily="34" charset="0"/>
              </a:rPr>
              <a:t>העוני ואי-השוויון.</a:t>
            </a:r>
          </a:p>
          <a:p>
            <a:r>
              <a:rPr lang="he-IL" sz="2500" dirty="0">
                <a:solidFill>
                  <a:srgbClr val="404041"/>
                </a:solidFill>
                <a:latin typeface="Arial" panose="020B0604020202020204" pitchFamily="34" charset="0"/>
              </a:rPr>
              <a:t> </a:t>
            </a:r>
            <a:r>
              <a:rPr lang="he-IL" sz="2500" b="0" i="0" dirty="0">
                <a:solidFill>
                  <a:srgbClr val="404041"/>
                </a:solidFill>
                <a:effectLst/>
                <a:latin typeface="Arial" panose="020B0604020202020204" pitchFamily="34" charset="0"/>
              </a:rPr>
              <a:t>החברה הישראלית היא חברת הטרוגנית, משוסעת,</a:t>
            </a:r>
            <a:r>
              <a:rPr lang="he-IL" sz="2500" dirty="0">
                <a:solidFill>
                  <a:srgbClr val="404041"/>
                </a:solidFill>
                <a:latin typeface="Arial" panose="020B0604020202020204" pitchFamily="34" charset="0"/>
              </a:rPr>
              <a:t> </a:t>
            </a:r>
            <a:r>
              <a:rPr lang="he-IL" sz="2500" b="0" i="0" dirty="0">
                <a:solidFill>
                  <a:srgbClr val="404041"/>
                </a:solidFill>
                <a:effectLst/>
                <a:latin typeface="Arial" panose="020B0604020202020204" pitchFamily="34" charset="0"/>
              </a:rPr>
              <a:t>ובעלת מאפיינים דמוגרפיים שונים</a:t>
            </a:r>
            <a:r>
              <a:rPr lang="he-IL" sz="2500" dirty="0">
                <a:solidFill>
                  <a:srgbClr val="404041"/>
                </a:solidFill>
                <a:latin typeface="Arial" panose="020B0604020202020204" pitchFamily="34" charset="0"/>
              </a:rPr>
              <a:t> </a:t>
            </a:r>
            <a:r>
              <a:rPr lang="he-IL" sz="2500" b="0" i="0" dirty="0">
                <a:solidFill>
                  <a:srgbClr val="404041"/>
                </a:solidFill>
                <a:effectLst/>
                <a:latin typeface="Arial" panose="020B0604020202020204" pitchFamily="34" charset="0"/>
              </a:rPr>
              <a:t>מאלה של מדינות המערב. </a:t>
            </a:r>
            <a:endParaRPr lang="en-US" sz="2500" b="0" i="0" dirty="0">
              <a:solidFill>
                <a:srgbClr val="404041"/>
              </a:solidFill>
              <a:effectLst/>
              <a:latin typeface="Arial" panose="020B0604020202020204" pitchFamily="34" charset="0"/>
            </a:endParaRPr>
          </a:p>
          <a:p>
            <a:endParaRPr lang="he-IL" sz="2500" b="0" i="0" dirty="0">
              <a:solidFill>
                <a:srgbClr val="404041"/>
              </a:solidFill>
              <a:effectLst/>
              <a:latin typeface="Arial" panose="020B0604020202020204" pitchFamily="34" charset="0"/>
            </a:endParaRPr>
          </a:p>
          <a:p>
            <a:endParaRPr lang="he-IL" sz="2500" i="0" dirty="0">
              <a:solidFill>
                <a:srgbClr val="404041"/>
              </a:solidFill>
              <a:effectLst/>
              <a:latin typeface="Arial" panose="020B0604020202020204" pitchFamily="34" charset="0"/>
            </a:endParaRPr>
          </a:p>
          <a:p>
            <a:endParaRPr lang="he-IL" sz="2500" i="0" dirty="0">
              <a:solidFill>
                <a:srgbClr val="404041"/>
              </a:solidFill>
              <a:effectLst/>
              <a:latin typeface="Arial" panose="020B0604020202020204" pitchFamily="34" charset="0"/>
            </a:endParaRPr>
          </a:p>
          <a:p>
            <a:r>
              <a:rPr lang="he-IL" sz="2500" i="0" dirty="0">
                <a:solidFill>
                  <a:srgbClr val="404041"/>
                </a:solidFill>
                <a:effectLst/>
                <a:latin typeface="Arial" panose="020B0604020202020204" pitchFamily="34" charset="0"/>
              </a:rPr>
              <a:t>נמצא את הפערים בין </a:t>
            </a:r>
            <a:r>
              <a:rPr lang="he-IL" sz="2500" dirty="0">
                <a:solidFill>
                  <a:srgbClr val="404041"/>
                </a:solidFill>
                <a:latin typeface="Arial" panose="020B0604020202020204" pitchFamily="34" charset="0"/>
              </a:rPr>
              <a:t>ערים שכנות בישראל בתחומים שונים </a:t>
            </a:r>
            <a:r>
              <a:rPr lang="he-IL" sz="2500" i="0" dirty="0">
                <a:solidFill>
                  <a:srgbClr val="404041"/>
                </a:solidFill>
                <a:effectLst/>
                <a:latin typeface="Arial" panose="020B0604020202020204" pitchFamily="34" charset="0"/>
              </a:rPr>
              <a:t>ונחקור כיצד מוצגות ערי ישראל בתקשורת הישראלית. </a:t>
            </a:r>
            <a:endParaRPr lang="he-IL" sz="2500" dirty="0"/>
          </a:p>
        </p:txBody>
      </p:sp>
      <p:sp>
        <p:nvSpPr>
          <p:cNvPr id="46" name="תיבת טקסט 45">
            <a:extLst>
              <a:ext uri="{FF2B5EF4-FFF2-40B4-BE49-F238E27FC236}">
                <a16:creationId xmlns:a16="http://schemas.microsoft.com/office/drawing/2014/main" id="{F26C0968-B235-4A87-8451-B24FCAB1557A}"/>
              </a:ext>
            </a:extLst>
          </p:cNvPr>
          <p:cNvSpPr txBox="1"/>
          <p:nvPr/>
        </p:nvSpPr>
        <p:spPr>
          <a:xfrm>
            <a:off x="1520008" y="222432"/>
            <a:ext cx="5929829" cy="553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dk2"/>
              </a:buClr>
              <a:buSzPts val="3000"/>
              <a:buFont typeface="Bitter"/>
              <a:buNone/>
              <a:defRPr sz="3000" b="1">
                <a:solidFill>
                  <a:schemeClr val="dk2"/>
                </a:solidFill>
                <a:latin typeface="Bitter"/>
                <a:ea typeface="Bitter"/>
                <a:cs typeface="Bitter"/>
                <a:sym typeface="Bitter"/>
              </a:defRPr>
            </a:lvl1pPr>
            <a:lvl2pPr>
              <a:buClr>
                <a:schemeClr val="dk1"/>
              </a:buClr>
              <a:buSzPts val="2800"/>
              <a:buNone/>
              <a:defRPr sz="2800">
                <a:solidFill>
                  <a:schemeClr val="dk1"/>
                </a:solidFill>
                <a:latin typeface="Josefin Sans SemiBold"/>
                <a:ea typeface="Josefin Sans SemiBold"/>
                <a:cs typeface="Josefin Sans SemiBold"/>
                <a:sym typeface="Josefin Sans SemiBold"/>
              </a:defRPr>
            </a:lvl2pPr>
            <a:lvl3pPr>
              <a:buClr>
                <a:schemeClr val="dk1"/>
              </a:buClr>
              <a:buSzPts val="2800"/>
              <a:buNone/>
              <a:defRPr sz="2800">
                <a:solidFill>
                  <a:schemeClr val="dk1"/>
                </a:solidFill>
                <a:latin typeface="Josefin Sans SemiBold"/>
                <a:ea typeface="Josefin Sans SemiBold"/>
                <a:cs typeface="Josefin Sans SemiBold"/>
                <a:sym typeface="Josefin Sans SemiBold"/>
              </a:defRPr>
            </a:lvl3pPr>
            <a:lvl4pPr>
              <a:buClr>
                <a:schemeClr val="dk1"/>
              </a:buClr>
              <a:buSzPts val="2800"/>
              <a:buNone/>
              <a:defRPr sz="2800">
                <a:solidFill>
                  <a:schemeClr val="dk1"/>
                </a:solidFill>
                <a:latin typeface="Josefin Sans SemiBold"/>
                <a:ea typeface="Josefin Sans SemiBold"/>
                <a:cs typeface="Josefin Sans SemiBold"/>
                <a:sym typeface="Josefin Sans SemiBold"/>
              </a:defRPr>
            </a:lvl4pPr>
            <a:lvl5pPr>
              <a:buClr>
                <a:schemeClr val="dk1"/>
              </a:buClr>
              <a:buSzPts val="2800"/>
              <a:buNone/>
              <a:defRPr sz="2800">
                <a:solidFill>
                  <a:schemeClr val="dk1"/>
                </a:solidFill>
                <a:latin typeface="Josefin Sans SemiBold"/>
                <a:ea typeface="Josefin Sans SemiBold"/>
                <a:cs typeface="Josefin Sans SemiBold"/>
                <a:sym typeface="Josefin Sans SemiBold"/>
              </a:defRPr>
            </a:lvl5pPr>
            <a:lvl6pPr>
              <a:buClr>
                <a:schemeClr val="dk1"/>
              </a:buClr>
              <a:buSzPts val="2800"/>
              <a:buNone/>
              <a:defRPr sz="2800">
                <a:solidFill>
                  <a:schemeClr val="dk1"/>
                </a:solidFill>
                <a:latin typeface="Josefin Sans SemiBold"/>
                <a:ea typeface="Josefin Sans SemiBold"/>
                <a:cs typeface="Josefin Sans SemiBold"/>
                <a:sym typeface="Josefin Sans SemiBold"/>
              </a:defRPr>
            </a:lvl6pPr>
            <a:lvl7pPr>
              <a:buClr>
                <a:schemeClr val="dk1"/>
              </a:buClr>
              <a:buSzPts val="2800"/>
              <a:buNone/>
              <a:defRPr sz="2800">
                <a:solidFill>
                  <a:schemeClr val="dk1"/>
                </a:solidFill>
                <a:latin typeface="Josefin Sans SemiBold"/>
                <a:ea typeface="Josefin Sans SemiBold"/>
                <a:cs typeface="Josefin Sans SemiBold"/>
                <a:sym typeface="Josefin Sans SemiBold"/>
              </a:defRPr>
            </a:lvl7pPr>
            <a:lvl8pPr>
              <a:buClr>
                <a:schemeClr val="dk1"/>
              </a:buClr>
              <a:buSzPts val="2800"/>
              <a:buNone/>
              <a:defRPr sz="2800">
                <a:solidFill>
                  <a:schemeClr val="dk1"/>
                </a:solidFill>
                <a:latin typeface="Josefin Sans SemiBold"/>
                <a:ea typeface="Josefin Sans SemiBold"/>
                <a:cs typeface="Josefin Sans SemiBold"/>
                <a:sym typeface="Josefin Sans SemiBold"/>
              </a:defRPr>
            </a:lvl8pPr>
            <a:lvl9pPr>
              <a:buClr>
                <a:schemeClr val="dk1"/>
              </a:buClr>
              <a:buSzPts val="2800"/>
              <a:buNone/>
              <a:defRPr sz="2800">
                <a:solidFill>
                  <a:schemeClr val="dk1"/>
                </a:solidFill>
                <a:latin typeface="Josefin Sans SemiBold"/>
                <a:ea typeface="Josefin Sans SemiBold"/>
                <a:cs typeface="Josefin Sans SemiBold"/>
                <a:sym typeface="Josefin Sans SemiBold"/>
              </a:defRPr>
            </a:lvl9pPr>
          </a:lstStyle>
          <a:p>
            <a:r>
              <a:rPr lang="he-IL" dirty="0"/>
              <a:t>מוטיבציה לפרויקט</a:t>
            </a:r>
          </a:p>
        </p:txBody>
      </p:sp>
      <p:sp>
        <p:nvSpPr>
          <p:cNvPr id="45" name="תיבת טקסט 44">
            <a:extLst>
              <a:ext uri="{FF2B5EF4-FFF2-40B4-BE49-F238E27FC236}">
                <a16:creationId xmlns:a16="http://schemas.microsoft.com/office/drawing/2014/main" id="{ED705ED5-3B10-4EDF-BEB6-0D85F819F561}"/>
              </a:ext>
            </a:extLst>
          </p:cNvPr>
          <p:cNvSpPr txBox="1"/>
          <p:nvPr/>
        </p:nvSpPr>
        <p:spPr>
          <a:xfrm>
            <a:off x="1607085" y="2975067"/>
            <a:ext cx="5929829" cy="553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dk2"/>
              </a:buClr>
              <a:buSzPts val="3000"/>
              <a:buFont typeface="Bitter"/>
              <a:buNone/>
              <a:defRPr sz="3000" b="1">
                <a:solidFill>
                  <a:schemeClr val="dk2"/>
                </a:solidFill>
                <a:latin typeface="Bitter"/>
                <a:ea typeface="Bitter"/>
                <a:cs typeface="Bitter"/>
                <a:sym typeface="Bitter"/>
              </a:defRPr>
            </a:lvl1pPr>
            <a:lvl2pPr>
              <a:buClr>
                <a:schemeClr val="dk1"/>
              </a:buClr>
              <a:buSzPts val="2800"/>
              <a:buNone/>
              <a:defRPr sz="2800">
                <a:solidFill>
                  <a:schemeClr val="dk1"/>
                </a:solidFill>
                <a:latin typeface="Josefin Sans SemiBold"/>
                <a:ea typeface="Josefin Sans SemiBold"/>
                <a:cs typeface="Josefin Sans SemiBold"/>
                <a:sym typeface="Josefin Sans SemiBold"/>
              </a:defRPr>
            </a:lvl2pPr>
            <a:lvl3pPr>
              <a:buClr>
                <a:schemeClr val="dk1"/>
              </a:buClr>
              <a:buSzPts val="2800"/>
              <a:buNone/>
              <a:defRPr sz="2800">
                <a:solidFill>
                  <a:schemeClr val="dk1"/>
                </a:solidFill>
                <a:latin typeface="Josefin Sans SemiBold"/>
                <a:ea typeface="Josefin Sans SemiBold"/>
                <a:cs typeface="Josefin Sans SemiBold"/>
                <a:sym typeface="Josefin Sans SemiBold"/>
              </a:defRPr>
            </a:lvl3pPr>
            <a:lvl4pPr>
              <a:buClr>
                <a:schemeClr val="dk1"/>
              </a:buClr>
              <a:buSzPts val="2800"/>
              <a:buNone/>
              <a:defRPr sz="2800">
                <a:solidFill>
                  <a:schemeClr val="dk1"/>
                </a:solidFill>
                <a:latin typeface="Josefin Sans SemiBold"/>
                <a:ea typeface="Josefin Sans SemiBold"/>
                <a:cs typeface="Josefin Sans SemiBold"/>
                <a:sym typeface="Josefin Sans SemiBold"/>
              </a:defRPr>
            </a:lvl4pPr>
            <a:lvl5pPr>
              <a:buClr>
                <a:schemeClr val="dk1"/>
              </a:buClr>
              <a:buSzPts val="2800"/>
              <a:buNone/>
              <a:defRPr sz="2800">
                <a:solidFill>
                  <a:schemeClr val="dk1"/>
                </a:solidFill>
                <a:latin typeface="Josefin Sans SemiBold"/>
                <a:ea typeface="Josefin Sans SemiBold"/>
                <a:cs typeface="Josefin Sans SemiBold"/>
                <a:sym typeface="Josefin Sans SemiBold"/>
              </a:defRPr>
            </a:lvl5pPr>
            <a:lvl6pPr>
              <a:buClr>
                <a:schemeClr val="dk1"/>
              </a:buClr>
              <a:buSzPts val="2800"/>
              <a:buNone/>
              <a:defRPr sz="2800">
                <a:solidFill>
                  <a:schemeClr val="dk1"/>
                </a:solidFill>
                <a:latin typeface="Josefin Sans SemiBold"/>
                <a:ea typeface="Josefin Sans SemiBold"/>
                <a:cs typeface="Josefin Sans SemiBold"/>
                <a:sym typeface="Josefin Sans SemiBold"/>
              </a:defRPr>
            </a:lvl6pPr>
            <a:lvl7pPr>
              <a:buClr>
                <a:schemeClr val="dk1"/>
              </a:buClr>
              <a:buSzPts val="2800"/>
              <a:buNone/>
              <a:defRPr sz="2800">
                <a:solidFill>
                  <a:schemeClr val="dk1"/>
                </a:solidFill>
                <a:latin typeface="Josefin Sans SemiBold"/>
                <a:ea typeface="Josefin Sans SemiBold"/>
                <a:cs typeface="Josefin Sans SemiBold"/>
                <a:sym typeface="Josefin Sans SemiBold"/>
              </a:defRPr>
            </a:lvl7pPr>
            <a:lvl8pPr>
              <a:buClr>
                <a:schemeClr val="dk1"/>
              </a:buClr>
              <a:buSzPts val="2800"/>
              <a:buNone/>
              <a:defRPr sz="2800">
                <a:solidFill>
                  <a:schemeClr val="dk1"/>
                </a:solidFill>
                <a:latin typeface="Josefin Sans SemiBold"/>
                <a:ea typeface="Josefin Sans SemiBold"/>
                <a:cs typeface="Josefin Sans SemiBold"/>
                <a:sym typeface="Josefin Sans SemiBold"/>
              </a:defRPr>
            </a:lvl8pPr>
            <a:lvl9pPr>
              <a:buClr>
                <a:schemeClr val="dk1"/>
              </a:buClr>
              <a:buSzPts val="2800"/>
              <a:buNone/>
              <a:defRPr sz="2800">
                <a:solidFill>
                  <a:schemeClr val="dk1"/>
                </a:solidFill>
                <a:latin typeface="Josefin Sans SemiBold"/>
                <a:ea typeface="Josefin Sans SemiBold"/>
                <a:cs typeface="Josefin Sans SemiBold"/>
                <a:sym typeface="Josefin Sans SemiBold"/>
              </a:defRPr>
            </a:lvl9pPr>
          </a:lstStyle>
          <a:p>
            <a:r>
              <a:rPr lang="he-IL" dirty="0"/>
              <a:t>נושא הפרויקט</a:t>
            </a:r>
          </a:p>
        </p:txBody>
      </p:sp>
    </p:spTree>
    <p:extLst>
      <p:ext uri="{BB962C8B-B14F-4D97-AF65-F5344CB8AC3E}">
        <p14:creationId xmlns:p14="http://schemas.microsoft.com/office/powerpoint/2010/main" val="319451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38B8FB-459F-4FA1-B1AA-CBF76A30AA00}"/>
              </a:ext>
            </a:extLst>
          </p:cNvPr>
          <p:cNvSpPr>
            <a:spLocks noGrp="1"/>
          </p:cNvSpPr>
          <p:nvPr>
            <p:ph type="title"/>
          </p:nvPr>
        </p:nvSpPr>
        <p:spPr>
          <a:xfrm>
            <a:off x="714298" y="1694587"/>
            <a:ext cx="7715400" cy="1754326"/>
          </a:xfrm>
        </p:spPr>
        <p:txBody>
          <a:bodyPr/>
          <a:lstStyle/>
          <a:p>
            <a:r>
              <a:rPr lang="he-IL" sz="3600" b="1" dirty="0">
                <a:solidFill>
                  <a:schemeClr val="tx1"/>
                </a:solidFill>
                <a:latin typeface="Segoe UI Semilight" panose="020B0402040204020203" pitchFamily="34" charset="0"/>
                <a:cs typeface="Segoe UI Semilight" panose="020B0402040204020203" pitchFamily="34" charset="0"/>
              </a:rPr>
              <a:t>האם קיימות ערים שכנות בהן יש פערים משמעותיים בנושאים שונים והאם יש קשר לפילוח האוכלוסייה?</a:t>
            </a:r>
            <a:br>
              <a:rPr lang="he-IL" sz="3600" b="1" dirty="0">
                <a:solidFill>
                  <a:schemeClr val="tx1"/>
                </a:solidFill>
                <a:latin typeface="Segoe UI Semilight" panose="020B0402040204020203" pitchFamily="34" charset="0"/>
                <a:cs typeface="Segoe UI Semilight" panose="020B0402040204020203" pitchFamily="34" charset="0"/>
              </a:rPr>
            </a:br>
            <a:br>
              <a:rPr lang="he-IL" sz="3600" b="1" dirty="0">
                <a:solidFill>
                  <a:schemeClr val="tx1"/>
                </a:solidFill>
                <a:latin typeface="Segoe UI Semilight" panose="020B0402040204020203" pitchFamily="34" charset="0"/>
                <a:cs typeface="Segoe UI Semilight" panose="020B0402040204020203" pitchFamily="34" charset="0"/>
              </a:rPr>
            </a:br>
            <a:endParaRPr lang="he-IL" sz="3600" dirty="0"/>
          </a:p>
        </p:txBody>
      </p:sp>
      <p:sp>
        <p:nvSpPr>
          <p:cNvPr id="15" name="תיבת טקסט 14">
            <a:extLst>
              <a:ext uri="{FF2B5EF4-FFF2-40B4-BE49-F238E27FC236}">
                <a16:creationId xmlns:a16="http://schemas.microsoft.com/office/drawing/2014/main" id="{78D3103E-014A-49AD-8235-3103C018DD83}"/>
              </a:ext>
            </a:extLst>
          </p:cNvPr>
          <p:cNvSpPr txBox="1"/>
          <p:nvPr/>
        </p:nvSpPr>
        <p:spPr>
          <a:xfrm>
            <a:off x="0" y="487526"/>
            <a:ext cx="9144001" cy="584775"/>
          </a:xfrm>
          <a:prstGeom prst="rect">
            <a:avLst/>
          </a:prstGeom>
          <a:noFill/>
        </p:spPr>
        <p:txBody>
          <a:bodyPr wrap="square">
            <a:spAutoFit/>
          </a:bodyPr>
          <a:lstStyle/>
          <a:p>
            <a:pPr algn="ctr"/>
            <a:r>
              <a:rPr lang="en-US" sz="3200" b="1" dirty="0">
                <a:solidFill>
                  <a:schemeClr val="dk2"/>
                </a:solidFill>
                <a:latin typeface="Bitter"/>
                <a:sym typeface="Bitter"/>
              </a:rPr>
              <a:t>Q1</a:t>
            </a:r>
            <a:endParaRPr lang="he-IL" sz="3200" b="1" dirty="0">
              <a:solidFill>
                <a:schemeClr val="dk2"/>
              </a:solidFill>
              <a:latin typeface="Bitter"/>
            </a:endParaRPr>
          </a:p>
        </p:txBody>
      </p:sp>
    </p:spTree>
    <p:extLst>
      <p:ext uri="{BB962C8B-B14F-4D97-AF65-F5344CB8AC3E}">
        <p14:creationId xmlns:p14="http://schemas.microsoft.com/office/powerpoint/2010/main" val="191676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C1DD42-3486-45F5-9F2D-6B0094F0B97E}"/>
              </a:ext>
            </a:extLst>
          </p:cNvPr>
          <p:cNvSpPr>
            <a:spLocks noGrp="1"/>
          </p:cNvSpPr>
          <p:nvPr>
            <p:ph type="title"/>
          </p:nvPr>
        </p:nvSpPr>
        <p:spPr>
          <a:xfrm>
            <a:off x="481264" y="1195592"/>
            <a:ext cx="7948512" cy="1085596"/>
          </a:xfrm>
        </p:spPr>
        <p:txBody>
          <a:bodyPr/>
          <a:lstStyle/>
          <a:p>
            <a:pPr algn="r" rtl="1"/>
            <a:br>
              <a:rPr lang="en-US" sz="3200" dirty="0">
                <a:latin typeface="Segoe UI Semilight" panose="020B0402040204020203" pitchFamily="34" charset="0"/>
                <a:cs typeface="Segoe UI Semilight" panose="020B0402040204020203" pitchFamily="34" charset="0"/>
              </a:rPr>
            </a:br>
            <a:endParaRPr lang="he-IL" dirty="0"/>
          </a:p>
        </p:txBody>
      </p:sp>
      <p:sp>
        <p:nvSpPr>
          <p:cNvPr id="4" name="כותרת 1">
            <a:extLst>
              <a:ext uri="{FF2B5EF4-FFF2-40B4-BE49-F238E27FC236}">
                <a16:creationId xmlns:a16="http://schemas.microsoft.com/office/drawing/2014/main" id="{83C65BC1-F1FA-4055-B85C-ED0283BCA815}"/>
              </a:ext>
            </a:extLst>
          </p:cNvPr>
          <p:cNvSpPr txBox="1">
            <a:spLocks/>
          </p:cNvSpPr>
          <p:nvPr/>
        </p:nvSpPr>
        <p:spPr>
          <a:xfrm>
            <a:off x="4999382" y="723710"/>
            <a:ext cx="3977116" cy="679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he-IL" sz="3600" b="1" dirty="0">
                <a:solidFill>
                  <a:schemeClr val="tx1"/>
                </a:solidFill>
              </a:rPr>
              <a:t>איסוף ויצירת דאטה</a:t>
            </a:r>
          </a:p>
        </p:txBody>
      </p:sp>
      <p:sp>
        <p:nvSpPr>
          <p:cNvPr id="5" name="תיבת טקסט 4">
            <a:extLst>
              <a:ext uri="{FF2B5EF4-FFF2-40B4-BE49-F238E27FC236}">
                <a16:creationId xmlns:a16="http://schemas.microsoft.com/office/drawing/2014/main" id="{910AC8B5-02EE-4290-949E-67E24090C425}"/>
              </a:ext>
            </a:extLst>
          </p:cNvPr>
          <p:cNvSpPr txBox="1"/>
          <p:nvPr/>
        </p:nvSpPr>
        <p:spPr>
          <a:xfrm>
            <a:off x="362985" y="1530045"/>
            <a:ext cx="8450980" cy="3728328"/>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מאגר נתונים על 256 הרשויות המקומיות בישראל.</a:t>
            </a:r>
          </a:p>
          <a:p>
            <a:pPr marL="285750" indent="-285750" algn="r" rtl="1">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Google Geocoding API</a:t>
            </a:r>
            <a:r>
              <a:rPr lang="he-IL" sz="2000" dirty="0">
                <a:latin typeface="Segoe UI Semilight" panose="020B0402040204020203" pitchFamily="34" charset="0"/>
                <a:cs typeface="Segoe UI Semilight" panose="020B0402040204020203" pitchFamily="34" charset="0"/>
              </a:rPr>
              <a:t>- שליפת הקואורדינטות.</a:t>
            </a:r>
            <a:endParaRPr lang="he-IL" sz="2000" dirty="0"/>
          </a:p>
          <a:p>
            <a:pPr marL="285750" indent="-28575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חישוב מרחק אוקלידי בין קואורדינטות הערים.</a:t>
            </a:r>
          </a:p>
          <a:p>
            <a:pPr marL="285750" indent="-285750" algn="r" rtl="1">
              <a:lnSpc>
                <a:spcPct val="150000"/>
              </a:lnSpc>
              <a:buFont typeface="Arial" panose="020B0604020202020204" pitchFamily="34" charset="0"/>
              <a:buChar char="•"/>
            </a:pPr>
            <a:endParaRPr lang="he-IL" sz="2000" dirty="0">
              <a:latin typeface="Segoe UI Semilight" panose="020B0402040204020203" pitchFamily="34" charset="0"/>
              <a:cs typeface="Segoe UI Semilight" panose="020B0402040204020203" pitchFamily="34" charset="0"/>
            </a:endParaRPr>
          </a:p>
          <a:p>
            <a:pPr marL="285750" indent="-285750" algn="r" rtl="1">
              <a:lnSpc>
                <a:spcPct val="150000"/>
              </a:lnSpc>
              <a:buFont typeface="Arial" panose="020B0604020202020204" pitchFamily="34" charset="0"/>
              <a:buChar char="•"/>
            </a:pPr>
            <a:endParaRPr lang="he-IL" sz="2000" dirty="0">
              <a:latin typeface="Segoe UI Semilight" panose="020B0402040204020203" pitchFamily="34" charset="0"/>
              <a:cs typeface="Segoe UI Semilight" panose="020B0402040204020203" pitchFamily="34" charset="0"/>
            </a:endParaRPr>
          </a:p>
          <a:p>
            <a:pPr marL="285750" indent="-285750" algn="r" rtl="1">
              <a:lnSpc>
                <a:spcPct val="150000"/>
              </a:lnSpc>
              <a:buFont typeface="Arial" panose="020B0604020202020204" pitchFamily="34" charset="0"/>
              <a:buChar char="•"/>
            </a:pPr>
            <a:r>
              <a:rPr lang="he-IL" sz="2000" dirty="0">
                <a:latin typeface="Segoe UI Semilight" panose="020B0402040204020203" pitchFamily="34" charset="0"/>
                <a:cs typeface="Segoe UI Semilight" panose="020B0402040204020203" pitchFamily="34" charset="0"/>
              </a:rPr>
              <a:t>הגדרת הערים השכנות- מרחק מקסימלי 0.05</a:t>
            </a:r>
            <a:br>
              <a:rPr lang="en-US" sz="2000" dirty="0">
                <a:latin typeface="Segoe UI Semilight" panose="020B0402040204020203" pitchFamily="34" charset="0"/>
                <a:cs typeface="Segoe UI Semilight" panose="020B0402040204020203" pitchFamily="34" charset="0"/>
              </a:rPr>
            </a:br>
            <a:r>
              <a:rPr lang="he-IL" sz="2000" dirty="0">
                <a:latin typeface="Segoe UI Semilight" panose="020B0402040204020203" pitchFamily="34" charset="0"/>
                <a:cs typeface="Segoe UI Semilight" panose="020B0402040204020203" pitchFamily="34" charset="0"/>
              </a:rPr>
              <a:t>(265 זוגות ערים).</a:t>
            </a:r>
          </a:p>
          <a:p>
            <a:pPr marL="285750" indent="-285750" algn="r" rtl="1">
              <a:lnSpc>
                <a:spcPct val="150000"/>
              </a:lnSpc>
              <a:buFont typeface="Arial" panose="020B0604020202020204" pitchFamily="34" charset="0"/>
              <a:buChar char="•"/>
            </a:pPr>
            <a:endParaRPr lang="he-IL" sz="2000" dirty="0">
              <a:latin typeface="Segoe UI Semilight" panose="020B0402040204020203" pitchFamily="34" charset="0"/>
              <a:cs typeface="Segoe UI Semilight" panose="020B0402040204020203" pitchFamily="34" charset="0"/>
            </a:endParaRPr>
          </a:p>
        </p:txBody>
      </p:sp>
      <p:pic>
        <p:nvPicPr>
          <p:cNvPr id="7" name="תמונה 6">
            <a:extLst>
              <a:ext uri="{FF2B5EF4-FFF2-40B4-BE49-F238E27FC236}">
                <a16:creationId xmlns:a16="http://schemas.microsoft.com/office/drawing/2014/main" id="{28E35AD3-C65E-4DC2-B503-AAC57CD71102}"/>
              </a:ext>
            </a:extLst>
          </p:cNvPr>
          <p:cNvPicPr>
            <a:picLocks noChangeAspect="1"/>
          </p:cNvPicPr>
          <p:nvPr/>
        </p:nvPicPr>
        <p:blipFill>
          <a:blip r:embed="rId3"/>
          <a:stretch>
            <a:fillRect/>
          </a:stretch>
        </p:blipFill>
        <p:spPr>
          <a:xfrm>
            <a:off x="5996468" y="2990746"/>
            <a:ext cx="2417894" cy="815402"/>
          </a:xfrm>
          <a:prstGeom prst="rect">
            <a:avLst/>
          </a:prstGeom>
        </p:spPr>
      </p:pic>
      <p:pic>
        <p:nvPicPr>
          <p:cNvPr id="13" name="תמונה 12">
            <a:extLst>
              <a:ext uri="{FF2B5EF4-FFF2-40B4-BE49-F238E27FC236}">
                <a16:creationId xmlns:a16="http://schemas.microsoft.com/office/drawing/2014/main" id="{38A0AF66-02A1-4A34-BA2F-E2DE007AFE2A}"/>
              </a:ext>
            </a:extLst>
          </p:cNvPr>
          <p:cNvPicPr>
            <a:picLocks noChangeAspect="1"/>
          </p:cNvPicPr>
          <p:nvPr/>
        </p:nvPicPr>
        <p:blipFill>
          <a:blip r:embed="rId4"/>
          <a:stretch>
            <a:fillRect/>
          </a:stretch>
        </p:blipFill>
        <p:spPr>
          <a:xfrm>
            <a:off x="167502" y="184666"/>
            <a:ext cx="2802906" cy="4811287"/>
          </a:xfrm>
          <a:prstGeom prst="rect">
            <a:avLst/>
          </a:prstGeom>
          <a:ln>
            <a:solidFill>
              <a:schemeClr val="tx1"/>
            </a:solidFill>
          </a:ln>
        </p:spPr>
      </p:pic>
      <p:sp>
        <p:nvSpPr>
          <p:cNvPr id="14" name="תיבת טקסט 13">
            <a:extLst>
              <a:ext uri="{FF2B5EF4-FFF2-40B4-BE49-F238E27FC236}">
                <a16:creationId xmlns:a16="http://schemas.microsoft.com/office/drawing/2014/main" id="{E37AF197-E81F-435E-9926-3C48D6AA0B17}"/>
              </a:ext>
            </a:extLst>
          </p:cNvPr>
          <p:cNvSpPr txBox="1"/>
          <p:nvPr/>
        </p:nvSpPr>
        <p:spPr>
          <a:xfrm>
            <a:off x="6182397" y="0"/>
            <a:ext cx="2961604" cy="369332"/>
          </a:xfrm>
          <a:prstGeom prst="rect">
            <a:avLst/>
          </a:prstGeom>
          <a:noFill/>
        </p:spPr>
        <p:txBody>
          <a:bodyPr wrap="square">
            <a:spAutoFit/>
          </a:bodyPr>
          <a:lstStyle/>
          <a:p>
            <a:pPr algn="r"/>
            <a:r>
              <a:rPr lang="en-US" sz="1800" b="1" dirty="0">
                <a:solidFill>
                  <a:schemeClr val="bg2"/>
                </a:solidFill>
                <a:latin typeface="Segoe UI Semibold" panose="020B0702040204020203" pitchFamily="34" charset="0"/>
                <a:cs typeface="Segoe UI Semibold" panose="020B0702040204020203" pitchFamily="34" charset="0"/>
              </a:rPr>
              <a:t>Q1</a:t>
            </a:r>
            <a:r>
              <a:rPr lang="he-IL" sz="1800" b="1" dirty="0">
                <a:solidFill>
                  <a:schemeClr val="bg2"/>
                </a:solidFill>
                <a:latin typeface="Segoe UI Semibold" panose="020B0702040204020203" pitchFamily="34" charset="0"/>
                <a:cs typeface="Segoe UI Semibold" panose="020B0702040204020203" pitchFamily="34" charset="0"/>
              </a:rPr>
              <a:t>פערים בין ערים שכנות </a:t>
            </a:r>
          </a:p>
        </p:txBody>
      </p:sp>
    </p:spTree>
    <p:extLst>
      <p:ext uri="{BB962C8B-B14F-4D97-AF65-F5344CB8AC3E}">
        <p14:creationId xmlns:p14="http://schemas.microsoft.com/office/powerpoint/2010/main" val="71394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AB6CF5A9-781D-49C2-8549-2893E011885D}"/>
              </a:ext>
            </a:extLst>
          </p:cNvPr>
          <p:cNvSpPr>
            <a:spLocks noGrp="1"/>
          </p:cNvSpPr>
          <p:nvPr>
            <p:ph type="subTitle" idx="1"/>
          </p:nvPr>
        </p:nvSpPr>
        <p:spPr>
          <a:xfrm>
            <a:off x="972152" y="1441038"/>
            <a:ext cx="7199696" cy="1891108"/>
          </a:xfrm>
        </p:spPr>
        <p:txBody>
          <a:bodyPr/>
          <a:lstStyle/>
          <a:p>
            <a:r>
              <a:rPr lang="he-IL" sz="3200" dirty="0">
                <a:solidFill>
                  <a:srgbClr val="000000"/>
                </a:solidFill>
                <a:latin typeface="Segoe UI Semilight" panose="020B0402040204020203" pitchFamily="34" charset="0"/>
                <a:cs typeface="Segoe UI Semilight" panose="020B0402040204020203" pitchFamily="34" charset="0"/>
                <a:sym typeface="Arial"/>
              </a:rPr>
              <a:t>באמצעות מאגר הנתונים על הרשויות המקומיות חישבנו לכל זוג ערים הפרשים בין נתונים בנושאים :</a:t>
            </a:r>
          </a:p>
          <a:p>
            <a:r>
              <a:rPr lang="he-IL" sz="3200" dirty="0">
                <a:solidFill>
                  <a:srgbClr val="000000"/>
                </a:solidFill>
                <a:latin typeface="Segoe UI Semilight" panose="020B0402040204020203" pitchFamily="34" charset="0"/>
                <a:cs typeface="Segoe UI Semilight" panose="020B0402040204020203" pitchFamily="34" charset="0"/>
                <a:sym typeface="Arial"/>
              </a:rPr>
              <a:t> אבטלה, חינוך ושכר. </a:t>
            </a:r>
          </a:p>
        </p:txBody>
      </p:sp>
      <p:grpSp>
        <p:nvGrpSpPr>
          <p:cNvPr id="4" name="Google Shape;191;p16">
            <a:extLst>
              <a:ext uri="{FF2B5EF4-FFF2-40B4-BE49-F238E27FC236}">
                <a16:creationId xmlns:a16="http://schemas.microsoft.com/office/drawing/2014/main" id="{CF7DEC92-EDE4-47E2-9EC6-CE6A3F5607A9}"/>
              </a:ext>
            </a:extLst>
          </p:cNvPr>
          <p:cNvGrpSpPr/>
          <p:nvPr/>
        </p:nvGrpSpPr>
        <p:grpSpPr>
          <a:xfrm rot="-1357618">
            <a:off x="7801012" y="-1221005"/>
            <a:ext cx="1595233" cy="3716855"/>
            <a:chOff x="2999600" y="2891975"/>
            <a:chExt cx="756575" cy="1762725"/>
          </a:xfrm>
        </p:grpSpPr>
        <p:sp>
          <p:nvSpPr>
            <p:cNvPr id="5" name="Google Shape;192;p16">
              <a:extLst>
                <a:ext uri="{FF2B5EF4-FFF2-40B4-BE49-F238E27FC236}">
                  <a16:creationId xmlns:a16="http://schemas.microsoft.com/office/drawing/2014/main" id="{C43C9783-ADBC-45E6-8E36-4877931233EB}"/>
                </a:ext>
              </a:extLst>
            </p:cNvPr>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3;p16">
              <a:extLst>
                <a:ext uri="{FF2B5EF4-FFF2-40B4-BE49-F238E27FC236}">
                  <a16:creationId xmlns:a16="http://schemas.microsoft.com/office/drawing/2014/main" id="{FD21CA74-E5AF-4498-AEEE-B9EBD8E85C15}"/>
                </a:ext>
              </a:extLst>
            </p:cNvPr>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905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4;p16">
              <a:extLst>
                <a:ext uri="{FF2B5EF4-FFF2-40B4-BE49-F238E27FC236}">
                  <a16:creationId xmlns:a16="http://schemas.microsoft.com/office/drawing/2014/main" id="{7C4CE9D6-A382-47B9-AAE4-17004D2BB84F}"/>
                </a:ext>
              </a:extLst>
            </p:cNvPr>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90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5;p16">
              <a:extLst>
                <a:ext uri="{FF2B5EF4-FFF2-40B4-BE49-F238E27FC236}">
                  <a16:creationId xmlns:a16="http://schemas.microsoft.com/office/drawing/2014/main" id="{05D89F22-8D83-4E8F-B4B0-98AEB07E77E9}"/>
                </a:ext>
              </a:extLst>
            </p:cNvPr>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190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390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ED042C4C-7425-40AE-BEE4-BDBFF1FDECD5}"/>
              </a:ext>
            </a:extLst>
          </p:cNvPr>
          <p:cNvSpPr txBox="1"/>
          <p:nvPr/>
        </p:nvSpPr>
        <p:spPr>
          <a:xfrm>
            <a:off x="389879" y="893716"/>
            <a:ext cx="8364238" cy="456215"/>
          </a:xfrm>
          <a:prstGeom prst="rect">
            <a:avLst/>
          </a:prstGeom>
          <a:noFill/>
        </p:spPr>
        <p:txBody>
          <a:bodyPr wrap="square">
            <a:spAutoFit/>
          </a:bodyPr>
          <a:lstStyle/>
          <a:p>
            <a:pPr algn="ctr" rtl="1">
              <a:lnSpc>
                <a:spcPct val="150000"/>
              </a:lnSpc>
            </a:pPr>
            <a:r>
              <a:rPr lang="he-IL" sz="1800" dirty="0">
                <a:latin typeface="Segoe UI Semilight" panose="020B0402040204020203" pitchFamily="34" charset="0"/>
                <a:cs typeface="Segoe UI Semilight" panose="020B0402040204020203" pitchFamily="34" charset="0"/>
              </a:rPr>
              <a:t>בראש טבלת הפערים, בלטה לרעה העיר </a:t>
            </a:r>
            <a:r>
              <a:rPr lang="he-IL" sz="1800" b="1" dirty="0">
                <a:latin typeface="Segoe UI Semilight" panose="020B0402040204020203" pitchFamily="34" charset="0"/>
                <a:cs typeface="Segoe UI Semilight" panose="020B0402040204020203" pitchFamily="34" charset="0"/>
              </a:rPr>
              <a:t>בני ברק </a:t>
            </a:r>
            <a:r>
              <a:rPr lang="he-IL" sz="1800" dirty="0">
                <a:latin typeface="Segoe UI Semilight" panose="020B0402040204020203" pitchFamily="34" charset="0"/>
                <a:cs typeface="Segoe UI Semilight" panose="020B0402040204020203" pitchFamily="34" charset="0"/>
              </a:rPr>
              <a:t>לעומת שכנותיה.</a:t>
            </a:r>
          </a:p>
        </p:txBody>
      </p:sp>
      <p:sp>
        <p:nvSpPr>
          <p:cNvPr id="7" name="כותרת 1">
            <a:extLst>
              <a:ext uri="{FF2B5EF4-FFF2-40B4-BE49-F238E27FC236}">
                <a16:creationId xmlns:a16="http://schemas.microsoft.com/office/drawing/2014/main" id="{17148B37-247C-4944-BD9D-71DA1B72F1B1}"/>
              </a:ext>
            </a:extLst>
          </p:cNvPr>
          <p:cNvSpPr txBox="1">
            <a:spLocks/>
          </p:cNvSpPr>
          <p:nvPr/>
        </p:nvSpPr>
        <p:spPr>
          <a:xfrm>
            <a:off x="741142" y="261028"/>
            <a:ext cx="7661709" cy="679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he-IL" sz="3600" b="1" dirty="0">
                <a:solidFill>
                  <a:schemeClr val="tx1"/>
                </a:solidFill>
              </a:rPr>
              <a:t>ממצאים – פערים באחוזי הזכאים לבגרות</a:t>
            </a:r>
          </a:p>
        </p:txBody>
      </p:sp>
      <p:pic>
        <p:nvPicPr>
          <p:cNvPr id="8" name="תמונה 7">
            <a:extLst>
              <a:ext uri="{FF2B5EF4-FFF2-40B4-BE49-F238E27FC236}">
                <a16:creationId xmlns:a16="http://schemas.microsoft.com/office/drawing/2014/main" id="{81444049-A966-4FAE-8F13-10003552C8A1}"/>
              </a:ext>
            </a:extLst>
          </p:cNvPr>
          <p:cNvPicPr>
            <a:picLocks noChangeAspect="1"/>
          </p:cNvPicPr>
          <p:nvPr/>
        </p:nvPicPr>
        <p:blipFill>
          <a:blip r:embed="rId4"/>
          <a:stretch>
            <a:fillRect/>
          </a:stretch>
        </p:blipFill>
        <p:spPr>
          <a:xfrm>
            <a:off x="4503400" y="1506107"/>
            <a:ext cx="4395918" cy="2695491"/>
          </a:xfrm>
          <a:prstGeom prst="rect">
            <a:avLst/>
          </a:prstGeom>
        </p:spPr>
      </p:pic>
      <p:sp>
        <p:nvSpPr>
          <p:cNvPr id="10" name="תיבת טקסט 9">
            <a:extLst>
              <a:ext uri="{FF2B5EF4-FFF2-40B4-BE49-F238E27FC236}">
                <a16:creationId xmlns:a16="http://schemas.microsoft.com/office/drawing/2014/main" id="{EC7F096C-B4CB-4CFB-B5E5-8B3C15BAC7D6}"/>
              </a:ext>
            </a:extLst>
          </p:cNvPr>
          <p:cNvSpPr txBox="1"/>
          <p:nvPr/>
        </p:nvSpPr>
        <p:spPr>
          <a:xfrm>
            <a:off x="6182397" y="0"/>
            <a:ext cx="2961604" cy="307777"/>
          </a:xfrm>
          <a:prstGeom prst="rect">
            <a:avLst/>
          </a:prstGeom>
          <a:noFill/>
        </p:spPr>
        <p:txBody>
          <a:bodyPr wrap="square">
            <a:spAutoFit/>
          </a:bodyPr>
          <a:lstStyle/>
          <a:p>
            <a:pPr algn="r"/>
            <a:r>
              <a:rPr lang="en-US" b="1" dirty="0">
                <a:solidFill>
                  <a:schemeClr val="bg2"/>
                </a:solidFill>
                <a:latin typeface="Segoe UI Semibold" panose="020B0702040204020203" pitchFamily="34" charset="0"/>
                <a:cs typeface="Segoe UI Semibold" panose="020B0702040204020203" pitchFamily="34" charset="0"/>
              </a:rPr>
              <a:t>Q1</a:t>
            </a:r>
            <a:r>
              <a:rPr lang="he-IL" b="1" dirty="0">
                <a:solidFill>
                  <a:schemeClr val="bg2"/>
                </a:solidFill>
                <a:latin typeface="Segoe UI Semibold" panose="020B0702040204020203" pitchFamily="34" charset="0"/>
                <a:cs typeface="Segoe UI Semibold" panose="020B0702040204020203" pitchFamily="34" charset="0"/>
              </a:rPr>
              <a:t>פערים בין ערים שכנות </a:t>
            </a:r>
          </a:p>
        </p:txBody>
      </p:sp>
      <p:pic>
        <p:nvPicPr>
          <p:cNvPr id="12" name="תמונה 11">
            <a:extLst>
              <a:ext uri="{FF2B5EF4-FFF2-40B4-BE49-F238E27FC236}">
                <a16:creationId xmlns:a16="http://schemas.microsoft.com/office/drawing/2014/main" id="{90877E85-0854-4739-9D61-657D5BD5256E}"/>
              </a:ext>
            </a:extLst>
          </p:cNvPr>
          <p:cNvPicPr>
            <a:picLocks noChangeAspect="1"/>
          </p:cNvPicPr>
          <p:nvPr/>
        </p:nvPicPr>
        <p:blipFill>
          <a:blip r:embed="rId5"/>
          <a:stretch>
            <a:fillRect/>
          </a:stretch>
        </p:blipFill>
        <p:spPr>
          <a:xfrm>
            <a:off x="244682" y="1662285"/>
            <a:ext cx="3951285" cy="2383137"/>
          </a:xfrm>
          <a:prstGeom prst="rect">
            <a:avLst/>
          </a:prstGeom>
        </p:spPr>
      </p:pic>
      <p:graphicFrame>
        <p:nvGraphicFramePr>
          <p:cNvPr id="13" name="אובייקט 12">
            <a:extLst>
              <a:ext uri="{FF2B5EF4-FFF2-40B4-BE49-F238E27FC236}">
                <a16:creationId xmlns:a16="http://schemas.microsoft.com/office/drawing/2014/main" id="{2DFB00B3-7077-4EAA-8404-66F8CE6550C6}"/>
              </a:ext>
            </a:extLst>
          </p:cNvPr>
          <p:cNvGraphicFramePr>
            <a:graphicFrameLocks noChangeAspect="1"/>
          </p:cNvGraphicFramePr>
          <p:nvPr>
            <p:extLst>
              <p:ext uri="{D42A27DB-BD31-4B8C-83A1-F6EECF244321}">
                <p14:modId xmlns:p14="http://schemas.microsoft.com/office/powerpoint/2010/main" val="1819686258"/>
              </p:ext>
            </p:extLst>
          </p:nvPr>
        </p:nvGraphicFramePr>
        <p:xfrm>
          <a:off x="10706100" y="821852"/>
          <a:ext cx="3467100" cy="4064000"/>
        </p:xfrm>
        <a:graphic>
          <a:graphicData uri="http://schemas.openxmlformats.org/presentationml/2006/ole">
            <mc:AlternateContent xmlns:mc="http://schemas.openxmlformats.org/markup-compatibility/2006">
              <mc:Choice xmlns:v="urn:schemas-microsoft-com:vml" Requires="v">
                <p:oleObj spid="_x0000_s2061" name="Worksheet" r:id="rId6" imgW="10166498" imgH="11919062" progId="Excel.Sheet.12">
                  <p:embed/>
                </p:oleObj>
              </mc:Choice>
              <mc:Fallback>
                <p:oleObj name="Worksheet" r:id="rId6" imgW="10166498" imgH="11919062" progId="Excel.Sheet.12">
                  <p:embed/>
                  <p:pic>
                    <p:nvPicPr>
                      <p:cNvPr id="0" name=""/>
                      <p:cNvPicPr/>
                      <p:nvPr/>
                    </p:nvPicPr>
                    <p:blipFill>
                      <a:blip r:embed="rId7"/>
                      <a:stretch>
                        <a:fillRect/>
                      </a:stretch>
                    </p:blipFill>
                    <p:spPr>
                      <a:xfrm>
                        <a:off x="10706100" y="821852"/>
                        <a:ext cx="3467100" cy="4064000"/>
                      </a:xfrm>
                      <a:prstGeom prst="rect">
                        <a:avLst/>
                      </a:prstGeom>
                    </p:spPr>
                  </p:pic>
                </p:oleObj>
              </mc:Fallback>
            </mc:AlternateContent>
          </a:graphicData>
        </a:graphic>
      </p:graphicFrame>
    </p:spTree>
    <p:extLst>
      <p:ext uri="{BB962C8B-B14F-4D97-AF65-F5344CB8AC3E}">
        <p14:creationId xmlns:p14="http://schemas.microsoft.com/office/powerpoint/2010/main" val="148044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9AE7228F-2F5E-41B9-9550-994E840CC3F2}"/>
              </a:ext>
            </a:extLst>
          </p:cNvPr>
          <p:cNvPicPr>
            <a:picLocks noChangeAspect="1"/>
          </p:cNvPicPr>
          <p:nvPr/>
        </p:nvPicPr>
        <p:blipFill>
          <a:blip r:embed="rId3"/>
          <a:stretch>
            <a:fillRect/>
          </a:stretch>
        </p:blipFill>
        <p:spPr>
          <a:xfrm>
            <a:off x="3186359" y="1347186"/>
            <a:ext cx="4456778" cy="2642901"/>
          </a:xfrm>
          <a:prstGeom prst="rect">
            <a:avLst/>
          </a:prstGeom>
        </p:spPr>
      </p:pic>
      <p:sp>
        <p:nvSpPr>
          <p:cNvPr id="3" name="תיבת טקסט 2">
            <a:extLst>
              <a:ext uri="{FF2B5EF4-FFF2-40B4-BE49-F238E27FC236}">
                <a16:creationId xmlns:a16="http://schemas.microsoft.com/office/drawing/2014/main" id="{ED042C4C-7425-40AE-BEE4-BDBFF1FDECD5}"/>
              </a:ext>
            </a:extLst>
          </p:cNvPr>
          <p:cNvSpPr txBox="1"/>
          <p:nvPr/>
        </p:nvSpPr>
        <p:spPr>
          <a:xfrm>
            <a:off x="741145" y="890971"/>
            <a:ext cx="7757847" cy="456215"/>
          </a:xfrm>
          <a:prstGeom prst="rect">
            <a:avLst/>
          </a:prstGeom>
          <a:noFill/>
        </p:spPr>
        <p:txBody>
          <a:bodyPr wrap="square">
            <a:spAutoFit/>
          </a:bodyPr>
          <a:lstStyle/>
          <a:p>
            <a:pPr algn="ctr" rtl="1">
              <a:lnSpc>
                <a:spcPct val="150000"/>
              </a:lnSpc>
            </a:pPr>
            <a:r>
              <a:rPr lang="he-IL" sz="1800" dirty="0">
                <a:latin typeface="Segoe UI Semilight" panose="020B0402040204020203" pitchFamily="34" charset="0"/>
                <a:cs typeface="Segoe UI Semilight" panose="020B0402040204020203" pitchFamily="34" charset="0"/>
              </a:rPr>
              <a:t>בראש טבלת הפערים,  בלטה לרעה המועצה האזורית </a:t>
            </a:r>
            <a:r>
              <a:rPr lang="he-IL" sz="1800" b="1" dirty="0">
                <a:latin typeface="Segoe UI Semilight" panose="020B0402040204020203" pitchFamily="34" charset="0"/>
                <a:cs typeface="Segoe UI Semilight" panose="020B0402040204020203" pitchFamily="34" charset="0"/>
              </a:rPr>
              <a:t>זבולון</a:t>
            </a:r>
            <a:r>
              <a:rPr lang="he-IL" sz="1800" dirty="0">
                <a:latin typeface="Segoe UI Semilight" panose="020B0402040204020203" pitchFamily="34" charset="0"/>
                <a:cs typeface="Segoe UI Semilight" panose="020B0402040204020203" pitchFamily="34" charset="0"/>
              </a:rPr>
              <a:t> לעומת שכנותיה.</a:t>
            </a:r>
          </a:p>
        </p:txBody>
      </p:sp>
      <p:sp>
        <p:nvSpPr>
          <p:cNvPr id="7" name="כותרת 1">
            <a:extLst>
              <a:ext uri="{FF2B5EF4-FFF2-40B4-BE49-F238E27FC236}">
                <a16:creationId xmlns:a16="http://schemas.microsoft.com/office/drawing/2014/main" id="{17148B37-247C-4944-BD9D-71DA1B72F1B1}"/>
              </a:ext>
            </a:extLst>
          </p:cNvPr>
          <p:cNvSpPr txBox="1">
            <a:spLocks/>
          </p:cNvSpPr>
          <p:nvPr/>
        </p:nvSpPr>
        <p:spPr>
          <a:xfrm>
            <a:off x="741145" y="259656"/>
            <a:ext cx="7661709" cy="679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he-IL" sz="3600" b="1" dirty="0">
                <a:solidFill>
                  <a:schemeClr val="tx1"/>
                </a:solidFill>
              </a:rPr>
              <a:t>ממצאים – פערים באחוזי האבטלה</a:t>
            </a:r>
          </a:p>
        </p:txBody>
      </p:sp>
      <p:pic>
        <p:nvPicPr>
          <p:cNvPr id="13" name="תמונה 12">
            <a:extLst>
              <a:ext uri="{FF2B5EF4-FFF2-40B4-BE49-F238E27FC236}">
                <a16:creationId xmlns:a16="http://schemas.microsoft.com/office/drawing/2014/main" id="{37D36E33-0239-45B3-A878-824467DA0E7F}"/>
              </a:ext>
            </a:extLst>
          </p:cNvPr>
          <p:cNvPicPr>
            <a:picLocks noChangeAspect="1"/>
          </p:cNvPicPr>
          <p:nvPr/>
        </p:nvPicPr>
        <p:blipFill>
          <a:blip r:embed="rId4"/>
          <a:stretch>
            <a:fillRect/>
          </a:stretch>
        </p:blipFill>
        <p:spPr>
          <a:xfrm>
            <a:off x="902836" y="1902577"/>
            <a:ext cx="2121833" cy="1758387"/>
          </a:xfrm>
          <a:prstGeom prst="rect">
            <a:avLst/>
          </a:prstGeom>
        </p:spPr>
      </p:pic>
      <p:sp>
        <p:nvSpPr>
          <p:cNvPr id="15" name="תיבת טקסט 14">
            <a:extLst>
              <a:ext uri="{FF2B5EF4-FFF2-40B4-BE49-F238E27FC236}">
                <a16:creationId xmlns:a16="http://schemas.microsoft.com/office/drawing/2014/main" id="{3C7270BF-8BE7-49B2-9D3D-DDC55643EB77}"/>
              </a:ext>
            </a:extLst>
          </p:cNvPr>
          <p:cNvSpPr txBox="1"/>
          <p:nvPr/>
        </p:nvSpPr>
        <p:spPr>
          <a:xfrm>
            <a:off x="6182397" y="0"/>
            <a:ext cx="2961604" cy="307777"/>
          </a:xfrm>
          <a:prstGeom prst="rect">
            <a:avLst/>
          </a:prstGeom>
          <a:noFill/>
        </p:spPr>
        <p:txBody>
          <a:bodyPr wrap="square">
            <a:spAutoFit/>
          </a:bodyPr>
          <a:lstStyle/>
          <a:p>
            <a:pPr algn="r"/>
            <a:r>
              <a:rPr lang="en-US" b="1" dirty="0">
                <a:solidFill>
                  <a:schemeClr val="bg2"/>
                </a:solidFill>
                <a:latin typeface="Segoe UI Semibold" panose="020B0702040204020203" pitchFamily="34" charset="0"/>
                <a:cs typeface="Segoe UI Semibold" panose="020B0702040204020203" pitchFamily="34" charset="0"/>
              </a:rPr>
              <a:t>Q1</a:t>
            </a:r>
            <a:r>
              <a:rPr lang="he-IL" b="1" dirty="0">
                <a:solidFill>
                  <a:schemeClr val="bg2"/>
                </a:solidFill>
                <a:latin typeface="Segoe UI Semibold" panose="020B0702040204020203" pitchFamily="34" charset="0"/>
                <a:cs typeface="Segoe UI Semibold" panose="020B0702040204020203" pitchFamily="34" charset="0"/>
              </a:rPr>
              <a:t>פערים בין ערים שכנות </a:t>
            </a:r>
          </a:p>
        </p:txBody>
      </p:sp>
      <p:sp>
        <p:nvSpPr>
          <p:cNvPr id="8" name="תיבת טקסט 7">
            <a:extLst>
              <a:ext uri="{FF2B5EF4-FFF2-40B4-BE49-F238E27FC236}">
                <a16:creationId xmlns:a16="http://schemas.microsoft.com/office/drawing/2014/main" id="{FB3F0C5A-999E-4913-B7D5-AEA8FEF65AE2}"/>
              </a:ext>
            </a:extLst>
          </p:cNvPr>
          <p:cNvSpPr txBox="1"/>
          <p:nvPr/>
        </p:nvSpPr>
        <p:spPr>
          <a:xfrm>
            <a:off x="3790950" y="4629407"/>
            <a:ext cx="5021580" cy="307777"/>
          </a:xfrm>
          <a:prstGeom prst="rect">
            <a:avLst/>
          </a:prstGeom>
          <a:noFill/>
        </p:spPr>
        <p:txBody>
          <a:bodyPr wrap="square">
            <a:spAutoFit/>
          </a:bodyPr>
          <a:lstStyle/>
          <a:p>
            <a:pPr marL="285750" indent="-285750" algn="r" rtl="1">
              <a:buFont typeface="Arial" panose="020B0604020202020204" pitchFamily="34" charset="0"/>
              <a:buChar char="•"/>
            </a:pPr>
            <a:r>
              <a:rPr lang="he-IL" sz="1400" dirty="0">
                <a:latin typeface="Segoe UI Semilight" panose="020B0402040204020203" pitchFamily="34" charset="0"/>
                <a:cs typeface="Segoe UI Semilight" panose="020B0402040204020203" pitchFamily="34" charset="0"/>
              </a:rPr>
              <a:t>זבולון- מועצה אזורית מעורבת (30% ערבים ובדואים).</a:t>
            </a:r>
            <a:endParaRPr lang="he-IL" dirty="0"/>
          </a:p>
        </p:txBody>
      </p:sp>
    </p:spTree>
    <p:extLst>
      <p:ext uri="{BB962C8B-B14F-4D97-AF65-F5344CB8AC3E}">
        <p14:creationId xmlns:p14="http://schemas.microsoft.com/office/powerpoint/2010/main" val="18415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ED042C4C-7425-40AE-BEE4-BDBFF1FDECD5}"/>
              </a:ext>
            </a:extLst>
          </p:cNvPr>
          <p:cNvSpPr txBox="1"/>
          <p:nvPr/>
        </p:nvSpPr>
        <p:spPr>
          <a:xfrm>
            <a:off x="582385" y="946657"/>
            <a:ext cx="7979228" cy="456215"/>
          </a:xfrm>
          <a:prstGeom prst="rect">
            <a:avLst/>
          </a:prstGeom>
          <a:noFill/>
        </p:spPr>
        <p:txBody>
          <a:bodyPr wrap="square">
            <a:spAutoFit/>
          </a:bodyPr>
          <a:lstStyle/>
          <a:p>
            <a:pPr algn="ctr" rtl="1">
              <a:lnSpc>
                <a:spcPct val="150000"/>
              </a:lnSpc>
            </a:pPr>
            <a:r>
              <a:rPr lang="he-IL" sz="1800" dirty="0">
                <a:latin typeface="Segoe UI Semilight" panose="020B0402040204020203" pitchFamily="34" charset="0"/>
                <a:cs typeface="Segoe UI Semilight" panose="020B0402040204020203" pitchFamily="34" charset="0"/>
              </a:rPr>
              <a:t>מצאנו כי פערי השכר הגבוהים ביותר היו בין זוגות הערים השכנות הבאות:</a:t>
            </a:r>
          </a:p>
        </p:txBody>
      </p:sp>
      <p:sp>
        <p:nvSpPr>
          <p:cNvPr id="7" name="כותרת 1">
            <a:extLst>
              <a:ext uri="{FF2B5EF4-FFF2-40B4-BE49-F238E27FC236}">
                <a16:creationId xmlns:a16="http://schemas.microsoft.com/office/drawing/2014/main" id="{17148B37-247C-4944-BD9D-71DA1B72F1B1}"/>
              </a:ext>
            </a:extLst>
          </p:cNvPr>
          <p:cNvSpPr txBox="1">
            <a:spLocks/>
          </p:cNvSpPr>
          <p:nvPr/>
        </p:nvSpPr>
        <p:spPr>
          <a:xfrm>
            <a:off x="741145" y="247275"/>
            <a:ext cx="7661709" cy="679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he-IL" sz="3600" b="1" dirty="0">
                <a:solidFill>
                  <a:schemeClr val="tx1"/>
                </a:solidFill>
              </a:rPr>
              <a:t>ממצאים – פערים בשכר הממוצע החודשי</a:t>
            </a:r>
          </a:p>
        </p:txBody>
      </p:sp>
      <p:grpSp>
        <p:nvGrpSpPr>
          <p:cNvPr id="12" name="קבוצה 11">
            <a:extLst>
              <a:ext uri="{FF2B5EF4-FFF2-40B4-BE49-F238E27FC236}">
                <a16:creationId xmlns:a16="http://schemas.microsoft.com/office/drawing/2014/main" id="{02C47CD5-6BB7-49F0-AABA-27C6688A8BE5}"/>
              </a:ext>
            </a:extLst>
          </p:cNvPr>
          <p:cNvGrpSpPr/>
          <p:nvPr/>
        </p:nvGrpSpPr>
        <p:grpSpPr>
          <a:xfrm>
            <a:off x="2006905" y="1450620"/>
            <a:ext cx="6140916" cy="2746223"/>
            <a:chOff x="1652460" y="1547943"/>
            <a:chExt cx="7266701" cy="3344714"/>
          </a:xfrm>
        </p:grpSpPr>
        <p:pic>
          <p:nvPicPr>
            <p:cNvPr id="5" name="תמונה 4">
              <a:extLst>
                <a:ext uri="{FF2B5EF4-FFF2-40B4-BE49-F238E27FC236}">
                  <a16:creationId xmlns:a16="http://schemas.microsoft.com/office/drawing/2014/main" id="{5C99E691-EF24-4563-9FD6-411BF400E842}"/>
                </a:ext>
              </a:extLst>
            </p:cNvPr>
            <p:cNvPicPr>
              <a:picLocks noChangeAspect="1"/>
            </p:cNvPicPr>
            <p:nvPr/>
          </p:nvPicPr>
          <p:blipFill>
            <a:blip r:embed="rId3"/>
            <a:stretch>
              <a:fillRect/>
            </a:stretch>
          </p:blipFill>
          <p:spPr>
            <a:xfrm>
              <a:off x="1652460" y="1547943"/>
              <a:ext cx="5595363" cy="3344714"/>
            </a:xfrm>
            <a:prstGeom prst="rect">
              <a:avLst/>
            </a:prstGeom>
          </p:spPr>
        </p:pic>
        <p:cxnSp>
          <p:nvCxnSpPr>
            <p:cNvPr id="8" name="מחבר ישר 7">
              <a:extLst>
                <a:ext uri="{FF2B5EF4-FFF2-40B4-BE49-F238E27FC236}">
                  <a16:creationId xmlns:a16="http://schemas.microsoft.com/office/drawing/2014/main" id="{FFA96DB6-4907-48E2-B887-1666839EC82A}"/>
                </a:ext>
              </a:extLst>
            </p:cNvPr>
            <p:cNvCxnSpPr>
              <a:cxnSpLocks/>
            </p:cNvCxnSpPr>
            <p:nvPr/>
          </p:nvCxnSpPr>
          <p:spPr>
            <a:xfrm>
              <a:off x="2569945" y="3484345"/>
              <a:ext cx="4581626" cy="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11" name="תיבת טקסט 10">
              <a:extLst>
                <a:ext uri="{FF2B5EF4-FFF2-40B4-BE49-F238E27FC236}">
                  <a16:creationId xmlns:a16="http://schemas.microsoft.com/office/drawing/2014/main" id="{75EB976B-0F32-4191-8C3D-B7DC636229FD}"/>
                </a:ext>
              </a:extLst>
            </p:cNvPr>
            <p:cNvSpPr txBox="1"/>
            <p:nvPr/>
          </p:nvSpPr>
          <p:spPr>
            <a:xfrm>
              <a:off x="7193154" y="3345844"/>
              <a:ext cx="1726007" cy="337366"/>
            </a:xfrm>
            <a:prstGeom prst="rect">
              <a:avLst/>
            </a:prstGeom>
            <a:noFill/>
          </p:spPr>
          <p:txBody>
            <a:bodyPr wrap="square" rtlCol="1">
              <a:spAutoFit/>
            </a:bodyPr>
            <a:lstStyle/>
            <a:p>
              <a:r>
                <a:rPr lang="he-IL" sz="1200" b="1" dirty="0">
                  <a:latin typeface="Segoe UI Semilight" panose="020B0402040204020203" pitchFamily="34" charset="0"/>
                  <a:cs typeface="Segoe UI Semilight" panose="020B0402040204020203" pitchFamily="34" charset="0"/>
                </a:rPr>
                <a:t>ממוצע הפערים</a:t>
              </a:r>
            </a:p>
          </p:txBody>
        </p:sp>
      </p:grpSp>
      <p:sp>
        <p:nvSpPr>
          <p:cNvPr id="13" name="תיבת טקסט 12">
            <a:extLst>
              <a:ext uri="{FF2B5EF4-FFF2-40B4-BE49-F238E27FC236}">
                <a16:creationId xmlns:a16="http://schemas.microsoft.com/office/drawing/2014/main" id="{4CA8A0C3-DC3A-4243-A385-D2620B9BE36E}"/>
              </a:ext>
            </a:extLst>
          </p:cNvPr>
          <p:cNvSpPr txBox="1"/>
          <p:nvPr/>
        </p:nvSpPr>
        <p:spPr>
          <a:xfrm>
            <a:off x="6182397" y="0"/>
            <a:ext cx="2961604" cy="307777"/>
          </a:xfrm>
          <a:prstGeom prst="rect">
            <a:avLst/>
          </a:prstGeom>
          <a:noFill/>
        </p:spPr>
        <p:txBody>
          <a:bodyPr wrap="square">
            <a:spAutoFit/>
          </a:bodyPr>
          <a:lstStyle/>
          <a:p>
            <a:pPr algn="r"/>
            <a:r>
              <a:rPr lang="en-US" b="1" dirty="0">
                <a:solidFill>
                  <a:schemeClr val="bg2"/>
                </a:solidFill>
                <a:latin typeface="Segoe UI Semibold" panose="020B0702040204020203" pitchFamily="34" charset="0"/>
                <a:cs typeface="Segoe UI Semibold" panose="020B0702040204020203" pitchFamily="34" charset="0"/>
              </a:rPr>
              <a:t>Q1</a:t>
            </a:r>
            <a:r>
              <a:rPr lang="he-IL" b="1" dirty="0">
                <a:solidFill>
                  <a:schemeClr val="bg2"/>
                </a:solidFill>
                <a:latin typeface="Segoe UI Semibold" panose="020B0702040204020203" pitchFamily="34" charset="0"/>
                <a:cs typeface="Segoe UI Semibold" panose="020B0702040204020203" pitchFamily="34" charset="0"/>
              </a:rPr>
              <a:t>פערים בין ערים שכנות </a:t>
            </a:r>
          </a:p>
        </p:txBody>
      </p:sp>
      <p:sp>
        <p:nvSpPr>
          <p:cNvPr id="9" name="תיבת טקסט 8">
            <a:extLst>
              <a:ext uri="{FF2B5EF4-FFF2-40B4-BE49-F238E27FC236}">
                <a16:creationId xmlns:a16="http://schemas.microsoft.com/office/drawing/2014/main" id="{14E8F4F8-78D1-4613-AF6F-A451232E4C9E}"/>
              </a:ext>
            </a:extLst>
          </p:cNvPr>
          <p:cNvSpPr txBox="1"/>
          <p:nvPr/>
        </p:nvSpPr>
        <p:spPr>
          <a:xfrm>
            <a:off x="3003333" y="4451776"/>
            <a:ext cx="5960667" cy="888898"/>
          </a:xfrm>
          <a:prstGeom prst="rect">
            <a:avLst/>
          </a:prstGeom>
          <a:noFill/>
        </p:spPr>
        <p:txBody>
          <a:bodyPr wrap="square">
            <a:spAutoFit/>
          </a:bodyPr>
          <a:lstStyle/>
          <a:p>
            <a:pPr marL="171450" indent="-171450" algn="r" rtl="1">
              <a:lnSpc>
                <a:spcPct val="150000"/>
              </a:lnSpc>
              <a:buFont typeface="Arial" panose="020B0604020202020204" pitchFamily="34" charset="0"/>
              <a:buChar char="•"/>
            </a:pPr>
            <a:r>
              <a:rPr lang="he-IL" sz="1200" dirty="0" err="1">
                <a:latin typeface="Segoe UI Semilight" panose="020B0402040204020203" pitchFamily="34" charset="0"/>
                <a:cs typeface="Segoe UI Semilight" panose="020B0402040204020203" pitchFamily="34" charset="0"/>
              </a:rPr>
              <a:t>ג'זר</a:t>
            </a:r>
            <a:r>
              <a:rPr lang="he-IL" sz="1200" dirty="0">
                <a:latin typeface="Segoe UI Semilight" panose="020B0402040204020203" pitchFamily="34" charset="0"/>
                <a:cs typeface="Segoe UI Semilight" panose="020B0402040204020203" pitchFamily="34" charset="0"/>
              </a:rPr>
              <a:t> א-זרקא, ג'לג'וליה, חורה, תל שבע – ישובים ערבים</a:t>
            </a:r>
          </a:p>
          <a:p>
            <a:pPr marL="171450" indent="-171450" algn="r" rtl="1">
              <a:lnSpc>
                <a:spcPct val="150000"/>
              </a:lnSpc>
              <a:buFont typeface="Arial" panose="020B0604020202020204" pitchFamily="34" charset="0"/>
              <a:buChar char="•"/>
            </a:pPr>
            <a:r>
              <a:rPr lang="he-IL" sz="1200" dirty="0">
                <a:latin typeface="Segoe UI Semilight" panose="020B0402040204020203" pitchFamily="34" charset="0"/>
                <a:cs typeface="Segoe UI Semilight" panose="020B0402040204020203" pitchFamily="34" charset="0"/>
              </a:rPr>
              <a:t>בנימינה-גבעת עדה, דרום השרון, מיתר, עומר – ישובים יהודים</a:t>
            </a:r>
          </a:p>
          <a:p>
            <a:pPr marL="171450" indent="-171450" algn="r" rtl="1">
              <a:lnSpc>
                <a:spcPct val="150000"/>
              </a:lnSpc>
              <a:buFont typeface="Arial" panose="020B0604020202020204" pitchFamily="34" charset="0"/>
              <a:buChar char="•"/>
            </a:pPr>
            <a:endParaRPr lang="he-IL" sz="12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58472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D1C7235-CBB5-4CE3-A383-C8B85EB58DF3}"/>
              </a:ext>
            </a:extLst>
          </p:cNvPr>
          <p:cNvSpPr txBox="1"/>
          <p:nvPr/>
        </p:nvSpPr>
        <p:spPr>
          <a:xfrm>
            <a:off x="0" y="354769"/>
            <a:ext cx="9144000" cy="584775"/>
          </a:xfrm>
          <a:prstGeom prst="rect">
            <a:avLst/>
          </a:prstGeom>
          <a:noFill/>
        </p:spPr>
        <p:txBody>
          <a:bodyPr wrap="square" rtlCol="1">
            <a:spAutoFit/>
          </a:bodyPr>
          <a:lstStyle/>
          <a:p>
            <a:pPr algn="ctr" rtl="1"/>
            <a:r>
              <a:rPr lang="he-IL" sz="3200" b="1" dirty="0">
                <a:solidFill>
                  <a:schemeClr val="tx1"/>
                </a:solidFill>
                <a:latin typeface="Segoe UI Semibold" panose="020B0702040204020203" pitchFamily="34" charset="0"/>
                <a:cs typeface="Segoe UI Semibold" panose="020B0702040204020203" pitchFamily="34" charset="0"/>
                <a:sym typeface="Bitter"/>
              </a:rPr>
              <a:t>פערים בשכר החודשי- </a:t>
            </a:r>
            <a:r>
              <a:rPr lang="en-US" sz="3200" b="1" dirty="0">
                <a:solidFill>
                  <a:schemeClr val="tx1"/>
                </a:solidFill>
                <a:latin typeface="Segoe UI Semibold" panose="020B0702040204020203" pitchFamily="34" charset="0"/>
                <a:cs typeface="Segoe UI Semibold" panose="020B0702040204020203" pitchFamily="34" charset="0"/>
                <a:sym typeface="Bitter"/>
              </a:rPr>
              <a:t>Reality Check</a:t>
            </a:r>
            <a:endParaRPr lang="he-IL" sz="3200" b="1" dirty="0">
              <a:solidFill>
                <a:schemeClr val="tx1"/>
              </a:solidFill>
              <a:latin typeface="Segoe UI Semibold" panose="020B0702040204020203" pitchFamily="34" charset="0"/>
              <a:cs typeface="Segoe UI Semibold" panose="020B0702040204020203" pitchFamily="34" charset="0"/>
              <a:sym typeface="Bitter"/>
            </a:endParaRPr>
          </a:p>
        </p:txBody>
      </p:sp>
      <p:pic>
        <p:nvPicPr>
          <p:cNvPr id="4" name="תמונה 3">
            <a:extLst>
              <a:ext uri="{FF2B5EF4-FFF2-40B4-BE49-F238E27FC236}">
                <a16:creationId xmlns:a16="http://schemas.microsoft.com/office/drawing/2014/main" id="{FD94D074-186D-4B78-A302-37EB324AE55C}"/>
              </a:ext>
            </a:extLst>
          </p:cNvPr>
          <p:cNvPicPr>
            <a:picLocks noChangeAspect="1"/>
          </p:cNvPicPr>
          <p:nvPr/>
        </p:nvPicPr>
        <p:blipFill>
          <a:blip r:embed="rId3"/>
          <a:stretch>
            <a:fillRect/>
          </a:stretch>
        </p:blipFill>
        <p:spPr>
          <a:xfrm>
            <a:off x="4505481" y="1266916"/>
            <a:ext cx="4221568" cy="1700727"/>
          </a:xfrm>
          <a:prstGeom prst="rect">
            <a:avLst/>
          </a:prstGeom>
        </p:spPr>
      </p:pic>
      <p:pic>
        <p:nvPicPr>
          <p:cNvPr id="6" name="תמונה 5">
            <a:extLst>
              <a:ext uri="{FF2B5EF4-FFF2-40B4-BE49-F238E27FC236}">
                <a16:creationId xmlns:a16="http://schemas.microsoft.com/office/drawing/2014/main" id="{D093FA0D-ACC8-4A7C-86A8-DA8876C4059A}"/>
              </a:ext>
            </a:extLst>
          </p:cNvPr>
          <p:cNvPicPr>
            <a:picLocks noChangeAspect="1"/>
          </p:cNvPicPr>
          <p:nvPr/>
        </p:nvPicPr>
        <p:blipFill>
          <a:blip r:embed="rId4"/>
          <a:stretch>
            <a:fillRect/>
          </a:stretch>
        </p:blipFill>
        <p:spPr>
          <a:xfrm>
            <a:off x="4651543" y="3295015"/>
            <a:ext cx="3695184" cy="1539660"/>
          </a:xfrm>
          <a:prstGeom prst="rect">
            <a:avLst/>
          </a:prstGeom>
        </p:spPr>
      </p:pic>
      <p:pic>
        <p:nvPicPr>
          <p:cNvPr id="8" name="תמונה 7">
            <a:extLst>
              <a:ext uri="{FF2B5EF4-FFF2-40B4-BE49-F238E27FC236}">
                <a16:creationId xmlns:a16="http://schemas.microsoft.com/office/drawing/2014/main" id="{A9026194-F61D-4569-8E75-4BB17F419FA4}"/>
              </a:ext>
            </a:extLst>
          </p:cNvPr>
          <p:cNvPicPr>
            <a:picLocks noChangeAspect="1"/>
          </p:cNvPicPr>
          <p:nvPr/>
        </p:nvPicPr>
        <p:blipFill>
          <a:blip r:embed="rId5"/>
          <a:stretch>
            <a:fillRect/>
          </a:stretch>
        </p:blipFill>
        <p:spPr>
          <a:xfrm>
            <a:off x="283912" y="1266916"/>
            <a:ext cx="4221569" cy="1701775"/>
          </a:xfrm>
          <a:prstGeom prst="rect">
            <a:avLst/>
          </a:prstGeom>
        </p:spPr>
      </p:pic>
      <p:pic>
        <p:nvPicPr>
          <p:cNvPr id="10" name="תמונה 9">
            <a:extLst>
              <a:ext uri="{FF2B5EF4-FFF2-40B4-BE49-F238E27FC236}">
                <a16:creationId xmlns:a16="http://schemas.microsoft.com/office/drawing/2014/main" id="{7A06F0F4-CAE4-4058-88C8-2CA84BF28375}"/>
              </a:ext>
            </a:extLst>
          </p:cNvPr>
          <p:cNvPicPr>
            <a:picLocks noChangeAspect="1"/>
          </p:cNvPicPr>
          <p:nvPr/>
        </p:nvPicPr>
        <p:blipFill>
          <a:blip r:embed="rId6"/>
          <a:stretch>
            <a:fillRect/>
          </a:stretch>
        </p:blipFill>
        <p:spPr>
          <a:xfrm>
            <a:off x="184159" y="3209323"/>
            <a:ext cx="4024682" cy="1625352"/>
          </a:xfrm>
          <a:prstGeom prst="rect">
            <a:avLst/>
          </a:prstGeom>
        </p:spPr>
      </p:pic>
      <p:sp>
        <p:nvSpPr>
          <p:cNvPr id="7" name="תיבת טקסט 6">
            <a:extLst>
              <a:ext uri="{FF2B5EF4-FFF2-40B4-BE49-F238E27FC236}">
                <a16:creationId xmlns:a16="http://schemas.microsoft.com/office/drawing/2014/main" id="{BA5F5DAA-D1B6-41A9-97B1-05010755DA46}"/>
              </a:ext>
            </a:extLst>
          </p:cNvPr>
          <p:cNvSpPr txBox="1"/>
          <p:nvPr/>
        </p:nvSpPr>
        <p:spPr>
          <a:xfrm>
            <a:off x="6182397" y="0"/>
            <a:ext cx="2961604" cy="307777"/>
          </a:xfrm>
          <a:prstGeom prst="rect">
            <a:avLst/>
          </a:prstGeom>
          <a:noFill/>
        </p:spPr>
        <p:txBody>
          <a:bodyPr wrap="square">
            <a:spAutoFit/>
          </a:bodyPr>
          <a:lstStyle/>
          <a:p>
            <a:pPr algn="r"/>
            <a:r>
              <a:rPr lang="en-US" b="1" dirty="0">
                <a:solidFill>
                  <a:schemeClr val="bg2"/>
                </a:solidFill>
                <a:latin typeface="Segoe UI Semibold" panose="020B0702040204020203" pitchFamily="34" charset="0"/>
                <a:cs typeface="Segoe UI Semibold" panose="020B0702040204020203" pitchFamily="34" charset="0"/>
              </a:rPr>
              <a:t>Q1</a:t>
            </a:r>
            <a:r>
              <a:rPr lang="he-IL" b="1" dirty="0">
                <a:solidFill>
                  <a:schemeClr val="bg2"/>
                </a:solidFill>
                <a:latin typeface="Segoe UI Semibold" panose="020B0702040204020203" pitchFamily="34" charset="0"/>
                <a:cs typeface="Segoe UI Semibold" panose="020B0702040204020203" pitchFamily="34" charset="0"/>
              </a:rPr>
              <a:t>פערים בין ערים שכנות </a:t>
            </a:r>
          </a:p>
        </p:txBody>
      </p:sp>
    </p:spTree>
    <p:extLst>
      <p:ext uri="{BB962C8B-B14F-4D97-AF65-F5344CB8AC3E}">
        <p14:creationId xmlns:p14="http://schemas.microsoft.com/office/powerpoint/2010/main" val="2263097749"/>
      </p:ext>
    </p:extLst>
  </p:cSld>
  <p:clrMapOvr>
    <a:masterClrMapping/>
  </p:clrMapOvr>
</p:sld>
</file>

<file path=ppt/theme/theme1.xml><?xml version="1.0" encoding="utf-8"?>
<a:theme xmlns:a="http://schemas.openxmlformats.org/drawingml/2006/main" name="Earth Science: Geography by Slidesgo">
  <a:themeElements>
    <a:clrScheme name="Simple Light">
      <a:dk1>
        <a:srgbClr val="000000"/>
      </a:dk1>
      <a:lt1>
        <a:srgbClr val="FFFFFF"/>
      </a:lt1>
      <a:dk2>
        <a:srgbClr val="595959"/>
      </a:dk2>
      <a:lt2>
        <a:srgbClr val="EEEEEE"/>
      </a:lt2>
      <a:accent1>
        <a:srgbClr val="FF744D"/>
      </a:accent1>
      <a:accent2>
        <a:srgbClr val="212121"/>
      </a:accent2>
      <a:accent3>
        <a:srgbClr val="4EA0DB"/>
      </a:accent3>
      <a:accent4>
        <a:srgbClr val="8C3703"/>
      </a:accent4>
      <a:accent5>
        <a:srgbClr val="FE9FA3"/>
      </a:accent5>
      <a:accent6>
        <a:srgbClr val="F4CCCC"/>
      </a:accent6>
      <a:hlink>
        <a:srgbClr val="A385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5199</TotalTime>
  <Words>796</Words>
  <Application>Microsoft Office PowerPoint</Application>
  <PresentationFormat>‫הצגה על המסך (16:9)</PresentationFormat>
  <Paragraphs>95</Paragraphs>
  <Slides>19</Slides>
  <Notes>15</Notes>
  <HiddenSlides>0</HiddenSlides>
  <MMClips>0</MMClips>
  <ScaleCrop>false</ScaleCrop>
  <HeadingPairs>
    <vt:vector size="8" baseType="variant">
      <vt:variant>
        <vt:lpstr>גופנים בשימוש</vt:lpstr>
      </vt:variant>
      <vt:variant>
        <vt:i4>6</vt:i4>
      </vt:variant>
      <vt:variant>
        <vt:lpstr>ערכת נושא</vt:lpstr>
      </vt:variant>
      <vt:variant>
        <vt:i4>1</vt:i4>
      </vt:variant>
      <vt:variant>
        <vt:lpstr>שרתי OLE מוטבעים</vt:lpstr>
      </vt:variant>
      <vt:variant>
        <vt:i4>1</vt:i4>
      </vt:variant>
      <vt:variant>
        <vt:lpstr>כותרות שקופיות</vt:lpstr>
      </vt:variant>
      <vt:variant>
        <vt:i4>19</vt:i4>
      </vt:variant>
    </vt:vector>
  </HeadingPairs>
  <TitlesOfParts>
    <vt:vector size="27" baseType="lpstr">
      <vt:lpstr>Arial</vt:lpstr>
      <vt:lpstr>Bitter</vt:lpstr>
      <vt:lpstr>Josefin Sans SemiBold</vt:lpstr>
      <vt:lpstr>Roboto</vt:lpstr>
      <vt:lpstr>Segoe UI Semibold</vt:lpstr>
      <vt:lpstr>Segoe UI Semilight</vt:lpstr>
      <vt:lpstr>Earth Science: Geography by Slidesgo</vt:lpstr>
      <vt:lpstr>Worksheet</vt:lpstr>
      <vt:lpstr>הצגת הפרויקט</vt:lpstr>
      <vt:lpstr>מצגת של PowerPoint‏</vt:lpstr>
      <vt:lpstr>האם קיימות ערים שכנות בהן יש פערים משמעותיים בנושאים שונים והאם יש קשר לפילוח האוכלוסייה?  </vt:lpstr>
      <vt:lpstr> </vt:lpstr>
      <vt:lpstr>מצגת של PowerPoint‏</vt:lpstr>
      <vt:lpstr>מצגת של PowerPoint‏</vt:lpstr>
      <vt:lpstr>מצגת של PowerPoint‏</vt:lpstr>
      <vt:lpstr>מצגת של PowerPoint‏</vt:lpstr>
      <vt:lpstr>מצגת של PowerPoint‏</vt:lpstr>
      <vt:lpstr>  </vt:lpstr>
      <vt:lpstr> </vt:lpstr>
      <vt:lpstr>מצגת של PowerPoint‏</vt:lpstr>
      <vt:lpstr>מצגת של PowerPoint‏</vt:lpstr>
      <vt:lpstr>  האם הפערים שמצאנו משתקפים בתקשורת הישראלית?</vt:lpstr>
      <vt:lpstr> </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 Science:</dc:title>
  <dc:creator>Tal</dc:creator>
  <cp:lastModifiedBy>shirsegev45@gmail.com</cp:lastModifiedBy>
  <cp:revision>26</cp:revision>
  <dcterms:modified xsi:type="dcterms:W3CDTF">2022-06-20T11:38:55Z</dcterms:modified>
</cp:coreProperties>
</file>