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Cabin"/>
      <p:regular r:id="rId22"/>
      <p:bold r:id="rId23"/>
      <p:italic r:id="rId24"/>
      <p:boldItalic r:id="rId25"/>
    </p:embeddedFont>
    <p:embeddedFont>
      <p:font typeface="Raleway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Cabi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Cabin-italic.fntdata"/><Relationship Id="rId23" Type="http://schemas.openxmlformats.org/officeDocument/2006/relationships/font" Target="fonts/Cab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Black-bold.fntdata"/><Relationship Id="rId25" Type="http://schemas.openxmlformats.org/officeDocument/2006/relationships/font" Target="fonts/Cabin-boldItalic.fntdata"/><Relationship Id="rId27" Type="http://schemas.openxmlformats.org/officeDocument/2006/relationships/font" Target="fonts/Raleway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bc38f3bf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19bc38f3bf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9bc38f3bff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19bc38f3bff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bc38f3bff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9bc38f3bff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9bc38f3bf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9bc38f3bf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bc38f3bf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19bc38f3bf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9bc38f3bff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9bc38f3bff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9bc38f3bff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9bc38f3bff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611200" y="3098500"/>
            <a:ext cx="1638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01850" y="4416700"/>
            <a:ext cx="849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2372570" y="8228148"/>
            <a:ext cx="2352975" cy="2058853"/>
            <a:chOff x="0" y="0"/>
            <a:chExt cx="812800" cy="7112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1D2"/>
            </a:solidFill>
            <a:ln>
              <a:noFill/>
            </a:ln>
          </p:spPr>
        </p:sp>
        <p:sp>
          <p:nvSpPr>
            <p:cNvPr id="20" name="Google Shape;20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4725545" y="8228148"/>
            <a:ext cx="2352975" cy="2058853"/>
            <a:chOff x="0" y="0"/>
            <a:chExt cx="812800" cy="711200"/>
          </a:xfrm>
        </p:grpSpPr>
        <p:sp>
          <p:nvSpPr>
            <p:cNvPr id="22" name="Google Shape;22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51B65"/>
            </a:solidFill>
            <a:ln>
              <a:noFill/>
            </a:ln>
          </p:spPr>
        </p:sp>
        <p:sp>
          <p:nvSpPr>
            <p:cNvPr id="23" name="Google Shape;23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3549057" y="6169295"/>
            <a:ext cx="2352975" cy="2058853"/>
            <a:chOff x="0" y="0"/>
            <a:chExt cx="812800" cy="711200"/>
          </a:xfrm>
        </p:grpSpPr>
        <p:sp>
          <p:nvSpPr>
            <p:cNvPr id="25" name="Google Shape;25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1D2"/>
            </a:solidFill>
            <a:ln>
              <a:noFill/>
            </a:ln>
          </p:spPr>
        </p:sp>
        <p:sp>
          <p:nvSpPr>
            <p:cNvPr id="26" name="Google Shape;26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2372570" y="4110443"/>
            <a:ext cx="2352975" cy="2058853"/>
            <a:chOff x="0" y="0"/>
            <a:chExt cx="812800" cy="711200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BC1D"/>
            </a:solidFill>
            <a:ln>
              <a:noFill/>
            </a:ln>
          </p:spPr>
        </p:sp>
        <p:sp>
          <p:nvSpPr>
            <p:cNvPr id="29" name="Google Shape;29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196083" y="2051590"/>
            <a:ext cx="2352975" cy="2058853"/>
            <a:chOff x="0" y="0"/>
            <a:chExt cx="812800" cy="711200"/>
          </a:xfrm>
        </p:grpSpPr>
        <p:sp>
          <p:nvSpPr>
            <p:cNvPr id="31" name="Google Shape;31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51B65"/>
            </a:solidFill>
            <a:ln>
              <a:noFill/>
            </a:ln>
          </p:spPr>
        </p:sp>
        <p:sp>
          <p:nvSpPr>
            <p:cNvPr id="32" name="Google Shape;32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19596" y="-7262"/>
            <a:ext cx="2352975" cy="2058853"/>
            <a:chOff x="0" y="0"/>
            <a:chExt cx="812800" cy="711200"/>
          </a:xfrm>
        </p:grpSpPr>
        <p:sp>
          <p:nvSpPr>
            <p:cNvPr id="34" name="Google Shape;34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1D2"/>
            </a:solidFill>
            <a:ln>
              <a:noFill/>
            </a:ln>
          </p:spPr>
        </p:sp>
        <p:sp>
          <p:nvSpPr>
            <p:cNvPr id="35" name="Google Shape;35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10800000">
            <a:off x="3408446" y="3421529"/>
            <a:ext cx="1093622" cy="956920"/>
            <a:chOff x="0" y="0"/>
            <a:chExt cx="812800" cy="711200"/>
          </a:xfrm>
        </p:grpSpPr>
        <p:sp>
          <p:nvSpPr>
            <p:cNvPr id="37" name="Google Shape;37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1D2"/>
            </a:solidFill>
            <a:ln>
              <a:noFill/>
            </a:ln>
          </p:spPr>
        </p:sp>
        <p:sp>
          <p:nvSpPr>
            <p:cNvPr id="38" name="Google Shape;38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19596" y="8228148"/>
            <a:ext cx="2352975" cy="2058853"/>
            <a:chOff x="0" y="0"/>
            <a:chExt cx="812800" cy="711200"/>
          </a:xfrm>
        </p:grpSpPr>
        <p:sp>
          <p:nvSpPr>
            <p:cNvPr id="40" name="Google Shape;40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51B65"/>
            </a:solidFill>
            <a:ln>
              <a:noFill/>
            </a:ln>
          </p:spPr>
        </p:sp>
        <p:sp>
          <p:nvSpPr>
            <p:cNvPr id="41" name="Google Shape;41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0800000">
            <a:off x="16268628" y="670284"/>
            <a:ext cx="1093622" cy="956920"/>
            <a:chOff x="0" y="0"/>
            <a:chExt cx="812800" cy="711200"/>
          </a:xfrm>
        </p:grpSpPr>
        <p:sp>
          <p:nvSpPr>
            <p:cNvPr id="43" name="Google Shape;43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1D2"/>
            </a:solidFill>
            <a:ln>
              <a:noFill/>
            </a:ln>
          </p:spPr>
        </p:sp>
        <p:sp>
          <p:nvSpPr>
            <p:cNvPr id="44" name="Google Shape;44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15638958" y="8228148"/>
            <a:ext cx="2352975" cy="2058853"/>
            <a:chOff x="0" y="0"/>
            <a:chExt cx="812800" cy="711200"/>
          </a:xfrm>
        </p:grpSpPr>
        <p:sp>
          <p:nvSpPr>
            <p:cNvPr id="46" name="Google Shape;46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BC1D"/>
            </a:solidFill>
            <a:ln>
              <a:noFill/>
            </a:ln>
          </p:spPr>
        </p:sp>
        <p:sp>
          <p:nvSpPr>
            <p:cNvPr id="47" name="Google Shape;47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3"/>
          <p:cNvGrpSpPr/>
          <p:nvPr/>
        </p:nvGrpSpPr>
        <p:grpSpPr>
          <a:xfrm rot="10800000">
            <a:off x="1196082" y="8228147"/>
            <a:ext cx="2352975" cy="2058853"/>
            <a:chOff x="0" y="0"/>
            <a:chExt cx="812800" cy="711200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2E60"/>
            </a:solidFill>
            <a:ln>
              <a:noFill/>
            </a:ln>
          </p:spPr>
        </p:sp>
        <p:sp>
          <p:nvSpPr>
            <p:cNvPr id="50" name="Google Shape;50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 rot="10800000">
            <a:off x="15394482" y="8438304"/>
            <a:ext cx="1093622" cy="956920"/>
            <a:chOff x="0" y="0"/>
            <a:chExt cx="812800" cy="711200"/>
          </a:xfrm>
        </p:grpSpPr>
        <p:sp>
          <p:nvSpPr>
            <p:cNvPr id="52" name="Google Shape;52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2E60"/>
            </a:solidFill>
            <a:ln>
              <a:noFill/>
            </a:ln>
          </p:spPr>
        </p:sp>
        <p:sp>
          <p:nvSpPr>
            <p:cNvPr id="53" name="Google Shape;53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15941299" y="1208899"/>
            <a:ext cx="956097" cy="836585"/>
            <a:chOff x="0" y="0"/>
            <a:chExt cx="812800" cy="711200"/>
          </a:xfrm>
        </p:grpSpPr>
        <p:sp>
          <p:nvSpPr>
            <p:cNvPr id="55" name="Google Shape;55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BC1D"/>
            </a:solidFill>
            <a:ln>
              <a:noFill/>
            </a:ln>
          </p:spPr>
        </p:sp>
        <p:sp>
          <p:nvSpPr>
            <p:cNvPr id="56" name="Google Shape;56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19596" y="4110443"/>
            <a:ext cx="2352975" cy="2058853"/>
            <a:chOff x="0" y="0"/>
            <a:chExt cx="812800" cy="711200"/>
          </a:xfrm>
        </p:grpSpPr>
        <p:sp>
          <p:nvSpPr>
            <p:cNvPr id="58" name="Google Shape;58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1D2"/>
            </a:solidFill>
            <a:ln>
              <a:noFill/>
            </a:ln>
          </p:spPr>
        </p:sp>
        <p:sp>
          <p:nvSpPr>
            <p:cNvPr id="59" name="Google Shape;59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3"/>
          <p:cNvGrpSpPr/>
          <p:nvPr/>
        </p:nvGrpSpPr>
        <p:grpSpPr>
          <a:xfrm rot="10800000">
            <a:off x="19595" y="6169294"/>
            <a:ext cx="2352975" cy="2058853"/>
            <a:chOff x="0" y="0"/>
            <a:chExt cx="812800" cy="711200"/>
          </a:xfrm>
        </p:grpSpPr>
        <p:sp>
          <p:nvSpPr>
            <p:cNvPr id="61" name="Google Shape;61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BC1D"/>
            </a:solidFill>
            <a:ln>
              <a:noFill/>
            </a:ln>
          </p:spPr>
        </p:sp>
        <p:sp>
          <p:nvSpPr>
            <p:cNvPr id="62" name="Google Shape;62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-1156891" y="2051590"/>
            <a:ext cx="2352975" cy="2058853"/>
            <a:chOff x="0" y="0"/>
            <a:chExt cx="812800" cy="711200"/>
          </a:xfrm>
        </p:grpSpPr>
        <p:sp>
          <p:nvSpPr>
            <p:cNvPr id="64" name="Google Shape;64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E2E60"/>
            </a:solidFill>
            <a:ln>
              <a:noFill/>
            </a:ln>
          </p:spPr>
        </p:sp>
        <p:sp>
          <p:nvSpPr>
            <p:cNvPr id="65" name="Google Shape;65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 rot="10800000">
            <a:off x="-1147367" y="8228147"/>
            <a:ext cx="2352975" cy="2058853"/>
            <a:chOff x="0" y="0"/>
            <a:chExt cx="812800" cy="711200"/>
          </a:xfrm>
        </p:grpSpPr>
        <p:sp>
          <p:nvSpPr>
            <p:cNvPr id="67" name="Google Shape;67;p3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B1D2"/>
            </a:solidFill>
            <a:ln>
              <a:noFill/>
            </a:ln>
          </p:spPr>
        </p:sp>
        <p:sp>
          <p:nvSpPr>
            <p:cNvPr id="68" name="Google Shape;68;p3"/>
            <p:cNvSpPr txBox="1"/>
            <p:nvPr/>
          </p:nvSpPr>
          <p:spPr>
            <a:xfrm>
              <a:off x="127000" y="282575"/>
              <a:ext cx="558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6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" type="body"/>
          </p:nvPr>
        </p:nvSpPr>
        <p:spPr>
          <a:xfrm>
            <a:off x="1988725" y="3308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accent4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>
                <a:solidFill>
                  <a:schemeClr val="accent4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accent4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>
                <a:solidFill>
                  <a:schemeClr val="accent4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»"/>
              <a:defRPr>
                <a:solidFill>
                  <a:schemeClr val="accent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accent4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accent4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accent4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type="ctrTitle"/>
          </p:nvPr>
        </p:nvSpPr>
        <p:spPr>
          <a:xfrm>
            <a:off x="-65125" y="880600"/>
            <a:ext cx="1563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2" type="subTitle"/>
          </p:nvPr>
        </p:nvSpPr>
        <p:spPr>
          <a:xfrm>
            <a:off x="-228600" y="2172225"/>
            <a:ext cx="849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1403713" y="65643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ctrTitle"/>
          </p:nvPr>
        </p:nvSpPr>
        <p:spPr>
          <a:xfrm>
            <a:off x="-419250" y="854025"/>
            <a:ext cx="1638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accent5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" type="body"/>
          </p:nvPr>
        </p:nvSpPr>
        <p:spPr>
          <a:xfrm>
            <a:off x="2041850" y="31494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6710900" y="31494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type="ctrTitle"/>
          </p:nvPr>
        </p:nvSpPr>
        <p:spPr>
          <a:xfrm>
            <a:off x="-65125" y="880600"/>
            <a:ext cx="1563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82" name="Google Shape;82;p6"/>
          <p:cNvGrpSpPr/>
          <p:nvPr/>
        </p:nvGrpSpPr>
        <p:grpSpPr>
          <a:xfrm>
            <a:off x="-601126" y="8275365"/>
            <a:ext cx="19546687" cy="2011650"/>
            <a:chOff x="0" y="0"/>
            <a:chExt cx="26062249" cy="2682200"/>
          </a:xfrm>
        </p:grpSpPr>
        <p:grpSp>
          <p:nvGrpSpPr>
            <p:cNvPr id="83" name="Google Shape;83;p6"/>
            <p:cNvGrpSpPr/>
            <p:nvPr/>
          </p:nvGrpSpPr>
          <p:grpSpPr>
            <a:xfrm>
              <a:off x="2290846" y="1341090"/>
              <a:ext cx="1532697" cy="1341110"/>
              <a:chOff x="0" y="0"/>
              <a:chExt cx="812800" cy="711200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85" name="Google Shape;85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6"/>
            <p:cNvGrpSpPr/>
            <p:nvPr/>
          </p:nvGrpSpPr>
          <p:grpSpPr>
            <a:xfrm>
              <a:off x="3824135" y="1341090"/>
              <a:ext cx="1532697" cy="1341110"/>
              <a:chOff x="0" y="0"/>
              <a:chExt cx="812800" cy="711200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88" name="Google Shape;88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757556" y="1341090"/>
              <a:ext cx="1532697" cy="1341110"/>
              <a:chOff x="0" y="0"/>
              <a:chExt cx="812800" cy="711200"/>
            </a:xfrm>
          </p:grpSpPr>
          <p:sp>
            <p:nvSpPr>
              <p:cNvPr id="90" name="Google Shape;90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91" name="Google Shape;91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6"/>
            <p:cNvGrpSpPr/>
            <p:nvPr/>
          </p:nvGrpSpPr>
          <p:grpSpPr>
            <a:xfrm>
              <a:off x="8423387" y="1341090"/>
              <a:ext cx="1532697" cy="1341110"/>
              <a:chOff x="0" y="0"/>
              <a:chExt cx="812800" cy="711200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94" name="Google Shape;94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>
              <a:off x="9956677" y="1341090"/>
              <a:ext cx="1532697" cy="1341110"/>
              <a:chOff x="0" y="0"/>
              <a:chExt cx="812800" cy="711200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97" name="Google Shape;97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6"/>
            <p:cNvGrpSpPr/>
            <p:nvPr/>
          </p:nvGrpSpPr>
          <p:grpSpPr>
            <a:xfrm>
              <a:off x="6890098" y="1341090"/>
              <a:ext cx="1532697" cy="1341110"/>
              <a:chOff x="0" y="0"/>
              <a:chExt cx="812800" cy="71120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00" name="Google Shape;100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5356809" y="1341090"/>
              <a:ext cx="1532697" cy="1341110"/>
              <a:chOff x="0" y="0"/>
              <a:chExt cx="812800" cy="711200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03" name="Google Shape;103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>
              <a:off x="11489351" y="1341090"/>
              <a:ext cx="1532697" cy="1341110"/>
              <a:chOff x="0" y="0"/>
              <a:chExt cx="812800" cy="711200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06" name="Google Shape;106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6"/>
            <p:cNvGrpSpPr/>
            <p:nvPr/>
          </p:nvGrpSpPr>
          <p:grpSpPr>
            <a:xfrm>
              <a:off x="3066579" y="0"/>
              <a:ext cx="1532697" cy="1341110"/>
              <a:chOff x="0" y="0"/>
              <a:chExt cx="812800" cy="711200"/>
            </a:xfrm>
          </p:grpSpPr>
          <p:sp>
            <p:nvSpPr>
              <p:cNvPr id="108" name="Google Shape;108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09" name="Google Shape;109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6"/>
            <p:cNvGrpSpPr/>
            <p:nvPr/>
          </p:nvGrpSpPr>
          <p:grpSpPr>
            <a:xfrm>
              <a:off x="4599868" y="0"/>
              <a:ext cx="1532697" cy="1341110"/>
              <a:chOff x="0" y="0"/>
              <a:chExt cx="812800" cy="711200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12" name="Google Shape;112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6"/>
            <p:cNvGrpSpPr/>
            <p:nvPr/>
          </p:nvGrpSpPr>
          <p:grpSpPr>
            <a:xfrm>
              <a:off x="1533289" y="0"/>
              <a:ext cx="1532697" cy="1341110"/>
              <a:chOff x="0" y="0"/>
              <a:chExt cx="812800" cy="711200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15" name="Google Shape;115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>
              <a:off x="0" y="0"/>
              <a:ext cx="1532697" cy="1341110"/>
              <a:chOff x="0" y="0"/>
              <a:chExt cx="812800" cy="711200"/>
            </a:xfrm>
          </p:grpSpPr>
          <p:sp>
            <p:nvSpPr>
              <p:cNvPr id="117" name="Google Shape;117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18" name="Google Shape;118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>
              <a:off x="9199120" y="0"/>
              <a:ext cx="1532697" cy="1341110"/>
              <a:chOff x="0" y="0"/>
              <a:chExt cx="812800" cy="7112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21" name="Google Shape;121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6"/>
            <p:cNvGrpSpPr/>
            <p:nvPr/>
          </p:nvGrpSpPr>
          <p:grpSpPr>
            <a:xfrm>
              <a:off x="10732410" y="0"/>
              <a:ext cx="1532697" cy="1341110"/>
              <a:chOff x="0" y="0"/>
              <a:chExt cx="812800" cy="711200"/>
            </a:xfrm>
          </p:grpSpPr>
          <p:sp>
            <p:nvSpPr>
              <p:cNvPr id="123" name="Google Shape;123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24" name="Google Shape;124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6"/>
            <p:cNvGrpSpPr/>
            <p:nvPr/>
          </p:nvGrpSpPr>
          <p:grpSpPr>
            <a:xfrm>
              <a:off x="7665831" y="0"/>
              <a:ext cx="1532697" cy="1341110"/>
              <a:chOff x="0" y="0"/>
              <a:chExt cx="812800" cy="711200"/>
            </a:xfrm>
          </p:grpSpPr>
          <p:sp>
            <p:nvSpPr>
              <p:cNvPr id="126" name="Google Shape;126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27" name="Google Shape;127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6"/>
            <p:cNvGrpSpPr/>
            <p:nvPr/>
          </p:nvGrpSpPr>
          <p:grpSpPr>
            <a:xfrm>
              <a:off x="6132542" y="0"/>
              <a:ext cx="1532697" cy="1341110"/>
              <a:chOff x="0" y="0"/>
              <a:chExt cx="812800" cy="711200"/>
            </a:xfrm>
          </p:grpSpPr>
          <p:sp>
            <p:nvSpPr>
              <p:cNvPr id="129" name="Google Shape;129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30" name="Google Shape;130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6"/>
            <p:cNvGrpSpPr/>
            <p:nvPr/>
          </p:nvGrpSpPr>
          <p:grpSpPr>
            <a:xfrm>
              <a:off x="12265084" y="0"/>
              <a:ext cx="1532697" cy="1341110"/>
              <a:chOff x="0" y="0"/>
              <a:chExt cx="812800" cy="711200"/>
            </a:xfrm>
          </p:grpSpPr>
          <p:sp>
            <p:nvSpPr>
              <p:cNvPr id="132" name="Google Shape;132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33" name="Google Shape;133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6"/>
            <p:cNvGrpSpPr/>
            <p:nvPr/>
          </p:nvGrpSpPr>
          <p:grpSpPr>
            <a:xfrm>
              <a:off x="14555314" y="1341090"/>
              <a:ext cx="1532697" cy="1341110"/>
              <a:chOff x="0" y="0"/>
              <a:chExt cx="812800" cy="711200"/>
            </a:xfrm>
          </p:grpSpPr>
          <p:sp>
            <p:nvSpPr>
              <p:cNvPr id="135" name="Google Shape;135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36" name="Google Shape;136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6"/>
            <p:cNvGrpSpPr/>
            <p:nvPr/>
          </p:nvGrpSpPr>
          <p:grpSpPr>
            <a:xfrm>
              <a:off x="16088603" y="1341090"/>
              <a:ext cx="1532697" cy="1341110"/>
              <a:chOff x="0" y="0"/>
              <a:chExt cx="812800" cy="711200"/>
            </a:xfrm>
          </p:grpSpPr>
          <p:sp>
            <p:nvSpPr>
              <p:cNvPr id="138" name="Google Shape;138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39" name="Google Shape;139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6"/>
            <p:cNvGrpSpPr/>
            <p:nvPr/>
          </p:nvGrpSpPr>
          <p:grpSpPr>
            <a:xfrm>
              <a:off x="20687856" y="1341090"/>
              <a:ext cx="1532697" cy="1341110"/>
              <a:chOff x="0" y="0"/>
              <a:chExt cx="812800" cy="7112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42" name="Google Shape;142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6"/>
            <p:cNvGrpSpPr/>
            <p:nvPr/>
          </p:nvGrpSpPr>
          <p:grpSpPr>
            <a:xfrm>
              <a:off x="22221145" y="1341090"/>
              <a:ext cx="1532697" cy="1341110"/>
              <a:chOff x="0" y="0"/>
              <a:chExt cx="812800" cy="711200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45" name="Google Shape;145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6"/>
            <p:cNvGrpSpPr/>
            <p:nvPr/>
          </p:nvGrpSpPr>
          <p:grpSpPr>
            <a:xfrm>
              <a:off x="19154567" y="1341090"/>
              <a:ext cx="1532697" cy="1341110"/>
              <a:chOff x="0" y="0"/>
              <a:chExt cx="812800" cy="711200"/>
            </a:xfrm>
          </p:grpSpPr>
          <p:sp>
            <p:nvSpPr>
              <p:cNvPr id="147" name="Google Shape;147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48" name="Google Shape;148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6"/>
            <p:cNvGrpSpPr/>
            <p:nvPr/>
          </p:nvGrpSpPr>
          <p:grpSpPr>
            <a:xfrm>
              <a:off x="17621277" y="1341090"/>
              <a:ext cx="1532697" cy="1341110"/>
              <a:chOff x="0" y="0"/>
              <a:chExt cx="812800" cy="711200"/>
            </a:xfrm>
          </p:grpSpPr>
          <p:sp>
            <p:nvSpPr>
              <p:cNvPr id="150" name="Google Shape;150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51" name="Google Shape;151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6"/>
            <p:cNvGrpSpPr/>
            <p:nvPr/>
          </p:nvGrpSpPr>
          <p:grpSpPr>
            <a:xfrm>
              <a:off x="23753819" y="1341090"/>
              <a:ext cx="1532697" cy="1341110"/>
              <a:chOff x="0" y="0"/>
              <a:chExt cx="812800" cy="7112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54" name="Google Shape;154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6"/>
            <p:cNvGrpSpPr/>
            <p:nvPr/>
          </p:nvGrpSpPr>
          <p:grpSpPr>
            <a:xfrm>
              <a:off x="15331047" y="0"/>
              <a:ext cx="1532697" cy="1341110"/>
              <a:chOff x="0" y="0"/>
              <a:chExt cx="812800" cy="711200"/>
            </a:xfrm>
          </p:grpSpPr>
          <p:sp>
            <p:nvSpPr>
              <p:cNvPr id="156" name="Google Shape;156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57" name="Google Shape;157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58;p6"/>
            <p:cNvGrpSpPr/>
            <p:nvPr/>
          </p:nvGrpSpPr>
          <p:grpSpPr>
            <a:xfrm>
              <a:off x="16864336" y="0"/>
              <a:ext cx="1532697" cy="1341110"/>
              <a:chOff x="0" y="0"/>
              <a:chExt cx="812800" cy="711200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60" name="Google Shape;160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6"/>
            <p:cNvGrpSpPr/>
            <p:nvPr/>
          </p:nvGrpSpPr>
          <p:grpSpPr>
            <a:xfrm>
              <a:off x="13797758" y="0"/>
              <a:ext cx="1532697" cy="1341110"/>
              <a:chOff x="0" y="0"/>
              <a:chExt cx="812800" cy="711200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63" name="Google Shape;163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6"/>
            <p:cNvGrpSpPr/>
            <p:nvPr/>
          </p:nvGrpSpPr>
          <p:grpSpPr>
            <a:xfrm>
              <a:off x="21463589" y="0"/>
              <a:ext cx="1532697" cy="1341110"/>
              <a:chOff x="0" y="0"/>
              <a:chExt cx="812800" cy="711200"/>
            </a:xfrm>
          </p:grpSpPr>
          <p:sp>
            <p:nvSpPr>
              <p:cNvPr id="165" name="Google Shape;165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66" name="Google Shape;166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6"/>
            <p:cNvGrpSpPr/>
            <p:nvPr/>
          </p:nvGrpSpPr>
          <p:grpSpPr>
            <a:xfrm>
              <a:off x="22996878" y="0"/>
              <a:ext cx="1532697" cy="1341110"/>
              <a:chOff x="0" y="0"/>
              <a:chExt cx="812800" cy="711200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69" name="Google Shape;169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6"/>
            <p:cNvGrpSpPr/>
            <p:nvPr/>
          </p:nvGrpSpPr>
          <p:grpSpPr>
            <a:xfrm>
              <a:off x="19930300" y="0"/>
              <a:ext cx="1532697" cy="1341110"/>
              <a:chOff x="0" y="0"/>
              <a:chExt cx="812800" cy="711200"/>
            </a:xfrm>
          </p:grpSpPr>
          <p:sp>
            <p:nvSpPr>
              <p:cNvPr id="171" name="Google Shape;171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172" name="Google Shape;172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6"/>
            <p:cNvGrpSpPr/>
            <p:nvPr/>
          </p:nvGrpSpPr>
          <p:grpSpPr>
            <a:xfrm>
              <a:off x="18397010" y="0"/>
              <a:ext cx="1532697" cy="1341110"/>
              <a:chOff x="0" y="0"/>
              <a:chExt cx="812800" cy="711200"/>
            </a:xfrm>
          </p:grpSpPr>
          <p:sp>
            <p:nvSpPr>
              <p:cNvPr id="174" name="Google Shape;174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75" name="Google Shape;175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6"/>
            <p:cNvGrpSpPr/>
            <p:nvPr/>
          </p:nvGrpSpPr>
          <p:grpSpPr>
            <a:xfrm>
              <a:off x="24529552" y="0"/>
              <a:ext cx="1532697" cy="1341110"/>
              <a:chOff x="0" y="0"/>
              <a:chExt cx="812800" cy="7112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78" name="Google Shape;178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13031421" y="1341090"/>
              <a:ext cx="1532697" cy="1341110"/>
              <a:chOff x="0" y="0"/>
              <a:chExt cx="812800" cy="7112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BC1D"/>
              </a:solidFill>
              <a:ln>
                <a:noFill/>
              </a:ln>
            </p:spPr>
          </p:sp>
          <p:sp>
            <p:nvSpPr>
              <p:cNvPr id="181" name="Google Shape;181;p6"/>
              <p:cNvSpPr txBox="1"/>
              <p:nvPr/>
            </p:nvSpPr>
            <p:spPr>
              <a:xfrm>
                <a:off x="127000" y="263525"/>
                <a:ext cx="5589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2" name="Google Shape;182;p6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ctrTitle"/>
          </p:nvPr>
        </p:nvSpPr>
        <p:spPr>
          <a:xfrm>
            <a:off x="886450" y="3617025"/>
            <a:ext cx="1638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963625" y="37944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8" name="Google Shape;188;p8"/>
          <p:cNvSpPr txBox="1"/>
          <p:nvPr>
            <p:ph type="ctrTitle"/>
          </p:nvPr>
        </p:nvSpPr>
        <p:spPr>
          <a:xfrm>
            <a:off x="-419250" y="854025"/>
            <a:ext cx="1638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8"/>
          <p:cNvSpPr txBox="1"/>
          <p:nvPr>
            <p:ph idx="2" type="body"/>
          </p:nvPr>
        </p:nvSpPr>
        <p:spPr>
          <a:xfrm>
            <a:off x="8581300" y="374390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>
            <p:ph idx="2" type="pic"/>
          </p:nvPr>
        </p:nvSpPr>
        <p:spPr>
          <a:xfrm>
            <a:off x="11149738" y="29056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1403713" y="65643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4" name="Google Shape;194;p9"/>
          <p:cNvSpPr txBox="1"/>
          <p:nvPr>
            <p:ph type="ctrTitle"/>
          </p:nvPr>
        </p:nvSpPr>
        <p:spPr>
          <a:xfrm>
            <a:off x="-419250" y="854025"/>
            <a:ext cx="1638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85750" y="1266175"/>
            <a:ext cx="1609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7500"/>
              <a:buFont typeface="Raleway Black"/>
              <a:buNone/>
              <a:defRPr i="0" sz="7500" u="none" cap="none" strike="noStrike">
                <a:solidFill>
                  <a:schemeClr val="accent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988725" y="3308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085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•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5085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–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45085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•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450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–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4508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»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4508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•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4508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•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4508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•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4508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5003C"/>
              </a:buClr>
              <a:buSzPts val="3500"/>
              <a:buFont typeface="Cabin"/>
              <a:buChar char="•"/>
              <a:defRPr i="0" sz="3500" u="none" cap="none" strike="noStrike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lvl="0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r">
              <a:buNone/>
              <a:defRPr sz="2400">
                <a:solidFill>
                  <a:srgbClr val="25003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6E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5902031" y="2175027"/>
            <a:ext cx="9684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51B65"/>
                </a:solidFill>
                <a:latin typeface="Raleway"/>
                <a:ea typeface="Raleway"/>
                <a:cs typeface="Raleway"/>
                <a:sym typeface="Raleway"/>
              </a:rPr>
              <a:t>Mobile-App Privacy</a:t>
            </a:r>
            <a:endParaRPr b="1" sz="4800">
              <a:solidFill>
                <a:srgbClr val="351B6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51B65"/>
                </a:solidFill>
                <a:latin typeface="Raleway"/>
                <a:ea typeface="Raleway"/>
                <a:cs typeface="Raleway"/>
                <a:sym typeface="Raleway"/>
              </a:rPr>
              <a:t>Nutrition Labels Missing</a:t>
            </a:r>
            <a:endParaRPr b="1" sz="4800">
              <a:solidFill>
                <a:srgbClr val="351B6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351B65"/>
                </a:solidFill>
                <a:latin typeface="Raleway"/>
                <a:ea typeface="Raleway"/>
                <a:cs typeface="Raleway"/>
                <a:sym typeface="Raleway"/>
              </a:rPr>
              <a:t>Key Ingredients for Success</a:t>
            </a:r>
            <a:endParaRPr b="1" sz="4800">
              <a:solidFill>
                <a:srgbClr val="351B6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351B6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654397" y="5600200"/>
            <a:ext cx="6643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99" u="none" cap="none" strike="noStrike">
                <a:solidFill>
                  <a:srgbClr val="FE2E60"/>
                </a:solidFill>
                <a:latin typeface="Cabin"/>
                <a:ea typeface="Cabin"/>
                <a:cs typeface="Cabin"/>
                <a:sym typeface="Cabin"/>
              </a:rPr>
              <a:t>Presentation by</a:t>
            </a:r>
            <a:r>
              <a:rPr lang="en-US" sz="6999">
                <a:solidFill>
                  <a:srgbClr val="FE2E6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 rot="-17163">
            <a:off x="7815404" y="7429031"/>
            <a:ext cx="6129076" cy="107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FE2E60"/>
                </a:solidFill>
                <a:latin typeface="Cabin"/>
                <a:ea typeface="Cabin"/>
                <a:cs typeface="Cabin"/>
                <a:sym typeface="Cabin"/>
              </a:rPr>
              <a:t>Shirshak Bajgain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9"/>
          <p:cNvSpPr txBox="1"/>
          <p:nvPr/>
        </p:nvSpPr>
        <p:spPr>
          <a:xfrm>
            <a:off x="1028700" y="1779250"/>
            <a:ext cx="1599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Why </a:t>
            </a:r>
            <a:r>
              <a:rPr lang="en-US" sz="6400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rPr>
              <a:t>is </a:t>
            </a:r>
            <a:r>
              <a:rPr lang="en-US" sz="64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privacy label hard?</a:t>
            </a:r>
            <a:endParaRPr sz="5400"/>
          </a:p>
        </p:txBody>
      </p:sp>
      <p:sp>
        <p:nvSpPr>
          <p:cNvPr id="429" name="Google Shape;429;p19"/>
          <p:cNvSpPr txBox="1"/>
          <p:nvPr/>
        </p:nvSpPr>
        <p:spPr>
          <a:xfrm>
            <a:off x="1028700" y="3694450"/>
            <a:ext cx="16190400" cy="5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Reliance on third party library.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○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Developer use various external libraries and they themselves aren’t generally aware regarding the data collected by these libraries. Example include facebook SDK used to show facebook login button.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Confusing terminology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○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Many terms like “data not linked to you” have different meaning. There are various data elements that are not inherently identifiable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nonetheless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 can be linked to individual because they are stored with identifiable data.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0" name="Google Shape;430;p19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solidFill>
                  <a:srgbClr val="FFFFFF"/>
                </a:solidFill>
              </a:rPr>
              <a:t>‹#›</a:t>
            </a:fld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 txBox="1"/>
          <p:nvPr/>
        </p:nvSpPr>
        <p:spPr>
          <a:xfrm>
            <a:off x="1028700" y="1779250"/>
            <a:ext cx="1599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A Recipe for Success</a:t>
            </a:r>
            <a:endParaRPr sz="5400"/>
          </a:p>
        </p:txBody>
      </p:sp>
      <p:sp>
        <p:nvSpPr>
          <p:cNvPr id="436" name="Google Shape;436;p20"/>
          <p:cNvSpPr txBox="1"/>
          <p:nvPr/>
        </p:nvSpPr>
        <p:spPr>
          <a:xfrm>
            <a:off x="1028700" y="3694450"/>
            <a:ext cx="161904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Developer tools can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assist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 developer to label privacy.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App store should use automatic verification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techniques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 to verify accuracy of privacy labels.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Make labels easier to understand. For example including the important information at the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beginning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Privacy labels should be placed prominently in appstore where they are visible without scrolling.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7" name="Google Shape;437;p20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600">
                <a:solidFill>
                  <a:srgbClr val="FFFFFF"/>
                </a:solidFill>
              </a:rPr>
              <a:t>‹#›</a:t>
            </a:fld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/>
          <p:nvPr/>
        </p:nvSpPr>
        <p:spPr>
          <a:xfrm>
            <a:off x="1144200" y="4650900"/>
            <a:ext cx="159996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Thank You</a:t>
            </a:r>
            <a:endParaRPr sz="9600"/>
          </a:p>
        </p:txBody>
      </p:sp>
      <p:sp>
        <p:nvSpPr>
          <p:cNvPr id="443" name="Google Shape;443;p2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600">
                <a:solidFill>
                  <a:srgbClr val="FFFFFF"/>
                </a:solidFill>
              </a:rPr>
              <a:t>‹#›</a:t>
            </a:fld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6E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>
            <a:off x="0" y="0"/>
            <a:ext cx="18288000" cy="4023273"/>
          </a:xfrm>
          <a:custGeom>
            <a:rect b="b" l="l" r="r" t="t"/>
            <a:pathLst>
              <a:path extrusionOk="0" h="1059627" w="4923583">
                <a:moveTo>
                  <a:pt x="0" y="0"/>
                </a:moveTo>
                <a:lnTo>
                  <a:pt x="4923583" y="0"/>
                </a:lnTo>
                <a:lnTo>
                  <a:pt x="4923583" y="1059627"/>
                </a:lnTo>
                <a:lnTo>
                  <a:pt x="0" y="1059627"/>
                </a:lnTo>
                <a:close/>
              </a:path>
            </a:pathLst>
          </a:custGeom>
          <a:solidFill>
            <a:srgbClr val="351B65"/>
          </a:solidFill>
          <a:ln>
            <a:noFill/>
          </a:ln>
        </p:spPr>
      </p:sp>
      <p:grpSp>
        <p:nvGrpSpPr>
          <p:cNvPr id="208" name="Google Shape;208;p11"/>
          <p:cNvGrpSpPr/>
          <p:nvPr/>
        </p:nvGrpSpPr>
        <p:grpSpPr>
          <a:xfrm>
            <a:off x="10214581" y="0"/>
            <a:ext cx="11914106" cy="4023269"/>
            <a:chOff x="0" y="0"/>
            <a:chExt cx="15885476" cy="5364359"/>
          </a:xfrm>
        </p:grpSpPr>
        <p:grpSp>
          <p:nvGrpSpPr>
            <p:cNvPr id="209" name="Google Shape;209;p11"/>
            <p:cNvGrpSpPr/>
            <p:nvPr/>
          </p:nvGrpSpPr>
          <p:grpSpPr>
            <a:xfrm>
              <a:off x="3066579" y="4023269"/>
              <a:ext cx="1532674" cy="1341090"/>
              <a:chOff x="0" y="0"/>
              <a:chExt cx="812800" cy="711200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11" name="Google Shape;211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4599868" y="4023269"/>
              <a:ext cx="1532674" cy="1341090"/>
              <a:chOff x="0" y="0"/>
              <a:chExt cx="812800" cy="711200"/>
            </a:xfrm>
          </p:grpSpPr>
          <p:sp>
            <p:nvSpPr>
              <p:cNvPr id="213" name="Google Shape;213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14" name="Google Shape;214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1533289" y="4023269"/>
              <a:ext cx="1532674" cy="1341090"/>
              <a:chOff x="0" y="0"/>
              <a:chExt cx="812800" cy="711200"/>
            </a:xfrm>
          </p:grpSpPr>
          <p:sp>
            <p:nvSpPr>
              <p:cNvPr id="216" name="Google Shape;216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17" name="Google Shape;217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0" y="4023269"/>
              <a:ext cx="1532674" cy="1341090"/>
              <a:chOff x="0" y="0"/>
              <a:chExt cx="812800" cy="711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20" name="Google Shape;220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9199120" y="4023269"/>
              <a:ext cx="1532674" cy="1341090"/>
              <a:chOff x="0" y="0"/>
              <a:chExt cx="812800" cy="711200"/>
            </a:xfrm>
          </p:grpSpPr>
          <p:sp>
            <p:nvSpPr>
              <p:cNvPr id="222" name="Google Shape;222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23" name="Google Shape;223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" name="Google Shape;224;p11"/>
            <p:cNvSpPr txBox="1"/>
            <p:nvPr/>
          </p:nvSpPr>
          <p:spPr>
            <a:xfrm>
              <a:off x="10971890" y="452019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11"/>
            <p:cNvGrpSpPr/>
            <p:nvPr/>
          </p:nvGrpSpPr>
          <p:grpSpPr>
            <a:xfrm>
              <a:off x="7665831" y="4023269"/>
              <a:ext cx="1532674" cy="1341090"/>
              <a:chOff x="0" y="0"/>
              <a:chExt cx="812800" cy="711200"/>
            </a:xfrm>
          </p:grpSpPr>
          <p:sp>
            <p:nvSpPr>
              <p:cNvPr id="226" name="Google Shape;226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27" name="Google Shape;227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132542" y="4023269"/>
              <a:ext cx="1532674" cy="1341090"/>
              <a:chOff x="0" y="0"/>
              <a:chExt cx="812800" cy="711200"/>
            </a:xfrm>
          </p:grpSpPr>
          <p:sp>
            <p:nvSpPr>
              <p:cNvPr id="229" name="Google Shape;229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30" name="Google Shape;230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Google Shape;231;p11"/>
            <p:cNvSpPr txBox="1"/>
            <p:nvPr/>
          </p:nvSpPr>
          <p:spPr>
            <a:xfrm>
              <a:off x="12504564" y="452019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2" name="Google Shape;232;p11"/>
            <p:cNvGrpSpPr/>
            <p:nvPr/>
          </p:nvGrpSpPr>
          <p:grpSpPr>
            <a:xfrm>
              <a:off x="3842311" y="2682180"/>
              <a:ext cx="1532674" cy="1341090"/>
              <a:chOff x="0" y="0"/>
              <a:chExt cx="812800" cy="711200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34" name="Google Shape;234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5375601" y="2682180"/>
              <a:ext cx="1532674" cy="1341090"/>
              <a:chOff x="0" y="0"/>
              <a:chExt cx="812800" cy="71120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37" name="Google Shape;237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2309022" y="2682180"/>
              <a:ext cx="1532674" cy="1341090"/>
              <a:chOff x="0" y="0"/>
              <a:chExt cx="812800" cy="711200"/>
            </a:xfrm>
          </p:grpSpPr>
          <p:sp>
            <p:nvSpPr>
              <p:cNvPr id="239" name="Google Shape;239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40" name="Google Shape;240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75733" y="2682180"/>
              <a:ext cx="1532674" cy="1341090"/>
              <a:chOff x="0" y="0"/>
              <a:chExt cx="812800" cy="711200"/>
            </a:xfrm>
          </p:grpSpPr>
          <p:sp>
            <p:nvSpPr>
              <p:cNvPr id="242" name="Google Shape;242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43" name="Google Shape;243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9974853" y="2682180"/>
              <a:ext cx="1532674" cy="1341090"/>
              <a:chOff x="0" y="0"/>
              <a:chExt cx="812800" cy="711200"/>
            </a:xfrm>
          </p:grpSpPr>
          <p:sp>
            <p:nvSpPr>
              <p:cNvPr id="245" name="Google Shape;245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46" name="Google Shape;246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11"/>
            <p:cNvSpPr txBox="1"/>
            <p:nvPr/>
          </p:nvSpPr>
          <p:spPr>
            <a:xfrm>
              <a:off x="11747624" y="3179102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11"/>
            <p:cNvGrpSpPr/>
            <p:nvPr/>
          </p:nvGrpSpPr>
          <p:grpSpPr>
            <a:xfrm>
              <a:off x="8441564" y="2682180"/>
              <a:ext cx="1532674" cy="1341090"/>
              <a:chOff x="0" y="0"/>
              <a:chExt cx="812800" cy="711200"/>
            </a:xfrm>
          </p:grpSpPr>
          <p:sp>
            <p:nvSpPr>
              <p:cNvPr id="249" name="Google Shape;249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50" name="Google Shape;250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6908275" y="2682180"/>
              <a:ext cx="1532674" cy="1341090"/>
              <a:chOff x="0" y="0"/>
              <a:chExt cx="812800" cy="711200"/>
            </a:xfrm>
          </p:grpSpPr>
          <p:sp>
            <p:nvSpPr>
              <p:cNvPr id="252" name="Google Shape;252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53" name="Google Shape;253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" name="Google Shape;254;p11"/>
            <p:cNvSpPr txBox="1"/>
            <p:nvPr/>
          </p:nvSpPr>
          <p:spPr>
            <a:xfrm>
              <a:off x="13280297" y="3179102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" name="Google Shape;255;p11"/>
            <p:cNvGrpSpPr/>
            <p:nvPr/>
          </p:nvGrpSpPr>
          <p:grpSpPr>
            <a:xfrm>
              <a:off x="4618044" y="1341090"/>
              <a:ext cx="1532674" cy="1341090"/>
              <a:chOff x="0" y="0"/>
              <a:chExt cx="812800" cy="711200"/>
            </a:xfrm>
          </p:grpSpPr>
          <p:sp>
            <p:nvSpPr>
              <p:cNvPr id="256" name="Google Shape;256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57" name="Google Shape;257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11"/>
            <p:cNvGrpSpPr/>
            <p:nvPr/>
          </p:nvGrpSpPr>
          <p:grpSpPr>
            <a:xfrm>
              <a:off x="6151334" y="1341090"/>
              <a:ext cx="1532674" cy="1341090"/>
              <a:chOff x="0" y="0"/>
              <a:chExt cx="812800" cy="711200"/>
            </a:xfrm>
          </p:grpSpPr>
          <p:sp>
            <p:nvSpPr>
              <p:cNvPr id="259" name="Google Shape;259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60" name="Google Shape;260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3084755" y="1341090"/>
              <a:ext cx="1532674" cy="1341090"/>
              <a:chOff x="0" y="0"/>
              <a:chExt cx="812800" cy="711200"/>
            </a:xfrm>
          </p:grpSpPr>
          <p:sp>
            <p:nvSpPr>
              <p:cNvPr id="262" name="Google Shape;262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63" name="Google Shape;263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1551466" y="1341090"/>
              <a:ext cx="1532674" cy="1341090"/>
              <a:chOff x="0" y="0"/>
              <a:chExt cx="812800" cy="711200"/>
            </a:xfrm>
          </p:grpSpPr>
          <p:sp>
            <p:nvSpPr>
              <p:cNvPr id="265" name="Google Shape;265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66" name="Google Shape;266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Google Shape;267;p11"/>
            <p:cNvSpPr txBox="1"/>
            <p:nvPr/>
          </p:nvSpPr>
          <p:spPr>
            <a:xfrm>
              <a:off x="10990066" y="183801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>
              <a:off x="12523356" y="183801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p11"/>
            <p:cNvGrpSpPr/>
            <p:nvPr/>
          </p:nvGrpSpPr>
          <p:grpSpPr>
            <a:xfrm>
              <a:off x="9217297" y="1341090"/>
              <a:ext cx="1532674" cy="1341090"/>
              <a:chOff x="0" y="0"/>
              <a:chExt cx="812800" cy="711200"/>
            </a:xfrm>
          </p:grpSpPr>
          <p:sp>
            <p:nvSpPr>
              <p:cNvPr id="270" name="Google Shape;270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71" name="Google Shape;271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p11"/>
            <p:cNvGrpSpPr/>
            <p:nvPr/>
          </p:nvGrpSpPr>
          <p:grpSpPr>
            <a:xfrm>
              <a:off x="7684008" y="1341090"/>
              <a:ext cx="1532674" cy="1341090"/>
              <a:chOff x="0" y="0"/>
              <a:chExt cx="812800" cy="711200"/>
            </a:xfrm>
          </p:grpSpPr>
          <p:sp>
            <p:nvSpPr>
              <p:cNvPr id="273" name="Google Shape;273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74" name="Google Shape;274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11"/>
            <p:cNvSpPr txBox="1"/>
            <p:nvPr/>
          </p:nvSpPr>
          <p:spPr>
            <a:xfrm>
              <a:off x="14056030" y="183801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11"/>
            <p:cNvGrpSpPr/>
            <p:nvPr/>
          </p:nvGrpSpPr>
          <p:grpSpPr>
            <a:xfrm>
              <a:off x="5393777" y="0"/>
              <a:ext cx="1532674" cy="1341090"/>
              <a:chOff x="0" y="0"/>
              <a:chExt cx="812800" cy="711200"/>
            </a:xfrm>
          </p:grpSpPr>
          <p:sp>
            <p:nvSpPr>
              <p:cNvPr id="277" name="Google Shape;277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78" name="Google Shape;278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11"/>
            <p:cNvGrpSpPr/>
            <p:nvPr/>
          </p:nvGrpSpPr>
          <p:grpSpPr>
            <a:xfrm>
              <a:off x="6927067" y="0"/>
              <a:ext cx="1532674" cy="1341090"/>
              <a:chOff x="0" y="0"/>
              <a:chExt cx="812800" cy="711200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81" name="Google Shape;281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11"/>
            <p:cNvGrpSpPr/>
            <p:nvPr/>
          </p:nvGrpSpPr>
          <p:grpSpPr>
            <a:xfrm>
              <a:off x="3860488" y="0"/>
              <a:ext cx="1532674" cy="1341090"/>
              <a:chOff x="0" y="0"/>
              <a:chExt cx="812800" cy="711200"/>
            </a:xfrm>
          </p:grpSpPr>
          <p:sp>
            <p:nvSpPr>
              <p:cNvPr id="283" name="Google Shape;283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84" name="Google Shape;284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5" name="Google Shape;285;p11"/>
            <p:cNvGrpSpPr/>
            <p:nvPr/>
          </p:nvGrpSpPr>
          <p:grpSpPr>
            <a:xfrm>
              <a:off x="2327199" y="0"/>
              <a:ext cx="1532674" cy="1341090"/>
              <a:chOff x="0" y="0"/>
              <a:chExt cx="812800" cy="711200"/>
            </a:xfrm>
          </p:grpSpPr>
          <p:sp>
            <p:nvSpPr>
              <p:cNvPr id="286" name="Google Shape;286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87" name="Google Shape;287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" name="Google Shape;288;p11"/>
            <p:cNvSpPr txBox="1"/>
            <p:nvPr/>
          </p:nvSpPr>
          <p:spPr>
            <a:xfrm>
              <a:off x="11765800" y="49692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 txBox="1"/>
            <p:nvPr/>
          </p:nvSpPr>
          <p:spPr>
            <a:xfrm>
              <a:off x="13299088" y="49692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0" name="Google Shape;290;p11"/>
            <p:cNvGrpSpPr/>
            <p:nvPr/>
          </p:nvGrpSpPr>
          <p:grpSpPr>
            <a:xfrm>
              <a:off x="9993030" y="0"/>
              <a:ext cx="1532674" cy="1341090"/>
              <a:chOff x="0" y="0"/>
              <a:chExt cx="812800" cy="711200"/>
            </a:xfrm>
          </p:grpSpPr>
          <p:sp>
            <p:nvSpPr>
              <p:cNvPr id="291" name="Google Shape;291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292" name="Google Shape;292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1"/>
            <p:cNvGrpSpPr/>
            <p:nvPr/>
          </p:nvGrpSpPr>
          <p:grpSpPr>
            <a:xfrm>
              <a:off x="8459741" y="0"/>
              <a:ext cx="1532674" cy="1341090"/>
              <a:chOff x="0" y="0"/>
              <a:chExt cx="812800" cy="711200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B1D2"/>
              </a:solidFill>
              <a:ln>
                <a:noFill/>
              </a:ln>
            </p:spPr>
          </p:sp>
          <p:sp>
            <p:nvSpPr>
              <p:cNvPr id="295" name="Google Shape;295;p11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296;p11"/>
            <p:cNvSpPr txBox="1"/>
            <p:nvPr/>
          </p:nvSpPr>
          <p:spPr>
            <a:xfrm>
              <a:off x="14831763" y="49692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11"/>
          <p:cNvSpPr txBox="1"/>
          <p:nvPr/>
        </p:nvSpPr>
        <p:spPr>
          <a:xfrm>
            <a:off x="1028700" y="1009650"/>
            <a:ext cx="7695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What is privacy?</a:t>
            </a:r>
            <a:endParaRPr/>
          </a:p>
        </p:txBody>
      </p:sp>
      <p:sp>
        <p:nvSpPr>
          <p:cNvPr id="298" name="Google Shape;298;p11"/>
          <p:cNvSpPr txBox="1"/>
          <p:nvPr/>
        </p:nvSpPr>
        <p:spPr>
          <a:xfrm>
            <a:off x="1028695" y="6022725"/>
            <a:ext cx="1698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51B65"/>
                </a:solidFill>
                <a:latin typeface="Raleway"/>
                <a:ea typeface="Raleway"/>
                <a:cs typeface="Raleway"/>
                <a:sym typeface="Raleway"/>
              </a:rPr>
              <a:t>Privacy is the ability of an individual or group to seclude themselves or information about themselves, and thereby express themselves selectively.</a:t>
            </a:r>
            <a:endParaRPr b="1" sz="3600">
              <a:solidFill>
                <a:srgbClr val="351B6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11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3400">
                <a:solidFill>
                  <a:srgbClr val="38761D"/>
                </a:solidFill>
              </a:rPr>
              <a:t>‹#›</a:t>
            </a:fld>
            <a:endParaRPr b="1" sz="3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1D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/>
          <p:nvPr/>
        </p:nvSpPr>
        <p:spPr>
          <a:xfrm>
            <a:off x="9579966" y="-106372"/>
            <a:ext cx="8717559" cy="10420035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66303" r="-1304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"/>
          <p:cNvSpPr txBox="1"/>
          <p:nvPr/>
        </p:nvSpPr>
        <p:spPr>
          <a:xfrm>
            <a:off x="1028700" y="1009650"/>
            <a:ext cx="102789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Why privacy is </a:t>
            </a:r>
            <a:r>
              <a:rPr lang="en-US" sz="61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relevant</a:t>
            </a:r>
            <a:r>
              <a:rPr lang="en-US" sz="61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 to us?</a:t>
            </a:r>
            <a:endParaRPr sz="100"/>
          </a:p>
        </p:txBody>
      </p:sp>
      <p:sp>
        <p:nvSpPr>
          <p:cNvPr id="307" name="Google Shape;307;p12"/>
          <p:cNvSpPr txBox="1"/>
          <p:nvPr/>
        </p:nvSpPr>
        <p:spPr>
          <a:xfrm>
            <a:off x="1028700" y="2997175"/>
            <a:ext cx="77319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5" lvl="1" marL="971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Technology - Social Media, Apps etc.</a:t>
            </a:r>
            <a:endParaRPr/>
          </a:p>
          <a:p>
            <a:pPr indent="-485775" lvl="1" marL="971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Government - Recent case Roe V Wade</a:t>
            </a:r>
            <a:endParaRPr/>
          </a:p>
          <a:p>
            <a:pPr indent="-485775" lvl="1" marL="971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Police</a:t>
            </a:r>
            <a:endParaRPr/>
          </a:p>
          <a:p>
            <a:pPr indent="-485775" lvl="1" marL="971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Physical Safety</a:t>
            </a:r>
            <a:endParaRPr/>
          </a:p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12"/>
          <p:cNvGrpSpPr/>
          <p:nvPr/>
        </p:nvGrpSpPr>
        <p:grpSpPr>
          <a:xfrm>
            <a:off x="-1579850" y="8267700"/>
            <a:ext cx="11332308" cy="2945608"/>
            <a:chOff x="239480" y="0"/>
            <a:chExt cx="15109744" cy="3927477"/>
          </a:xfrm>
        </p:grpSpPr>
        <p:sp>
          <p:nvSpPr>
            <p:cNvPr id="309" name="Google Shape;309;p12"/>
            <p:cNvSpPr txBox="1"/>
            <p:nvPr/>
          </p:nvSpPr>
          <p:spPr>
            <a:xfrm>
              <a:off x="3306059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2"/>
            <p:cNvSpPr txBox="1"/>
            <p:nvPr/>
          </p:nvSpPr>
          <p:spPr>
            <a:xfrm>
              <a:off x="4839348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1772769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2"/>
            <p:cNvSpPr txBox="1"/>
            <p:nvPr/>
          </p:nvSpPr>
          <p:spPr>
            <a:xfrm>
              <a:off x="239480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2"/>
            <p:cNvSpPr txBox="1"/>
            <p:nvPr/>
          </p:nvSpPr>
          <p:spPr>
            <a:xfrm>
              <a:off x="9438600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2"/>
            <p:cNvSpPr txBox="1"/>
            <p:nvPr/>
          </p:nvSpPr>
          <p:spPr>
            <a:xfrm>
              <a:off x="10971891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2"/>
            <p:cNvSpPr txBox="1"/>
            <p:nvPr/>
          </p:nvSpPr>
          <p:spPr>
            <a:xfrm>
              <a:off x="7905311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2"/>
            <p:cNvSpPr txBox="1"/>
            <p:nvPr/>
          </p:nvSpPr>
          <p:spPr>
            <a:xfrm>
              <a:off x="6372023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2"/>
            <p:cNvSpPr txBox="1"/>
            <p:nvPr/>
          </p:nvSpPr>
          <p:spPr>
            <a:xfrm>
              <a:off x="12504564" y="3179101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12"/>
            <p:cNvGrpSpPr/>
            <p:nvPr/>
          </p:nvGrpSpPr>
          <p:grpSpPr>
            <a:xfrm>
              <a:off x="3842311" y="1341090"/>
              <a:ext cx="1532674" cy="1341090"/>
              <a:chOff x="0" y="0"/>
              <a:chExt cx="812800" cy="711200"/>
            </a:xfrm>
          </p:grpSpPr>
          <p:sp>
            <p:nvSpPr>
              <p:cNvPr id="319" name="Google Shape;319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20" name="Google Shape;320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1" name="Google Shape;321;p12"/>
            <p:cNvGrpSpPr/>
            <p:nvPr/>
          </p:nvGrpSpPr>
          <p:grpSpPr>
            <a:xfrm>
              <a:off x="5375601" y="1341090"/>
              <a:ext cx="1532674" cy="1341090"/>
              <a:chOff x="0" y="0"/>
              <a:chExt cx="812800" cy="711200"/>
            </a:xfrm>
          </p:grpSpPr>
          <p:sp>
            <p:nvSpPr>
              <p:cNvPr id="322" name="Google Shape;322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23" name="Google Shape;323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2"/>
            <p:cNvGrpSpPr/>
            <p:nvPr/>
          </p:nvGrpSpPr>
          <p:grpSpPr>
            <a:xfrm>
              <a:off x="2309022" y="1341090"/>
              <a:ext cx="1532674" cy="1341090"/>
              <a:chOff x="0" y="0"/>
              <a:chExt cx="812800" cy="711200"/>
            </a:xfrm>
          </p:grpSpPr>
          <p:sp>
            <p:nvSpPr>
              <p:cNvPr id="325" name="Google Shape;325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26" name="Google Shape;326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7" name="Google Shape;327;p12"/>
            <p:cNvSpPr txBox="1"/>
            <p:nvPr/>
          </p:nvSpPr>
          <p:spPr>
            <a:xfrm>
              <a:off x="1015213" y="1838012"/>
              <a:ext cx="1053713" cy="748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8" name="Google Shape;328;p12"/>
            <p:cNvGrpSpPr/>
            <p:nvPr/>
          </p:nvGrpSpPr>
          <p:grpSpPr>
            <a:xfrm>
              <a:off x="9974853" y="1341090"/>
              <a:ext cx="1532674" cy="1341090"/>
              <a:chOff x="0" y="0"/>
              <a:chExt cx="812800" cy="711200"/>
            </a:xfrm>
          </p:grpSpPr>
          <p:sp>
            <p:nvSpPr>
              <p:cNvPr id="329" name="Google Shape;329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30" name="Google Shape;330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12"/>
            <p:cNvGrpSpPr/>
            <p:nvPr/>
          </p:nvGrpSpPr>
          <p:grpSpPr>
            <a:xfrm>
              <a:off x="11508143" y="1341090"/>
              <a:ext cx="1532674" cy="1341090"/>
              <a:chOff x="0" y="0"/>
              <a:chExt cx="812800" cy="711200"/>
            </a:xfrm>
          </p:grpSpPr>
          <p:sp>
            <p:nvSpPr>
              <p:cNvPr id="332" name="Google Shape;332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33" name="Google Shape;333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12"/>
            <p:cNvGrpSpPr/>
            <p:nvPr/>
          </p:nvGrpSpPr>
          <p:grpSpPr>
            <a:xfrm>
              <a:off x="8441564" y="1341090"/>
              <a:ext cx="1532674" cy="1341090"/>
              <a:chOff x="0" y="0"/>
              <a:chExt cx="812800" cy="711200"/>
            </a:xfrm>
          </p:grpSpPr>
          <p:sp>
            <p:nvSpPr>
              <p:cNvPr id="335" name="Google Shape;335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36" name="Google Shape;336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12"/>
            <p:cNvGrpSpPr/>
            <p:nvPr/>
          </p:nvGrpSpPr>
          <p:grpSpPr>
            <a:xfrm>
              <a:off x="6908275" y="1341090"/>
              <a:ext cx="1532674" cy="1341090"/>
              <a:chOff x="0" y="0"/>
              <a:chExt cx="812800" cy="711200"/>
            </a:xfrm>
          </p:grpSpPr>
          <p:sp>
            <p:nvSpPr>
              <p:cNvPr id="338" name="Google Shape;338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39" name="Google Shape;339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12"/>
            <p:cNvGrpSpPr/>
            <p:nvPr/>
          </p:nvGrpSpPr>
          <p:grpSpPr>
            <a:xfrm>
              <a:off x="13040817" y="1341090"/>
              <a:ext cx="1532674" cy="1341090"/>
              <a:chOff x="0" y="0"/>
              <a:chExt cx="812800" cy="711200"/>
            </a:xfrm>
          </p:grpSpPr>
          <p:sp>
            <p:nvSpPr>
              <p:cNvPr id="341" name="Google Shape;341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42" name="Google Shape;342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12"/>
            <p:cNvGrpSpPr/>
            <p:nvPr/>
          </p:nvGrpSpPr>
          <p:grpSpPr>
            <a:xfrm>
              <a:off x="4618044" y="0"/>
              <a:ext cx="1532674" cy="1341090"/>
              <a:chOff x="0" y="0"/>
              <a:chExt cx="812800" cy="711200"/>
            </a:xfrm>
          </p:grpSpPr>
          <p:sp>
            <p:nvSpPr>
              <p:cNvPr id="344" name="Google Shape;344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45" name="Google Shape;345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12"/>
            <p:cNvGrpSpPr/>
            <p:nvPr/>
          </p:nvGrpSpPr>
          <p:grpSpPr>
            <a:xfrm>
              <a:off x="6151334" y="0"/>
              <a:ext cx="1532674" cy="1341090"/>
              <a:chOff x="0" y="0"/>
              <a:chExt cx="812800" cy="711200"/>
            </a:xfrm>
          </p:grpSpPr>
          <p:sp>
            <p:nvSpPr>
              <p:cNvPr id="347" name="Google Shape;347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48" name="Google Shape;348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12"/>
            <p:cNvGrpSpPr/>
            <p:nvPr/>
          </p:nvGrpSpPr>
          <p:grpSpPr>
            <a:xfrm>
              <a:off x="3084755" y="0"/>
              <a:ext cx="1532674" cy="1341090"/>
              <a:chOff x="0" y="0"/>
              <a:chExt cx="812800" cy="711200"/>
            </a:xfrm>
          </p:grpSpPr>
          <p:sp>
            <p:nvSpPr>
              <p:cNvPr id="350" name="Google Shape;350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51" name="Google Shape;351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2"/>
            <p:cNvGrpSpPr/>
            <p:nvPr/>
          </p:nvGrpSpPr>
          <p:grpSpPr>
            <a:xfrm>
              <a:off x="1551466" y="0"/>
              <a:ext cx="1532674" cy="1341090"/>
              <a:chOff x="0" y="0"/>
              <a:chExt cx="812800" cy="711200"/>
            </a:xfrm>
          </p:grpSpPr>
          <p:sp>
            <p:nvSpPr>
              <p:cNvPr id="353" name="Google Shape;353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54" name="Google Shape;354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2"/>
            <p:cNvGrpSpPr/>
            <p:nvPr/>
          </p:nvGrpSpPr>
          <p:grpSpPr>
            <a:xfrm>
              <a:off x="10750586" y="0"/>
              <a:ext cx="1532674" cy="1341090"/>
              <a:chOff x="0" y="0"/>
              <a:chExt cx="812800" cy="711200"/>
            </a:xfrm>
          </p:grpSpPr>
          <p:sp>
            <p:nvSpPr>
              <p:cNvPr id="356" name="Google Shape;356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57" name="Google Shape;357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2"/>
            <p:cNvGrpSpPr/>
            <p:nvPr/>
          </p:nvGrpSpPr>
          <p:grpSpPr>
            <a:xfrm>
              <a:off x="12283876" y="0"/>
              <a:ext cx="1532674" cy="1341090"/>
              <a:chOff x="0" y="0"/>
              <a:chExt cx="812800" cy="711200"/>
            </a:xfrm>
          </p:grpSpPr>
          <p:sp>
            <p:nvSpPr>
              <p:cNvPr id="359" name="Google Shape;359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60" name="Google Shape;360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2"/>
            <p:cNvGrpSpPr/>
            <p:nvPr/>
          </p:nvGrpSpPr>
          <p:grpSpPr>
            <a:xfrm>
              <a:off x="9217297" y="0"/>
              <a:ext cx="1532674" cy="1341090"/>
              <a:chOff x="0" y="0"/>
              <a:chExt cx="812800" cy="711200"/>
            </a:xfrm>
          </p:grpSpPr>
          <p:sp>
            <p:nvSpPr>
              <p:cNvPr id="362" name="Google Shape;362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351B65"/>
              </a:solidFill>
              <a:ln>
                <a:noFill/>
              </a:ln>
            </p:spPr>
          </p:sp>
          <p:sp>
            <p:nvSpPr>
              <p:cNvPr id="363" name="Google Shape;363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2"/>
            <p:cNvGrpSpPr/>
            <p:nvPr/>
          </p:nvGrpSpPr>
          <p:grpSpPr>
            <a:xfrm>
              <a:off x="7684008" y="0"/>
              <a:ext cx="1532674" cy="1341090"/>
              <a:chOff x="0" y="0"/>
              <a:chExt cx="812800" cy="711200"/>
            </a:xfrm>
          </p:grpSpPr>
          <p:sp>
            <p:nvSpPr>
              <p:cNvPr id="365" name="Google Shape;365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66" name="Google Shape;366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367;p12"/>
            <p:cNvGrpSpPr/>
            <p:nvPr/>
          </p:nvGrpSpPr>
          <p:grpSpPr>
            <a:xfrm>
              <a:off x="13816550" y="0"/>
              <a:ext cx="1532674" cy="1341090"/>
              <a:chOff x="0" y="0"/>
              <a:chExt cx="812800" cy="711200"/>
            </a:xfrm>
          </p:grpSpPr>
          <p:sp>
            <p:nvSpPr>
              <p:cNvPr id="368" name="Google Shape;368;p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rect b="b" l="l" r="r" t="t"/>
                <a:pathLst>
                  <a:path extrusionOk="0"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E2E60"/>
              </a:solidFill>
              <a:ln>
                <a:noFill/>
              </a:ln>
            </p:spPr>
          </p:sp>
          <p:sp>
            <p:nvSpPr>
              <p:cNvPr id="369" name="Google Shape;369;p12"/>
              <p:cNvSpPr txBox="1"/>
              <p:nvPr/>
            </p:nvSpPr>
            <p:spPr>
              <a:xfrm>
                <a:off x="127000" y="263525"/>
                <a:ext cx="558800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0" name="Google Shape;370;p12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4400">
                <a:solidFill>
                  <a:srgbClr val="000000"/>
                </a:solidFill>
                <a:highlight>
                  <a:srgbClr val="FFFFFF"/>
                </a:highlight>
              </a:rPr>
              <a:t>‹#›</a:t>
            </a:fld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6E0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13"/>
          <p:cNvGrpSpPr/>
          <p:nvPr/>
        </p:nvGrpSpPr>
        <p:grpSpPr>
          <a:xfrm>
            <a:off x="1028700" y="1014425"/>
            <a:ext cx="13513275" cy="1446752"/>
            <a:chOff x="0" y="-19033"/>
            <a:chExt cx="18017700" cy="1929003"/>
          </a:xfrm>
        </p:grpSpPr>
        <p:sp>
          <p:nvSpPr>
            <p:cNvPr id="376" name="Google Shape;376;p13"/>
            <p:cNvSpPr txBox="1"/>
            <p:nvPr/>
          </p:nvSpPr>
          <p:spPr>
            <a:xfrm>
              <a:off x="0" y="1622570"/>
              <a:ext cx="11079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 txBox="1"/>
            <p:nvPr/>
          </p:nvSpPr>
          <p:spPr>
            <a:xfrm>
              <a:off x="0" y="-19033"/>
              <a:ext cx="180177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>
                  <a:solidFill>
                    <a:srgbClr val="351B65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Privacy issue I have faced</a:t>
              </a:r>
              <a:endParaRPr/>
            </a:p>
          </p:txBody>
        </p:sp>
      </p:grpSp>
      <p:pic>
        <p:nvPicPr>
          <p:cNvPr id="378" name="Google Shape;3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125" y="2368478"/>
            <a:ext cx="5439623" cy="752102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3"/>
          <p:cNvSpPr txBox="1"/>
          <p:nvPr/>
        </p:nvSpPr>
        <p:spPr>
          <a:xfrm>
            <a:off x="9182100" y="2006575"/>
            <a:ext cx="7731900" cy="6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latin typeface="Cabin"/>
              <a:ea typeface="Cabin"/>
              <a:cs typeface="Cabin"/>
              <a:sym typeface="Cabin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Cabin"/>
                <a:ea typeface="Cabin"/>
                <a:cs typeface="Cabin"/>
                <a:sym typeface="Cabin"/>
              </a:rPr>
              <a:t>How did I know disney hotstar was sending every details?</a:t>
            </a:r>
            <a:endParaRPr b="1" sz="800"/>
          </a:p>
          <a:p>
            <a:pPr indent="-447675" lvl="1" marL="971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•"/>
            </a:pPr>
            <a:r>
              <a:rPr lang="en-US" sz="3900">
                <a:latin typeface="Cabin"/>
                <a:ea typeface="Cabin"/>
                <a:cs typeface="Cabin"/>
                <a:sym typeface="Cabin"/>
              </a:rPr>
              <a:t>MITM (Man in the middle attack). These apps make it hard to MITM via certs pinning.</a:t>
            </a:r>
            <a:endParaRPr sz="800"/>
          </a:p>
          <a:p>
            <a:pPr indent="-447675" lvl="1" marL="9715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900"/>
              <a:buChar char="•"/>
            </a:pPr>
            <a:r>
              <a:rPr lang="en-US" sz="3900">
                <a:latin typeface="Cabin"/>
                <a:ea typeface="Cabin"/>
                <a:cs typeface="Cabin"/>
                <a:sym typeface="Cabin"/>
              </a:rPr>
              <a:t>Dynamic Instrumentation via Frida</a:t>
            </a:r>
            <a:endParaRPr sz="800"/>
          </a:p>
          <a:p>
            <a:pPr indent="-447675" lvl="1" marL="9715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ial"/>
              <a:buChar char="•"/>
            </a:pPr>
            <a:r>
              <a:rPr lang="en-US" sz="3900">
                <a:latin typeface="Cabin"/>
                <a:ea typeface="Cabin"/>
                <a:cs typeface="Cabin"/>
                <a:sym typeface="Cabin"/>
              </a:rPr>
              <a:t>Reverse Engineering</a:t>
            </a:r>
            <a:endParaRPr sz="800"/>
          </a:p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80" name="Google Shape;380;p13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600"/>
              <a:t>‹#›</a:t>
            </a:fld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6E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4"/>
          <p:cNvGrpSpPr/>
          <p:nvPr/>
        </p:nvGrpSpPr>
        <p:grpSpPr>
          <a:xfrm>
            <a:off x="1028700" y="1014425"/>
            <a:ext cx="13513275" cy="1446752"/>
            <a:chOff x="0" y="-19033"/>
            <a:chExt cx="18017700" cy="1929003"/>
          </a:xfrm>
        </p:grpSpPr>
        <p:sp>
          <p:nvSpPr>
            <p:cNvPr id="386" name="Google Shape;386;p14"/>
            <p:cNvSpPr txBox="1"/>
            <p:nvPr/>
          </p:nvSpPr>
          <p:spPr>
            <a:xfrm>
              <a:off x="0" y="1622570"/>
              <a:ext cx="11079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 txBox="1"/>
            <p:nvPr/>
          </p:nvSpPr>
          <p:spPr>
            <a:xfrm>
              <a:off x="0" y="-19033"/>
              <a:ext cx="18017700" cy="15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>
                  <a:solidFill>
                    <a:srgbClr val="351B65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Privacy issue I have faced</a:t>
              </a:r>
              <a:endParaRPr/>
            </a:p>
          </p:txBody>
        </p:sp>
      </p:grpSp>
      <p:sp>
        <p:nvSpPr>
          <p:cNvPr id="388" name="Google Shape;388;p14"/>
          <p:cNvSpPr txBox="1"/>
          <p:nvPr/>
        </p:nvSpPr>
        <p:spPr>
          <a:xfrm>
            <a:off x="9182100" y="2844775"/>
            <a:ext cx="77319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latin typeface="Cabin"/>
                <a:ea typeface="Cabin"/>
                <a:cs typeface="Cabin"/>
                <a:sym typeface="Cabin"/>
              </a:rPr>
              <a:t>Why would torch app require access to wifi?</a:t>
            </a:r>
            <a:br>
              <a:rPr b="1" lang="en-US" sz="3900">
                <a:latin typeface="Cabin"/>
                <a:ea typeface="Cabin"/>
                <a:cs typeface="Cabin"/>
                <a:sym typeface="Cabin"/>
              </a:rPr>
            </a:br>
            <a:endParaRPr sz="800"/>
          </a:p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389" name="Google Shape;3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75" y="2532753"/>
            <a:ext cx="8042785" cy="752102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"/>
          <p:cNvSpPr txBox="1"/>
          <p:nvPr/>
        </p:nvSpPr>
        <p:spPr>
          <a:xfrm>
            <a:off x="1028700" y="1779250"/>
            <a:ext cx="15268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Actions from Appstore?</a:t>
            </a:r>
            <a:endParaRPr/>
          </a:p>
        </p:txBody>
      </p:sp>
      <p:sp>
        <p:nvSpPr>
          <p:cNvPr id="396" name="Google Shape;396;p15"/>
          <p:cNvSpPr txBox="1"/>
          <p:nvPr/>
        </p:nvSpPr>
        <p:spPr>
          <a:xfrm>
            <a:off x="1028700" y="3542062"/>
            <a:ext cx="4452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Privacy Nutrition Label</a:t>
            </a:r>
            <a:endParaRPr/>
          </a:p>
        </p:txBody>
      </p:sp>
      <p:pic>
        <p:nvPicPr>
          <p:cNvPr id="397" name="Google Shape;3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700" y="3086050"/>
            <a:ext cx="5211199" cy="704854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5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3000">
                <a:solidFill>
                  <a:srgbClr val="FFFFFF"/>
                </a:solidFill>
              </a:rPr>
              <a:t>‹#›</a:t>
            </a:fld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"/>
          <p:cNvSpPr txBox="1"/>
          <p:nvPr/>
        </p:nvSpPr>
        <p:spPr>
          <a:xfrm>
            <a:off x="1028700" y="1779250"/>
            <a:ext cx="15268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Problem with appstore privacy labels:</a:t>
            </a:r>
            <a:endParaRPr/>
          </a:p>
        </p:txBody>
      </p:sp>
      <p:sp>
        <p:nvSpPr>
          <p:cNvPr id="404" name="Google Shape;404;p16"/>
          <p:cNvSpPr txBox="1"/>
          <p:nvPr/>
        </p:nvSpPr>
        <p:spPr>
          <a:xfrm>
            <a:off x="1028700" y="4532650"/>
            <a:ext cx="16190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Labels not prominently placed.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Confusing terminology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In Feb 2021, Members of congress wrote to Apple CEO Tim Cook with concerns that app labels were misleading consumers.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Apple documentation is ambiguous and computer scientists generally don’t prefer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ambiguous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 stuff.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solidFill>
                  <a:srgbClr val="FFFFFF"/>
                </a:solidFill>
              </a:rPr>
              <a:t>‹#›</a:t>
            </a:fld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 txBox="1"/>
          <p:nvPr/>
        </p:nvSpPr>
        <p:spPr>
          <a:xfrm>
            <a:off x="1028700" y="1779250"/>
            <a:ext cx="1599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The Idea behind privacy nutrition label</a:t>
            </a:r>
            <a:endParaRPr sz="5400"/>
          </a:p>
        </p:txBody>
      </p:sp>
      <p:sp>
        <p:nvSpPr>
          <p:cNvPr id="411" name="Google Shape;411;p17"/>
          <p:cNvSpPr txBox="1"/>
          <p:nvPr/>
        </p:nvSpPr>
        <p:spPr>
          <a:xfrm>
            <a:off x="1028700" y="4532650"/>
            <a:ext cx="16190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Privacy polic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y is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hard to read. Almost nobody read it. They are like terms and condition where people accepts it without reading and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understanding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1028700" y="6285250"/>
            <a:ext cx="16190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Food nutrition labels make easier for people who are interested in seeking healthier food choice.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Similarly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, privacy label empowers people to avoid apps and websites that breaches privacy.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1028700" y="8342650"/>
            <a:ext cx="16190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Offers an opportunity  to present privacy information in simple,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standardized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language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 for easy 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comparison</a:t>
            </a: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4" name="Google Shape;414;p17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000">
                <a:solidFill>
                  <a:srgbClr val="FFFFFF"/>
                </a:solidFill>
              </a:rPr>
              <a:t>‹#›</a:t>
            </a:fld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"/>
          <p:cNvSpPr txBox="1"/>
          <p:nvPr/>
        </p:nvSpPr>
        <p:spPr>
          <a:xfrm>
            <a:off x="1028700" y="1779250"/>
            <a:ext cx="1599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EBC1D"/>
                </a:solidFill>
                <a:latin typeface="Raleway Black"/>
                <a:ea typeface="Raleway Black"/>
                <a:cs typeface="Raleway Black"/>
                <a:sym typeface="Raleway Black"/>
              </a:rPr>
              <a:t>The Idea behind privacy nutrition label</a:t>
            </a:r>
            <a:endParaRPr sz="5400"/>
          </a:p>
        </p:txBody>
      </p:sp>
      <p:sp>
        <p:nvSpPr>
          <p:cNvPr id="420" name="Google Shape;420;p18"/>
          <p:cNvSpPr txBox="1"/>
          <p:nvPr/>
        </p:nvSpPr>
        <p:spPr>
          <a:xfrm>
            <a:off x="1028700" y="4532650"/>
            <a:ext cx="16190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Privacy policy is hard to read. Almost nobody read it. They are like terms and condition where people accepts it without reading and understanding.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1" name="Google Shape;421;p18"/>
          <p:cNvSpPr txBox="1"/>
          <p:nvPr/>
        </p:nvSpPr>
        <p:spPr>
          <a:xfrm>
            <a:off x="1028700" y="6285250"/>
            <a:ext cx="16190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Food nutrition labels make easier for people who are interested in seeking healthier food choice. Similarly, privacy label empowers people to avoid apps and websites that breaches privacy.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2" name="Google Shape;422;p18"/>
          <p:cNvSpPr txBox="1"/>
          <p:nvPr/>
        </p:nvSpPr>
        <p:spPr>
          <a:xfrm>
            <a:off x="1028700" y="8342650"/>
            <a:ext cx="161904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EF6E0"/>
              </a:buClr>
              <a:buSzPts val="3500"/>
              <a:buFont typeface="Cabin"/>
              <a:buChar char="●"/>
            </a:pPr>
            <a:r>
              <a:rPr lang="en-US" sz="3500">
                <a:solidFill>
                  <a:srgbClr val="FEF6E0"/>
                </a:solidFill>
                <a:latin typeface="Cabin"/>
                <a:ea typeface="Cabin"/>
                <a:cs typeface="Cabin"/>
                <a:sym typeface="Cabin"/>
              </a:rPr>
              <a:t>Offers an opportunity  to present privacy information in simple, standardized language for easy comparison.</a:t>
            </a:r>
            <a:endParaRPr sz="3500">
              <a:solidFill>
                <a:srgbClr val="FEF6E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3" name="Google Shape;423;p18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167625" lIns="167625" spcFirstLastPara="1" rIns="167625" wrap="square" tIns="167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3000">
                <a:solidFill>
                  <a:srgbClr val="FFFFFF"/>
                </a:solidFill>
              </a:rPr>
              <a:t>‹#›</a:t>
            </a:fld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Yellow and Pink Geometric Opportunity Roadmap Presentation">
  <a:themeElements>
    <a:clrScheme name="Office">
      <a:dk1>
        <a:srgbClr val="282D6C"/>
      </a:dk1>
      <a:lt1>
        <a:srgbClr val="FEF6E0"/>
      </a:lt1>
      <a:dk2>
        <a:srgbClr val="FEBC1D"/>
      </a:dk2>
      <a:lt2>
        <a:srgbClr val="00B1D2"/>
      </a:lt2>
      <a:accent1>
        <a:srgbClr val="282D6C"/>
      </a:accent1>
      <a:accent2>
        <a:srgbClr val="185897"/>
      </a:accent2>
      <a:accent3>
        <a:srgbClr val="FE2E60"/>
      </a:accent3>
      <a:accent4>
        <a:srgbClr val="25003C"/>
      </a:accent4>
      <a:accent5>
        <a:srgbClr val="351B65"/>
      </a:accent5>
      <a:accent6>
        <a:srgbClr val="185897"/>
      </a:accent6>
      <a:hlink>
        <a:srgbClr val="0084B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