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42" autoAdjust="0"/>
  </p:normalViewPr>
  <p:slideViewPr>
    <p:cSldViewPr snapToGrid="0">
      <p:cViewPr varScale="1">
        <p:scale>
          <a:sx n="75" d="100"/>
          <a:sy n="75" d="100"/>
        </p:scale>
        <p:origin x="94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hirshikaghosh39/project_stegno.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52285" y="1821635"/>
            <a:ext cx="11287432"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0" y="1024488"/>
            <a:ext cx="12192000"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71955" y="457653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lvl="1"/>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Shirshika Ghosh</a:t>
            </a:r>
          </a:p>
          <a:p>
            <a:pPr lvl="1"/>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RCC Institute Of Information   Technology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Wingdings" panose="05000000000000000000" pitchFamily="2" charset="2"/>
              <a:buChar char="Ø"/>
            </a:pPr>
            <a:r>
              <a:rPr lang="en-IN" dirty="0">
                <a:hlinkClick r:id="rId2"/>
              </a:rPr>
              <a:t>https://github.com/shirshikaghosh39/project_stegno.git</a:t>
            </a:r>
            <a:endParaRPr lang="en-IN" dirty="0"/>
          </a:p>
          <a:p>
            <a:endParaRPr lang="en-IN" dirty="0"/>
          </a:p>
          <a:p>
            <a:pPr marL="0" indent="0">
              <a:buNone/>
            </a:pPr>
            <a:r>
              <a:rPr lang="en-IN" sz="1800" dirty="0">
                <a:solidFill>
                  <a:schemeClr val="tx1"/>
                </a:solidFill>
                <a:latin typeface="Bookman Old Style" panose="02050604050505020204" pitchFamily="18" charset="0"/>
              </a:rPr>
              <a:t>This is the </a:t>
            </a:r>
            <a:r>
              <a:rPr lang="en-IN" sz="1800" dirty="0" err="1">
                <a:solidFill>
                  <a:schemeClr val="tx1"/>
                </a:solidFill>
                <a:latin typeface="Bookman Old Style" panose="02050604050505020204" pitchFamily="18" charset="0"/>
              </a:rPr>
              <a:t>github</a:t>
            </a:r>
            <a:r>
              <a:rPr lang="en-IN" sz="1800" dirty="0">
                <a:solidFill>
                  <a:schemeClr val="tx1"/>
                </a:solidFill>
                <a:latin typeface="Bookman Old Style" panose="02050604050505020204" pitchFamily="18" charset="0"/>
              </a:rPr>
              <a:t> link to the project. It includes a readme file describing the project, the main code in python language and a cover image.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65955" y="1993336"/>
            <a:ext cx="11260090" cy="4155440"/>
          </a:xfrm>
        </p:spPr>
        <p:style>
          <a:lnRef idx="2">
            <a:schemeClr val="accent2"/>
          </a:lnRef>
          <a:fillRef idx="1">
            <a:schemeClr val="lt1"/>
          </a:fillRef>
          <a:effectRef idx="0">
            <a:schemeClr val="accent2"/>
          </a:effectRef>
          <a:fontRef idx="minor">
            <a:schemeClr val="dk1"/>
          </a:fontRef>
        </p:style>
        <p:txBody>
          <a:bodyPr>
            <a:noAutofit/>
          </a:bodyPr>
          <a:lstStyle/>
          <a:p>
            <a:pPr marL="0" indent="0">
              <a:buClr>
                <a:schemeClr val="tx1">
                  <a:lumMod val="95000"/>
                  <a:lumOff val="5000"/>
                </a:schemeClr>
              </a:buClr>
              <a:buNone/>
            </a:pPr>
            <a:r>
              <a:rPr lang="en-US" sz="1800" dirty="0">
                <a:solidFill>
                  <a:schemeClr val="tx1"/>
                </a:solidFill>
                <a:latin typeface="Bookman Old Style" panose="02050604050505020204" pitchFamily="18" charset="0"/>
              </a:rPr>
              <a:t>To develop this project in more advanced way so that it can be implemented efficiently in a better way, these few features can be added:</a:t>
            </a:r>
          </a:p>
          <a:p>
            <a:pPr>
              <a:buClr>
                <a:schemeClr val="tx1">
                  <a:lumMod val="95000"/>
                  <a:lumOff val="5000"/>
                </a:schemeClr>
              </a:buClr>
              <a:buFont typeface="Wingdings" panose="05000000000000000000" pitchFamily="2" charset="2"/>
              <a:buChar char="Ø"/>
            </a:pPr>
            <a:r>
              <a:rPr lang="en-US" sz="1800" dirty="0">
                <a:solidFill>
                  <a:schemeClr val="tx1"/>
                </a:solidFill>
                <a:latin typeface="Bookman Old Style" panose="02050604050505020204" pitchFamily="18" charset="0"/>
              </a:rPr>
              <a:t>Developing a website which takes in images that the user provides and encrypts messages and produces an encrypted image.</a:t>
            </a:r>
          </a:p>
          <a:p>
            <a:pPr>
              <a:buClr>
                <a:schemeClr val="tx1">
                  <a:lumMod val="95000"/>
                  <a:lumOff val="5000"/>
                </a:schemeClr>
              </a:buClr>
              <a:buFont typeface="Wingdings" panose="05000000000000000000" pitchFamily="2" charset="2"/>
              <a:buChar char="Ø"/>
            </a:pPr>
            <a:r>
              <a:rPr lang="en-US" sz="1800" dirty="0">
                <a:solidFill>
                  <a:schemeClr val="tx1"/>
                </a:solidFill>
                <a:latin typeface="Bookman Old Style" panose="02050604050505020204" pitchFamily="18" charset="0"/>
              </a:rPr>
              <a:t>Implementing more types of files that can be encrypted, such as audio files, text files, video files. </a:t>
            </a:r>
          </a:p>
          <a:p>
            <a:pPr>
              <a:buClr>
                <a:schemeClr val="tx1">
                  <a:lumMod val="95000"/>
                  <a:lumOff val="5000"/>
                </a:schemeClr>
              </a:buClr>
              <a:buFont typeface="Wingdings" panose="05000000000000000000" pitchFamily="2" charset="2"/>
              <a:buChar char="Ø"/>
            </a:pPr>
            <a:r>
              <a:rPr lang="en-US" sz="1800" dirty="0">
                <a:solidFill>
                  <a:schemeClr val="tx1"/>
                </a:solidFill>
                <a:latin typeface="Bookman Old Style" panose="02050604050505020204" pitchFamily="18" charset="0"/>
              </a:rPr>
              <a:t>Implementing a live video or camera which takes a photo or a video from the webcam and uses it for encryption.</a:t>
            </a:r>
          </a:p>
          <a:p>
            <a:pPr>
              <a:buClr>
                <a:schemeClr val="tx1">
                  <a:lumMod val="95000"/>
                  <a:lumOff val="5000"/>
                </a:schemeClr>
              </a:buClr>
              <a:buFont typeface="Wingdings" panose="05000000000000000000" pitchFamily="2" charset="2"/>
              <a:buChar char="Ø"/>
            </a:pPr>
            <a:r>
              <a:rPr lang="en-US" sz="1800" dirty="0">
                <a:solidFill>
                  <a:schemeClr val="tx1"/>
                </a:solidFill>
                <a:latin typeface="Bookman Old Style" panose="02050604050505020204" pitchFamily="18" charset="0"/>
              </a:rPr>
              <a:t>Implementing a QR code which even after encryption is scannable.</a:t>
            </a:r>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848464"/>
            <a:ext cx="10628551" cy="3826517"/>
          </a:xfrm>
        </p:spPr>
        <p:txBody>
          <a:bodyPr>
            <a:normAutofit/>
          </a:bodyPr>
          <a:lstStyle/>
          <a:p>
            <a:pPr marL="0" indent="0">
              <a:buNone/>
            </a:pPr>
            <a:r>
              <a:rPr lang="en-US" sz="1800" b="1" dirty="0">
                <a:solidFill>
                  <a:schemeClr val="tx1"/>
                </a:solidFill>
                <a:latin typeface="Bookman Old Style" panose="02050604050505020204" pitchFamily="18" charset="0"/>
              </a:rPr>
              <a:t>Secure Image-Based Steganography with Passcode Protection: </a:t>
            </a:r>
            <a:r>
              <a:rPr lang="en-US" sz="1800" dirty="0">
                <a:solidFill>
                  <a:schemeClr val="tx1"/>
                </a:solidFill>
                <a:latin typeface="Bookman Old Style" panose="02050604050505020204" pitchFamily="18" charset="0"/>
              </a:rPr>
              <a:t>Develop a Secure Image-Based Steganography System where a secret message is hidden inside an image using a user-defined passcode. The system will generate an encrypted image that appears unchanged to a casual observer but contains a hidden message retrievable only with the correct passcode upon Decryption. </a:t>
            </a:r>
            <a:endParaRPr lang="en-IN" sz="18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Content Placeholder 1">
            <a:extLst>
              <a:ext uri="{FF2B5EF4-FFF2-40B4-BE49-F238E27FC236}">
                <a16:creationId xmlns:a16="http://schemas.microsoft.com/office/drawing/2014/main" id="{28183B95-960C-6186-ACE0-830E6190791E}"/>
              </a:ext>
            </a:extLst>
          </p:cNvPr>
          <p:cNvSpPr txBox="1">
            <a:spLocks/>
          </p:cNvSpPr>
          <p:nvPr/>
        </p:nvSpPr>
        <p:spPr>
          <a:xfrm>
            <a:off x="6170831" y="2536723"/>
            <a:ext cx="5033026" cy="3736085"/>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VS Code (Visual Studio Code) – Editor used for writing, debugging, and running the code efficiently.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solidFill>
                <a:schemeClr val="tx1"/>
              </a:solidFill>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The code is run on </a:t>
            </a:r>
            <a:r>
              <a:rPr lang="en-US" altLang="en-US" sz="1800" dirty="0">
                <a:solidFill>
                  <a:schemeClr val="tx1"/>
                </a:solidFill>
                <a:latin typeface="Bookman Old Style" panose="02050604050505020204" pitchFamily="18" charset="0"/>
              </a:rPr>
              <a:t>Windows but is platform independent and is able to run on other software like iOS and Linux</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GitHub – It is used to upload the code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Content Placeholder 1">
            <a:extLst>
              <a:ext uri="{FF2B5EF4-FFF2-40B4-BE49-F238E27FC236}">
                <a16:creationId xmlns:a16="http://schemas.microsoft.com/office/drawing/2014/main" id="{5F0BB538-C9C6-CECA-1358-BD38724AC62F}"/>
              </a:ext>
            </a:extLst>
          </p:cNvPr>
          <p:cNvSpPr txBox="1">
            <a:spLocks/>
          </p:cNvSpPr>
          <p:nvPr/>
        </p:nvSpPr>
        <p:spPr>
          <a:xfrm>
            <a:off x="581193" y="1555293"/>
            <a:ext cx="5033026" cy="65858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IN" dirty="0">
                <a:latin typeface="Elephant" panose="02020904090505020303" pitchFamily="18" charset="0"/>
              </a:rPr>
              <a:t>Libraries Used: </a:t>
            </a:r>
          </a:p>
        </p:txBody>
      </p:sp>
      <p:sp>
        <p:nvSpPr>
          <p:cNvPr id="6" name="Content Placeholder 1">
            <a:extLst>
              <a:ext uri="{FF2B5EF4-FFF2-40B4-BE49-F238E27FC236}">
                <a16:creationId xmlns:a16="http://schemas.microsoft.com/office/drawing/2014/main" id="{1F14B93A-86FB-91BE-012A-D9562251CA5F}"/>
              </a:ext>
            </a:extLst>
          </p:cNvPr>
          <p:cNvSpPr txBox="1">
            <a:spLocks/>
          </p:cNvSpPr>
          <p:nvPr/>
        </p:nvSpPr>
        <p:spPr>
          <a:xfrm>
            <a:off x="6170831" y="1555292"/>
            <a:ext cx="5033026" cy="65858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algn="ctr">
              <a:buFont typeface="Wingdings 2" panose="05020102010507070707" pitchFamily="18" charset="2"/>
              <a:buNone/>
            </a:pPr>
            <a:r>
              <a:rPr lang="en-IN" dirty="0">
                <a:latin typeface="Elephant" panose="02020904090505020303" pitchFamily="18" charset="0"/>
              </a:rPr>
              <a:t>Platforms used:</a:t>
            </a:r>
          </a:p>
        </p:txBody>
      </p:sp>
      <p:sp>
        <p:nvSpPr>
          <p:cNvPr id="8" name="Rectangle 2">
            <a:extLst>
              <a:ext uri="{FF2B5EF4-FFF2-40B4-BE49-F238E27FC236}">
                <a16:creationId xmlns:a16="http://schemas.microsoft.com/office/drawing/2014/main" id="{4CFB842B-991E-EB2A-24C4-492EA56B8371}"/>
              </a:ext>
            </a:extLst>
          </p:cNvPr>
          <p:cNvSpPr>
            <a:spLocks noGrp="1" noChangeArrowheads="1"/>
          </p:cNvSpPr>
          <p:nvPr>
            <p:ph idx="1"/>
          </p:nvPr>
        </p:nvSpPr>
        <p:spPr bwMode="auto">
          <a:xfrm>
            <a:off x="581193" y="2281106"/>
            <a:ext cx="5033026" cy="4247317"/>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Bookman Old Style" panose="02050604050505020204" pitchFamily="18" charset="0"/>
              </a:rPr>
              <a:t>The coding language used for developing the project is Python. Amidst its wide range of libraries, the following are used:</a:t>
            </a:r>
          </a:p>
          <a:p>
            <a:pPr defTabSz="914400"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i="0" u="none" strike="noStrike" cap="none" normalizeH="0" baseline="0" dirty="0">
                <a:ln>
                  <a:noFill/>
                </a:ln>
                <a:solidFill>
                  <a:schemeClr val="tx1"/>
                </a:solidFill>
                <a:effectLst/>
                <a:latin typeface="Bookman Old Style" panose="02050604050505020204" pitchFamily="18" charset="0"/>
              </a:rPr>
              <a:t>cv2 (OpenCV) – This is used for reading, modifying, and saving images. </a:t>
            </a:r>
          </a:p>
          <a:p>
            <a:pPr defTabSz="914400" eaLnBrk="0" fontAlgn="base" hangingPunct="0">
              <a:lnSpc>
                <a:spcPct val="100000"/>
              </a:lnSpc>
              <a:spcBef>
                <a:spcPct val="0"/>
              </a:spcBef>
              <a:spcAft>
                <a:spcPct val="0"/>
              </a:spcAft>
              <a:buClrTx/>
              <a:buSzTx/>
              <a:buFont typeface="Wingdings" panose="05000000000000000000" pitchFamily="2" charset="2"/>
              <a:buChar char="Ø"/>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i="0" u="none" strike="noStrike" cap="none" normalizeH="0" baseline="0" dirty="0" err="1">
                <a:ln>
                  <a:noFill/>
                </a:ln>
                <a:solidFill>
                  <a:schemeClr val="tx1"/>
                </a:solidFill>
                <a:effectLst/>
                <a:latin typeface="Bookman Old Style" panose="02050604050505020204" pitchFamily="18" charset="0"/>
              </a:rPr>
              <a:t>os</a:t>
            </a:r>
            <a:r>
              <a:rPr kumimoji="0" lang="en-US" altLang="en-US" sz="1800" i="0" u="none" strike="noStrike" cap="none" normalizeH="0" baseline="0" dirty="0">
                <a:ln>
                  <a:noFill/>
                </a:ln>
                <a:solidFill>
                  <a:schemeClr val="tx1"/>
                </a:solidFill>
                <a:effectLst/>
                <a:latin typeface="Bookman Old Style" panose="02050604050505020204" pitchFamily="18" charset="0"/>
              </a:rPr>
              <a:t> – Provides functions to interact with the operating system (opening files).</a:t>
            </a:r>
          </a:p>
          <a:p>
            <a:pPr defTabSz="914400" eaLnBrk="0" fontAlgn="base" hangingPunct="0">
              <a:lnSpc>
                <a:spcPct val="100000"/>
              </a:lnSpc>
              <a:spcBef>
                <a:spcPct val="0"/>
              </a:spcBef>
              <a:spcAft>
                <a:spcPct val="0"/>
              </a:spcAft>
              <a:buClrTx/>
              <a:buSzTx/>
              <a:buFont typeface="Wingdings" panose="05000000000000000000" pitchFamily="2" charset="2"/>
              <a:buChar char="Ø"/>
            </a:pPr>
            <a:endParaRPr lang="en-US" altLang="en-US" sz="1800" dirty="0">
              <a:solidFill>
                <a:schemeClr val="tx1"/>
              </a:solidFill>
              <a:latin typeface="Bookman Old Style" panose="020506040505050202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i="0" u="none" strike="noStrike" cap="none" normalizeH="0" baseline="0" dirty="0">
                <a:ln>
                  <a:noFill/>
                </a:ln>
                <a:solidFill>
                  <a:schemeClr val="tx1"/>
                </a:solidFill>
                <a:effectLst/>
                <a:latin typeface="Bookman Old Style" panose="02050604050505020204" pitchFamily="18" charset="0"/>
              </a:rPr>
              <a:t>string – Contains string-related utilities, such as predefined character sets. </a:t>
            </a:r>
          </a:p>
          <a:p>
            <a:pPr marL="0" indent="0" defTabSz="914400" eaLnBrk="0" fontAlgn="base"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i="0" u="none" strike="noStrike" cap="none" normalizeH="0" baseline="0" dirty="0">
                <a:ln>
                  <a:noFill/>
                </a:ln>
                <a:solidFill>
                  <a:schemeClr val="tx1"/>
                </a:solidFill>
                <a:effectLst/>
                <a:latin typeface="Bookman Old Style" panose="02050604050505020204" pitchFamily="18" charset="0"/>
              </a:rPr>
              <a:t>random – Generates random values, useful for salting and security.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88039"/>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2">
            <a:extLst>
              <a:ext uri="{FF2B5EF4-FFF2-40B4-BE49-F238E27FC236}">
                <a16:creationId xmlns:a16="http://schemas.microsoft.com/office/drawing/2014/main" id="{E0EDD9B6-9443-15EE-6B52-BB875A6D8C7E}"/>
              </a:ext>
            </a:extLst>
          </p:cNvPr>
          <p:cNvSpPr txBox="1">
            <a:spLocks noChangeArrowheads="1"/>
          </p:cNvSpPr>
          <p:nvPr/>
        </p:nvSpPr>
        <p:spPr bwMode="auto">
          <a:xfrm>
            <a:off x="581192" y="1837811"/>
            <a:ext cx="10893054" cy="45243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sp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dk1"/>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dk1"/>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dk1"/>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dk1"/>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dk1"/>
                </a:solidFill>
                <a:latin typeface="+mn-lt"/>
                <a:ea typeface="+mn-ea"/>
                <a:cs typeface="+mn-cs"/>
              </a:defRPr>
            </a:lvl9pPr>
          </a:lstStyle>
          <a:p>
            <a:pPr marL="0" indent="0" defTabSz="914400" eaLnBrk="0" fontAlgn="base" hangingPunct="0">
              <a:lnSpc>
                <a:spcPct val="100000"/>
              </a:lnSpc>
              <a:spcBef>
                <a:spcPct val="0"/>
              </a:spcBef>
              <a:spcAft>
                <a:spcPct val="0"/>
              </a:spcAft>
              <a:buClrTx/>
              <a:buSzTx/>
              <a:buFont typeface="Wingdings 2" panose="05020102010507070707" pitchFamily="18" charset="2"/>
              <a:buNone/>
            </a:pPr>
            <a:r>
              <a:rPr lang="en-US" altLang="en-US" sz="1800" dirty="0">
                <a:solidFill>
                  <a:schemeClr val="tx1"/>
                </a:solidFill>
                <a:latin typeface="Bookman Old Style" panose="02050604050505020204" pitchFamily="18" charset="0"/>
              </a:rPr>
              <a:t>As we know, </a:t>
            </a:r>
            <a:r>
              <a:rPr lang="en-US" sz="1800" dirty="0">
                <a:latin typeface="Bookman Old Style" panose="02050604050505020204" pitchFamily="18" charset="0"/>
              </a:rPr>
              <a:t>Steganography is the practice of concealing a secret message, file, or data within another seemingly harmless medium, such as an image, audio file, or text, in a way that prevents detection. This project performs the same task, and also produces the new picture with the encrypted message</a:t>
            </a:r>
            <a:r>
              <a:rPr lang="en-US" sz="1800" dirty="0">
                <a:solidFill>
                  <a:schemeClr val="tx1"/>
                </a:solidFill>
                <a:latin typeface="Bookman Old Style" panose="02050604050505020204" pitchFamily="18" charset="0"/>
              </a:rPr>
              <a:t>.</a:t>
            </a:r>
          </a:p>
          <a:p>
            <a:pPr marL="0" indent="0" defTabSz="914400" eaLnBrk="0" fontAlgn="base" hangingPunct="0">
              <a:lnSpc>
                <a:spcPct val="100000"/>
              </a:lnSpc>
              <a:spcBef>
                <a:spcPct val="0"/>
              </a:spcBef>
              <a:spcAft>
                <a:spcPct val="0"/>
              </a:spcAft>
              <a:buClrTx/>
              <a:buSzTx/>
              <a:buFont typeface="Wingdings 2" panose="05020102010507070707" pitchFamily="18" charset="2"/>
              <a:buNone/>
            </a:pPr>
            <a:endParaRPr lang="en-US" sz="1800" dirty="0">
              <a:solidFill>
                <a:schemeClr val="tx1"/>
              </a:solidFill>
              <a:latin typeface="Bookman Old Style" panose="02050604050505020204" pitchFamily="18" charset="0"/>
            </a:endParaRPr>
          </a:p>
          <a:p>
            <a:pPr marL="0" indent="0" defTabSz="914400" eaLnBrk="0" fontAlgn="base" hangingPunct="0">
              <a:lnSpc>
                <a:spcPct val="100000"/>
              </a:lnSpc>
              <a:spcBef>
                <a:spcPct val="0"/>
              </a:spcBef>
              <a:spcAft>
                <a:spcPct val="0"/>
              </a:spcAft>
              <a:buClrTx/>
              <a:buSzTx/>
              <a:buFont typeface="Wingdings 2" panose="05020102010507070707" pitchFamily="18" charset="2"/>
              <a:buNone/>
            </a:pPr>
            <a:r>
              <a:rPr lang="en-US" sz="1800" dirty="0">
                <a:solidFill>
                  <a:schemeClr val="tx1"/>
                </a:solidFill>
                <a:latin typeface="Bookman Old Style" panose="02050604050505020204" pitchFamily="18" charset="0"/>
              </a:rPr>
              <a:t>The image can be in any extension, the code needs to be modified as per the image name and then it’s good to work and can be used widely for hiding any secret message.</a:t>
            </a:r>
          </a:p>
          <a:p>
            <a:pPr marL="0" indent="0" defTabSz="914400" eaLnBrk="0" fontAlgn="base" hangingPunct="0">
              <a:lnSpc>
                <a:spcPct val="100000"/>
              </a:lnSpc>
              <a:spcBef>
                <a:spcPct val="0"/>
              </a:spcBef>
              <a:spcAft>
                <a:spcPct val="0"/>
              </a:spcAft>
              <a:buClrTx/>
              <a:buSzTx/>
              <a:buFont typeface="Wingdings 2" panose="05020102010507070707" pitchFamily="18" charset="2"/>
              <a:buNone/>
            </a:pPr>
            <a:endParaRPr lang="en-US" sz="1800" dirty="0">
              <a:solidFill>
                <a:schemeClr val="tx1"/>
              </a:solidFill>
              <a:latin typeface="Bookman Old Style" panose="02050604050505020204" pitchFamily="18" charset="0"/>
            </a:endParaRPr>
          </a:p>
          <a:p>
            <a:pPr marL="0" indent="0" defTabSz="914400" eaLnBrk="0" fontAlgn="base" hangingPunct="0">
              <a:lnSpc>
                <a:spcPct val="100000"/>
              </a:lnSpc>
              <a:spcBef>
                <a:spcPct val="0"/>
              </a:spcBef>
              <a:spcAft>
                <a:spcPct val="0"/>
              </a:spcAft>
              <a:buClrTx/>
              <a:buSzTx/>
              <a:buFont typeface="Wingdings 2" panose="05020102010507070707" pitchFamily="18" charset="2"/>
              <a:buNone/>
            </a:pPr>
            <a:r>
              <a:rPr lang="en-US" sz="1800" dirty="0">
                <a:solidFill>
                  <a:schemeClr val="tx1"/>
                </a:solidFill>
                <a:latin typeface="Bookman Old Style" panose="02050604050505020204" pitchFamily="18" charset="0"/>
              </a:rPr>
              <a:t>The new image is produced and decrypted only if the user wants to decrypt it. </a:t>
            </a:r>
          </a:p>
          <a:p>
            <a:pPr marL="0" indent="0" defTabSz="914400" eaLnBrk="0" fontAlgn="base" hangingPunct="0">
              <a:lnSpc>
                <a:spcPct val="100000"/>
              </a:lnSpc>
              <a:spcBef>
                <a:spcPct val="0"/>
              </a:spcBef>
              <a:spcAft>
                <a:spcPct val="0"/>
              </a:spcAft>
              <a:buClrTx/>
              <a:buSzTx/>
              <a:buFont typeface="Wingdings 2" panose="05020102010507070707" pitchFamily="18" charset="2"/>
              <a:buNone/>
            </a:pPr>
            <a:endParaRPr lang="en-US" sz="1800" dirty="0">
              <a:solidFill>
                <a:schemeClr val="tx1"/>
              </a:solidFill>
              <a:latin typeface="Bookman Old Style" panose="02050604050505020204" pitchFamily="18" charset="0"/>
            </a:endParaRPr>
          </a:p>
          <a:p>
            <a:pPr marL="0" indent="0" defTabSz="914400" eaLnBrk="0" fontAlgn="base" hangingPunct="0">
              <a:lnSpc>
                <a:spcPct val="100000"/>
              </a:lnSpc>
              <a:spcBef>
                <a:spcPct val="0"/>
              </a:spcBef>
              <a:spcAft>
                <a:spcPct val="0"/>
              </a:spcAft>
              <a:buClrTx/>
              <a:buSzTx/>
              <a:buFont typeface="Wingdings 2" panose="05020102010507070707" pitchFamily="18" charset="2"/>
              <a:buNone/>
            </a:pPr>
            <a:r>
              <a:rPr lang="en-US" sz="1800" dirty="0">
                <a:solidFill>
                  <a:schemeClr val="tx1"/>
                </a:solidFill>
                <a:latin typeface="Bookman Old Style" panose="02050604050505020204" pitchFamily="18" charset="0"/>
              </a:rPr>
              <a:t>An extra implementation done is that if the user wants a salted encrypted message, a salted message is also produced and is printed, but the original message is only given as output when the correct passcode for decryption is entered. </a:t>
            </a:r>
          </a:p>
          <a:p>
            <a:pPr marL="0" indent="0" defTabSz="914400" eaLnBrk="0" fontAlgn="base" hangingPunct="0">
              <a:lnSpc>
                <a:spcPct val="100000"/>
              </a:lnSpc>
              <a:spcBef>
                <a:spcPct val="0"/>
              </a:spcBef>
              <a:spcAft>
                <a:spcPct val="0"/>
              </a:spcAft>
              <a:buClrTx/>
              <a:buSzTx/>
              <a:buFont typeface="Wingdings 2" panose="05020102010507070707" pitchFamily="18" charset="2"/>
              <a:buNone/>
            </a:pPr>
            <a:endParaRPr lang="en-US" sz="1800" dirty="0">
              <a:solidFill>
                <a:schemeClr val="tx1"/>
              </a:solidFill>
              <a:latin typeface="Bookman Old Style" panose="02050604050505020204" pitchFamily="18" charset="0"/>
            </a:endParaRPr>
          </a:p>
          <a:p>
            <a:pPr marL="0" indent="0" defTabSz="914400" eaLnBrk="0" fontAlgn="base" hangingPunct="0">
              <a:lnSpc>
                <a:spcPct val="100000"/>
              </a:lnSpc>
              <a:spcBef>
                <a:spcPct val="0"/>
              </a:spcBef>
              <a:spcAft>
                <a:spcPct val="0"/>
              </a:spcAft>
              <a:buClrTx/>
              <a:buSzTx/>
              <a:buFont typeface="Wingdings 2" panose="05020102010507070707" pitchFamily="18" charset="2"/>
              <a:buNone/>
            </a:pPr>
            <a:r>
              <a:rPr lang="en-US" sz="1800" dirty="0">
                <a:solidFill>
                  <a:schemeClr val="tx1"/>
                </a:solidFill>
                <a:latin typeface="Bookman Old Style" panose="02050604050505020204" pitchFamily="18" charset="0"/>
              </a:rPr>
              <a:t>The choice for salting and decryption is given to the user and if the user doesn’t want to decrypt or salt the message it won’t take place.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918466"/>
            <a:ext cx="11029616" cy="530296"/>
          </a:xfrm>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0536D3D6-57DB-0463-8261-33744A7B5EC2}"/>
              </a:ext>
            </a:extLst>
          </p:cNvPr>
          <p:cNvSpPr>
            <a:spLocks noGrp="1" noChangeArrowheads="1"/>
          </p:cNvSpPr>
          <p:nvPr>
            <p:ph idx="1"/>
          </p:nvPr>
        </p:nvSpPr>
        <p:spPr bwMode="auto">
          <a:xfrm>
            <a:off x="581192" y="1849330"/>
            <a:ext cx="11029616" cy="4247317"/>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Bookman Old Style" panose="02050604050505020204" pitchFamily="18" charset="0"/>
              </a:rPr>
              <a:t>The use of Steganography: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Bookman Old Style" panose="02050604050505020204" pitchFamily="18"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Cybersecurity Professionals use steganography to securely transmit sensitive data without attracting attention. What might seem normal to random users might be an encrypted image.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Steganography can be used by the government &amp; military </a:t>
            </a:r>
            <a:r>
              <a:rPr lang="en-US" altLang="en-US" sz="1800" dirty="0">
                <a:solidFill>
                  <a:schemeClr val="tx1"/>
                </a:solidFill>
                <a:latin typeface="Bookman Old Style" panose="02050604050505020204" pitchFamily="18" charset="0"/>
              </a:rPr>
              <a:t>to e</a:t>
            </a:r>
            <a:r>
              <a:rPr kumimoji="0" lang="en-US" altLang="en-US" sz="1800" i="0" u="none" strike="noStrike" cap="none" normalizeH="0" baseline="0" dirty="0">
                <a:ln>
                  <a:noFill/>
                </a:ln>
                <a:solidFill>
                  <a:schemeClr val="tx1"/>
                </a:solidFill>
                <a:effectLst/>
                <a:latin typeface="Bookman Old Style" panose="02050604050505020204" pitchFamily="18" charset="0"/>
              </a:rPr>
              <a:t>nsure covert communication and protect classified data from adversaries.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solidFill>
                <a:schemeClr val="tx1"/>
              </a:solidFill>
              <a:latin typeface="Bookman Old Style" panose="020506040505050202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i="0" u="none" strike="noStrike" cap="none" normalizeH="0" baseline="0" dirty="0">
                <a:ln>
                  <a:noFill/>
                </a:ln>
                <a:solidFill>
                  <a:schemeClr val="tx1"/>
                </a:solidFill>
                <a:effectLst/>
                <a:latin typeface="Bookman Old Style" panose="02050604050505020204" pitchFamily="18" charset="0"/>
              </a:rPr>
              <a:t>Multinational corporations (MNCs) also use steganography for secure data transmission, protecting trade secrets and confidential information from cyber threats. It helps in intellectual property protection by embedding digital watermarks to prevent counterfeiting and unauthorized use. </a:t>
            </a:r>
          </a:p>
          <a:p>
            <a:pPr defTabSz="914400" eaLnBrk="0" fontAlgn="base" hangingPunct="0">
              <a:lnSpc>
                <a:spcPct val="100000"/>
              </a:lnSpc>
              <a:spcBef>
                <a:spcPct val="0"/>
              </a:spcBef>
              <a:spcAft>
                <a:spcPct val="0"/>
              </a:spcAft>
              <a:buClrTx/>
              <a:buSzTx/>
              <a:buFont typeface="Wingdings" panose="05000000000000000000" pitchFamily="2" charset="2"/>
              <a:buChar char="Ø"/>
            </a:pPr>
            <a:endParaRPr lang="en-US" altLang="en-US" sz="1800" dirty="0">
              <a:solidFill>
                <a:schemeClr val="tx1"/>
              </a:solidFill>
              <a:latin typeface="Bookman Old Style" panose="02050604050505020204" pitchFamily="18"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i="0" u="none" strike="noStrike" cap="none" normalizeH="0" baseline="0" dirty="0" err="1">
                <a:ln>
                  <a:noFill/>
                </a:ln>
                <a:solidFill>
                  <a:schemeClr val="tx1"/>
                </a:solidFill>
                <a:effectLst/>
                <a:latin typeface="Bookman Old Style" panose="02050604050505020204" pitchFamily="18" charset="0"/>
              </a:rPr>
              <a:t>Banksalso</a:t>
            </a:r>
            <a:r>
              <a:rPr kumimoji="0" lang="en-US" altLang="en-US" sz="1800" i="0" u="none" strike="noStrike" cap="none" normalizeH="0" baseline="0" dirty="0">
                <a:ln>
                  <a:noFill/>
                </a:ln>
                <a:solidFill>
                  <a:schemeClr val="tx1"/>
                </a:solidFill>
                <a:effectLst/>
                <a:latin typeface="Bookman Old Style" panose="02050604050505020204" pitchFamily="18" charset="0"/>
              </a:rPr>
              <a:t> use steganography to secure financial transactions by embedding sensitive data within digital files, preventing unauthorized access.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(CODE): </a:t>
            </a:r>
          </a:p>
        </p:txBody>
      </p:sp>
      <p:pic>
        <p:nvPicPr>
          <p:cNvPr id="11" name="Picture 10">
            <a:extLst>
              <a:ext uri="{FF2B5EF4-FFF2-40B4-BE49-F238E27FC236}">
                <a16:creationId xmlns:a16="http://schemas.microsoft.com/office/drawing/2014/main" id="{398F96C1-7F55-3915-DF56-374F3043E8C0}"/>
              </a:ext>
            </a:extLst>
          </p:cNvPr>
          <p:cNvPicPr>
            <a:picLocks noChangeAspect="1"/>
          </p:cNvPicPr>
          <p:nvPr/>
        </p:nvPicPr>
        <p:blipFill>
          <a:blip r:embed="rId2"/>
          <a:srcRect l="1587" t="4628" r="56682" b="12505"/>
          <a:stretch/>
        </p:blipFill>
        <p:spPr>
          <a:xfrm>
            <a:off x="685736" y="1232452"/>
            <a:ext cx="4860352" cy="5428973"/>
          </a:xfrm>
          <a:prstGeom prst="rect">
            <a:avLst/>
          </a:prstGeom>
        </p:spPr>
      </p:pic>
      <p:pic>
        <p:nvPicPr>
          <p:cNvPr id="13" name="Picture 12">
            <a:extLst>
              <a:ext uri="{FF2B5EF4-FFF2-40B4-BE49-F238E27FC236}">
                <a16:creationId xmlns:a16="http://schemas.microsoft.com/office/drawing/2014/main" id="{98890D2F-107F-13B0-4816-568A01A34FF5}"/>
              </a:ext>
            </a:extLst>
          </p:cNvPr>
          <p:cNvPicPr>
            <a:picLocks noChangeAspect="1"/>
          </p:cNvPicPr>
          <p:nvPr/>
        </p:nvPicPr>
        <p:blipFill>
          <a:blip r:embed="rId3"/>
          <a:srcRect l="2306" t="12410" r="59836" b="6746"/>
          <a:stretch/>
        </p:blipFill>
        <p:spPr>
          <a:xfrm>
            <a:off x="6096000" y="1174821"/>
            <a:ext cx="4615728" cy="554423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B28CF-D326-8F70-2BC6-5C39996E4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2F733-3B40-449B-2DF5-691CD743E18A}"/>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1AF778E8-6BE5-7600-2E34-954D39050EB5}"/>
              </a:ext>
            </a:extLst>
          </p:cNvPr>
          <p:cNvPicPr>
            <a:picLocks noChangeAspect="1"/>
          </p:cNvPicPr>
          <p:nvPr/>
        </p:nvPicPr>
        <p:blipFill>
          <a:blip r:embed="rId2"/>
          <a:srcRect l="16333" t="10239" r="27833" b="23881"/>
          <a:stretch/>
        </p:blipFill>
        <p:spPr>
          <a:xfrm>
            <a:off x="325120" y="2014773"/>
            <a:ext cx="6807200" cy="4518108"/>
          </a:xfrm>
          <a:prstGeom prst="rect">
            <a:avLst/>
          </a:prstGeom>
        </p:spPr>
      </p:pic>
      <p:pic>
        <p:nvPicPr>
          <p:cNvPr id="9" name="Picture 8">
            <a:extLst>
              <a:ext uri="{FF2B5EF4-FFF2-40B4-BE49-F238E27FC236}">
                <a16:creationId xmlns:a16="http://schemas.microsoft.com/office/drawing/2014/main" id="{E6D0D1C2-CB63-1F78-617E-0964AB6A8519}"/>
              </a:ext>
            </a:extLst>
          </p:cNvPr>
          <p:cNvPicPr>
            <a:picLocks noChangeAspect="1"/>
          </p:cNvPicPr>
          <p:nvPr/>
        </p:nvPicPr>
        <p:blipFill>
          <a:blip r:embed="rId3"/>
          <a:srcRect l="30750" t="21777" r="21667" b="10239"/>
          <a:stretch/>
        </p:blipFill>
        <p:spPr>
          <a:xfrm>
            <a:off x="7329735" y="2014772"/>
            <a:ext cx="4537145" cy="4518107"/>
          </a:xfrm>
          <a:prstGeom prst="rect">
            <a:avLst/>
          </a:prstGeom>
        </p:spPr>
      </p:pic>
      <p:sp>
        <p:nvSpPr>
          <p:cNvPr id="10" name="Title 1">
            <a:extLst>
              <a:ext uri="{FF2B5EF4-FFF2-40B4-BE49-F238E27FC236}">
                <a16:creationId xmlns:a16="http://schemas.microsoft.com/office/drawing/2014/main" id="{15EF67D1-63A0-D9DE-DEFB-C24C426769B7}"/>
              </a:ext>
            </a:extLst>
          </p:cNvPr>
          <p:cNvSpPr txBox="1">
            <a:spLocks/>
          </p:cNvSpPr>
          <p:nvPr/>
        </p:nvSpPr>
        <p:spPr>
          <a:xfrm>
            <a:off x="325120" y="1361556"/>
            <a:ext cx="6807200"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200" dirty="0">
                <a:solidFill>
                  <a:schemeClr val="accent1"/>
                </a:solidFill>
              </a:rPr>
              <a:t>OUTPUT TERMINAL:</a:t>
            </a:r>
          </a:p>
        </p:txBody>
      </p:sp>
      <p:sp>
        <p:nvSpPr>
          <p:cNvPr id="11" name="Title 1">
            <a:extLst>
              <a:ext uri="{FF2B5EF4-FFF2-40B4-BE49-F238E27FC236}">
                <a16:creationId xmlns:a16="http://schemas.microsoft.com/office/drawing/2014/main" id="{05D39181-B91E-E2DC-FF23-DA4B0932E706}"/>
              </a:ext>
            </a:extLst>
          </p:cNvPr>
          <p:cNvSpPr txBox="1">
            <a:spLocks/>
          </p:cNvSpPr>
          <p:nvPr/>
        </p:nvSpPr>
        <p:spPr>
          <a:xfrm>
            <a:off x="7329734" y="1390060"/>
            <a:ext cx="4537145"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200" dirty="0">
                <a:solidFill>
                  <a:schemeClr val="accent1"/>
                </a:solidFill>
              </a:rPr>
              <a:t>Encrypted image:</a:t>
            </a:r>
          </a:p>
        </p:txBody>
      </p:sp>
    </p:spTree>
    <p:extLst>
      <p:ext uri="{BB962C8B-B14F-4D97-AF65-F5344CB8AC3E}">
        <p14:creationId xmlns:p14="http://schemas.microsoft.com/office/powerpoint/2010/main" val="2775658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936542"/>
            <a:ext cx="11029616" cy="530296"/>
          </a:xfrm>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0ECBA7A9-D1B6-F07A-9E09-8CC9B67E5509}"/>
              </a:ext>
            </a:extLst>
          </p:cNvPr>
          <p:cNvSpPr>
            <a:spLocks noGrp="1" noChangeArrowheads="1"/>
          </p:cNvSpPr>
          <p:nvPr>
            <p:ph idx="1"/>
          </p:nvPr>
        </p:nvSpPr>
        <p:spPr bwMode="auto">
          <a:xfrm>
            <a:off x="581192" y="2086602"/>
            <a:ext cx="11029616" cy="3416320"/>
          </a:xfrm>
          <a:prstGeom prst="rect">
            <a:avLst/>
          </a:prstGeom>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The Secure Image-Based Steganography System provides an innovative approach to confidential communication by embedding secret messages within images while ensuring access control through a user-defined passcode.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This method enhances data security by making the hidden information undetectable to unauthorized users, preventing cyber threats and information leaks.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By implementing encryption, salting, and secure decryption mechanisms, the system ensures that only the intended recipient can retrieve the message.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a:ln>
                <a:noFill/>
              </a:ln>
              <a:solidFill>
                <a:schemeClr val="tx1"/>
              </a:solidFill>
              <a:effectLst/>
              <a:latin typeface="Bookman Old Style" panose="020506040505050202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Bookman Old Style" panose="02050604050505020204" pitchFamily="18" charset="0"/>
              </a:rPr>
              <a:t>This project demonstrates the potential of steganography in real-world applications, including cybersecurity, banking, MNCs and military sectors. </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731</TotalTime>
  <Words>797</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Bookman Old Style</vt:lpstr>
      <vt:lpstr>Calibri</vt:lpstr>
      <vt:lpstr>Calibri Light</vt:lpstr>
      <vt:lpstr>Elephant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 (CODE): </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Shirshika Ghosh</cp:lastModifiedBy>
  <cp:revision>28</cp:revision>
  <dcterms:created xsi:type="dcterms:W3CDTF">2021-05-26T16:50:10Z</dcterms:created>
  <dcterms:modified xsi:type="dcterms:W3CDTF">2025-02-26T16:14:27Z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