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9" r:id="rId5"/>
    <p:sldId id="274" r:id="rId6"/>
    <p:sldId id="275" r:id="rId7"/>
    <p:sldId id="276" r:id="rId8"/>
    <p:sldId id="277" r:id="rId9"/>
    <p:sldId id="278" r:id="rId10"/>
    <p:sldId id="279" r:id="rId11"/>
    <p:sldId id="280" r:id="rId12"/>
    <p:sldId id="281" r:id="rId13"/>
    <p:sldId id="268" r:id="rId14"/>
    <p:sldId id="269" r:id="rId15"/>
    <p:sldId id="270" r:id="rId16"/>
    <p:sldId id="271" r:id="rId17"/>
    <p:sldId id="282"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D45C-8023-8B8C-C2D1-075502EA2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4A5119F-DBC8-8C4F-2018-1EA5BF6C0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4C7837BC-BCD5-8AFB-EACC-9A01E4E11103}"/>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5" name="Footer Placeholder 4">
            <a:extLst>
              <a:ext uri="{FF2B5EF4-FFF2-40B4-BE49-F238E27FC236}">
                <a16:creationId xmlns:a16="http://schemas.microsoft.com/office/drawing/2014/main" id="{4C330044-B185-C873-B7DB-D54946F795F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B560DD-A333-1B8B-85E1-D7561431F315}"/>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373805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6671-B13E-9F36-1A05-0E6C0E53735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1B82D3F-937C-2D28-BE29-F029803D2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DAFBB59-90E6-1079-17EC-C1D07A21A83A}"/>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5" name="Footer Placeholder 4">
            <a:extLst>
              <a:ext uri="{FF2B5EF4-FFF2-40B4-BE49-F238E27FC236}">
                <a16:creationId xmlns:a16="http://schemas.microsoft.com/office/drawing/2014/main" id="{3DA2CC40-D2A7-5C05-6812-50C66466565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57454F-D866-4A60-D219-BCE8567B35A8}"/>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21573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03094-1EA0-86A1-A641-82D7135162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FDAA9D1-24DE-3EEF-093F-9D86CEB4A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F132243-EDDE-E458-0187-87D55367723C}"/>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5" name="Footer Placeholder 4">
            <a:extLst>
              <a:ext uri="{FF2B5EF4-FFF2-40B4-BE49-F238E27FC236}">
                <a16:creationId xmlns:a16="http://schemas.microsoft.com/office/drawing/2014/main" id="{0347386A-27CA-DCC1-76BA-C2B2138B9D5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0E3228D-9494-DAE9-5595-C99DCA1A1117}"/>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186896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9680-04A9-2037-3992-5066A92B9AE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40C1D1-55AF-5B92-2C2C-B1B1E4770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9FBA9B6-5F38-711D-F6BA-79D4998ABF27}"/>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5" name="Footer Placeholder 4">
            <a:extLst>
              <a:ext uri="{FF2B5EF4-FFF2-40B4-BE49-F238E27FC236}">
                <a16:creationId xmlns:a16="http://schemas.microsoft.com/office/drawing/2014/main" id="{04339E6A-9D22-D331-A1CD-69457BDAFC3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8F337E4-F374-207B-02F9-CFAABDA4B82B}"/>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130406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EDF4-3775-C771-AE3A-03EB28B05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94E7C5A-7413-E186-9C2E-24E57AB95E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5946B9-EDC2-CBDA-E3EC-AE830E55B193}"/>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5" name="Footer Placeholder 4">
            <a:extLst>
              <a:ext uri="{FF2B5EF4-FFF2-40B4-BE49-F238E27FC236}">
                <a16:creationId xmlns:a16="http://schemas.microsoft.com/office/drawing/2014/main" id="{F6074E28-4A4E-1A8C-E26F-77E3C774C7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24445DD-2007-CE36-5709-16E42557A3EC}"/>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83305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0138-541F-A620-07E7-0ED2106358F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45F43E5-CF5E-0E90-DFAC-D2F1727FA3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7DB89BA-2D29-A13F-2918-266B778DA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81ECBE58-5033-F517-EC06-06B59D26544D}"/>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6" name="Footer Placeholder 5">
            <a:extLst>
              <a:ext uri="{FF2B5EF4-FFF2-40B4-BE49-F238E27FC236}">
                <a16:creationId xmlns:a16="http://schemas.microsoft.com/office/drawing/2014/main" id="{44C170CB-DCB0-A0ED-824C-C75BBE68604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7FA1B0E-BA70-F47E-1FE6-CA54EE3E1E30}"/>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209794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F5CB-5EF1-10A2-5534-773571AEF3C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CF70452-5030-5593-BB20-903E86DA8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F44F3-A445-76C0-3A94-7AEDA61FB5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ABF0341D-5816-BD46-C7D1-E7231C23E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8BD9E-8EA7-C9D2-C366-44BF8CCB0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A426829-74C0-14ED-645A-84AEE27E6657}"/>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8" name="Footer Placeholder 7">
            <a:extLst>
              <a:ext uri="{FF2B5EF4-FFF2-40B4-BE49-F238E27FC236}">
                <a16:creationId xmlns:a16="http://schemas.microsoft.com/office/drawing/2014/main" id="{E0CCF018-8B31-E33C-D705-8B77D7BDB50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66AE653E-3D23-9C53-6890-7ACA084DD6AF}"/>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393717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7008-3A87-1C45-2CAA-D37C985E547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7F57957-9C45-6C85-CA12-F9F4CCA2611D}"/>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4" name="Footer Placeholder 3">
            <a:extLst>
              <a:ext uri="{FF2B5EF4-FFF2-40B4-BE49-F238E27FC236}">
                <a16:creationId xmlns:a16="http://schemas.microsoft.com/office/drawing/2014/main" id="{EF632357-9532-2D7F-1D55-65225A7F52B3}"/>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E67B1971-730B-FBF7-C45A-26335AE5B2DF}"/>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292599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5D5AA-D985-7ED8-2251-E2E81709C1B0}"/>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3" name="Footer Placeholder 2">
            <a:extLst>
              <a:ext uri="{FF2B5EF4-FFF2-40B4-BE49-F238E27FC236}">
                <a16:creationId xmlns:a16="http://schemas.microsoft.com/office/drawing/2014/main" id="{CD1047C4-2763-B115-57BB-7CAE556F1EB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73248C49-266E-550E-B071-6CAE524BE901}"/>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168049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B822-DE66-698B-4ACF-1A1C4F04B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D274340-BBAA-3130-204A-71C34A152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2516A34-1325-381D-9A45-1915AF7CF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7C896-2D74-2CC6-1DD5-E95F36AAA72B}"/>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6" name="Footer Placeholder 5">
            <a:extLst>
              <a:ext uri="{FF2B5EF4-FFF2-40B4-BE49-F238E27FC236}">
                <a16:creationId xmlns:a16="http://schemas.microsoft.com/office/drawing/2014/main" id="{8613EDAF-382C-7D0A-28A8-E355C5AC975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3F92B4F-27A1-86D6-B53F-40C2F6B4CF53}"/>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267758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462A-920D-112B-F3C0-7BADC70AF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DC905D4-244C-8866-5CBA-CE9CDFAD6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FDF4E06-7EE4-D8CF-7953-D149B298C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7275B-EC1A-29AC-7A20-6A87F7C3E5ED}"/>
              </a:ext>
            </a:extLst>
          </p:cNvPr>
          <p:cNvSpPr>
            <a:spLocks noGrp="1"/>
          </p:cNvSpPr>
          <p:nvPr>
            <p:ph type="dt" sz="half" idx="10"/>
          </p:nvPr>
        </p:nvSpPr>
        <p:spPr/>
        <p:txBody>
          <a:bodyPr/>
          <a:lstStyle/>
          <a:p>
            <a:fld id="{9FF5C5A6-FF4F-4926-891E-76673BC3A78F}" type="datetimeFigureOut">
              <a:rPr lang="en-IL" smtClean="0"/>
              <a:t>20/08/2023</a:t>
            </a:fld>
            <a:endParaRPr lang="en-IL"/>
          </a:p>
        </p:txBody>
      </p:sp>
      <p:sp>
        <p:nvSpPr>
          <p:cNvPr id="6" name="Footer Placeholder 5">
            <a:extLst>
              <a:ext uri="{FF2B5EF4-FFF2-40B4-BE49-F238E27FC236}">
                <a16:creationId xmlns:a16="http://schemas.microsoft.com/office/drawing/2014/main" id="{2358FCB9-B5E0-4BE4-E92A-9269302E38D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D008CB0-CBDC-545C-630D-C8A74C45CF0B}"/>
              </a:ext>
            </a:extLst>
          </p:cNvPr>
          <p:cNvSpPr>
            <a:spLocks noGrp="1"/>
          </p:cNvSpPr>
          <p:nvPr>
            <p:ph type="sldNum" sz="quarter" idx="12"/>
          </p:nvPr>
        </p:nvSpPr>
        <p:spPr/>
        <p:txBody>
          <a:bodyPr/>
          <a:lstStyle/>
          <a:p>
            <a:fld id="{6716F790-DF72-4AAB-9F54-5312A89597FD}" type="slidenum">
              <a:rPr lang="en-IL" smtClean="0"/>
              <a:t>‹#›</a:t>
            </a:fld>
            <a:endParaRPr lang="en-IL"/>
          </a:p>
        </p:txBody>
      </p:sp>
    </p:spTree>
    <p:extLst>
      <p:ext uri="{BB962C8B-B14F-4D97-AF65-F5344CB8AC3E}">
        <p14:creationId xmlns:p14="http://schemas.microsoft.com/office/powerpoint/2010/main" val="57930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AA707-BD8B-D5A1-37AE-F501AC024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B51BA79-6354-6F55-06F7-3887A44412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718BBA7-1D6B-6F0F-2473-FEB54DF47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5C5A6-FF4F-4926-891E-76673BC3A78F}" type="datetimeFigureOut">
              <a:rPr lang="en-IL" smtClean="0"/>
              <a:t>20/08/2023</a:t>
            </a:fld>
            <a:endParaRPr lang="en-IL"/>
          </a:p>
        </p:txBody>
      </p:sp>
      <p:sp>
        <p:nvSpPr>
          <p:cNvPr id="5" name="Footer Placeholder 4">
            <a:extLst>
              <a:ext uri="{FF2B5EF4-FFF2-40B4-BE49-F238E27FC236}">
                <a16:creationId xmlns:a16="http://schemas.microsoft.com/office/drawing/2014/main" id="{4FEBD07E-3AA9-31F9-6F40-975794F23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C84D3918-0354-E132-AA73-EE52CC3E4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6F790-DF72-4AAB-9F54-5312A89597FD}" type="slidenum">
              <a:rPr lang="en-IL" smtClean="0"/>
              <a:t>‹#›</a:t>
            </a:fld>
            <a:endParaRPr lang="en-IL"/>
          </a:p>
        </p:txBody>
      </p:sp>
    </p:spTree>
    <p:extLst>
      <p:ext uri="{BB962C8B-B14F-4D97-AF65-F5344CB8AC3E}">
        <p14:creationId xmlns:p14="http://schemas.microsoft.com/office/powerpoint/2010/main" val="15229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C22A70-520F-7264-4AAD-43F761F21FB6}"/>
              </a:ext>
            </a:extLst>
          </p:cNvPr>
          <p:cNvSpPr>
            <a:spLocks noGrp="1"/>
          </p:cNvSpPr>
          <p:nvPr>
            <p:ph type="ctrTitle"/>
          </p:nvPr>
        </p:nvSpPr>
        <p:spPr>
          <a:xfrm>
            <a:off x="1524003" y="1999615"/>
            <a:ext cx="9144000" cy="2764028"/>
          </a:xfrm>
        </p:spPr>
        <p:txBody>
          <a:bodyPr anchor="ctr">
            <a:normAutofit/>
          </a:bodyPr>
          <a:lstStyle/>
          <a:p>
            <a:r>
              <a:rPr lang="en-US" sz="4500" kern="100" dirty="0">
                <a:effectLst/>
                <a:latin typeface="Times New Roman" panose="02020603050405020304" pitchFamily="18" charset="0"/>
                <a:ea typeface="Calibri" panose="020F0502020204030204" pitchFamily="34" charset="0"/>
                <a:cs typeface="Arial" panose="020B0604020202020204" pitchFamily="34" charset="0"/>
              </a:rPr>
              <a:t>Privacy Preserving Federated Matrix Factorization for Recommendation Systems</a:t>
            </a:r>
            <a:br>
              <a:rPr lang="en-IL" sz="4500" kern="100" dirty="0">
                <a:effectLst/>
                <a:latin typeface="Calibri" panose="020F0502020204030204" pitchFamily="34" charset="0"/>
                <a:ea typeface="Calibri" panose="020F0502020204030204" pitchFamily="34" charset="0"/>
                <a:cs typeface="Arial" panose="020B0604020202020204" pitchFamily="34" charset="0"/>
              </a:rPr>
            </a:br>
            <a:endParaRPr lang="en-IL" sz="4500" dirty="0"/>
          </a:p>
        </p:txBody>
      </p:sp>
      <p:sp>
        <p:nvSpPr>
          <p:cNvPr id="3" name="Subtitle 2">
            <a:extLst>
              <a:ext uri="{FF2B5EF4-FFF2-40B4-BE49-F238E27FC236}">
                <a16:creationId xmlns:a16="http://schemas.microsoft.com/office/drawing/2014/main" id="{E4E2018B-6C96-550B-A9AA-73223D6FE509}"/>
              </a:ext>
            </a:extLst>
          </p:cNvPr>
          <p:cNvSpPr>
            <a:spLocks noGrp="1"/>
          </p:cNvSpPr>
          <p:nvPr>
            <p:ph type="subTitle" idx="1"/>
          </p:nvPr>
        </p:nvSpPr>
        <p:spPr>
          <a:xfrm>
            <a:off x="1966912" y="5645150"/>
            <a:ext cx="8258176" cy="848783"/>
          </a:xfrm>
        </p:spPr>
        <p:txBody>
          <a:bodyPr anchor="ctr">
            <a:normAutofit/>
          </a:bodyPr>
          <a:lstStyle/>
          <a:p>
            <a:pPr>
              <a:spcAft>
                <a:spcPts val="80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Course: Privacy Preserving Machine Learning, Lecturer: Dr. Adi </a:t>
            </a:r>
            <a:r>
              <a:rPr lang="en-US" sz="1000" kern="100" dirty="0" err="1">
                <a:effectLst/>
                <a:latin typeface="Times New Roman" panose="02020603050405020304" pitchFamily="18" charset="0"/>
                <a:ea typeface="Calibri" panose="020F0502020204030204" pitchFamily="34" charset="0"/>
                <a:cs typeface="Arial" panose="020B0604020202020204" pitchFamily="34" charset="0"/>
              </a:rPr>
              <a:t>Akavia</a:t>
            </a:r>
            <a:r>
              <a:rPr lang="en-US" sz="1000" kern="100" dirty="0">
                <a:effectLst/>
                <a:latin typeface="Times New Roman" panose="02020603050405020304" pitchFamily="18" charset="0"/>
                <a:ea typeface="Calibri" panose="020F0502020204030204" pitchFamily="34" charset="0"/>
                <a:cs typeface="Arial" panose="020B0604020202020204" pitchFamily="34" charset="0"/>
              </a:rPr>
              <a:t> ,Written by: Shir </a:t>
            </a:r>
            <a:r>
              <a:rPr lang="en-US" sz="1000" kern="100" dirty="0" err="1">
                <a:effectLst/>
                <a:latin typeface="Times New Roman" panose="02020603050405020304" pitchFamily="18" charset="0"/>
                <a:ea typeface="Calibri" panose="020F0502020204030204" pitchFamily="34" charset="0"/>
                <a:cs typeface="Arial" panose="020B0604020202020204" pitchFamily="34" charset="0"/>
              </a:rPr>
              <a:t>Sneh</a:t>
            </a:r>
            <a:endParaRPr lang="en-IL" sz="1000" kern="100"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August 2023</a:t>
            </a:r>
            <a:endParaRPr lang="en-IL" sz="1000" kern="100" dirty="0">
              <a:effectLst/>
              <a:latin typeface="Calibri" panose="020F0502020204030204" pitchFamily="34" charset="0"/>
              <a:ea typeface="Calibri" panose="020F0502020204030204" pitchFamily="34" charset="0"/>
              <a:cs typeface="Arial" panose="020B0604020202020204" pitchFamily="34" charset="0"/>
            </a:endParaRPr>
          </a:p>
          <a:p>
            <a:endParaRPr lang="en-IL" sz="10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66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dirty="0">
                <a:solidFill>
                  <a:schemeClr val="tx1"/>
                </a:solidFill>
                <a:latin typeface="+mn-lt"/>
                <a:ea typeface="+mj-ea"/>
                <a:cs typeface="+mj-cs"/>
              </a:rPr>
              <a:t>Description</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300728"/>
          </a:xfrm>
        </p:spPr>
        <p:txBody>
          <a:bodyPr vert="horz" lIns="91440" tIns="45720" rIns="91440" bIns="45720" rtlCol="0">
            <a:normAutofit fontScale="77500" lnSpcReduction="20000"/>
          </a:bodyPr>
          <a:lstStyle/>
          <a:p>
            <a:pPr marL="342900" indent="-342900" algn="l">
              <a:buFont typeface="Arial" panose="020B0604020202020204" pitchFamily="34" charset="0"/>
              <a:buChar char="•"/>
            </a:pPr>
            <a:r>
              <a:rPr lang="en-US" sz="2000" dirty="0"/>
              <a:t>The architecture of the privacy-preserving federated matrix factorization recommendation system consists of various integral components: the User, Server, </a:t>
            </a:r>
            <a:r>
              <a:rPr lang="en-US" sz="2000" dirty="0" err="1"/>
              <a:t>GUIApp</a:t>
            </a:r>
            <a:r>
              <a:rPr lang="en-US" sz="2000" dirty="0"/>
              <a:t> classes, and the calculation functions.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The User class embodies system users, encompassing both their actual and predicted ratings. It includes a binary mask that signifies their rated items, user identification, encrypted password, learning rate, as well as private and public keys. This class also features a method for updating user ratings.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The Server class functions as the central server within the federated learning framework. It encompasses item profiles, a learning rate, user count, and a public key. This class includes a method for updating these profiles based on user gradients.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The </a:t>
            </a:r>
            <a:r>
              <a:rPr lang="en-US" sz="2000" dirty="0" err="1"/>
              <a:t>GUIApp</a:t>
            </a:r>
            <a:r>
              <a:rPr lang="en-US" sz="2000" dirty="0"/>
              <a:t> class takes charge of the user interface, offering functions for user management such as login and signup. It also provides functions for data management, including loading data onto the screen and updating it as necessary.</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The calculation functions consist of essential matrix factorization calculations, such as </a:t>
            </a:r>
            <a:r>
              <a:rPr lang="en-US" sz="2000" dirty="0" err="1"/>
              <a:t>update_matrices</a:t>
            </a:r>
            <a:r>
              <a:rPr lang="en-US" sz="2000" dirty="0"/>
              <a:t>, </a:t>
            </a:r>
            <a:r>
              <a:rPr lang="en-US" sz="2000" dirty="0" err="1"/>
              <a:t>compute_gradient</a:t>
            </a:r>
            <a:r>
              <a:rPr lang="en-US" sz="2000" dirty="0"/>
              <a:t>, and </a:t>
            </a:r>
            <a:r>
              <a:rPr lang="en-US" sz="2000" dirty="0" err="1"/>
              <a:t>compute_loss</a:t>
            </a:r>
            <a:r>
              <a:rPr lang="en-US" sz="2000" dirty="0"/>
              <a:t>. The pivotal function, </a:t>
            </a:r>
            <a:r>
              <a:rPr lang="en-US" sz="2000" dirty="0" err="1"/>
              <a:t>update_matrices</a:t>
            </a:r>
            <a:r>
              <a:rPr lang="en-US" sz="2000" dirty="0"/>
              <a:t>, orchestrates the iterative process involving gradient computation and updates. This process continues until convergence, as determined by a threshold reflecting the change in total loss.</a:t>
            </a:r>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48015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638882" y="639193"/>
            <a:ext cx="3571810" cy="3573516"/>
          </a:xfrm>
        </p:spPr>
        <p:txBody>
          <a:bodyPr vert="horz" lIns="91440" tIns="45720" rIns="91440" bIns="45720" rtlCol="0">
            <a:normAutofit/>
          </a:bodyPr>
          <a:lstStyle/>
          <a:p>
            <a:pPr algn="l"/>
            <a:r>
              <a:rPr lang="en-US" sz="5100" kern="1200">
                <a:latin typeface="+mn-lt"/>
                <a:ea typeface="+mj-ea"/>
                <a:cs typeface="+mj-cs"/>
              </a:rPr>
              <a:t>Pseudocode</a:t>
            </a:r>
          </a:p>
        </p:txBody>
      </p:sp>
      <p:sp>
        <p:nvSpPr>
          <p:cNvPr id="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6">
            <a:extLst>
              <a:ext uri="{FF2B5EF4-FFF2-40B4-BE49-F238E27FC236}">
                <a16:creationId xmlns:a16="http://schemas.microsoft.com/office/drawing/2014/main" id="{9526538A-0D5F-AAED-AB79-B0F8610F4DFB}"/>
              </a:ext>
            </a:extLst>
          </p:cNvPr>
          <p:cNvPicPr>
            <a:picLocks noChangeAspect="1"/>
          </p:cNvPicPr>
          <p:nvPr/>
        </p:nvPicPr>
        <p:blipFill>
          <a:blip r:embed="rId2"/>
          <a:stretch>
            <a:fillRect/>
          </a:stretch>
        </p:blipFill>
        <p:spPr>
          <a:xfrm>
            <a:off x="4654296" y="1160716"/>
            <a:ext cx="7214616" cy="4509135"/>
          </a:xfrm>
          <a:prstGeom prst="rect">
            <a:avLst/>
          </a:prstGeom>
        </p:spPr>
      </p:pic>
    </p:spTree>
    <p:extLst>
      <p:ext uri="{BB962C8B-B14F-4D97-AF65-F5344CB8AC3E}">
        <p14:creationId xmlns:p14="http://schemas.microsoft.com/office/powerpoint/2010/main" val="379536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AC59D-6D90-DD32-ECB0-0266A78A1B4B}"/>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dirty="0"/>
              <a:t>use case example</a:t>
            </a:r>
            <a:endParaRPr lang="en-US" sz="6600" kern="1200" dirty="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6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35BB7-B0D7-8B5E-B990-272BBE1FC8A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effectLst/>
                <a:latin typeface="+mj-lt"/>
                <a:ea typeface="+mj-ea"/>
                <a:cs typeface="+mj-cs"/>
              </a:rPr>
              <a:t>Figure 1: Login screen</a:t>
            </a:r>
            <a:br>
              <a:rPr lang="en-US" sz="6100" kern="1200">
                <a:solidFill>
                  <a:schemeClr val="tx1"/>
                </a:solidFill>
                <a:effectLst/>
                <a:latin typeface="+mj-lt"/>
                <a:ea typeface="+mj-ea"/>
                <a:cs typeface="+mj-cs"/>
              </a:rPr>
            </a:br>
            <a:endParaRPr lang="en-US" sz="61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A7B046F-2670-93C3-76F0-9542D6BED1D7}"/>
              </a:ext>
            </a:extLst>
          </p:cNvPr>
          <p:cNvPicPr>
            <a:picLocks noGrp="1" noChangeAspect="1"/>
          </p:cNvPicPr>
          <p:nvPr>
            <p:ph idx="1"/>
          </p:nvPr>
        </p:nvPicPr>
        <p:blipFill>
          <a:blip r:embed="rId2"/>
          <a:stretch>
            <a:fillRect/>
          </a:stretch>
        </p:blipFill>
        <p:spPr>
          <a:xfrm>
            <a:off x="4977339" y="640080"/>
            <a:ext cx="6568530" cy="5550408"/>
          </a:xfrm>
          <a:prstGeom prst="rect">
            <a:avLst/>
          </a:prstGeom>
        </p:spPr>
      </p:pic>
    </p:spTree>
    <p:extLst>
      <p:ext uri="{BB962C8B-B14F-4D97-AF65-F5344CB8AC3E}">
        <p14:creationId xmlns:p14="http://schemas.microsoft.com/office/powerpoint/2010/main" val="270974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2811F-1C75-5786-4C39-6D4E8A06C7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a:solidFill>
                  <a:schemeClr val="tx1"/>
                </a:solidFill>
                <a:effectLst/>
                <a:latin typeface="+mj-lt"/>
                <a:ea typeface="+mj-ea"/>
                <a:cs typeface="+mj-cs"/>
              </a:rPr>
              <a:t>Figure 2: Recommendation Screen</a:t>
            </a:r>
            <a:br>
              <a:rPr lang="en-US" sz="360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34B346F-7933-1901-68C5-E7D0CD2660C7}"/>
              </a:ext>
            </a:extLst>
          </p:cNvPr>
          <p:cNvPicPr>
            <a:picLocks noGrp="1" noChangeAspect="1"/>
          </p:cNvPicPr>
          <p:nvPr>
            <p:ph idx="1"/>
          </p:nvPr>
        </p:nvPicPr>
        <p:blipFill>
          <a:blip r:embed="rId2"/>
          <a:stretch>
            <a:fillRect/>
          </a:stretch>
        </p:blipFill>
        <p:spPr>
          <a:xfrm>
            <a:off x="6319617" y="640080"/>
            <a:ext cx="3883973" cy="5550408"/>
          </a:xfrm>
          <a:prstGeom prst="rect">
            <a:avLst/>
          </a:prstGeom>
        </p:spPr>
      </p:pic>
    </p:spTree>
    <p:extLst>
      <p:ext uri="{BB962C8B-B14F-4D97-AF65-F5344CB8AC3E}">
        <p14:creationId xmlns:p14="http://schemas.microsoft.com/office/powerpoint/2010/main" val="9171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01F67-57FD-13D5-31DE-7FFD8A46486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effectLst/>
                <a:latin typeface="+mj-lt"/>
                <a:ea typeface="+mj-ea"/>
                <a:cs typeface="+mj-cs"/>
              </a:rPr>
              <a:t>Figure 3: Updating Rating</a:t>
            </a:r>
            <a:br>
              <a:rPr lang="en-US" sz="6100" kern="1200">
                <a:solidFill>
                  <a:schemeClr val="tx1"/>
                </a:solidFill>
                <a:effectLst/>
                <a:latin typeface="+mj-lt"/>
                <a:ea typeface="+mj-ea"/>
                <a:cs typeface="+mj-cs"/>
              </a:rPr>
            </a:br>
            <a:endParaRPr lang="en-US" sz="61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4E6DD5C4-AE2E-FEA7-597B-F71BED779664}"/>
              </a:ext>
            </a:extLst>
          </p:cNvPr>
          <p:cNvPicPr>
            <a:picLocks noGrp="1" noChangeAspect="1"/>
          </p:cNvPicPr>
          <p:nvPr>
            <p:ph idx="1"/>
          </p:nvPr>
        </p:nvPicPr>
        <p:blipFill>
          <a:blip r:embed="rId2"/>
          <a:stretch>
            <a:fillRect/>
          </a:stretch>
        </p:blipFill>
        <p:spPr>
          <a:xfrm>
            <a:off x="6320264" y="640080"/>
            <a:ext cx="3882680" cy="5550408"/>
          </a:xfrm>
          <a:prstGeom prst="rect">
            <a:avLst/>
          </a:prstGeom>
        </p:spPr>
      </p:pic>
    </p:spTree>
    <p:extLst>
      <p:ext uri="{BB962C8B-B14F-4D97-AF65-F5344CB8AC3E}">
        <p14:creationId xmlns:p14="http://schemas.microsoft.com/office/powerpoint/2010/main" val="111850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B9CB-7638-54F5-A42F-A44DFFE75A0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effectLst/>
                <a:latin typeface="+mj-lt"/>
                <a:ea typeface="+mj-ea"/>
                <a:cs typeface="+mj-cs"/>
              </a:rPr>
              <a:t>Figure 4: Adding a new user</a:t>
            </a:r>
            <a:br>
              <a:rPr lang="en-US" sz="6100" kern="1200">
                <a:solidFill>
                  <a:schemeClr val="tx1"/>
                </a:solidFill>
                <a:effectLst/>
                <a:latin typeface="+mj-lt"/>
                <a:ea typeface="+mj-ea"/>
                <a:cs typeface="+mj-cs"/>
              </a:rPr>
            </a:br>
            <a:endParaRPr lang="en-US" sz="6100" kern="120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D451FC5-8FCE-25DD-35FD-EE6F5A161BF2}"/>
              </a:ext>
            </a:extLst>
          </p:cNvPr>
          <p:cNvPicPr>
            <a:picLocks noGrp="1" noChangeAspect="1"/>
          </p:cNvPicPr>
          <p:nvPr>
            <p:ph idx="1"/>
          </p:nvPr>
        </p:nvPicPr>
        <p:blipFill>
          <a:blip r:embed="rId2"/>
          <a:stretch>
            <a:fillRect/>
          </a:stretch>
        </p:blipFill>
        <p:spPr>
          <a:xfrm>
            <a:off x="6400865" y="640080"/>
            <a:ext cx="3721478" cy="5550408"/>
          </a:xfrm>
          <a:prstGeom prst="rect">
            <a:avLst/>
          </a:prstGeom>
        </p:spPr>
      </p:pic>
    </p:spTree>
    <p:extLst>
      <p:ext uri="{BB962C8B-B14F-4D97-AF65-F5344CB8AC3E}">
        <p14:creationId xmlns:p14="http://schemas.microsoft.com/office/powerpoint/2010/main" val="365168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fontScale="90000"/>
          </a:bodyPr>
          <a:lstStyle/>
          <a:p>
            <a:pPr algn="l"/>
            <a:r>
              <a:rPr lang="en-US" sz="5400" kern="1200" dirty="0">
                <a:solidFill>
                  <a:schemeClr val="tx1"/>
                </a:solidFill>
                <a:latin typeface="+mn-lt"/>
                <a:ea typeface="+mj-ea"/>
                <a:cs typeface="+mj-cs"/>
              </a:rPr>
              <a:t>Conclusion</a:t>
            </a:r>
            <a:br>
              <a:rPr lang="en-US" sz="5400" kern="1200" dirty="0">
                <a:solidFill>
                  <a:schemeClr val="tx1"/>
                </a:solidFill>
                <a:latin typeface="+mn-lt"/>
                <a:ea typeface="+mj-ea"/>
                <a:cs typeface="+mj-cs"/>
              </a:rPr>
            </a:br>
            <a:endParaRPr lang="en-US" sz="5400" kern="1200" dirty="0">
              <a:solidFill>
                <a:schemeClr val="tx1"/>
              </a:solidFill>
              <a:latin typeface="+mn-lt"/>
              <a:ea typeface="+mj-ea"/>
              <a:cs typeface="+mj-cs"/>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300728"/>
          </a:xfrm>
        </p:spPr>
        <p:txBody>
          <a:bodyPr vert="horz" lIns="91440" tIns="45720" rIns="91440" bIns="45720" rtlCol="0">
            <a:normAutofit/>
          </a:bodyPr>
          <a:lstStyle/>
          <a:p>
            <a:pPr marL="342900" indent="-342900" algn="l">
              <a:buFont typeface="Arial" panose="020B0604020202020204" pitchFamily="34" charset="0"/>
              <a:buChar char="•"/>
            </a:pPr>
            <a:r>
              <a:rPr lang="en-US" sz="2000" dirty="0"/>
              <a:t>My executed model effectively showcased the algorithm's prowess in furnishing precise recommendations without compromising user privacy. Nevertheless, there exist opportunities for refinement, including the exploration of alternative privacy methods to tackle the issue of information leakage associated with the disclosure of Model Convergence Details.</a:t>
            </a:r>
          </a:p>
          <a:p>
            <a:pPr marL="342900" indent="-342900" algn="l">
              <a:buFont typeface="Arial" panose="020B0604020202020204" pitchFamily="34" charset="0"/>
              <a:buChar char="•"/>
            </a:pPr>
            <a:endParaRPr lang="en-US" sz="2000" dirty="0"/>
          </a:p>
          <a:p>
            <a:pPr algn="l"/>
            <a:endParaRPr lang="en-US" sz="2000" dirty="0"/>
          </a:p>
        </p:txBody>
      </p:sp>
    </p:spTree>
    <p:extLst>
      <p:ext uri="{BB962C8B-B14F-4D97-AF65-F5344CB8AC3E}">
        <p14:creationId xmlns:p14="http://schemas.microsoft.com/office/powerpoint/2010/main" val="40579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a:solidFill>
                  <a:schemeClr val="tx1"/>
                </a:solidFill>
                <a:latin typeface="+mj-lt"/>
                <a:ea typeface="+mj-ea"/>
                <a:cs typeface="+mj-cs"/>
              </a:rPr>
              <a:t>Intro</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457200" indent="-228600" algn="l">
              <a:buFont typeface="Arial" panose="020B0604020202020204" pitchFamily="34" charset="0"/>
              <a:buChar char="•"/>
            </a:pPr>
            <a:r>
              <a:rPr lang="en-US" sz="2000" dirty="0">
                <a:effectLst/>
              </a:rPr>
              <a:t>Recommendation systems are used to provide users with personalized suggestions and recommendations that help them discover relevant items, content, products, and services. These systems are widely used in many industries and applications, including e-commerce, streaming platforms, social media, and content websites.</a:t>
            </a:r>
          </a:p>
          <a:p>
            <a:pPr marL="228600" algn="l"/>
            <a:endParaRPr lang="en-US" sz="2000" dirty="0">
              <a:effectLst/>
            </a:endParaRPr>
          </a:p>
          <a:p>
            <a:pPr marL="457200" indent="-228600" algn="l">
              <a:buFont typeface="Arial" panose="020B0604020202020204" pitchFamily="34" charset="0"/>
              <a:buChar char="•"/>
            </a:pPr>
            <a:r>
              <a:rPr lang="en-US" sz="2000" dirty="0">
                <a:effectLst/>
              </a:rPr>
              <a:t>As those systems become more popular and used more frequently, security concerns arise. </a:t>
            </a:r>
          </a:p>
          <a:p>
            <a:pPr marL="228600" algn="l"/>
            <a:endParaRPr lang="en-US" sz="2000" dirty="0">
              <a:effectLst/>
            </a:endParaRPr>
          </a:p>
          <a:p>
            <a:pPr marL="457200" indent="-228600" algn="l">
              <a:buFont typeface="Arial" panose="020B0604020202020204" pitchFamily="34" charset="0"/>
              <a:buChar char="•"/>
            </a:pPr>
            <a:r>
              <a:rPr lang="en-US" sz="2000" dirty="0">
                <a:effectLst/>
              </a:rPr>
              <a:t>Privacy-preserving recommendation systems strive to balance the need for personalized recommendations with user privacy and security. By adopting a decentralized approach, federated recommendation systems address these concerns. In this context, "federated" refers to the collaboration of multiple entities, such as devices, servers, or users, to collectively generate recommendations without sharing raw data. </a:t>
            </a:r>
          </a:p>
          <a:p>
            <a:pPr marL="228600" algn="l">
              <a:spcAft>
                <a:spcPts val="800"/>
              </a:spcAft>
            </a:pPr>
            <a:endParaRPr lang="en-US" sz="2000" dirty="0">
              <a:effectLst/>
            </a:endParaRP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82285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dirty="0"/>
              <a:t>The proposed system</a:t>
            </a:r>
            <a:endParaRPr lang="en-US" sz="5400" kern="1200" dirty="0">
              <a:solidFill>
                <a:schemeClr val="tx1"/>
              </a:solidFill>
              <a:latin typeface="+mj-lt"/>
              <a:ea typeface="+mj-ea"/>
              <a:cs typeface="+mj-cs"/>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800100" indent="-342900" algn="l">
              <a:spcAft>
                <a:spcPts val="800"/>
              </a:spcAft>
              <a:buFont typeface="Arial" panose="020B0604020202020204" pitchFamily="34" charset="0"/>
              <a:buChar char="•"/>
            </a:pPr>
            <a:r>
              <a:rPr lang="en-IL" sz="2000" kern="100" dirty="0">
                <a:effectLst/>
                <a:ea typeface="Calibri" panose="020F0502020204030204" pitchFamily="34" charset="0"/>
                <a:cs typeface="Arial" panose="020B0604020202020204" pitchFamily="34" charset="0"/>
              </a:rPr>
              <a:t>The recommendation system proposed here adopts a privacy-preserving federated approach. It incorporates matrix factorization and Paillier encryption to provide users with personalized song recommendations while maintaining their privacy. The primary aim is to deliver song suggestions that align with the user's preferences while upholding the security of their private data.</a:t>
            </a:r>
          </a:p>
          <a:p>
            <a:pPr algn="l"/>
            <a:endParaRPr lang="en-IL" sz="2000" dirty="0"/>
          </a:p>
        </p:txBody>
      </p:sp>
    </p:spTree>
    <p:extLst>
      <p:ext uri="{BB962C8B-B14F-4D97-AF65-F5344CB8AC3E}">
        <p14:creationId xmlns:p14="http://schemas.microsoft.com/office/powerpoint/2010/main" val="379967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AC59D-6D90-DD32-ECB0-0266A78A1B4B}"/>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1" kern="1200">
                <a:solidFill>
                  <a:schemeClr val="tx1"/>
                </a:solidFill>
                <a:effectLst/>
                <a:latin typeface="+mj-lt"/>
                <a:ea typeface="+mj-ea"/>
                <a:cs typeface="+mj-cs"/>
              </a:rPr>
              <a:t>Preliminaries</a:t>
            </a:r>
            <a:endParaRPr lang="en-US" sz="6600" kern="120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85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IL" sz="5400" dirty="0">
                <a:effectLst/>
                <a:latin typeface="+mn-lt"/>
                <a:ea typeface="Calibri" panose="020F0502020204030204" pitchFamily="34" charset="0"/>
              </a:rPr>
              <a:t>Federated Learning</a:t>
            </a:r>
            <a:endParaRPr lang="en-US" sz="5400" kern="1200" dirty="0">
              <a:solidFill>
                <a:schemeClr val="tx1"/>
              </a:solidFill>
              <a:latin typeface="+mn-lt"/>
              <a:ea typeface="+mj-ea"/>
              <a:cs typeface="+mj-cs"/>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342900" indent="-342900" algn="l">
              <a:lnSpc>
                <a:spcPct val="107000"/>
              </a:lnSpc>
              <a:spcAft>
                <a:spcPts val="800"/>
              </a:spcAft>
              <a:buFont typeface="Arial" panose="020B0604020202020204" pitchFamily="34" charset="0"/>
              <a:buChar char="•"/>
            </a:pPr>
            <a:r>
              <a:rPr lang="en-US" sz="2000" kern="100" dirty="0">
                <a:effectLst/>
                <a:ea typeface="Calibri" panose="020F0502020204030204" pitchFamily="34" charset="0"/>
                <a:cs typeface="Arial" panose="020B0604020202020204" pitchFamily="34" charset="0"/>
              </a:rPr>
              <a:t>Federated learning is a unique machine learning paradigm where multiple clients, such as users or devices, collaborate to train a model while retaining their local datasets. The central server aggregates updates from individual datasets to create a global model, subsequently shared with clients for local refinements. This approach ensures data privacy as raw data remains confined to clients' devices, eliminating the need for transmission.</a:t>
            </a:r>
            <a:endParaRPr lang="en-IL" sz="2000" kern="100" dirty="0">
              <a:effectLst/>
              <a:ea typeface="Calibri" panose="020F0502020204030204" pitchFamily="34" charset="0"/>
              <a:cs typeface="Arial" panose="020B0604020202020204" pitchFamily="34" charset="0"/>
            </a:endParaRPr>
          </a:p>
          <a:p>
            <a:pPr marL="342900" indent="-342900" algn="l">
              <a:lnSpc>
                <a:spcPct val="107000"/>
              </a:lnSpc>
              <a:spcAft>
                <a:spcPts val="800"/>
              </a:spcAft>
              <a:buFont typeface="Arial" panose="020B0604020202020204" pitchFamily="34" charset="0"/>
              <a:buChar char="•"/>
            </a:pPr>
            <a:r>
              <a:rPr lang="en-US" sz="2000" kern="100" dirty="0">
                <a:effectLst/>
                <a:ea typeface="Calibri" panose="020F0502020204030204" pitchFamily="34" charset="0"/>
                <a:cs typeface="Arial" panose="020B0604020202020204" pitchFamily="34" charset="0"/>
              </a:rPr>
              <a:t>By adopting this method, organizations can tap into distributed data's potential while maintaining privacy. Each client contributes to model enhancement without exposing raw data to external parties, safeguarding user privacy and enabling robust model creation through diverse data sources.</a:t>
            </a:r>
            <a:endParaRPr lang="en-IL" sz="2000" kern="100" dirty="0">
              <a:effectLst/>
              <a:ea typeface="Calibri" panose="020F0502020204030204" pitchFamily="34" charset="0"/>
              <a:cs typeface="Arial" panose="020B0604020202020204" pitchFamily="34" charset="0"/>
            </a:endParaRPr>
          </a:p>
          <a:p>
            <a:pPr marL="228600" algn="l">
              <a:spcAft>
                <a:spcPts val="800"/>
              </a:spcAft>
            </a:pPr>
            <a:endParaRPr lang="en-US" sz="2000" dirty="0">
              <a:effectLst/>
            </a:endParaRP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19727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dirty="0">
                <a:solidFill>
                  <a:schemeClr val="tx1"/>
                </a:solidFill>
                <a:latin typeface="+mn-lt"/>
                <a:ea typeface="+mj-ea"/>
                <a:cs typeface="+mj-cs"/>
              </a:rPr>
              <a:t>Matrix Factorization</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571500" indent="-342900" algn="l">
              <a:spcAft>
                <a:spcPts val="800"/>
              </a:spcAft>
              <a:buFont typeface="Arial" panose="020B0604020202020204" pitchFamily="34" charset="0"/>
              <a:buChar char="•"/>
            </a:pPr>
            <a:r>
              <a:rPr lang="en-US" sz="2000" dirty="0">
                <a:effectLst/>
              </a:rPr>
              <a:t>Matrix Factorization stands as a widely used method within recommendation systems. It involves breaking down a matrix that represents user-item interactions into two matrices of lower rank. These are often called the user and item matrices.</a:t>
            </a:r>
          </a:p>
          <a:p>
            <a:pPr marL="571500" indent="-342900" algn="l">
              <a:spcAft>
                <a:spcPts val="800"/>
              </a:spcAft>
              <a:buFont typeface="Arial" panose="020B0604020202020204" pitchFamily="34" charset="0"/>
              <a:buChar char="•"/>
            </a:pPr>
            <a:r>
              <a:rPr lang="en-US" sz="2000" dirty="0">
                <a:effectLst/>
              </a:rPr>
              <a:t>In more detail, the user matrix encapsulates latent features associated with users, while the item matrix does the same for items. These latent features could encompass various attributes or characteristics that are not explicitly captured in the original data.</a:t>
            </a:r>
          </a:p>
          <a:p>
            <a:pPr marL="571500" indent="-342900" algn="l">
              <a:spcAft>
                <a:spcPts val="800"/>
              </a:spcAft>
              <a:buFont typeface="Arial" panose="020B0604020202020204" pitchFamily="34" charset="0"/>
              <a:buChar char="•"/>
            </a:pPr>
            <a:r>
              <a:rPr lang="en-US" sz="2000" dirty="0">
                <a:effectLst/>
              </a:rPr>
              <a:t>The true power of matrix factorization emerges when it comes to making predictions. By taking the dot product of the latent feature vectors from the user and item matrices, it becomes possible to predict the interaction or preference of a user for a particular item. This means that even if explicit interactions between certain users and items are missing in the original data, the model can make educated guesses based on the inferred latent features.</a:t>
            </a:r>
          </a:p>
          <a:p>
            <a:pPr marL="228600" algn="l">
              <a:spcAft>
                <a:spcPts val="800"/>
              </a:spcAft>
            </a:pPr>
            <a:endParaRPr lang="en-US" sz="2000" dirty="0">
              <a:effectLst/>
            </a:endParaRP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05455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dirty="0">
                <a:solidFill>
                  <a:schemeClr val="tx1"/>
                </a:solidFill>
                <a:latin typeface="+mn-lt"/>
                <a:ea typeface="+mj-ea"/>
                <a:cs typeface="+mj-cs"/>
              </a:rPr>
              <a:t>Homomorphic Encryption</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indent="-228600" algn="l">
              <a:buFont typeface="Arial" panose="020B0604020202020204" pitchFamily="34" charset="0"/>
              <a:buChar char="•"/>
            </a:pPr>
            <a:r>
              <a:rPr lang="en-US" sz="2000" dirty="0"/>
              <a:t>Homomorphic encryption represents an encryption method that possesses a unique capability: it enables computations to be executed on encrypted data, producing an encrypted outcome. Once decrypted, this outcome matches the result of the corresponding operations conducted on the original, unencrypted data.</a:t>
            </a:r>
          </a:p>
          <a:p>
            <a:pPr indent="-228600" algn="l">
              <a:buFont typeface="Arial" panose="020B0604020202020204" pitchFamily="34" charset="0"/>
              <a:buChar char="•"/>
            </a:pPr>
            <a:r>
              <a:rPr lang="en-US" sz="2000" dirty="0"/>
              <a:t>Essentially, homomorphic encryption enables us to work with sensitive data while maintaining its confidentiality. It's a crucial aspect of our approach, allowing us to perform intricate computations without the need to decrypt the data at any point during the process.</a:t>
            </a:r>
          </a:p>
          <a:p>
            <a:pPr algn="l"/>
            <a:endParaRPr lang="en-US" sz="2000" dirty="0"/>
          </a:p>
        </p:txBody>
      </p:sp>
    </p:spTree>
    <p:extLst>
      <p:ext uri="{BB962C8B-B14F-4D97-AF65-F5344CB8AC3E}">
        <p14:creationId xmlns:p14="http://schemas.microsoft.com/office/powerpoint/2010/main" val="418383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2EB9B-90D9-0681-7318-3E781B4B01C2}"/>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dirty="0">
                <a:solidFill>
                  <a:schemeClr val="tx1"/>
                </a:solidFill>
                <a:latin typeface="+mn-lt"/>
                <a:ea typeface="+mj-ea"/>
                <a:cs typeface="+mj-cs"/>
              </a:rPr>
              <a:t>Paillier Encryption</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51B7D80-9F9F-E99A-3443-005255DACFEF}"/>
              </a:ext>
            </a:extLst>
          </p:cNvPr>
          <p:cNvSpPr>
            <a:spLocks noGrp="1"/>
          </p:cNvSpPr>
          <p:nvPr>
            <p:ph type="subTitle" idx="1"/>
          </p:nvPr>
        </p:nvSpPr>
        <p:spPr>
          <a:xfrm>
            <a:off x="838200" y="1929384"/>
            <a:ext cx="10515600" cy="4300728"/>
          </a:xfrm>
        </p:spPr>
        <p:txBody>
          <a:bodyPr vert="horz" lIns="91440" tIns="45720" rIns="91440" bIns="45720" rtlCol="0">
            <a:normAutofit lnSpcReduction="10000"/>
          </a:bodyPr>
          <a:lstStyle/>
          <a:p>
            <a:pPr marL="342900" indent="-342900" algn="l">
              <a:buFont typeface="Arial" panose="020B0604020202020204" pitchFamily="34" charset="0"/>
              <a:buChar char="•"/>
            </a:pPr>
            <a:r>
              <a:rPr lang="en-US" sz="2000" dirty="0"/>
              <a:t>The Paillier cryptosystem operates as a public-key encryption method that possesses distinctive homomorphic attributes. In particular, it facilitates the addition of two encrypted numbers, a concept referred to as homomorphic addition. Additionally, it enables the multiplication of an encrypted number with a non-encrypted counterpart, known as homomorphic multiplication.</a:t>
            </a:r>
          </a:p>
          <a:p>
            <a:pPr marL="342900" indent="-342900" algn="l">
              <a:buFont typeface="Arial" panose="020B0604020202020204" pitchFamily="34" charset="0"/>
              <a:buChar char="•"/>
            </a:pPr>
            <a:r>
              <a:rPr lang="en-US" sz="2000" dirty="0"/>
              <a:t>These homomorphic properties hold significant implications. They grant us the ability to carry out computations on encrypted data without the need for decryption. To elaborate, consider the scenario of homomorphic addition: we can add two encrypted numbers together, and upon decryption, the result matches the sum of the respective original numbers. Similarly, in the case of homomorphic multiplication, the product of an encrypted number and a non-encrypted number, when decrypted, corresponds to what would be obtained by multiplying the two original numbers.</a:t>
            </a:r>
          </a:p>
          <a:p>
            <a:pPr marL="342900" indent="-342900" algn="l">
              <a:buFont typeface="Arial" panose="020B0604020202020204" pitchFamily="34" charset="0"/>
              <a:buChar char="•"/>
            </a:pPr>
            <a:r>
              <a:rPr lang="en-US" sz="2000" dirty="0"/>
              <a:t>This capability holds immense significance for our purpose of providing recommendations based on matrix factorization. It empowers us to conduct complex operations on sensitive, encrypted data while maintaining the confidentiality of the actual information. In essence, we can manipulate encrypted data to extract valuable insights without compromising the privacy and security of the raw data.</a:t>
            </a:r>
          </a:p>
          <a:p>
            <a:pPr algn="l"/>
            <a:endParaRPr lang="en-US" sz="2000" dirty="0"/>
          </a:p>
        </p:txBody>
      </p:sp>
    </p:spTree>
    <p:extLst>
      <p:ext uri="{BB962C8B-B14F-4D97-AF65-F5344CB8AC3E}">
        <p14:creationId xmlns:p14="http://schemas.microsoft.com/office/powerpoint/2010/main" val="159648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AC59D-6D90-DD32-ECB0-0266A78A1B4B}"/>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dirty="0"/>
              <a:t>Algorithm</a:t>
            </a:r>
            <a:endParaRPr lang="en-US" sz="6600" kern="1200" dirty="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2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1113</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Privacy Preserving Federated Matrix Factorization for Recommendation Systems </vt:lpstr>
      <vt:lpstr>Intro</vt:lpstr>
      <vt:lpstr>The proposed system</vt:lpstr>
      <vt:lpstr>Preliminaries</vt:lpstr>
      <vt:lpstr>Federated Learning</vt:lpstr>
      <vt:lpstr>Matrix Factorization</vt:lpstr>
      <vt:lpstr>Homomorphic Encryption</vt:lpstr>
      <vt:lpstr>Paillier Encryption</vt:lpstr>
      <vt:lpstr>Algorithm</vt:lpstr>
      <vt:lpstr>Description</vt:lpstr>
      <vt:lpstr>Pseudocode</vt:lpstr>
      <vt:lpstr>use case example</vt:lpstr>
      <vt:lpstr>Figure 1: Login screen </vt:lpstr>
      <vt:lpstr>Figure 2: Recommendation Screen </vt:lpstr>
      <vt:lpstr>Figure 3: Updating Rating </vt:lpstr>
      <vt:lpstr>Figure 4: Adding a new user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Federated Matrix Factorization for Recommendation Systems </dc:title>
  <dc:creator>שיר סנה</dc:creator>
  <cp:lastModifiedBy>שיר סנה</cp:lastModifiedBy>
  <cp:revision>2</cp:revision>
  <dcterms:created xsi:type="dcterms:W3CDTF">2023-08-20T16:14:49Z</dcterms:created>
  <dcterms:modified xsi:type="dcterms:W3CDTF">2023-08-20T16:57:06Z</dcterms:modified>
</cp:coreProperties>
</file>