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Elasticsearch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dummies :p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</a:t>
            </a:r>
          </a:p>
        </p:txBody>
      </p:sp>
      <p:sp>
        <p:nvSpPr>
          <p:cNvPr id="112" name="Shape 112"/>
          <p:cNvSpPr/>
          <p:nvPr/>
        </p:nvSpPr>
        <p:spPr>
          <a:xfrm>
            <a:off x="662875" y="1317350"/>
            <a:ext cx="2055600" cy="3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893500" y="1963400"/>
            <a:ext cx="1573500" cy="15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93500" y="3658325"/>
            <a:ext cx="1573500" cy="9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058600" y="228540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714450" y="228540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058600" y="2892275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714450" y="2892275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058600" y="394385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714450" y="394385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040450" y="1485150"/>
            <a:ext cx="1174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1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128650" y="1974825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Orders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40450" y="3628962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Products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0690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76275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76275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0690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20275" y="40277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776125" y="40277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36625" y="1866150"/>
            <a:ext cx="45057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curl -XPUT ‘http://localhost:9200/orders/’ -d ‘{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“settings” :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“index” :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	“number_of_replicas” : 1,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	“number_of_shards” : 4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curl -XPUT ‘http://localhost:9200/products/’ -d ‘{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“settings” :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“index” :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	“number_of_replicas” : 0,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	“number_of_shards” : 2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	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	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</a:t>
            </a:r>
          </a:p>
        </p:txBody>
      </p:sp>
      <p:sp>
        <p:nvSpPr>
          <p:cNvPr id="136" name="Shape 136"/>
          <p:cNvSpPr/>
          <p:nvPr/>
        </p:nvSpPr>
        <p:spPr>
          <a:xfrm>
            <a:off x="662875" y="1317350"/>
            <a:ext cx="2055600" cy="3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93500" y="1963400"/>
            <a:ext cx="1573500" cy="15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93500" y="3658325"/>
            <a:ext cx="1573500" cy="9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058600" y="228540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714450" y="2285400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600" y="2892275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714450" y="2892275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058600" y="394385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040450" y="1485150"/>
            <a:ext cx="1174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28650" y="1974825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Orders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040450" y="3628962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Products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10690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76275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76275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0690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120275" y="40277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3329875" y="1317350"/>
            <a:ext cx="2055600" cy="3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560500" y="1963400"/>
            <a:ext cx="1573500" cy="15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3560500" y="3658325"/>
            <a:ext cx="1573500" cy="9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725600" y="2285400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381450" y="228540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725600" y="2892275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381450" y="2892275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381450" y="394385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707450" y="1485150"/>
            <a:ext cx="1174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795650" y="1974825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Orders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707450" y="3628962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Products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77390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42975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42975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77390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443125" y="40277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</a:t>
            </a:r>
          </a:p>
        </p:txBody>
      </p:sp>
      <p:sp>
        <p:nvSpPr>
          <p:cNvPr id="173" name="Shape 173"/>
          <p:cNvSpPr/>
          <p:nvPr/>
        </p:nvSpPr>
        <p:spPr>
          <a:xfrm>
            <a:off x="662875" y="1317350"/>
            <a:ext cx="2055600" cy="3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93500" y="1963400"/>
            <a:ext cx="1573500" cy="15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93500" y="3658325"/>
            <a:ext cx="1573500" cy="9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058600" y="228540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714450" y="2285400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714450" y="2892275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058600" y="394385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1040450" y="1485150"/>
            <a:ext cx="1174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1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128650" y="1974825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Orders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040450" y="3628962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Products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10690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76275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76275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20275" y="40277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7" name="Shape 187"/>
          <p:cNvSpPr/>
          <p:nvPr/>
        </p:nvSpPr>
        <p:spPr>
          <a:xfrm>
            <a:off x="3329875" y="1317350"/>
            <a:ext cx="2055600" cy="3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560500" y="1963400"/>
            <a:ext cx="1573500" cy="15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560500" y="3658325"/>
            <a:ext cx="1573500" cy="9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381450" y="228540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725600" y="2892275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381450" y="3943850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3707450" y="1485150"/>
            <a:ext cx="1174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2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795650" y="1974825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Orders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707450" y="3628962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Products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2975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77390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443125" y="40277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99" name="Shape 199"/>
          <p:cNvSpPr/>
          <p:nvPr/>
        </p:nvSpPr>
        <p:spPr>
          <a:xfrm>
            <a:off x="5996875" y="1317350"/>
            <a:ext cx="2055600" cy="3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6227500" y="1963400"/>
            <a:ext cx="1573500" cy="15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227500" y="3658325"/>
            <a:ext cx="1573500" cy="9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392600" y="2285400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392600" y="2892275"/>
            <a:ext cx="5607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048450" y="2892275"/>
            <a:ext cx="5607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374450" y="1485150"/>
            <a:ext cx="1174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 3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462650" y="1974825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Orders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374450" y="3628962"/>
            <a:ext cx="9984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Products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440900" y="2369250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09675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440900" y="2976125"/>
            <a:ext cx="46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 by query string</a:t>
            </a:r>
          </a:p>
        </p:txBody>
      </p:sp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Terms							apple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Phrases							“iphone apple”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Proximity						“apple safari”~5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Fuzzy							apple~0.8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Wildcards						*pp*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Boosting							apple^10 safari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Range							[2016/01/01 TO 2016/12/31] OR [java TO json]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Boolean							(apple OR iphone) AND NOT review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Fields							title:iphone^15 OR body:iphone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 by JSON-based DSL</a:t>
            </a:r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GET /tweeter/tweets/_search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"size" : 30,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"query" 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"bool" 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"filter" 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"range" 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  "@timestamp" 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    "from" : 1470074038203,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    "to" : 1470765238203,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    "include_lower" : true,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    "include_upper" : true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Aggregations</a:t>
            </a:r>
          </a:p>
        </p:txBody>
      </p:sp>
      <p:sp>
        <p:nvSpPr>
          <p:cNvPr id="228" name="Shape 22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Buckets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 sz="1400"/>
              <a:t>terms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range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geo_range/geohash_grid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	date_histogram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b="1" lang="en"/>
              <a:t>Metrics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 sz="1400"/>
              <a:t>count/sum/avg/min/max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top_hits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cardinality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	percentiles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158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The ELK Stack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ELK Stack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373697" y="3067797"/>
            <a:ext cx="8215056" cy="1297200"/>
            <a:chOff x="7233" y="1048671"/>
            <a:chExt cx="8215056" cy="1297200"/>
          </a:xfrm>
        </p:grpSpPr>
        <p:sp>
          <p:nvSpPr>
            <p:cNvPr id="240" name="Shape 240"/>
            <p:cNvSpPr/>
            <p:nvPr/>
          </p:nvSpPr>
          <p:spPr>
            <a:xfrm>
              <a:off x="7232" y="1048671"/>
              <a:ext cx="2161800" cy="1297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D5D5D"/>
                </a:gs>
                <a:gs pos="80000">
                  <a:srgbClr val="7A7A7A"/>
                </a:gs>
                <a:gs pos="100000">
                  <a:srgbClr val="7B7B7B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45225" y="1086663"/>
              <a:ext cx="2085900" cy="122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rIns="68575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Logstash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Streaming data digestion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Time normalization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Field extraction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385298" y="1429162"/>
              <a:ext cx="458400" cy="53609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C8C8C"/>
                </a:gs>
                <a:gs pos="80000">
                  <a:srgbClr val="B8B8B8"/>
                </a:gs>
                <a:gs pos="100000">
                  <a:srgbClr val="B9B9B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2385298" y="1536391"/>
              <a:ext cx="3207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033860" y="1048671"/>
              <a:ext cx="2161800" cy="1297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D5D5D"/>
                </a:gs>
                <a:gs pos="80000">
                  <a:srgbClr val="7A7A7A"/>
                </a:gs>
                <a:gs pos="100000">
                  <a:srgbClr val="7B7B7B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3071852" y="1086663"/>
              <a:ext cx="2085899" cy="122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rIns="68575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Elasticsearch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Schema-less search DB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Highly scalable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5411926" y="1429162"/>
              <a:ext cx="458400" cy="53609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C8C8C"/>
                </a:gs>
                <a:gs pos="80000">
                  <a:srgbClr val="B8B8B8"/>
                </a:gs>
                <a:gs pos="100000">
                  <a:srgbClr val="B9B9B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5411926" y="1536391"/>
              <a:ext cx="3207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060489" y="1048671"/>
              <a:ext cx="2161800" cy="1297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D5D5D"/>
                </a:gs>
                <a:gs pos="80000">
                  <a:srgbClr val="7A7A7A"/>
                </a:gs>
                <a:gs pos="100000">
                  <a:srgbClr val="7B7B7B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6098480" y="1086663"/>
              <a:ext cx="2085899" cy="1220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rIns="68575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Kibana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</a:p>
          </p:txBody>
        </p:sp>
      </p:grpSp>
      <p:pic>
        <p:nvPicPr>
          <p:cNvPr descr="logstash.png"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0" y="1804987"/>
            <a:ext cx="1028700" cy="12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8 at 7.52.57 AM.png" id="251" name="Shape 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5725" y="2101850"/>
            <a:ext cx="21414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8 at 7.53.48 AM.png" id="252" name="Shape 2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1900" y="1741487"/>
            <a:ext cx="1425600" cy="1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ELK in numbers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1979630" y="1492319"/>
            <a:ext cx="5400638" cy="2057368"/>
            <a:chOff x="224397" y="2067684"/>
            <a:chExt cx="4095736" cy="1683194"/>
          </a:xfrm>
        </p:grpSpPr>
        <p:grpSp>
          <p:nvGrpSpPr>
            <p:cNvPr id="259" name="Shape 259"/>
            <p:cNvGrpSpPr/>
            <p:nvPr/>
          </p:nvGrpSpPr>
          <p:grpSpPr>
            <a:xfrm>
              <a:off x="224397" y="2110589"/>
              <a:ext cx="1253274" cy="1254774"/>
              <a:chOff x="638272" y="1538571"/>
              <a:chExt cx="1253400" cy="1254900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638272" y="1538571"/>
                <a:ext cx="1253400" cy="1254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638272" y="1538571"/>
                <a:ext cx="1253400" cy="1254900"/>
              </a:xfrm>
              <a:prstGeom prst="pie">
                <a:avLst>
                  <a:gd fmla="val 16199277" name="adj1"/>
                  <a:gd fmla="val 14215065" name="adj2"/>
                </a:avLst>
              </a:prstGeom>
              <a:solidFill>
                <a:srgbClr val="4BACC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" name="Shape 262"/>
            <p:cNvSpPr/>
            <p:nvPr/>
          </p:nvSpPr>
          <p:spPr>
            <a:xfrm>
              <a:off x="309861" y="2197576"/>
              <a:ext cx="1081200" cy="10817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3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#1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1835233" y="2417078"/>
              <a:ext cx="2484900" cy="13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" sz="20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ELK has more companies using it than all other proprietary tools combined </a:t>
              </a:r>
            </a:p>
          </p:txBody>
        </p:sp>
        <p:grpSp>
          <p:nvGrpSpPr>
            <p:cNvPr id="264" name="Shape 264"/>
            <p:cNvGrpSpPr/>
            <p:nvPr/>
          </p:nvGrpSpPr>
          <p:grpSpPr>
            <a:xfrm>
              <a:off x="1835177" y="2067684"/>
              <a:ext cx="2179095" cy="352111"/>
              <a:chOff x="2250253" y="1494934"/>
              <a:chExt cx="2026500" cy="35310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2250253" y="1522287"/>
                <a:ext cx="2026500" cy="3153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Shape 266"/>
              <p:cNvSpPr txBox="1"/>
              <p:nvPr/>
            </p:nvSpPr>
            <p:spPr>
              <a:xfrm>
                <a:off x="2250253" y="1494934"/>
                <a:ext cx="19011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220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#1 in user adoption</a:t>
                </a:r>
              </a:p>
            </p:txBody>
          </p:sp>
        </p:grpSp>
      </p:grpSp>
      <p:grpSp>
        <p:nvGrpSpPr>
          <p:cNvPr id="267" name="Shape 267"/>
          <p:cNvGrpSpPr/>
          <p:nvPr/>
        </p:nvGrpSpPr>
        <p:grpSpPr>
          <a:xfrm>
            <a:off x="251029" y="3406808"/>
            <a:ext cx="3492528" cy="1254174"/>
            <a:chOff x="4643451" y="1538321"/>
            <a:chExt cx="3247957" cy="1254174"/>
          </a:xfrm>
        </p:grpSpPr>
        <p:grpSp>
          <p:nvGrpSpPr>
            <p:cNvPr id="268" name="Shape 268"/>
            <p:cNvGrpSpPr/>
            <p:nvPr/>
          </p:nvGrpSpPr>
          <p:grpSpPr>
            <a:xfrm>
              <a:off x="4643451" y="1538321"/>
              <a:ext cx="1253574" cy="1254174"/>
              <a:chOff x="638272" y="1538573"/>
              <a:chExt cx="1253700" cy="1254300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638272" y="1538573"/>
                <a:ext cx="1253700" cy="125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638272" y="1711632"/>
                <a:ext cx="1070400" cy="1081200"/>
              </a:xfrm>
              <a:prstGeom prst="pie">
                <a:avLst>
                  <a:gd fmla="val 16656433" name="adj1"/>
                  <a:gd fmla="val 12367194" name="adj2"/>
                </a:avLst>
              </a:prstGeom>
              <a:solidFill>
                <a:srgbClr val="4BACC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4711351" y="1687513"/>
              <a:ext cx="1080600" cy="9828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500K</a:t>
              </a:r>
            </a:p>
          </p:txBody>
        </p:sp>
        <p:grpSp>
          <p:nvGrpSpPr>
            <p:cNvPr id="272" name="Shape 272"/>
            <p:cNvGrpSpPr/>
            <p:nvPr/>
          </p:nvGrpSpPr>
          <p:grpSpPr>
            <a:xfrm>
              <a:off x="5715224" y="2071769"/>
              <a:ext cx="2176184" cy="553933"/>
              <a:chOff x="1747175" y="2071397"/>
              <a:chExt cx="2025300" cy="554100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1747175" y="2071397"/>
                <a:ext cx="2025300" cy="3144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Shape 274"/>
              <p:cNvSpPr txBox="1"/>
              <p:nvPr/>
            </p:nvSpPr>
            <p:spPr>
              <a:xfrm>
                <a:off x="1747175" y="2071397"/>
                <a:ext cx="1900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150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500K monthly downloads</a:t>
                </a:r>
              </a:p>
            </p:txBody>
          </p:sp>
        </p:grpSp>
      </p:grpSp>
      <p:grpSp>
        <p:nvGrpSpPr>
          <p:cNvPr id="275" name="Shape 275"/>
          <p:cNvGrpSpPr/>
          <p:nvPr/>
        </p:nvGrpSpPr>
        <p:grpSpPr>
          <a:xfrm>
            <a:off x="4356218" y="3508408"/>
            <a:ext cx="3887829" cy="1254174"/>
            <a:chOff x="4643451" y="1538321"/>
            <a:chExt cx="3616585" cy="1254174"/>
          </a:xfrm>
        </p:grpSpPr>
        <p:grpSp>
          <p:nvGrpSpPr>
            <p:cNvPr id="276" name="Shape 276"/>
            <p:cNvGrpSpPr/>
            <p:nvPr/>
          </p:nvGrpSpPr>
          <p:grpSpPr>
            <a:xfrm>
              <a:off x="4643451" y="1538321"/>
              <a:ext cx="1253874" cy="1254174"/>
              <a:chOff x="638272" y="1538573"/>
              <a:chExt cx="1254000" cy="125430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638272" y="1538573"/>
                <a:ext cx="1254000" cy="125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638272" y="1711632"/>
                <a:ext cx="1070700" cy="1081200"/>
              </a:xfrm>
              <a:prstGeom prst="pie">
                <a:avLst>
                  <a:gd fmla="val 16199277" name="adj1"/>
                  <a:gd fmla="val 14859332" name="adj2"/>
                </a:avLst>
              </a:prstGeom>
              <a:solidFill>
                <a:srgbClr val="4BACC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Shape 279"/>
            <p:cNvSpPr/>
            <p:nvPr/>
          </p:nvSpPr>
          <p:spPr>
            <a:xfrm>
              <a:off x="4730567" y="1625600"/>
              <a:ext cx="1080900" cy="10811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102</a:t>
              </a:r>
            </a:p>
          </p:txBody>
        </p:sp>
        <p:grpSp>
          <p:nvGrpSpPr>
            <p:cNvPr id="280" name="Shape 280"/>
            <p:cNvGrpSpPr/>
            <p:nvPr/>
          </p:nvGrpSpPr>
          <p:grpSpPr>
            <a:xfrm>
              <a:off x="6083207" y="2044782"/>
              <a:ext cx="2176829" cy="341293"/>
              <a:chOff x="2089643" y="2044401"/>
              <a:chExt cx="2025900" cy="341396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2089643" y="2071398"/>
                <a:ext cx="2025900" cy="3144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 txBox="1"/>
              <p:nvPr/>
            </p:nvSpPr>
            <p:spPr>
              <a:xfrm>
                <a:off x="2089643" y="2044401"/>
                <a:ext cx="1900800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150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102 meetup groups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Logstash</a:t>
            </a:r>
          </a:p>
        </p:txBody>
      </p:sp>
      <p:sp>
        <p:nvSpPr>
          <p:cNvPr id="288" name="Shape 28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50" y="1096175"/>
            <a:ext cx="6543574" cy="394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Introduction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Elasticsearch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ELK Stack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Samples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Logz.io</a:t>
            </a:r>
          </a:p>
          <a:p>
            <a:pPr indent="-361950" lvl="0" marL="457200" rtl="0">
              <a:spcBef>
                <a:spcPts val="0"/>
              </a:spcBef>
              <a:buSzPct val="100000"/>
            </a:pPr>
            <a:r>
              <a:rPr lang="en" sz="2100"/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Kibana</a:t>
            </a:r>
          </a:p>
        </p:txBody>
      </p:sp>
      <p:sp>
        <p:nvSpPr>
          <p:cNvPr id="295" name="Shape 29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25" y="1017724"/>
            <a:ext cx="8638051" cy="394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58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Samples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58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Logz.io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Architecture</a:t>
            </a:r>
          </a:p>
        </p:txBody>
      </p:sp>
      <p:sp>
        <p:nvSpPr>
          <p:cNvPr id="312" name="Shape 312"/>
          <p:cNvSpPr/>
          <p:nvPr/>
        </p:nvSpPr>
        <p:spPr>
          <a:xfrm>
            <a:off x="15801" y="1914525"/>
            <a:ext cx="801600" cy="1854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 Proxy</a:t>
            </a:r>
          </a:p>
        </p:txBody>
      </p:sp>
      <p:sp>
        <p:nvSpPr>
          <p:cNvPr id="313" name="Shape 313"/>
          <p:cNvSpPr/>
          <p:nvPr/>
        </p:nvSpPr>
        <p:spPr>
          <a:xfrm>
            <a:off x="1039737" y="1914525"/>
            <a:ext cx="1079399" cy="360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Listener</a:t>
            </a:r>
          </a:p>
        </p:txBody>
      </p:sp>
      <p:sp>
        <p:nvSpPr>
          <p:cNvPr id="314" name="Shape 314"/>
          <p:cNvSpPr/>
          <p:nvPr/>
        </p:nvSpPr>
        <p:spPr>
          <a:xfrm>
            <a:off x="1041325" y="2454275"/>
            <a:ext cx="1081199" cy="360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Listener</a:t>
            </a:r>
          </a:p>
        </p:txBody>
      </p:sp>
      <p:sp>
        <p:nvSpPr>
          <p:cNvPr id="315" name="Shape 315"/>
          <p:cNvSpPr/>
          <p:nvPr/>
        </p:nvSpPr>
        <p:spPr>
          <a:xfrm>
            <a:off x="1039737" y="2932111"/>
            <a:ext cx="1079399" cy="360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Listener</a:t>
            </a:r>
          </a:p>
        </p:txBody>
      </p:sp>
      <p:sp>
        <p:nvSpPr>
          <p:cNvPr id="316" name="Shape 316"/>
          <p:cNvSpPr/>
          <p:nvPr/>
        </p:nvSpPr>
        <p:spPr>
          <a:xfrm>
            <a:off x="1039737" y="3408362"/>
            <a:ext cx="1079399" cy="360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Listener</a:t>
            </a:r>
          </a:p>
        </p:txBody>
      </p:sp>
      <p:sp>
        <p:nvSpPr>
          <p:cNvPr id="317" name="Shape 317"/>
          <p:cNvSpPr/>
          <p:nvPr/>
        </p:nvSpPr>
        <p:spPr>
          <a:xfrm>
            <a:off x="2335138" y="1914525"/>
            <a:ext cx="1440000" cy="1854300"/>
          </a:xfrm>
          <a:prstGeom prst="rect">
            <a:avLst/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  <p:sp>
        <p:nvSpPr>
          <p:cNvPr id="318" name="Shape 318"/>
          <p:cNvSpPr/>
          <p:nvPr/>
        </p:nvSpPr>
        <p:spPr>
          <a:xfrm>
            <a:off x="3990901" y="3255962"/>
            <a:ext cx="1081200" cy="6159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 Engine</a:t>
            </a:r>
          </a:p>
        </p:txBody>
      </p:sp>
      <p:sp>
        <p:nvSpPr>
          <p:cNvPr id="319" name="Shape 319"/>
          <p:cNvSpPr/>
          <p:nvPr/>
        </p:nvSpPr>
        <p:spPr>
          <a:xfrm>
            <a:off x="2408163" y="3930650"/>
            <a:ext cx="1366800" cy="360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320" name="Shape 320"/>
          <p:cNvSpPr/>
          <p:nvPr/>
        </p:nvSpPr>
        <p:spPr>
          <a:xfrm>
            <a:off x="5287887" y="1914525"/>
            <a:ext cx="1440000" cy="1387500"/>
          </a:xfrm>
          <a:prstGeom prst="rect">
            <a:avLst/>
          </a:prstGeom>
          <a:solidFill>
            <a:srgbClr val="538CD5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</p:txBody>
      </p:sp>
      <p:sp>
        <p:nvSpPr>
          <p:cNvPr id="321" name="Shape 321"/>
          <p:cNvSpPr/>
          <p:nvPr/>
        </p:nvSpPr>
        <p:spPr>
          <a:xfrm>
            <a:off x="7896463" y="1887536"/>
            <a:ext cx="1179000" cy="1854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Play server</a:t>
            </a:r>
          </a:p>
        </p:txBody>
      </p:sp>
      <p:sp>
        <p:nvSpPr>
          <p:cNvPr id="322" name="Shape 322"/>
          <p:cNvSpPr/>
          <p:nvPr/>
        </p:nvSpPr>
        <p:spPr>
          <a:xfrm>
            <a:off x="5287887" y="4075112"/>
            <a:ext cx="1440000" cy="360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Curator</a:t>
            </a:r>
          </a:p>
        </p:txBody>
      </p:sp>
      <p:sp>
        <p:nvSpPr>
          <p:cNvPr id="323" name="Shape 323"/>
          <p:cNvSpPr/>
          <p:nvPr/>
        </p:nvSpPr>
        <p:spPr>
          <a:xfrm>
            <a:off x="5287887" y="4506912"/>
            <a:ext cx="1440000" cy="5556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Hot/Cold migration</a:t>
            </a:r>
          </a:p>
        </p:txBody>
      </p:sp>
      <p:sp>
        <p:nvSpPr>
          <p:cNvPr id="324" name="Shape 324"/>
          <p:cNvSpPr/>
          <p:nvPr/>
        </p:nvSpPr>
        <p:spPr>
          <a:xfrm>
            <a:off x="3990901" y="4003675"/>
            <a:ext cx="1081200" cy="2874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DLQ</a:t>
            </a:r>
          </a:p>
        </p:txBody>
      </p:sp>
      <p:sp>
        <p:nvSpPr>
          <p:cNvPr id="325" name="Shape 325"/>
          <p:cNvSpPr/>
          <p:nvPr/>
        </p:nvSpPr>
        <p:spPr>
          <a:xfrm>
            <a:off x="7772400" y="3857751"/>
            <a:ext cx="1295400" cy="5031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Alert Engine</a:t>
            </a:r>
          </a:p>
        </p:txBody>
      </p:sp>
      <p:sp>
        <p:nvSpPr>
          <p:cNvPr id="326" name="Shape 326"/>
          <p:cNvSpPr/>
          <p:nvPr/>
        </p:nvSpPr>
        <p:spPr>
          <a:xfrm>
            <a:off x="7977188" y="3363194"/>
            <a:ext cx="1090500" cy="327000"/>
          </a:xfrm>
          <a:prstGeom prst="roundRect">
            <a:avLst>
              <a:gd fmla="val 16667" name="adj"/>
            </a:avLst>
          </a:prstGeom>
          <a:solidFill>
            <a:srgbClr val="538CD5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Kibana</a:t>
            </a:r>
          </a:p>
        </p:txBody>
      </p:sp>
      <p:sp>
        <p:nvSpPr>
          <p:cNvPr id="327" name="Shape 327"/>
          <p:cNvSpPr/>
          <p:nvPr/>
        </p:nvSpPr>
        <p:spPr>
          <a:xfrm>
            <a:off x="4351337" y="1127125"/>
            <a:ext cx="3960900" cy="6477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Monitoring: ELK, NewRelic, Nagios etc.</a:t>
            </a:r>
          </a:p>
        </p:txBody>
      </p:sp>
      <p:sp>
        <p:nvSpPr>
          <p:cNvPr id="328" name="Shape 328"/>
          <p:cNvSpPr/>
          <p:nvPr/>
        </p:nvSpPr>
        <p:spPr>
          <a:xfrm>
            <a:off x="5287887" y="3408362"/>
            <a:ext cx="1440000" cy="522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Shard optimizer</a:t>
            </a:r>
          </a:p>
        </p:txBody>
      </p:sp>
      <p:sp>
        <p:nvSpPr>
          <p:cNvPr id="329" name="Shape 329"/>
          <p:cNvSpPr/>
          <p:nvPr/>
        </p:nvSpPr>
        <p:spPr>
          <a:xfrm>
            <a:off x="3990901" y="1930400"/>
            <a:ext cx="1081200" cy="12018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 Engine</a:t>
            </a:r>
          </a:p>
        </p:txBody>
      </p:sp>
      <p:sp>
        <p:nvSpPr>
          <p:cNvPr id="330" name="Shape 330"/>
          <p:cNvSpPr/>
          <p:nvPr/>
        </p:nvSpPr>
        <p:spPr>
          <a:xfrm>
            <a:off x="3990901" y="2778125"/>
            <a:ext cx="1081200" cy="360300"/>
          </a:xfrm>
          <a:prstGeom prst="roundRect">
            <a:avLst>
              <a:gd fmla="val 16667" name="adj"/>
            </a:avLst>
          </a:prstGeom>
          <a:solidFill>
            <a:srgbClr val="538CD5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Logstash</a:t>
            </a:r>
          </a:p>
        </p:txBody>
      </p:sp>
      <p:sp>
        <p:nvSpPr>
          <p:cNvPr id="331" name="Shape 331"/>
          <p:cNvSpPr/>
          <p:nvPr/>
        </p:nvSpPr>
        <p:spPr>
          <a:xfrm>
            <a:off x="7554911" y="4450580"/>
            <a:ext cx="1512900" cy="4128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</a:p>
        </p:txBody>
      </p:sp>
      <p:sp>
        <p:nvSpPr>
          <p:cNvPr id="332" name="Shape 332"/>
          <p:cNvSpPr/>
          <p:nvPr/>
        </p:nvSpPr>
        <p:spPr>
          <a:xfrm>
            <a:off x="6830145" y="1919288"/>
            <a:ext cx="1019100" cy="18543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25400">
            <a:solidFill>
              <a:srgbClr val="5C5C5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 Protec-tion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158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Demo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158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Hey, I’m Ori Riechman.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I’m from Israel, 26 years old. I have over 10 years software development experiences of information systems - client and server.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Graduated Bsc. Computer science in 2015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58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use Elasticsearch</a:t>
            </a:r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run a web store where you allow your customers to search for products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want to collect log or transaction data and you want to analyze and mine this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have analytics/business-intelligence needs and want to quickly investigate, analyze, and visualize on a lot of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run a price alerting platform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58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Elasticsearch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Elasticsearch</a:t>
            </a: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source: Apache licence 2.0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Document-based, Dynamic schema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REST &amp; JSON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Search Driven Design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Based on Lucene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Concepts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NRT - Near Realtime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Cluster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Index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Document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search engine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Sharding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	</a:t>
            </a:r>
            <a:r>
              <a:rPr lang="en"/>
              <a:t>Split logical data over several machines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	Write scalability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Replication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Read scalability - Load balancing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Removing SPOF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